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tiff" ContentType="image/tiff"/>
  <Default Extension="ti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8" r:id="rId5"/>
  </p:sldMasterIdLst>
  <p:notesMasterIdLst>
    <p:notesMasterId r:id="rId34"/>
  </p:notesMasterIdLst>
  <p:sldIdLst>
    <p:sldId id="382" r:id="rId6"/>
    <p:sldId id="383" r:id="rId7"/>
    <p:sldId id="370" r:id="rId8"/>
    <p:sldId id="385" r:id="rId9"/>
    <p:sldId id="399" r:id="rId10"/>
    <p:sldId id="391" r:id="rId11"/>
    <p:sldId id="400" r:id="rId12"/>
    <p:sldId id="355" r:id="rId13"/>
    <p:sldId id="386" r:id="rId14"/>
    <p:sldId id="331" r:id="rId15"/>
    <p:sldId id="354" r:id="rId16"/>
    <p:sldId id="369" r:id="rId17"/>
    <p:sldId id="384" r:id="rId18"/>
    <p:sldId id="334" r:id="rId19"/>
    <p:sldId id="389" r:id="rId20"/>
    <p:sldId id="358" r:id="rId21"/>
    <p:sldId id="290" r:id="rId22"/>
    <p:sldId id="320" r:id="rId23"/>
    <p:sldId id="393" r:id="rId24"/>
    <p:sldId id="395" r:id="rId25"/>
    <p:sldId id="379" r:id="rId26"/>
    <p:sldId id="394" r:id="rId27"/>
    <p:sldId id="374" r:id="rId28"/>
    <p:sldId id="396" r:id="rId29"/>
    <p:sldId id="341" r:id="rId30"/>
    <p:sldId id="401" r:id="rId31"/>
    <p:sldId id="402" r:id="rId32"/>
    <p:sldId id="344"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own, Pat" initials="BP" lastIdx="321" clrIdx="0">
    <p:extLst>
      <p:ext uri="{19B8F6BF-5375-455C-9EA6-DF929625EA0E}">
        <p15:presenceInfo xmlns:p15="http://schemas.microsoft.com/office/powerpoint/2012/main" userId="S-1-5-21-249263827-1212357926-315576832-148597" providerId="AD"/>
      </p:ext>
    </p:extLst>
  </p:cmAuthor>
  <p:cmAuthor id="2" name="Singh, Gurman" initials="SG [2]" lastIdx="124" clrIdx="1">
    <p:extLst>
      <p:ext uri="{19B8F6BF-5375-455C-9EA6-DF929625EA0E}">
        <p15:presenceInfo xmlns:p15="http://schemas.microsoft.com/office/powerpoint/2012/main" userId="S-1-5-21-249263827-1212357926-315576832-701745" providerId="AD"/>
      </p:ext>
    </p:extLst>
  </p:cmAuthor>
  <p:cmAuthor id="3" name="Blake-Davies, Alexander" initials="BA" lastIdx="57" clrIdx="2">
    <p:extLst>
      <p:ext uri="{19B8F6BF-5375-455C-9EA6-DF929625EA0E}">
        <p15:presenceInfo xmlns:p15="http://schemas.microsoft.com/office/powerpoint/2012/main" userId="S-1-5-21-249263827-1212357926-315576832-705554" providerId="AD"/>
      </p:ext>
    </p:extLst>
  </p:cmAuthor>
  <p:cmAuthor id="4" name="Pat Brown" initials="PB" lastIdx="38" clrIdx="3">
    <p:extLst>
      <p:ext uri="{19B8F6BF-5375-455C-9EA6-DF929625EA0E}">
        <p15:presenceInfo xmlns:p15="http://schemas.microsoft.com/office/powerpoint/2012/main" userId="Pat Brow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E1"/>
    <a:srgbClr val="060699"/>
    <a:srgbClr val="060697"/>
    <a:srgbClr val="00004C"/>
    <a:srgbClr val="10004C"/>
    <a:srgbClr val="0000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99" autoAdjust="0"/>
    <p:restoredTop sz="88059" autoAdjust="0"/>
  </p:normalViewPr>
  <p:slideViewPr>
    <p:cSldViewPr snapToGrid="0">
      <p:cViewPr varScale="1">
        <p:scale>
          <a:sx n="142" d="100"/>
          <a:sy n="142" d="100"/>
        </p:scale>
        <p:origin x="780" y="96"/>
      </p:cViewPr>
      <p:guideLst/>
    </p:cSldViewPr>
  </p:slideViewPr>
  <p:notesTextViewPr>
    <p:cViewPr>
      <p:scale>
        <a:sx n="1" d="1"/>
        <a:sy n="1" d="1"/>
      </p:scale>
      <p:origin x="0" y="0"/>
    </p:cViewPr>
  </p:notesTextViewPr>
  <p:notesViewPr>
    <p:cSldViewPr snapToGrid="0">
      <p:cViewPr varScale="1">
        <p:scale>
          <a:sx n="64" d="100"/>
          <a:sy n="64" d="100"/>
        </p:scale>
        <p:origin x="3180" y="5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amdcloud-my.sharepoint.com/personal/ablakedavies_amd_com/Documents/Documents/Radeon%20Pro/Radeon%20Pro%20VDI/Copy%20of%2017.30-QoS-Final.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Media &amp; Entertainment</c:v>
                </c:pt>
              </c:strCache>
            </c:strRef>
          </c:tx>
          <c:spPr>
            <a:effectLst/>
          </c:spPr>
          <c:dPt>
            <c:idx val="0"/>
            <c:bubble3D val="0"/>
            <c:spPr>
              <a:solidFill>
                <a:srgbClr val="0D0DFF"/>
              </a:solidFill>
              <a:ln>
                <a:noFill/>
              </a:ln>
              <a:effectLst/>
            </c:spPr>
            <c:extLst>
              <c:ext xmlns:c16="http://schemas.microsoft.com/office/drawing/2014/chart" uri="{C3380CC4-5D6E-409C-BE32-E72D297353CC}">
                <c16:uniqueId val="{00000001-2551-4377-B585-62AE5E3B7829}"/>
              </c:ext>
            </c:extLst>
          </c:dPt>
          <c:dPt>
            <c:idx val="1"/>
            <c:bubble3D val="0"/>
            <c:spPr>
              <a:solidFill>
                <a:schemeClr val="accent4">
                  <a:lumMod val="75000"/>
                </a:schemeClr>
              </a:solidFill>
              <a:ln>
                <a:noFill/>
              </a:ln>
              <a:effectLst/>
            </c:spPr>
            <c:extLst>
              <c:ext xmlns:c16="http://schemas.microsoft.com/office/drawing/2014/chart" uri="{C3380CC4-5D6E-409C-BE32-E72D297353CC}">
                <c16:uniqueId val="{00000003-2551-4377-B585-62AE5E3B7829}"/>
              </c:ext>
            </c:extLst>
          </c:dPt>
          <c:dPt>
            <c:idx val="2"/>
            <c:bubble3D val="0"/>
            <c:spPr>
              <a:solidFill>
                <a:schemeClr val="bg2"/>
              </a:solidFill>
              <a:ln>
                <a:noFill/>
              </a:ln>
              <a:effectLst/>
            </c:spPr>
            <c:extLst>
              <c:ext xmlns:c16="http://schemas.microsoft.com/office/drawing/2014/chart" uri="{C3380CC4-5D6E-409C-BE32-E72D297353CC}">
                <c16:uniqueId val="{00000005-2551-4377-B585-62AE5E3B7829}"/>
              </c:ext>
            </c:extLst>
          </c:dPt>
          <c:dPt>
            <c:idx val="3"/>
            <c:bubble3D val="0"/>
            <c:spPr>
              <a:solidFill>
                <a:schemeClr val="accent4">
                  <a:lumMod val="60000"/>
                  <a:lumOff val="40000"/>
                </a:schemeClr>
              </a:solidFill>
              <a:ln>
                <a:noFill/>
              </a:ln>
              <a:effectLst/>
            </c:spPr>
            <c:extLst>
              <c:ext xmlns:c16="http://schemas.microsoft.com/office/drawing/2014/chart" uri="{C3380CC4-5D6E-409C-BE32-E72D297353CC}">
                <c16:uniqueId val="{00000007-2551-4377-B585-62AE5E3B7829}"/>
              </c:ext>
            </c:extLst>
          </c:dPt>
          <c:dPt>
            <c:idx val="4"/>
            <c:bubble3D val="0"/>
            <c:spPr>
              <a:solidFill>
                <a:srgbClr val="8FBCFF"/>
              </a:solidFill>
              <a:ln>
                <a:noFill/>
              </a:ln>
              <a:effectLst/>
            </c:spPr>
            <c:extLst>
              <c:ext xmlns:c16="http://schemas.microsoft.com/office/drawing/2014/chart" uri="{C3380CC4-5D6E-409C-BE32-E72D297353CC}">
                <c16:uniqueId val="{00000009-2551-4377-B585-62AE5E3B7829}"/>
              </c:ext>
            </c:extLst>
          </c:dPt>
          <c:dPt>
            <c:idx val="5"/>
            <c:bubble3D val="0"/>
            <c:spPr>
              <a:solidFill>
                <a:schemeClr val="accent6">
                  <a:lumMod val="75000"/>
                </a:schemeClr>
              </a:solidFill>
              <a:ln>
                <a:noFill/>
              </a:ln>
              <a:effectLst/>
            </c:spPr>
            <c:extLst>
              <c:ext xmlns:c16="http://schemas.microsoft.com/office/drawing/2014/chart" uri="{C3380CC4-5D6E-409C-BE32-E72D297353CC}">
                <c16:uniqueId val="{0000000B-2551-4377-B585-62AE5E3B7829}"/>
              </c:ext>
            </c:extLst>
          </c:dPt>
          <c:dLbls>
            <c:delete val="1"/>
          </c:dLbls>
          <c:val>
            <c:numRef>
              <c:f>Sheet1!$B$2:$B$7</c:f>
              <c:numCache>
                <c:formatCode>#,##0</c:formatCode>
                <c:ptCount val="6"/>
                <c:pt idx="0">
                  <c:v>2000000</c:v>
                </c:pt>
                <c:pt idx="1">
                  <c:v>600000</c:v>
                </c:pt>
                <c:pt idx="2">
                  <c:v>120000</c:v>
                </c:pt>
                <c:pt idx="3">
                  <c:v>750000</c:v>
                </c:pt>
                <c:pt idx="4">
                  <c:v>158000</c:v>
                </c:pt>
                <c:pt idx="5" formatCode="General">
                  <c:v>140000</c:v>
                </c:pt>
              </c:numCache>
            </c:numRef>
          </c:val>
          <c:extLst>
            <c:ext xmlns:c15="http://schemas.microsoft.com/office/drawing/2012/chart" uri="{02D57815-91ED-43cb-92C2-25804820EDAC}">
              <c15:filteredCategoryTitle>
                <c15:cat>
                  <c:strRef>
                    <c:extLst xmlns:c16="http://schemas.microsoft.com/office/drawing/2014/chart">
                      <c:ext uri="{02D57815-91ED-43cb-92C2-25804820EDAC}">
                        <c15:formulaRef>
                          <c15:sqref>Sheet1!$A$2:$A$7</c15:sqref>
                        </c15:formulaRef>
                      </c:ext>
                    </c:extLst>
                    <c:strCache>
                      <c:ptCount val="6"/>
                      <c:pt idx="0">
                        <c:v>Adobe</c:v>
                      </c:pt>
                      <c:pt idx="1">
                        <c:v>3DS Max</c:v>
                      </c:pt>
                      <c:pt idx="2">
                        <c:v>Others</c:v>
                      </c:pt>
                      <c:pt idx="3">
                        <c:v>Avid</c:v>
                      </c:pt>
                      <c:pt idx="4">
                        <c:v>Foundry</c:v>
                      </c:pt>
                      <c:pt idx="5">
                        <c:v>Houdini</c:v>
                      </c:pt>
                    </c:strCache>
                  </c:strRef>
                </c15:cat>
              </c15:filteredCategoryTitle>
            </c:ext>
            <c:ext xmlns:c16="http://schemas.microsoft.com/office/drawing/2014/chart" uri="{C3380CC4-5D6E-409C-BE32-E72D297353CC}">
              <c16:uniqueId val="{0000000C-2551-4377-B585-62AE5E3B7829}"/>
            </c:ext>
          </c:extLst>
        </c:ser>
        <c:dLbls>
          <c:showLegendKey val="0"/>
          <c:showVal val="0"/>
          <c:showCatName val="0"/>
          <c:showSerName val="0"/>
          <c:showPercent val="1"/>
          <c:showBubbleSize val="0"/>
          <c:showLeaderLines val="1"/>
        </c:dLbls>
        <c:firstSliceAng val="263"/>
        <c:holeSize val="6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CAD &amp; Engineering</c:v>
                </c:pt>
              </c:strCache>
            </c:strRef>
          </c:tx>
          <c:spPr>
            <a:ln>
              <a:noFill/>
            </a:ln>
            <a:effectLst/>
          </c:spPr>
          <c:dPt>
            <c:idx val="0"/>
            <c:bubble3D val="0"/>
            <c:spPr>
              <a:solidFill>
                <a:srgbClr val="0D0DFF"/>
              </a:solidFill>
              <a:ln>
                <a:noFill/>
              </a:ln>
              <a:effectLst/>
            </c:spPr>
            <c:extLst>
              <c:ext xmlns:c16="http://schemas.microsoft.com/office/drawing/2014/chart" uri="{C3380CC4-5D6E-409C-BE32-E72D297353CC}">
                <c16:uniqueId val="{00000001-660B-4D2E-A82D-D6006D8E066F}"/>
              </c:ext>
            </c:extLst>
          </c:dPt>
          <c:dPt>
            <c:idx val="1"/>
            <c:bubble3D val="0"/>
            <c:spPr>
              <a:solidFill>
                <a:schemeClr val="accent4">
                  <a:lumMod val="75000"/>
                </a:schemeClr>
              </a:solidFill>
              <a:ln>
                <a:noFill/>
              </a:ln>
              <a:effectLst/>
            </c:spPr>
            <c:extLst>
              <c:ext xmlns:c16="http://schemas.microsoft.com/office/drawing/2014/chart" uri="{C3380CC4-5D6E-409C-BE32-E72D297353CC}">
                <c16:uniqueId val="{00000003-660B-4D2E-A82D-D6006D8E066F}"/>
              </c:ext>
            </c:extLst>
          </c:dPt>
          <c:dPt>
            <c:idx val="2"/>
            <c:bubble3D val="0"/>
            <c:spPr>
              <a:solidFill>
                <a:schemeClr val="accent4">
                  <a:lumMod val="60000"/>
                  <a:lumOff val="40000"/>
                </a:schemeClr>
              </a:solidFill>
              <a:ln>
                <a:noFill/>
              </a:ln>
              <a:effectLst/>
            </c:spPr>
            <c:extLst>
              <c:ext xmlns:c16="http://schemas.microsoft.com/office/drawing/2014/chart" uri="{C3380CC4-5D6E-409C-BE32-E72D297353CC}">
                <c16:uniqueId val="{00000005-660B-4D2E-A82D-D6006D8E066F}"/>
              </c:ext>
            </c:extLst>
          </c:dPt>
          <c:dPt>
            <c:idx val="3"/>
            <c:bubble3D val="0"/>
            <c:spPr>
              <a:solidFill>
                <a:schemeClr val="bg2"/>
              </a:solidFill>
              <a:ln>
                <a:noFill/>
              </a:ln>
              <a:effectLst/>
            </c:spPr>
            <c:extLst>
              <c:ext xmlns:c16="http://schemas.microsoft.com/office/drawing/2014/chart" uri="{C3380CC4-5D6E-409C-BE32-E72D297353CC}">
                <c16:uniqueId val="{00000007-660B-4D2E-A82D-D6006D8E066F}"/>
              </c:ext>
            </c:extLst>
          </c:dPt>
          <c:dPt>
            <c:idx val="4"/>
            <c:bubble3D val="0"/>
            <c:spPr>
              <a:solidFill>
                <a:schemeClr val="accent4">
                  <a:lumMod val="40000"/>
                  <a:lumOff val="60000"/>
                </a:schemeClr>
              </a:solidFill>
              <a:ln>
                <a:noFill/>
              </a:ln>
              <a:effectLst/>
            </c:spPr>
            <c:extLst>
              <c:ext xmlns:c16="http://schemas.microsoft.com/office/drawing/2014/chart" uri="{C3380CC4-5D6E-409C-BE32-E72D297353CC}">
                <c16:uniqueId val="{00000009-660B-4D2E-A82D-D6006D8E066F}"/>
              </c:ext>
            </c:extLst>
          </c:dPt>
          <c:dPt>
            <c:idx val="5"/>
            <c:bubble3D val="0"/>
            <c:spPr>
              <a:solidFill>
                <a:schemeClr val="accent6">
                  <a:lumMod val="50000"/>
                </a:schemeClr>
              </a:solidFill>
              <a:ln>
                <a:noFill/>
              </a:ln>
              <a:effectLst/>
            </c:spPr>
            <c:extLst>
              <c:ext xmlns:c16="http://schemas.microsoft.com/office/drawing/2014/chart" uri="{C3380CC4-5D6E-409C-BE32-E72D297353CC}">
                <c16:uniqueId val="{0000000B-660B-4D2E-A82D-D6006D8E066F}"/>
              </c:ext>
            </c:extLst>
          </c:dPt>
          <c:dPt>
            <c:idx val="6"/>
            <c:bubble3D val="0"/>
            <c:spPr>
              <a:solidFill>
                <a:schemeClr val="accent6">
                  <a:lumMod val="75000"/>
                </a:schemeClr>
              </a:solidFill>
              <a:ln>
                <a:noFill/>
              </a:ln>
              <a:effectLst/>
            </c:spPr>
            <c:extLst>
              <c:ext xmlns:c16="http://schemas.microsoft.com/office/drawing/2014/chart" uri="{C3380CC4-5D6E-409C-BE32-E72D297353CC}">
                <c16:uniqueId val="{0000000D-660B-4D2E-A82D-D6006D8E066F}"/>
              </c:ext>
            </c:extLst>
          </c:dPt>
          <c:dPt>
            <c:idx val="7"/>
            <c:bubble3D val="0"/>
            <c:spPr>
              <a:solidFill>
                <a:schemeClr val="accent6"/>
              </a:solidFill>
              <a:ln>
                <a:noFill/>
              </a:ln>
              <a:effectLst/>
            </c:spPr>
            <c:extLst>
              <c:ext xmlns:c16="http://schemas.microsoft.com/office/drawing/2014/chart" uri="{C3380CC4-5D6E-409C-BE32-E72D297353CC}">
                <c16:uniqueId val="{0000000F-660B-4D2E-A82D-D6006D8E066F}"/>
              </c:ext>
            </c:extLst>
          </c:dPt>
          <c:dLbls>
            <c:delete val="1"/>
          </c:dLbls>
          <c:val>
            <c:numRef>
              <c:f>Sheet1!$B$2:$B$9</c:f>
              <c:numCache>
                <c:formatCode>#,##0</c:formatCode>
                <c:ptCount val="8"/>
                <c:pt idx="0">
                  <c:v>4500000</c:v>
                </c:pt>
                <c:pt idx="1">
                  <c:v>1700000</c:v>
                </c:pt>
                <c:pt idx="2">
                  <c:v>1000000</c:v>
                </c:pt>
                <c:pt idx="3">
                  <c:v>1410000</c:v>
                </c:pt>
                <c:pt idx="4">
                  <c:v>950000</c:v>
                </c:pt>
                <c:pt idx="5">
                  <c:v>850000</c:v>
                </c:pt>
                <c:pt idx="6">
                  <c:v>750000</c:v>
                </c:pt>
                <c:pt idx="7">
                  <c:v>600000</c:v>
                </c:pt>
              </c:numCache>
            </c:numRef>
          </c:val>
          <c:extLst>
            <c:ext xmlns:c15="http://schemas.microsoft.com/office/drawing/2012/chart" uri="{02D57815-91ED-43cb-92C2-25804820EDAC}">
              <c15:filteredCategoryTitle>
                <c15:cat>
                  <c:strRef>
                    <c:extLst xmlns:c16="http://schemas.microsoft.com/office/drawing/2014/chart">
                      <c:ext uri="{02D57815-91ED-43cb-92C2-25804820EDAC}">
                        <c15:formulaRef>
                          <c15:sqref>Sheet1!$A$2:$A$9</c15:sqref>
                        </c15:formulaRef>
                      </c:ext>
                    </c:extLst>
                    <c:strCache>
                      <c:ptCount val="8"/>
                      <c:pt idx="0">
                        <c:v>Autocad</c:v>
                      </c:pt>
                      <c:pt idx="1">
                        <c:v>SOLIDWORKS</c:v>
                      </c:pt>
                      <c:pt idx="2">
                        <c:v>CATIA</c:v>
                      </c:pt>
                      <c:pt idx="3">
                        <c:v>Others</c:v>
                      </c:pt>
                      <c:pt idx="4">
                        <c:v>Inventor</c:v>
                      </c:pt>
                      <c:pt idx="5">
                        <c:v>Siemens NX</c:v>
                      </c:pt>
                      <c:pt idx="6">
                        <c:v>Creo</c:v>
                      </c:pt>
                      <c:pt idx="7">
                        <c:v>Revit</c:v>
                      </c:pt>
                    </c:strCache>
                  </c:strRef>
                </c15:cat>
              </c15:filteredCategoryTitle>
            </c:ext>
            <c:ext xmlns:c16="http://schemas.microsoft.com/office/drawing/2014/chart" uri="{C3380CC4-5D6E-409C-BE32-E72D297353CC}">
              <c16:uniqueId val="{00000010-660B-4D2E-A82D-D6006D8E066F}"/>
            </c:ext>
          </c:extLst>
        </c:ser>
        <c:dLbls>
          <c:showLegendKey val="0"/>
          <c:showVal val="0"/>
          <c:showCatName val="0"/>
          <c:showSerName val="0"/>
          <c:showPercent val="1"/>
          <c:showBubbleSize val="0"/>
          <c:showLeaderLines val="1"/>
        </c:dLbls>
        <c:firstSliceAng val="292"/>
        <c:holeSize val="6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r>
              <a:rPr lang="en-US" sz="1400" b="0" i="0" baseline="0" dirty="0">
                <a:effectLst/>
                <a:latin typeface="Effra" panose="020B0603020203020204" pitchFamily="34" charset="0"/>
                <a:cs typeface="Effra" panose="020B0603020203020204" pitchFamily="34" charset="0"/>
              </a:rPr>
              <a:t>Radeon</a:t>
            </a:r>
            <a:r>
              <a:rPr lang="en-US" sz="1300" b="0" i="0" baseline="27000" dirty="0">
                <a:effectLst/>
                <a:latin typeface="Effra" panose="020B0603020203020204" pitchFamily="34" charset="0"/>
                <a:cs typeface="Effra" panose="020B0603020203020204" pitchFamily="34" charset="0"/>
              </a:rPr>
              <a:t>™</a:t>
            </a:r>
            <a:r>
              <a:rPr lang="en-US" sz="1200" b="0" i="0" baseline="0" dirty="0">
                <a:effectLst/>
                <a:latin typeface="Effra" panose="020B0603020203020204" pitchFamily="34" charset="0"/>
                <a:cs typeface="Effra" panose="020B0603020203020204" pitchFamily="34" charset="0"/>
              </a:rPr>
              <a:t> </a:t>
            </a:r>
            <a:r>
              <a:rPr lang="en-US" sz="1400" b="0" i="0" baseline="0" dirty="0">
                <a:effectLst/>
                <a:latin typeface="Effra" panose="020B0603020203020204" pitchFamily="34" charset="0"/>
                <a:cs typeface="Effra" panose="020B0603020203020204" pitchFamily="34" charset="0"/>
              </a:rPr>
              <a:t>Pro Software Performance Comparison</a:t>
            </a:r>
            <a:endParaRPr lang="en-US" sz="1400" dirty="0">
              <a:effectLst/>
              <a:latin typeface="Effra" panose="020B0603020203020204" pitchFamily="34" charset="0"/>
              <a:cs typeface="Effra" panose="020B0603020203020204" pitchFamily="34" charset="0"/>
            </a:endParaRPr>
          </a:p>
        </c:rich>
      </c:tx>
      <c:layout>
        <c:manualLayout>
          <c:xMode val="edge"/>
          <c:yMode val="edge"/>
          <c:x val="6.8297145161273026E-2"/>
          <c:y val="5.7773073405507629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Radeon Pro Software Enterprise Driver 17.Q1</c:v>
                </c:pt>
              </c:strCache>
            </c:strRef>
          </c:tx>
          <c:spPr>
            <a:solidFill>
              <a:schemeClr val="tx1"/>
            </a:solidFill>
            <a:ln>
              <a:noFill/>
            </a:ln>
            <a:effectLst/>
          </c:spPr>
          <c:invertIfNegative val="0"/>
          <c:dLbls>
            <c:delete val="1"/>
          </c:dLbls>
          <c:cat>
            <c:strRef>
              <c:f>Sheet1!$A$2:$A$3</c:f>
              <c:strCache>
                <c:ptCount val="2"/>
                <c:pt idx="0">
                  <c:v>SPECviewperf® 12.1 catia-04</c:v>
                </c:pt>
                <c:pt idx="1">
                  <c:v>SPECviewperf® 12.1 snx-02 </c:v>
                </c:pt>
              </c:strCache>
            </c:strRef>
          </c:cat>
          <c:val>
            <c:numRef>
              <c:f>Sheet1!$B$2:$B$3</c:f>
              <c:numCache>
                <c:formatCode>0%</c:formatCode>
                <c:ptCount val="2"/>
                <c:pt idx="0">
                  <c:v>1</c:v>
                </c:pt>
                <c:pt idx="1">
                  <c:v>1</c:v>
                </c:pt>
              </c:numCache>
            </c:numRef>
          </c:val>
          <c:extLst>
            <c:ext xmlns:c16="http://schemas.microsoft.com/office/drawing/2014/chart" uri="{C3380CC4-5D6E-409C-BE32-E72D297353CC}">
              <c16:uniqueId val="{00000000-861F-4764-8B0B-2BC3545B50EF}"/>
            </c:ext>
          </c:extLst>
        </c:ser>
        <c:ser>
          <c:idx val="1"/>
          <c:order val="1"/>
          <c:tx>
            <c:strRef>
              <c:f>Sheet1!$C$1</c:f>
              <c:strCache>
                <c:ptCount val="1"/>
                <c:pt idx="0">
                  <c:v>Radeon Pro Software Enterprise Edition 18.Q1</c:v>
                </c:pt>
              </c:strCache>
            </c:strRef>
          </c:tx>
          <c:spPr>
            <a:solidFill>
              <a:srgbClr val="0D0DFF"/>
            </a:solidFill>
            <a:ln>
              <a:noFill/>
            </a:ln>
            <a:effectLst/>
          </c:spPr>
          <c:invertIfNegative val="0"/>
          <c:dLbls>
            <c:delete val="1"/>
          </c:dLbls>
          <c:cat>
            <c:strRef>
              <c:f>Sheet1!$A$2:$A$3</c:f>
              <c:strCache>
                <c:ptCount val="2"/>
                <c:pt idx="0">
                  <c:v>SPECviewperf® 12.1 catia-04</c:v>
                </c:pt>
                <c:pt idx="1">
                  <c:v>SPECviewperf® 12.1 snx-02 </c:v>
                </c:pt>
              </c:strCache>
            </c:strRef>
          </c:cat>
          <c:val>
            <c:numRef>
              <c:f>Sheet1!$C$2:$C$3</c:f>
              <c:numCache>
                <c:formatCode>0%</c:formatCode>
                <c:ptCount val="2"/>
                <c:pt idx="0">
                  <c:v>1.05</c:v>
                </c:pt>
                <c:pt idx="1">
                  <c:v>1.25</c:v>
                </c:pt>
              </c:numCache>
            </c:numRef>
          </c:val>
          <c:extLst>
            <c:ext xmlns:c16="http://schemas.microsoft.com/office/drawing/2014/chart" uri="{C3380CC4-5D6E-409C-BE32-E72D297353CC}">
              <c16:uniqueId val="{00000001-861F-4764-8B0B-2BC3545B50EF}"/>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1.4"/>
          <c:min val="0.5"/>
        </c:scaling>
        <c:delete val="1"/>
        <c:axPos val="l"/>
        <c:numFmt formatCode="0%" sourceLinked="1"/>
        <c:majorTickMark val="out"/>
        <c:minorTickMark val="none"/>
        <c:tickLblPos val="nextTo"/>
        <c:crossAx val="32861360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ayout>
        <c:manualLayout>
          <c:xMode val="edge"/>
          <c:yMode val="edge"/>
          <c:x val="1.2948920467523935E-2"/>
          <c:y val="0.83960672954985183"/>
          <c:w val="0.971378260501219"/>
          <c:h val="8.686390429768392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r>
              <a:rPr lang="en-US" sz="1400" b="0" i="0" baseline="0" dirty="0">
                <a:effectLst/>
                <a:latin typeface="Effra" panose="020B0603020203020204" pitchFamily="34" charset="0"/>
                <a:cs typeface="Effra" panose="020B0603020203020204" pitchFamily="34" charset="0"/>
              </a:rPr>
              <a:t>Radeon</a:t>
            </a:r>
            <a:r>
              <a:rPr lang="en-US" sz="1300" b="0" i="0" baseline="27000" dirty="0">
                <a:effectLst/>
                <a:latin typeface="Effra" panose="020B0603020203020204" pitchFamily="34" charset="0"/>
                <a:cs typeface="Effra" panose="020B0603020203020204" pitchFamily="34" charset="0"/>
              </a:rPr>
              <a:t>™</a:t>
            </a:r>
            <a:r>
              <a:rPr lang="en-US" sz="1200" b="0" i="0" baseline="0" dirty="0">
                <a:effectLst/>
                <a:latin typeface="Effra" panose="020B0603020203020204" pitchFamily="34" charset="0"/>
                <a:cs typeface="Effra" panose="020B0603020203020204" pitchFamily="34" charset="0"/>
              </a:rPr>
              <a:t> </a:t>
            </a:r>
            <a:r>
              <a:rPr lang="en-US" sz="1400" b="0" i="0" baseline="0" dirty="0">
                <a:effectLst/>
                <a:latin typeface="Effra" panose="020B0603020203020204" pitchFamily="34" charset="0"/>
                <a:cs typeface="Effra" panose="020B0603020203020204" pitchFamily="34" charset="0"/>
              </a:rPr>
              <a:t>Pro Software Performance Comparison</a:t>
            </a:r>
            <a:endParaRPr lang="en-US" sz="1400" dirty="0">
              <a:effectLst/>
              <a:latin typeface="Effra" panose="020B0603020203020204" pitchFamily="34" charset="0"/>
              <a:cs typeface="Effra" panose="020B0603020203020204" pitchFamily="34" charset="0"/>
            </a:endParaRPr>
          </a:p>
        </c:rich>
      </c:tx>
      <c:layout>
        <c:manualLayout>
          <c:xMode val="edge"/>
          <c:yMode val="edge"/>
          <c:x val="6.8297145161273026E-2"/>
          <c:y val="5.7773073405507629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Radeon Pro Software Enterprise Driver 17.Q1</c:v>
                </c:pt>
              </c:strCache>
            </c:strRef>
          </c:tx>
          <c:spPr>
            <a:solidFill>
              <a:schemeClr val="tx1"/>
            </a:solidFill>
            <a:ln>
              <a:noFill/>
            </a:ln>
            <a:effectLst/>
          </c:spPr>
          <c:invertIfNegative val="0"/>
          <c:dLbls>
            <c:delete val="1"/>
          </c:dLbls>
          <c:cat>
            <c:strRef>
              <c:f>Sheet1!$A$2:$A$3</c:f>
              <c:strCache>
                <c:ptCount val="2"/>
                <c:pt idx="0">
                  <c:v>SPECapc® for 3dsmax 2015 Graphics Composite</c:v>
                </c:pt>
                <c:pt idx="1">
                  <c:v>SPECapc® for Maya 2017 Graphics Interactive Composite</c:v>
                </c:pt>
              </c:strCache>
            </c:strRef>
          </c:cat>
          <c:val>
            <c:numRef>
              <c:f>Sheet1!$B$2:$B$3</c:f>
              <c:numCache>
                <c:formatCode>0%</c:formatCode>
                <c:ptCount val="2"/>
                <c:pt idx="0">
                  <c:v>1</c:v>
                </c:pt>
                <c:pt idx="1">
                  <c:v>1</c:v>
                </c:pt>
              </c:numCache>
            </c:numRef>
          </c:val>
          <c:extLst>
            <c:ext xmlns:c16="http://schemas.microsoft.com/office/drawing/2014/chart" uri="{C3380CC4-5D6E-409C-BE32-E72D297353CC}">
              <c16:uniqueId val="{00000000-861F-4764-8B0B-2BC3545B50EF}"/>
            </c:ext>
          </c:extLst>
        </c:ser>
        <c:ser>
          <c:idx val="1"/>
          <c:order val="1"/>
          <c:tx>
            <c:strRef>
              <c:f>Sheet1!$C$1</c:f>
              <c:strCache>
                <c:ptCount val="1"/>
                <c:pt idx="0">
                  <c:v>Radeon Pro Software Enterprise Edition 18.Q1</c:v>
                </c:pt>
              </c:strCache>
            </c:strRef>
          </c:tx>
          <c:spPr>
            <a:solidFill>
              <a:srgbClr val="0D0DFF"/>
            </a:solidFill>
            <a:ln>
              <a:noFill/>
            </a:ln>
            <a:effectLst/>
          </c:spPr>
          <c:invertIfNegative val="0"/>
          <c:dLbls>
            <c:delete val="1"/>
          </c:dLbls>
          <c:cat>
            <c:strRef>
              <c:f>Sheet1!$A$2:$A$3</c:f>
              <c:strCache>
                <c:ptCount val="2"/>
                <c:pt idx="0">
                  <c:v>SPECapc® for 3dsmax 2015 Graphics Composite</c:v>
                </c:pt>
                <c:pt idx="1">
                  <c:v>SPECapc® for Maya 2017 Graphics Interactive Composite</c:v>
                </c:pt>
              </c:strCache>
            </c:strRef>
          </c:cat>
          <c:val>
            <c:numRef>
              <c:f>Sheet1!$C$2:$C$3</c:f>
              <c:numCache>
                <c:formatCode>0%</c:formatCode>
                <c:ptCount val="2"/>
                <c:pt idx="0">
                  <c:v>1.47</c:v>
                </c:pt>
                <c:pt idx="1">
                  <c:v>1.1299999999999999</c:v>
                </c:pt>
              </c:numCache>
            </c:numRef>
          </c:val>
          <c:extLst>
            <c:ext xmlns:c16="http://schemas.microsoft.com/office/drawing/2014/chart" uri="{C3380CC4-5D6E-409C-BE32-E72D297353CC}">
              <c16:uniqueId val="{00000001-861F-4764-8B0B-2BC3545B50EF}"/>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1.6500000000000001"/>
          <c:min val="0.5"/>
        </c:scaling>
        <c:delete val="1"/>
        <c:axPos val="l"/>
        <c:numFmt formatCode="0%" sourceLinked="1"/>
        <c:majorTickMark val="out"/>
        <c:minorTickMark val="none"/>
        <c:tickLblPos val="nextTo"/>
        <c:crossAx val="32861360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ayout>
        <c:manualLayout>
          <c:xMode val="edge"/>
          <c:yMode val="edge"/>
          <c:x val="1.2948920467523935E-2"/>
          <c:y val="0.83960672954985183"/>
          <c:w val="0.971378260501219"/>
          <c:h val="8.686390429768392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dirty="0">
                <a:latin typeface="Effra" panose="020B0603020203020204" pitchFamily="34" charset="0"/>
                <a:cs typeface="Effra" panose="020B0603020203020204" pitchFamily="34" charset="0"/>
              </a:rPr>
              <a:t>Performance Stability Across 16 Virtual Machines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lineChart>
        <c:grouping val="standard"/>
        <c:varyColors val="0"/>
        <c:ser>
          <c:idx val="0"/>
          <c:order val="0"/>
          <c:tx>
            <c:strRef>
              <c:f>'[Copy of 17.30-QoS-Final.xlsx]16 VMs'!$T$9:$W$9</c:f>
              <c:strCache>
                <c:ptCount val="4"/>
                <c:pt idx="0">
                  <c:v>AMD FirePro™ S7150 x2</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Pt>
            <c:idx val="0"/>
            <c:marker>
              <c:symbol val="circle"/>
              <c:size val="5"/>
              <c:spPr>
                <a:solidFill>
                  <a:srgbClr val="E00031"/>
                </a:solidFill>
                <a:ln w="9525">
                  <a:solidFill>
                    <a:srgbClr val="E00031"/>
                  </a:solidFill>
                </a:ln>
                <a:effectLst/>
              </c:spPr>
            </c:marker>
            <c:bubble3D val="0"/>
            <c:spPr>
              <a:ln w="28575" cap="rnd">
                <a:solidFill>
                  <a:srgbClr val="E00031"/>
                </a:solidFill>
                <a:round/>
              </a:ln>
              <a:effectLst/>
            </c:spPr>
            <c:extLst>
              <c:ext xmlns:c16="http://schemas.microsoft.com/office/drawing/2014/chart" uri="{C3380CC4-5D6E-409C-BE32-E72D297353CC}">
                <c16:uniqueId val="{00000002-4653-4AF3-84DE-6492BDC1E6A5}"/>
              </c:ext>
            </c:extLst>
          </c:dPt>
          <c:val>
            <c:numRef>
              <c:f>'[1]16 VMs'!$B$7:$Q$7</c:f>
              <c:numCache>
                <c:formatCode>General</c:formatCode>
                <c:ptCount val="16"/>
                <c:pt idx="0">
                  <c:v>0.99417475728155336</c:v>
                </c:pt>
                <c:pt idx="1">
                  <c:v>0.99417475728155336</c:v>
                </c:pt>
                <c:pt idx="2">
                  <c:v>0.99417475728155336</c:v>
                </c:pt>
                <c:pt idx="3">
                  <c:v>1.025242718446602</c:v>
                </c:pt>
                <c:pt idx="4">
                  <c:v>0.99417475728155336</c:v>
                </c:pt>
                <c:pt idx="5">
                  <c:v>0.99417475728155336</c:v>
                </c:pt>
                <c:pt idx="6">
                  <c:v>0.99417475728155336</c:v>
                </c:pt>
                <c:pt idx="7">
                  <c:v>1.025242718446602</c:v>
                </c:pt>
                <c:pt idx="8">
                  <c:v>0.99417475728155336</c:v>
                </c:pt>
                <c:pt idx="9">
                  <c:v>0.99417475728155336</c:v>
                </c:pt>
                <c:pt idx="10">
                  <c:v>0.99417475728155336</c:v>
                </c:pt>
                <c:pt idx="11">
                  <c:v>0.99417475728155336</c:v>
                </c:pt>
                <c:pt idx="12">
                  <c:v>1.025242718446602</c:v>
                </c:pt>
                <c:pt idx="13">
                  <c:v>0.99417475728155336</c:v>
                </c:pt>
                <c:pt idx="14">
                  <c:v>0.99417475728155336</c:v>
                </c:pt>
                <c:pt idx="15">
                  <c:v>0.99417475728155336</c:v>
                </c:pt>
              </c:numCache>
            </c:numRef>
          </c:val>
          <c:smooth val="0"/>
          <c:extLst>
            <c:ext xmlns:c16="http://schemas.microsoft.com/office/drawing/2014/chart" uri="{C3380CC4-5D6E-409C-BE32-E72D297353CC}">
              <c16:uniqueId val="{00000000-4653-4AF3-84DE-6492BDC1E6A5}"/>
            </c:ext>
          </c:extLst>
        </c:ser>
        <c:ser>
          <c:idx val="1"/>
          <c:order val="1"/>
          <c:tx>
            <c:strRef>
              <c:f>'[Copy of 17.30-QoS-Final.xlsx]16 VMs'!$X$9:$Z$9</c:f>
              <c:strCache>
                <c:ptCount val="3"/>
                <c:pt idx="0">
                  <c:v>NVIDIA Tesla M60</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val>
            <c:numRef>
              <c:f>'[1]16 VMs'!$B$8:$Q$8</c:f>
              <c:numCache>
                <c:formatCode>General</c:formatCode>
                <c:ptCount val="16"/>
                <c:pt idx="0">
                  <c:v>1.1819819819819819</c:v>
                </c:pt>
                <c:pt idx="1">
                  <c:v>1.0666666666666667</c:v>
                </c:pt>
                <c:pt idx="2">
                  <c:v>0.89369369369369367</c:v>
                </c:pt>
                <c:pt idx="3">
                  <c:v>0.92252252252252254</c:v>
                </c:pt>
                <c:pt idx="4">
                  <c:v>1.0666666666666667</c:v>
                </c:pt>
                <c:pt idx="5">
                  <c:v>0.92252252252252254</c:v>
                </c:pt>
                <c:pt idx="6">
                  <c:v>0.92252252252252254</c:v>
                </c:pt>
                <c:pt idx="7">
                  <c:v>0.89369369369369367</c:v>
                </c:pt>
                <c:pt idx="8">
                  <c:v>1.0666666666666667</c:v>
                </c:pt>
                <c:pt idx="9">
                  <c:v>0.9513513513513514</c:v>
                </c:pt>
                <c:pt idx="10">
                  <c:v>1.1819819819819819</c:v>
                </c:pt>
                <c:pt idx="11">
                  <c:v>0.83603603603603605</c:v>
                </c:pt>
                <c:pt idx="12">
                  <c:v>0.9513513513513514</c:v>
                </c:pt>
                <c:pt idx="13">
                  <c:v>1.1243243243243244</c:v>
                </c:pt>
                <c:pt idx="14">
                  <c:v>0.9513513513513514</c:v>
                </c:pt>
                <c:pt idx="15">
                  <c:v>1.0666666666666667</c:v>
                </c:pt>
              </c:numCache>
            </c:numRef>
          </c:val>
          <c:smooth val="0"/>
          <c:extLst>
            <c:ext xmlns:c16="http://schemas.microsoft.com/office/drawing/2014/chart" uri="{C3380CC4-5D6E-409C-BE32-E72D297353CC}">
              <c16:uniqueId val="{00000001-4653-4AF3-84DE-6492BDC1E6A5}"/>
            </c:ext>
          </c:extLst>
        </c:ser>
        <c:dLbls>
          <c:showLegendKey val="0"/>
          <c:showVal val="0"/>
          <c:showCatName val="0"/>
          <c:showSerName val="0"/>
          <c:showPercent val="0"/>
          <c:showBubbleSize val="0"/>
        </c:dLbls>
        <c:marker val="1"/>
        <c:smooth val="0"/>
        <c:axId val="439239016"/>
        <c:axId val="439240656"/>
      </c:lineChart>
      <c:catAx>
        <c:axId val="439239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39240656"/>
        <c:crosses val="autoZero"/>
        <c:auto val="1"/>
        <c:lblAlgn val="ctr"/>
        <c:lblOffset val="100"/>
        <c:noMultiLvlLbl val="0"/>
      </c:catAx>
      <c:valAx>
        <c:axId val="439240656"/>
        <c:scaling>
          <c:orientation val="minMax"/>
          <c:min val="0.8"/>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39239016"/>
        <c:crosses val="autoZero"/>
        <c:crossBetween val="between"/>
        <c:majorUnit val="0.1"/>
        <c:minorUnit val="1.0000000000000002E-2"/>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zero"/>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67FE95-E920-4DE1-8038-1BFDCE30D478}" type="datetimeFigureOut">
              <a:rPr lang="en-US" smtClean="0"/>
              <a:t>2/28/2018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02E7C9-148F-4493-BAF2-DE614465DE55}" type="slidenum">
              <a:rPr lang="en-US" smtClean="0"/>
              <a:t>‹#›</a:t>
            </a:fld>
            <a:endParaRPr lang="en-US"/>
          </a:p>
        </p:txBody>
      </p:sp>
    </p:spTree>
    <p:extLst>
      <p:ext uri="{BB962C8B-B14F-4D97-AF65-F5344CB8AC3E}">
        <p14:creationId xmlns:p14="http://schemas.microsoft.com/office/powerpoint/2010/main" val="2008371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1C8785-D685-4C35-848C-EBF5125681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875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22</a:t>
            </a:fld>
            <a:endParaRPr lang="en-US"/>
          </a:p>
        </p:txBody>
      </p:sp>
    </p:spTree>
    <p:extLst>
      <p:ext uri="{BB962C8B-B14F-4D97-AF65-F5344CB8AC3E}">
        <p14:creationId xmlns:p14="http://schemas.microsoft.com/office/powerpoint/2010/main" val="187271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A02E7C9-148F-4493-BAF2-DE614465DE55}" type="slidenum">
              <a:rPr lang="en-US" smtClean="0"/>
              <a:t>23</a:t>
            </a:fld>
            <a:endParaRPr lang="en-US"/>
          </a:p>
        </p:txBody>
      </p:sp>
    </p:spTree>
    <p:extLst>
      <p:ext uri="{BB962C8B-B14F-4D97-AF65-F5344CB8AC3E}">
        <p14:creationId xmlns:p14="http://schemas.microsoft.com/office/powerpoint/2010/main" val="684429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24</a:t>
            </a:fld>
            <a:endParaRPr lang="en-US"/>
          </a:p>
        </p:txBody>
      </p:sp>
    </p:spTree>
    <p:extLst>
      <p:ext uri="{BB962C8B-B14F-4D97-AF65-F5344CB8AC3E}">
        <p14:creationId xmlns:p14="http://schemas.microsoft.com/office/powerpoint/2010/main" val="2674528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6</a:t>
            </a:fld>
            <a:endParaRPr lang="en-US"/>
          </a:p>
        </p:txBody>
      </p:sp>
    </p:spTree>
    <p:extLst>
      <p:ext uri="{BB962C8B-B14F-4D97-AF65-F5344CB8AC3E}">
        <p14:creationId xmlns:p14="http://schemas.microsoft.com/office/powerpoint/2010/main" val="4238990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9</a:t>
            </a:fld>
            <a:endParaRPr lang="en-US" sz="1800" kern="0">
              <a:solidFill>
                <a:prstClr val="black"/>
              </a:solidFill>
            </a:endParaRPr>
          </a:p>
        </p:txBody>
      </p:sp>
    </p:spTree>
    <p:extLst>
      <p:ext uri="{BB962C8B-B14F-4D97-AF65-F5344CB8AC3E}">
        <p14:creationId xmlns:p14="http://schemas.microsoft.com/office/powerpoint/2010/main" val="1256295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10</a:t>
            </a:fld>
            <a:endParaRPr lang="en-US" dirty="0"/>
          </a:p>
        </p:txBody>
      </p:sp>
    </p:spTree>
    <p:extLst>
      <p:ext uri="{BB962C8B-B14F-4D97-AF65-F5344CB8AC3E}">
        <p14:creationId xmlns:p14="http://schemas.microsoft.com/office/powerpoint/2010/main" val="417454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1C8785-D685-4C35-848C-EBF5125681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3199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2E7C9-148F-4493-BAF2-DE614465DE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5980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16</a:t>
            </a:fld>
            <a:endParaRPr lang="en-US"/>
          </a:p>
        </p:txBody>
      </p:sp>
    </p:spTree>
    <p:extLst>
      <p:ext uri="{BB962C8B-B14F-4D97-AF65-F5344CB8AC3E}">
        <p14:creationId xmlns:p14="http://schemas.microsoft.com/office/powerpoint/2010/main" val="3136930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7F394B6-5007-487F-84A4-CA3F3F67C702}" type="slidenum">
              <a:rPr kumimoji="0" lang="en-US" sz="9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9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1693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21</a:t>
            </a:fld>
            <a:endParaRPr lang="en-US"/>
          </a:p>
        </p:txBody>
      </p:sp>
    </p:spTree>
    <p:extLst>
      <p:ext uri="{BB962C8B-B14F-4D97-AF65-F5344CB8AC3E}">
        <p14:creationId xmlns:p14="http://schemas.microsoft.com/office/powerpoint/2010/main" val="14091828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ACBD2DC-FFDC-4644-987A-92FDC7EA477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5866"/>
          <a:stretch/>
        </p:blipFill>
        <p:spPr>
          <a:xfrm>
            <a:off x="0" y="0"/>
            <a:ext cx="12192000" cy="6455664"/>
          </a:xfrm>
          <a:prstGeom prst="rect">
            <a:avLst/>
          </a:prstGeom>
        </p:spPr>
      </p:pic>
      <p:sp>
        <p:nvSpPr>
          <p:cNvPr id="3" name="Rectangle 2">
            <a:extLst>
              <a:ext uri="{FF2B5EF4-FFF2-40B4-BE49-F238E27FC236}">
                <a16:creationId xmlns:a16="http://schemas.microsoft.com/office/drawing/2014/main" id="{368110BC-48B6-4B50-87DA-90E8E0A39648}"/>
              </a:ext>
            </a:extLst>
          </p:cNvPr>
          <p:cNvSpPr/>
          <p:nvPr userDrawn="1"/>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80BE8FD1-F03F-4B00-AA59-08906BE692F8}"/>
              </a:ext>
            </a:extLst>
          </p:cNvPr>
          <p:cNvSpPr/>
          <p:nvPr userDrawn="1"/>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2989389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8110BC-48B6-4B50-87DA-90E8E0A39648}"/>
              </a:ext>
            </a:extLst>
          </p:cNvPr>
          <p:cNvSpPr/>
          <p:nvPr userDrawn="1"/>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A42F02C3-0CB8-466E-8C3C-ED2EC8D227CF}"/>
              </a:ext>
            </a:extLst>
          </p:cNvPr>
          <p:cNvSpPr/>
          <p:nvPr userDrawn="1"/>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11800525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7118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3_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3779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D5CB54B-460D-49A5-B29F-1F88CE70A8E2}" type="datetimeFigureOut">
              <a:rPr lang="en-US">
                <a:solidFill>
                  <a:prstClr val="black"/>
                </a:solidFill>
              </a:rPr>
              <a:pPr/>
              <a:t>2/28/2018</a:t>
            </a:fld>
            <a:endParaRPr lang="en-US">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B8BA184-BCA0-4772-8A76-4251DE738054}"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7078995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D5CB54B-460D-49A5-B29F-1F88CE70A8E2}" type="datetimeFigureOut">
              <a:rPr lang="en-US">
                <a:solidFill>
                  <a:prstClr val="black"/>
                </a:solidFill>
              </a:rPr>
              <a:pPr/>
              <a:t>2/28/2018</a:t>
            </a:fld>
            <a:endParaRPr lang="en-US">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B8BA184-BCA0-4772-8A76-4251DE738054}"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7531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8110BC-48B6-4B50-87DA-90E8E0A39648}"/>
              </a:ext>
            </a:extLst>
          </p:cNvPr>
          <p:cNvSpPr/>
          <p:nvPr userDrawn="1"/>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A42F02C3-0CB8-466E-8C3C-ED2EC8D227CF}"/>
              </a:ext>
            </a:extLst>
          </p:cNvPr>
          <p:cNvSpPr/>
          <p:nvPr userDrawn="1"/>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128323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900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3_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8237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D5CB54B-460D-49A5-B29F-1F88CE70A8E2}" type="datetimeFigureOut">
              <a:rPr lang="en-US">
                <a:solidFill>
                  <a:prstClr val="black"/>
                </a:solidFill>
              </a:rPr>
              <a:pPr/>
              <a:t>2/28/2018</a:t>
            </a:fld>
            <a:endParaRPr lang="en-US">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B8BA184-BCA0-4772-8A76-4251DE738054}"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1204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D5CB54B-460D-49A5-B29F-1F88CE70A8E2}" type="datetimeFigureOut">
              <a:rPr lang="en-US">
                <a:solidFill>
                  <a:prstClr val="black"/>
                </a:solidFill>
              </a:rPr>
              <a:pPr/>
              <a:t>2/28/2018</a:t>
            </a:fld>
            <a:endParaRPr lang="en-US">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B8BA184-BCA0-4772-8A76-4251DE738054}"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57467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Radeon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948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86530999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ACBD2DC-FFDC-4644-987A-92FDC7EA477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5866"/>
          <a:stretch/>
        </p:blipFill>
        <p:spPr>
          <a:xfrm>
            <a:off x="0" y="0"/>
            <a:ext cx="12192000" cy="6455664"/>
          </a:xfrm>
          <a:prstGeom prst="rect">
            <a:avLst/>
          </a:prstGeom>
        </p:spPr>
      </p:pic>
      <p:sp>
        <p:nvSpPr>
          <p:cNvPr id="3" name="Rectangle 2">
            <a:extLst>
              <a:ext uri="{FF2B5EF4-FFF2-40B4-BE49-F238E27FC236}">
                <a16:creationId xmlns:a16="http://schemas.microsoft.com/office/drawing/2014/main" id="{368110BC-48B6-4B50-87DA-90E8E0A39648}"/>
              </a:ext>
            </a:extLst>
          </p:cNvPr>
          <p:cNvSpPr/>
          <p:nvPr userDrawn="1"/>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80BE8FD1-F03F-4B00-AA59-08906BE692F8}"/>
              </a:ext>
            </a:extLst>
          </p:cNvPr>
          <p:cNvSpPr/>
          <p:nvPr userDrawn="1"/>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1417372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11.xml"/><Relationship Id="rId7"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4.png"/><Relationship Id="rId5" Type="http://schemas.openxmlformats.org/officeDocument/2006/relationships/slideLayout" Target="../slideLayouts/slideLayout13.xml"/><Relationship Id="rId10" Type="http://schemas.openxmlformats.org/officeDocument/2006/relationships/image" Target="../media/image3.png"/><Relationship Id="rId4" Type="http://schemas.openxmlformats.org/officeDocument/2006/relationships/slideLayout" Target="../slideLayouts/slideLayout12.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4F3B0B3-A297-49F2-B4ED-B3668F5A27B9}"/>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Rectangle 17"/>
          <p:cNvSpPr/>
          <p:nvPr userDrawn="1"/>
        </p:nvSpPr>
        <p:spPr>
          <a:xfrm>
            <a:off x="-2" y="0"/>
            <a:ext cx="12199347" cy="6858000"/>
          </a:xfrm>
          <a:prstGeom prst="rect">
            <a:avLst/>
          </a:prstGeom>
          <a:gradFill flip="none" rotWithShape="1">
            <a:gsLst>
              <a:gs pos="0">
                <a:srgbClr val="00004C">
                  <a:alpha val="51765"/>
                </a:srgbClr>
              </a:gs>
              <a:gs pos="65000">
                <a:schemeClr val="bg1">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endParaRPr>
          </a:p>
        </p:txBody>
      </p:sp>
      <p:sp>
        <p:nvSpPr>
          <p:cNvPr id="34" name="Rectangle 33">
            <a:extLst>
              <a:ext uri="{FF2B5EF4-FFF2-40B4-BE49-F238E27FC236}">
                <a16:creationId xmlns:a16="http://schemas.microsoft.com/office/drawing/2014/main" id="{39DC7300-36AC-4DD3-A814-9C9F2CED84AC}"/>
              </a:ext>
            </a:extLst>
          </p:cNvPr>
          <p:cNvSpPr/>
          <p:nvPr userDrawn="1"/>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9" name="Rectangle 8">
            <a:extLst>
              <a:ext uri="{FF2B5EF4-FFF2-40B4-BE49-F238E27FC236}">
                <a16:creationId xmlns:a16="http://schemas.microsoft.com/office/drawing/2014/main" id="{39DC7300-36AC-4DD3-A814-9C9F2CED84AC}"/>
              </a:ext>
            </a:extLst>
          </p:cNvPr>
          <p:cNvSpPr/>
          <p:nvPr userDrawn="1"/>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grpSp>
        <p:nvGrpSpPr>
          <p:cNvPr id="13" name="Group 12">
            <a:extLst>
              <a:ext uri="{FF2B5EF4-FFF2-40B4-BE49-F238E27FC236}">
                <a16:creationId xmlns:a16="http://schemas.microsoft.com/office/drawing/2014/main" id="{E163E73D-5FB7-450B-AABD-BB1739F7470F}"/>
              </a:ext>
            </a:extLst>
          </p:cNvPr>
          <p:cNvGrpSpPr/>
          <p:nvPr userDrawn="1"/>
        </p:nvGrpSpPr>
        <p:grpSpPr>
          <a:xfrm>
            <a:off x="184033" y="6558742"/>
            <a:ext cx="735909" cy="183807"/>
            <a:chOff x="184033" y="6198524"/>
            <a:chExt cx="735909" cy="183807"/>
          </a:xfrm>
        </p:grpSpPr>
        <p:pic>
          <p:nvPicPr>
            <p:cNvPr id="14" name="Picture 13">
              <a:extLst>
                <a:ext uri="{FF2B5EF4-FFF2-40B4-BE49-F238E27FC236}">
                  <a16:creationId xmlns:a16="http://schemas.microsoft.com/office/drawing/2014/main" id="{0A6349C7-D5DD-4151-A222-ED159EE6843B}"/>
                </a:ext>
              </a:extLst>
            </p:cNvPr>
            <p:cNvPicPr>
              <a:picLocks noChangeAspect="1"/>
            </p:cNvPicPr>
            <p:nvPr userDrawn="1"/>
          </p:nvPicPr>
          <p:blipFill rotWithShape="1">
            <a:blip r:embed="rId12" cstate="print">
              <a:extLst>
                <a:ext uri="{28A0092B-C50C-407E-A947-70E740481C1C}">
                  <a14:useLocalDpi xmlns:a14="http://schemas.microsoft.com/office/drawing/2010/main" val="0"/>
                </a:ext>
              </a:extLst>
            </a:blip>
            <a:srcRect r="23094"/>
            <a:stretch/>
          </p:blipFill>
          <p:spPr>
            <a:xfrm>
              <a:off x="504814" y="6241728"/>
              <a:ext cx="415128" cy="112893"/>
            </a:xfrm>
            <a:prstGeom prst="rect">
              <a:avLst/>
            </a:prstGeom>
            <a:noFill/>
            <a:ln>
              <a:noFill/>
            </a:ln>
          </p:spPr>
        </p:pic>
        <p:pic>
          <p:nvPicPr>
            <p:cNvPr id="15" name="Picture 14">
              <a:extLst>
                <a:ext uri="{FF2B5EF4-FFF2-40B4-BE49-F238E27FC236}">
                  <a16:creationId xmlns:a16="http://schemas.microsoft.com/office/drawing/2014/main" id="{32E2DB29-FC2C-4B57-B283-DD989C2497E1}"/>
                </a:ext>
              </a:extLst>
            </p:cNvPr>
            <p:cNvPicPr>
              <a:picLocks noChangeAspect="1"/>
            </p:cNvPicPr>
            <p:nvPr userDrawn="1"/>
          </p:nvPicPr>
          <p:blipFill rotWithShape="1">
            <a:blip r:embed="rId12" cstate="print">
              <a:extLst>
                <a:ext uri="{28A0092B-C50C-407E-A947-70E740481C1C}">
                  <a14:useLocalDpi xmlns:a14="http://schemas.microsoft.com/office/drawing/2010/main" val="0"/>
                </a:ext>
              </a:extLst>
            </a:blip>
            <a:srcRect l="76234" r="-4200"/>
            <a:stretch/>
          </p:blipFill>
          <p:spPr>
            <a:xfrm>
              <a:off x="184033" y="6198524"/>
              <a:ext cx="245778" cy="183807"/>
            </a:xfrm>
            <a:prstGeom prst="rect">
              <a:avLst/>
            </a:prstGeom>
            <a:noFill/>
            <a:ln>
              <a:noFill/>
            </a:ln>
          </p:spPr>
        </p:pic>
      </p:grpSp>
      <p:sp>
        <p:nvSpPr>
          <p:cNvPr id="11" name="TextBox 10">
            <a:extLst>
              <a:ext uri="{FF2B5EF4-FFF2-40B4-BE49-F238E27FC236}">
                <a16:creationId xmlns:a16="http://schemas.microsoft.com/office/drawing/2014/main" id="{99E0A448-C154-4E7C-99C9-9BA9E861C7E7}"/>
              </a:ext>
            </a:extLst>
          </p:cNvPr>
          <p:cNvSpPr txBox="1"/>
          <p:nvPr userDrawn="1"/>
        </p:nvSpPr>
        <p:spPr>
          <a:xfrm>
            <a:off x="1053486" y="6563947"/>
            <a:ext cx="6586117" cy="230832"/>
          </a:xfrm>
          <a:prstGeom prst="rect">
            <a:avLst/>
          </a:prstGeom>
          <a:noFill/>
        </p:spPr>
        <p:txBody>
          <a:bodyPr wrap="square" lIns="0" rIns="0" rtlCol="0">
            <a:spAutoFit/>
          </a:bodyPr>
          <a:lstStyle/>
          <a:p>
            <a:r>
              <a:rPr lang="en-US" sz="900" dirty="0">
                <a:solidFill>
                  <a:prstClr val="white">
                    <a:alpha val="67000"/>
                  </a:prstClr>
                </a:solidFill>
                <a:cs typeface="Effra Light" panose="020B0403020203020204" pitchFamily="34" charset="0"/>
              </a:rPr>
              <a:t>RADEON PRO SOFTWARE </a:t>
            </a:r>
            <a:r>
              <a:rPr lang="en-US" sz="900" dirty="0">
                <a:solidFill>
                  <a:prstClr val="white">
                    <a:alpha val="67000"/>
                  </a:prstClr>
                </a:solidFill>
                <a:latin typeface="Effra Medium" panose="020B0703020203020204" pitchFamily="34" charset="0"/>
                <a:cs typeface="Effra Medium" panose="020B0703020203020204" pitchFamily="34" charset="0"/>
              </a:rPr>
              <a:t>ENTERPRISE EDITION</a:t>
            </a:r>
            <a:endParaRPr lang="en-US" sz="900" dirty="0">
              <a:solidFill>
                <a:prstClr val="white">
                  <a:alpha val="67000"/>
                </a:prstClr>
              </a:solidFill>
              <a:cs typeface="Effra Medium" panose="020B0703020203020204" pitchFamily="34" charset="0"/>
            </a:endParaRPr>
          </a:p>
        </p:txBody>
      </p:sp>
      <p:sp>
        <p:nvSpPr>
          <p:cNvPr id="17" name="TextBox 16">
            <a:extLst>
              <a:ext uri="{FF2B5EF4-FFF2-40B4-BE49-F238E27FC236}">
                <a16:creationId xmlns:a16="http://schemas.microsoft.com/office/drawing/2014/main" id="{767F9A7C-D863-4199-8244-39C55CF56C55}"/>
              </a:ext>
            </a:extLst>
          </p:cNvPr>
          <p:cNvSpPr txBox="1"/>
          <p:nvPr userDrawn="1"/>
        </p:nvSpPr>
        <p:spPr>
          <a:xfrm>
            <a:off x="3720393" y="6559069"/>
            <a:ext cx="134652" cy="221337"/>
          </a:xfrm>
          <a:prstGeom prst="rect">
            <a:avLst/>
          </a:prstGeom>
          <a:noFill/>
        </p:spPr>
        <p:txBody>
          <a:bodyPr wrap="none" lIns="0" tIns="41018" rIns="0" bIns="41018" rtlCol="0" anchor="ctr">
            <a:spAutoFit/>
          </a:bodyPr>
          <a:lstStyle/>
          <a:p>
            <a:pPr algn="r"/>
            <a:fld id="{B50A2252-0B00-49D0-9A28-2F5CCECF09D1}" type="slidenum">
              <a:rPr lang="en-US" sz="900" cap="all">
                <a:solidFill>
                  <a:srgbClr val="FFFFFF">
                    <a:alpha val="67000"/>
                  </a:srgbClr>
                </a:solidFill>
                <a:latin typeface="Calibri" panose="020F0502020204030204"/>
                <a:cs typeface="Effra Light" panose="020B0403020203020204" pitchFamily="34" charset="0"/>
              </a:rPr>
              <a:pPr algn="r"/>
              <a:t>‹#›</a:t>
            </a:fld>
            <a:endParaRPr lang="en-US" sz="1000" cap="all" dirty="0">
              <a:solidFill>
                <a:srgbClr val="FFFFFF">
                  <a:alpha val="67000"/>
                </a:srgbClr>
              </a:solidFill>
              <a:latin typeface="Calibri" panose="020F0502020204030204"/>
              <a:cs typeface="Effra Light" panose="020B0403020203020204" pitchFamily="34" charset="0"/>
            </a:endParaRPr>
          </a:p>
        </p:txBody>
      </p:sp>
    </p:spTree>
    <p:extLst>
      <p:ext uri="{BB962C8B-B14F-4D97-AF65-F5344CB8AC3E}">
        <p14:creationId xmlns:p14="http://schemas.microsoft.com/office/powerpoint/2010/main" val="333685049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5" r:id="rId8"/>
  </p:sldLayoutIdLst>
  <p:txStyles>
    <p:title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p:titleStyle>
    <p:bodyStyle>
      <a:lvl1pPr marL="342797" indent="-342797" algn="l" defTabSz="914126" rtl="0" eaLnBrk="1" latinLnBrk="0" hangingPunct="1">
        <a:spcBef>
          <a:spcPts val="600"/>
        </a:spcBef>
        <a:spcAft>
          <a:spcPts val="0"/>
        </a:spcAft>
        <a:buClr>
          <a:schemeClr val="accent1"/>
        </a:buClr>
        <a:buSzPct val="80000"/>
        <a:buFontTx/>
        <a:buBlip>
          <a:blip r:embed="rId1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1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1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1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1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4F3B0B3-A297-49F2-B4ED-B3668F5A27B9}"/>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Rectangle 17"/>
          <p:cNvSpPr/>
          <p:nvPr userDrawn="1"/>
        </p:nvSpPr>
        <p:spPr>
          <a:xfrm>
            <a:off x="-2" y="0"/>
            <a:ext cx="12199347" cy="6858000"/>
          </a:xfrm>
          <a:prstGeom prst="rect">
            <a:avLst/>
          </a:prstGeom>
          <a:gradFill flip="none" rotWithShape="1">
            <a:gsLst>
              <a:gs pos="0">
                <a:srgbClr val="00004C">
                  <a:alpha val="51765"/>
                </a:srgbClr>
              </a:gs>
              <a:gs pos="65000">
                <a:schemeClr val="bg1">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endParaRPr>
          </a:p>
        </p:txBody>
      </p:sp>
      <p:sp>
        <p:nvSpPr>
          <p:cNvPr id="34" name="Rectangle 33">
            <a:extLst>
              <a:ext uri="{FF2B5EF4-FFF2-40B4-BE49-F238E27FC236}">
                <a16:creationId xmlns:a16="http://schemas.microsoft.com/office/drawing/2014/main" id="{39DC7300-36AC-4DD3-A814-9C9F2CED84AC}"/>
              </a:ext>
            </a:extLst>
          </p:cNvPr>
          <p:cNvSpPr/>
          <p:nvPr userDrawn="1"/>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9" name="Rectangle 8">
            <a:extLst>
              <a:ext uri="{FF2B5EF4-FFF2-40B4-BE49-F238E27FC236}">
                <a16:creationId xmlns:a16="http://schemas.microsoft.com/office/drawing/2014/main" id="{39DC7300-36AC-4DD3-A814-9C9F2CED84AC}"/>
              </a:ext>
            </a:extLst>
          </p:cNvPr>
          <p:cNvSpPr/>
          <p:nvPr userDrawn="1"/>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grpSp>
        <p:nvGrpSpPr>
          <p:cNvPr id="13" name="Group 12">
            <a:extLst>
              <a:ext uri="{FF2B5EF4-FFF2-40B4-BE49-F238E27FC236}">
                <a16:creationId xmlns:a16="http://schemas.microsoft.com/office/drawing/2014/main" id="{E163E73D-5FB7-450B-AABD-BB1739F7470F}"/>
              </a:ext>
            </a:extLst>
          </p:cNvPr>
          <p:cNvGrpSpPr/>
          <p:nvPr userDrawn="1"/>
        </p:nvGrpSpPr>
        <p:grpSpPr>
          <a:xfrm>
            <a:off x="184033" y="6558742"/>
            <a:ext cx="735909" cy="183807"/>
            <a:chOff x="184033" y="6198524"/>
            <a:chExt cx="735909" cy="183807"/>
          </a:xfrm>
        </p:grpSpPr>
        <p:pic>
          <p:nvPicPr>
            <p:cNvPr id="14" name="Picture 13">
              <a:extLst>
                <a:ext uri="{FF2B5EF4-FFF2-40B4-BE49-F238E27FC236}">
                  <a16:creationId xmlns:a16="http://schemas.microsoft.com/office/drawing/2014/main" id="{0A6349C7-D5DD-4151-A222-ED159EE6843B}"/>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r="23094"/>
            <a:stretch/>
          </p:blipFill>
          <p:spPr>
            <a:xfrm>
              <a:off x="504814" y="6241728"/>
              <a:ext cx="415128" cy="112893"/>
            </a:xfrm>
            <a:prstGeom prst="rect">
              <a:avLst/>
            </a:prstGeom>
            <a:noFill/>
            <a:ln>
              <a:noFill/>
            </a:ln>
          </p:spPr>
        </p:pic>
        <p:pic>
          <p:nvPicPr>
            <p:cNvPr id="15" name="Picture 14">
              <a:extLst>
                <a:ext uri="{FF2B5EF4-FFF2-40B4-BE49-F238E27FC236}">
                  <a16:creationId xmlns:a16="http://schemas.microsoft.com/office/drawing/2014/main" id="{32E2DB29-FC2C-4B57-B283-DD989C2497E1}"/>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76234" r="-4200"/>
            <a:stretch/>
          </p:blipFill>
          <p:spPr>
            <a:xfrm>
              <a:off x="184033" y="6198524"/>
              <a:ext cx="245778" cy="183807"/>
            </a:xfrm>
            <a:prstGeom prst="rect">
              <a:avLst/>
            </a:prstGeom>
            <a:noFill/>
            <a:ln>
              <a:noFill/>
            </a:ln>
          </p:spPr>
        </p:pic>
      </p:grpSp>
      <p:sp>
        <p:nvSpPr>
          <p:cNvPr id="16" name="TextBox 15">
            <a:extLst>
              <a:ext uri="{FF2B5EF4-FFF2-40B4-BE49-F238E27FC236}">
                <a16:creationId xmlns:a16="http://schemas.microsoft.com/office/drawing/2014/main" id="{22073668-EC03-4B53-86FE-6369CDC37838}"/>
              </a:ext>
            </a:extLst>
          </p:cNvPr>
          <p:cNvSpPr txBox="1"/>
          <p:nvPr userDrawn="1"/>
        </p:nvSpPr>
        <p:spPr>
          <a:xfrm>
            <a:off x="1053486" y="6563947"/>
            <a:ext cx="6586117" cy="230832"/>
          </a:xfrm>
          <a:prstGeom prst="rect">
            <a:avLst/>
          </a:prstGeom>
          <a:noFill/>
        </p:spPr>
        <p:txBody>
          <a:bodyPr wrap="square" lIns="0" rIns="0" rtlCol="0">
            <a:spAutoFit/>
          </a:bodyPr>
          <a:lstStyle/>
          <a:p>
            <a:r>
              <a:rPr lang="en-US" sz="900" dirty="0">
                <a:solidFill>
                  <a:prstClr val="white">
                    <a:alpha val="67000"/>
                  </a:prstClr>
                </a:solidFill>
                <a:cs typeface="Effra Light" panose="020B0403020203020204" pitchFamily="34" charset="0"/>
              </a:rPr>
              <a:t>RADEON PRO SOFTWARE </a:t>
            </a:r>
            <a:r>
              <a:rPr lang="en-US" sz="900" dirty="0">
                <a:solidFill>
                  <a:prstClr val="white">
                    <a:alpha val="67000"/>
                  </a:prstClr>
                </a:solidFill>
                <a:latin typeface="Effra Medium" panose="020B0703020203020204" pitchFamily="34" charset="0"/>
                <a:cs typeface="Effra Medium" panose="020B0703020203020204" pitchFamily="34" charset="0"/>
              </a:rPr>
              <a:t>SALES CONFERENCE</a:t>
            </a:r>
            <a:endParaRPr lang="en-US" sz="900" dirty="0">
              <a:solidFill>
                <a:prstClr val="white">
                  <a:alpha val="67000"/>
                </a:prstClr>
              </a:solidFill>
              <a:cs typeface="Effra Medium" panose="020B0703020203020204" pitchFamily="34" charset="0"/>
            </a:endParaRPr>
          </a:p>
        </p:txBody>
      </p:sp>
      <p:sp>
        <p:nvSpPr>
          <p:cNvPr id="12" name="TextBox 11">
            <a:extLst>
              <a:ext uri="{FF2B5EF4-FFF2-40B4-BE49-F238E27FC236}">
                <a16:creationId xmlns:a16="http://schemas.microsoft.com/office/drawing/2014/main" id="{574C0156-F388-4901-8D8A-02687D0D0DEE}"/>
              </a:ext>
            </a:extLst>
          </p:cNvPr>
          <p:cNvSpPr txBox="1"/>
          <p:nvPr userDrawn="1"/>
        </p:nvSpPr>
        <p:spPr>
          <a:xfrm>
            <a:off x="3543988" y="6559069"/>
            <a:ext cx="134652" cy="221337"/>
          </a:xfrm>
          <a:prstGeom prst="rect">
            <a:avLst/>
          </a:prstGeom>
          <a:noFill/>
        </p:spPr>
        <p:txBody>
          <a:bodyPr wrap="none" lIns="0" tIns="41018" rIns="0" bIns="41018" rtlCol="0" anchor="ctr">
            <a:spAutoFit/>
          </a:bodyPr>
          <a:lstStyle/>
          <a:p>
            <a:pPr algn="r"/>
            <a:fld id="{B50A2252-0B00-49D0-9A28-2F5CCECF09D1}" type="slidenum">
              <a:rPr lang="en-US" sz="900" cap="all">
                <a:solidFill>
                  <a:srgbClr val="FFFFFF">
                    <a:alpha val="67000"/>
                  </a:srgbClr>
                </a:solidFill>
                <a:latin typeface="Calibri" panose="020F0502020204030204"/>
                <a:cs typeface="Effra Light" panose="020B0403020203020204" pitchFamily="34" charset="0"/>
              </a:rPr>
              <a:pPr algn="r"/>
              <a:t>‹#›</a:t>
            </a:fld>
            <a:endParaRPr lang="en-US" sz="1000" cap="all" dirty="0">
              <a:solidFill>
                <a:srgbClr val="FFFFFF">
                  <a:alpha val="67000"/>
                </a:srgbClr>
              </a:solidFill>
              <a:latin typeface="Calibri" panose="020F0502020204030204"/>
              <a:cs typeface="Effra Light" panose="020B0403020203020204" pitchFamily="34" charset="0"/>
            </a:endParaRPr>
          </a:p>
        </p:txBody>
      </p:sp>
    </p:spTree>
    <p:extLst>
      <p:ext uri="{BB962C8B-B14F-4D97-AF65-F5344CB8AC3E}">
        <p14:creationId xmlns:p14="http://schemas.microsoft.com/office/powerpoint/2010/main" val="2115140039"/>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Lst>
  <p:txStyles>
    <p:title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p:titleStyle>
    <p:bodyStyle>
      <a:lvl1pPr marL="342797" indent="-342797" algn="l" defTabSz="914126" rtl="0" eaLnBrk="1" latinLnBrk="0" hangingPunct="1">
        <a:spcBef>
          <a:spcPts val="600"/>
        </a:spcBef>
        <a:spcAft>
          <a:spcPts val="0"/>
        </a:spcAft>
        <a:buClr>
          <a:schemeClr val="accent1"/>
        </a:buClr>
        <a:buSzPct val="80000"/>
        <a:buFontTx/>
        <a:buBlip>
          <a:blip r:embed="rId11"/>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11"/>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11"/>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11"/>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11"/>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8.png"/><Relationship Id="rId7" Type="http://schemas.openxmlformats.org/officeDocument/2006/relationships/image" Target="../media/image50.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20.emf"/><Relationship Id="rId4" Type="http://schemas.openxmlformats.org/officeDocument/2006/relationships/image" Target="../media/image19.png"/><Relationship Id="rId9" Type="http://schemas.openxmlformats.org/officeDocument/2006/relationships/image" Target="../media/image52.sv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54.png"/><Relationship Id="rId7" Type="http://schemas.openxmlformats.org/officeDocument/2006/relationships/image" Target="../media/image57.sv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58.svg"/><Relationship Id="rId5" Type="http://schemas.openxmlformats.org/officeDocument/2006/relationships/image" Target="../media/image55.png"/><Relationship Id="rId10" Type="http://schemas.openxmlformats.org/officeDocument/2006/relationships/image" Target="../media/image45.png"/><Relationship Id="rId4" Type="http://schemas.openxmlformats.org/officeDocument/2006/relationships/image" Target="../media/image43.png"/><Relationship Id="rId9" Type="http://schemas.openxmlformats.org/officeDocument/2006/relationships/image" Target="../media/image41.sv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61.svg"/><Relationship Id="rId4" Type="http://schemas.openxmlformats.org/officeDocument/2006/relationships/image" Target="../media/image60.png"/></Relationships>
</file>

<file path=ppt/slides/_rels/slide1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5.png"/><Relationship Id="rId4" Type="http://schemas.openxmlformats.org/officeDocument/2006/relationships/image" Target="../media/image64.png"/></Relationships>
</file>

<file path=ppt/slides/_rels/slide15.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20.emf"/><Relationship Id="rId3" Type="http://schemas.openxmlformats.org/officeDocument/2006/relationships/image" Target="../media/image66.png"/><Relationship Id="rId7" Type="http://schemas.openxmlformats.org/officeDocument/2006/relationships/image" Target="../media/image35.png"/><Relationship Id="rId12" Type="http://schemas.openxmlformats.org/officeDocument/2006/relationships/image" Target="../media/image7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72.tiff"/><Relationship Id="rId5" Type="http://schemas.openxmlformats.org/officeDocument/2006/relationships/image" Target="../media/image68.png"/><Relationship Id="rId10" Type="http://schemas.openxmlformats.org/officeDocument/2006/relationships/image" Target="../media/image71.png"/><Relationship Id="rId4" Type="http://schemas.openxmlformats.org/officeDocument/2006/relationships/image" Target="../media/image67.png"/><Relationship Id="rId9" Type="http://schemas.openxmlformats.org/officeDocument/2006/relationships/image" Target="../media/image70.png"/><Relationship Id="rId14" Type="http://schemas.openxmlformats.org/officeDocument/2006/relationships/image" Target="../media/image74.png"/></Relationships>
</file>

<file path=ppt/slides/_rels/slide16.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8.svg"/><Relationship Id="rId5" Type="http://schemas.openxmlformats.org/officeDocument/2006/relationships/image" Target="../media/image77.png"/><Relationship Id="rId10" Type="http://schemas.openxmlformats.org/officeDocument/2006/relationships/image" Target="../media/image81.png"/><Relationship Id="rId4" Type="http://schemas.openxmlformats.org/officeDocument/2006/relationships/image" Target="../media/image76.png"/><Relationship Id="rId9" Type="http://schemas.openxmlformats.org/officeDocument/2006/relationships/image" Target="../media/image20.emf"/></Relationships>
</file>

<file path=ppt/slides/_rels/slide17.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3.png"/><Relationship Id="rId7" Type="http://schemas.openxmlformats.org/officeDocument/2006/relationships/image" Target="../media/image85.emf"/><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84.emf"/><Relationship Id="rId10" Type="http://schemas.openxmlformats.org/officeDocument/2006/relationships/image" Target="../media/image88.png"/><Relationship Id="rId4" Type="http://schemas.openxmlformats.org/officeDocument/2006/relationships/image" Target="../media/image19.png"/><Relationship Id="rId9" Type="http://schemas.openxmlformats.org/officeDocument/2006/relationships/image" Target="../media/image87.png"/></Relationships>
</file>

<file path=ppt/slides/_rels/slide18.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15.png"/><Relationship Id="rId7" Type="http://schemas.openxmlformats.org/officeDocument/2006/relationships/image" Target="../media/image20.emf"/><Relationship Id="rId2"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image" Target="../media/image91.png"/><Relationship Id="rId11" Type="http://schemas.openxmlformats.org/officeDocument/2006/relationships/image" Target="../media/image95.svg"/><Relationship Id="rId5" Type="http://schemas.openxmlformats.org/officeDocument/2006/relationships/image" Target="../media/image90.emf"/><Relationship Id="rId10" Type="http://schemas.openxmlformats.org/officeDocument/2006/relationships/image" Target="../media/image94.png"/><Relationship Id="rId4" Type="http://schemas.openxmlformats.org/officeDocument/2006/relationships/image" Target="../media/image16.svg"/><Relationship Id="rId9" Type="http://schemas.openxmlformats.org/officeDocument/2006/relationships/image" Target="../media/image93.svg"/></Relationships>
</file>

<file path=ppt/slides/_rels/slide19.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43.png"/><Relationship Id="rId7" Type="http://schemas.openxmlformats.org/officeDocument/2006/relationships/image" Target="../media/image9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96.tif"/><Relationship Id="rId9" Type="http://schemas.openxmlformats.org/officeDocument/2006/relationships/image" Target="../media/image99.svg"/></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00.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57.svg"/><Relationship Id="rId10" Type="http://schemas.openxmlformats.org/officeDocument/2006/relationships/image" Target="../media/image103.svg"/><Relationship Id="rId4" Type="http://schemas.openxmlformats.org/officeDocument/2006/relationships/image" Target="../media/image56.png"/><Relationship Id="rId9" Type="http://schemas.openxmlformats.org/officeDocument/2006/relationships/image" Target="../media/image102.png"/></Relationships>
</file>

<file path=ppt/slides/_rels/slide22.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0.png"/><Relationship Id="rId7" Type="http://schemas.openxmlformats.org/officeDocument/2006/relationships/image" Target="../media/image20.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57.svg"/><Relationship Id="rId10" Type="http://schemas.openxmlformats.org/officeDocument/2006/relationships/image" Target="../media/image103.svg"/><Relationship Id="rId4" Type="http://schemas.openxmlformats.org/officeDocument/2006/relationships/image" Target="../media/image56.png"/><Relationship Id="rId9" Type="http://schemas.openxmlformats.org/officeDocument/2006/relationships/image" Target="../media/image102.png"/></Relationships>
</file>

<file path=ppt/slides/_rels/slide23.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20.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07.svg"/><Relationship Id="rId4" Type="http://schemas.openxmlformats.org/officeDocument/2006/relationships/image" Target="../media/image106.png"/></Relationships>
</file>

<file path=ppt/slides/_rels/slide24.xml.rels><?xml version="1.0" encoding="UTF-8" standalone="yes"?>
<Relationships xmlns="http://schemas.openxmlformats.org/package/2006/relationships"><Relationship Id="rId8" Type="http://schemas.openxmlformats.org/officeDocument/2006/relationships/image" Target="../media/image113.svg"/><Relationship Id="rId3" Type="http://schemas.openxmlformats.org/officeDocument/2006/relationships/image" Target="../media/image108.jpg"/><Relationship Id="rId7" Type="http://schemas.openxmlformats.org/officeDocument/2006/relationships/image" Target="../media/image112.png"/><Relationship Id="rId12" Type="http://schemas.openxmlformats.org/officeDocument/2006/relationships/image" Target="../media/image115.sv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11.svg"/><Relationship Id="rId11" Type="http://schemas.openxmlformats.org/officeDocument/2006/relationships/image" Target="../media/image114.png"/><Relationship Id="rId5" Type="http://schemas.openxmlformats.org/officeDocument/2006/relationships/image" Target="../media/image110.png"/><Relationship Id="rId10" Type="http://schemas.openxmlformats.org/officeDocument/2006/relationships/image" Target="../media/image41.svg"/><Relationship Id="rId4" Type="http://schemas.openxmlformats.org/officeDocument/2006/relationships/image" Target="../media/image109.png"/><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emf"/><Relationship Id="rId4" Type="http://schemas.openxmlformats.org/officeDocument/2006/relationships/image" Target="../media/image14.svg"/><Relationship Id="rId9" Type="http://schemas.openxmlformats.org/officeDocument/2006/relationships/image" Target="../media/image19.png"/><Relationship Id="rId14" Type="http://schemas.openxmlformats.org/officeDocument/2006/relationships/image" Target="../media/image24.svg"/></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chart" Target="../charts/chart1.xml"/><Relationship Id="rId7" Type="http://schemas.openxmlformats.org/officeDocument/2006/relationships/chart" Target="../charts/chart2.xml"/><Relationship Id="rId12" Type="http://schemas.openxmlformats.org/officeDocument/2006/relationships/image" Target="../media/image32.png"/><Relationship Id="rId17" Type="http://schemas.openxmlformats.org/officeDocument/2006/relationships/image" Target="../media/image37.png"/><Relationship Id="rId2" Type="http://schemas.openxmlformats.org/officeDocument/2006/relationships/image" Target="../media/image4.png"/><Relationship Id="rId16"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1.png"/><Relationship Id="rId5" Type="http://schemas.openxmlformats.org/officeDocument/2006/relationships/image" Target="../media/image26.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 Id="rId1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8.png"/><Relationship Id="rId1" Type="http://schemas.openxmlformats.org/officeDocument/2006/relationships/slideLayout" Target="../slideLayouts/slideLayout1.xml"/><Relationship Id="rId4" Type="http://schemas.openxmlformats.org/officeDocument/2006/relationships/image" Target="../media/image16.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29.png"/><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svg"/></Relationships>
</file>

<file path=ppt/slides/_rels/slide9.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43.png"/><Relationship Id="rId7"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47.png"/><Relationship Id="rId5" Type="http://schemas.openxmlformats.org/officeDocument/2006/relationships/image" Target="../media/image3.png"/><Relationship Id="rId10" Type="http://schemas.openxmlformats.org/officeDocument/2006/relationships/image" Target="../media/image46.svg"/><Relationship Id="rId4" Type="http://schemas.openxmlformats.org/officeDocument/2006/relationships/image" Target="../media/image2.jpg"/><Relationship Id="rId9"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AA9FB4-D754-44BD-AA64-48BFF3A90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4984750"/>
          </a:xfrm>
          <a:prstGeom prst="rect">
            <a:avLst/>
          </a:prstGeom>
        </p:spPr>
      </p:pic>
      <p:sp>
        <p:nvSpPr>
          <p:cNvPr id="6" name="Rectangle 5">
            <a:extLst>
              <a:ext uri="{FF2B5EF4-FFF2-40B4-BE49-F238E27FC236}">
                <a16:creationId xmlns:a16="http://schemas.microsoft.com/office/drawing/2014/main" id="{F9E8D89C-8D04-445A-A075-84BDCF04231F}"/>
              </a:ext>
            </a:extLst>
          </p:cNvPr>
          <p:cNvSpPr/>
          <p:nvPr/>
        </p:nvSpPr>
        <p:spPr>
          <a:xfrm>
            <a:off x="0" y="3433425"/>
            <a:ext cx="12192000" cy="3424576"/>
          </a:xfrm>
          <a:prstGeom prst="rect">
            <a:avLst/>
          </a:prstGeom>
          <a:gradFill flip="none" rotWithShape="1">
            <a:gsLst>
              <a:gs pos="100000">
                <a:sysClr val="windowText" lastClr="000000"/>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33B00FD0-B7EC-4A51-9859-E89789F9B9C4}"/>
              </a:ext>
            </a:extLst>
          </p:cNvPr>
          <p:cNvSpPr/>
          <p:nvPr/>
        </p:nvSpPr>
        <p:spPr>
          <a:xfrm>
            <a:off x="2786969" y="4771491"/>
            <a:ext cx="6618063" cy="677108"/>
          </a:xfrm>
          <a:prstGeom prst="rect">
            <a:avLst/>
          </a:prstGeom>
        </p:spPr>
        <p:txBody>
          <a:bodyPr wrap="square">
            <a:spAutoFit/>
          </a:bodyPr>
          <a:lstStyle/>
          <a:p>
            <a:pPr algn="ctr"/>
            <a:r>
              <a:rPr lang="en-US" sz="3800" dirty="0">
                <a:solidFill>
                  <a:schemeClr val="bg2"/>
                </a:solidFill>
                <a:effectLst>
                  <a:outerShdw blurRad="50800" dist="38100" dir="5400000" algn="t" rotWithShape="0">
                    <a:prstClr val="black">
                      <a:alpha val="40000"/>
                    </a:prstClr>
                  </a:outerShdw>
                </a:effectLst>
                <a:latin typeface="Effra" panose="020B0603020203020204" pitchFamily="34" charset="0"/>
                <a:cs typeface="Effra" panose="020B0603020203020204" pitchFamily="34" charset="0"/>
              </a:rPr>
              <a:t>Enterprise Edition 18.Q1</a:t>
            </a:r>
          </a:p>
        </p:txBody>
      </p:sp>
      <p:pic>
        <p:nvPicPr>
          <p:cNvPr id="13" name="Picture 12">
            <a:extLst>
              <a:ext uri="{FF2B5EF4-FFF2-40B4-BE49-F238E27FC236}">
                <a16:creationId xmlns:a16="http://schemas.microsoft.com/office/drawing/2014/main" id="{B5CBED1B-A8A2-4417-896E-A409DC998004}"/>
              </a:ext>
            </a:extLst>
          </p:cNvPr>
          <p:cNvPicPr>
            <a:picLocks noChangeAspect="1"/>
          </p:cNvPicPr>
          <p:nvPr/>
        </p:nvPicPr>
        <p:blipFill rotWithShape="1">
          <a:blip r:embed="rId4">
            <a:extLst>
              <a:ext uri="{28A0092B-C50C-407E-A947-70E740481C1C}">
                <a14:useLocalDpi xmlns:a14="http://schemas.microsoft.com/office/drawing/2010/main" val="0"/>
              </a:ext>
            </a:extLst>
          </a:blip>
          <a:srcRect t="16210"/>
          <a:stretch/>
        </p:blipFill>
        <p:spPr>
          <a:xfrm>
            <a:off x="3970016" y="0"/>
            <a:ext cx="4251969" cy="4875445"/>
          </a:xfrm>
          <a:prstGeom prst="rect">
            <a:avLst/>
          </a:prstGeom>
          <a:effectLst>
            <a:outerShdw dist="12700" dir="2400000" sx="101000" sy="101000" rotWithShape="0">
              <a:srgbClr val="0000E1"/>
            </a:outerShdw>
          </a:effectLst>
        </p:spPr>
      </p:pic>
    </p:spTree>
    <p:extLst>
      <p:ext uri="{BB962C8B-B14F-4D97-AF65-F5344CB8AC3E}">
        <p14:creationId xmlns:p14="http://schemas.microsoft.com/office/powerpoint/2010/main" val="3316904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3583EA1D-F71E-4D42-B707-F1C4BFC7604C}"/>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2" name="Rectangle 41">
            <a:extLst>
              <a:ext uri="{FF2B5EF4-FFF2-40B4-BE49-F238E27FC236}">
                <a16:creationId xmlns:a16="http://schemas.microsoft.com/office/drawing/2014/main" id="{FC97D98E-19C3-4EAA-8158-571C39CB87E9}"/>
              </a:ext>
            </a:extLst>
          </p:cNvPr>
          <p:cNvSpPr/>
          <p:nvPr/>
        </p:nvSpPr>
        <p:spPr>
          <a:xfrm>
            <a:off x="5196840" y="0"/>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67" name="Picture 66">
            <a:extLst>
              <a:ext uri="{FF2B5EF4-FFF2-40B4-BE49-F238E27FC236}">
                <a16:creationId xmlns:a16="http://schemas.microsoft.com/office/drawing/2014/main" id="{B82F6C77-1E1E-400A-8681-D85A0AE4CB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2" cy="6454140"/>
          </a:xfrm>
          <a:prstGeom prst="rect">
            <a:avLst/>
          </a:prstGeom>
        </p:spPr>
      </p:pic>
      <p:sp>
        <p:nvSpPr>
          <p:cNvPr id="22" name="TextBox 21">
            <a:extLst>
              <a:ext uri="{FF2B5EF4-FFF2-40B4-BE49-F238E27FC236}">
                <a16:creationId xmlns:a16="http://schemas.microsoft.com/office/drawing/2014/main" id="{BA6C1DB7-BB75-4548-B742-87D6E0A68D5B}"/>
              </a:ext>
            </a:extLst>
          </p:cNvPr>
          <p:cNvSpPr txBox="1"/>
          <p:nvPr/>
        </p:nvSpPr>
        <p:spPr>
          <a:xfrm>
            <a:off x="222280" y="131887"/>
            <a:ext cx="3682585" cy="369332"/>
          </a:xfrm>
          <a:prstGeom prst="rect">
            <a:avLst/>
          </a:prstGeom>
          <a:noFill/>
        </p:spPr>
        <p:txBody>
          <a:bodyPr wrap="square" lIns="0" rIns="0" rtlCol="0">
            <a:spAutoFit/>
          </a:bodyPr>
          <a:lstStyle/>
          <a:p>
            <a:r>
              <a:rPr lang="en-US" dirty="0">
                <a:solidFill>
                  <a:schemeClr val="bg1"/>
                </a:solidFill>
                <a:latin typeface="Effra Medium" panose="020B0703020203020204" pitchFamily="34" charset="0"/>
                <a:cs typeface="Effra Medium" panose="020B0703020203020204" pitchFamily="34" charset="0"/>
              </a:rPr>
              <a:t>SIMPLICITY</a:t>
            </a:r>
          </a:p>
        </p:txBody>
      </p:sp>
      <p:sp>
        <p:nvSpPr>
          <p:cNvPr id="55" name="TextBox 54">
            <a:extLst>
              <a:ext uri="{FF2B5EF4-FFF2-40B4-BE49-F238E27FC236}">
                <a16:creationId xmlns:a16="http://schemas.microsoft.com/office/drawing/2014/main" id="{1EA5677A-E8CB-4E8F-A33E-869E213DC6C1}"/>
              </a:ext>
            </a:extLst>
          </p:cNvPr>
          <p:cNvSpPr txBox="1"/>
          <p:nvPr/>
        </p:nvSpPr>
        <p:spPr>
          <a:xfrm>
            <a:off x="619458" y="763512"/>
            <a:ext cx="6355273" cy="1323439"/>
          </a:xfrm>
          <a:prstGeom prst="rect">
            <a:avLst/>
          </a:prstGeom>
          <a:noFill/>
        </p:spPr>
        <p:txBody>
          <a:bodyPr wrap="square" rtlCol="0">
            <a:spAutoFit/>
          </a:bodyPr>
          <a:lstStyle/>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2018 Anticipated Quarterly Release Schedule</a:t>
            </a:r>
          </a:p>
        </p:txBody>
      </p:sp>
      <p:sp>
        <p:nvSpPr>
          <p:cNvPr id="59" name="Rectangle 58">
            <a:extLst>
              <a:ext uri="{FF2B5EF4-FFF2-40B4-BE49-F238E27FC236}">
                <a16:creationId xmlns:a16="http://schemas.microsoft.com/office/drawing/2014/main" id="{1A571EEE-5F78-4539-BCF9-442963294D48}"/>
              </a:ext>
            </a:extLst>
          </p:cNvPr>
          <p:cNvSpPr/>
          <p:nvPr/>
        </p:nvSpPr>
        <p:spPr>
          <a:xfrm>
            <a:off x="727357" y="2177644"/>
            <a:ext cx="5746231" cy="903565"/>
          </a:xfrm>
          <a:prstGeom prst="rect">
            <a:avLst/>
          </a:prstGeom>
          <a:noFill/>
          <a:ln w="12700" cap="flat" cmpd="sng" algn="ctr">
            <a:noFill/>
            <a:prstDash val="solid"/>
            <a:miter lim="800000"/>
          </a:ln>
          <a:effectLst/>
        </p:spPr>
        <p:txBody>
          <a:bodyPr lIns="0" tIns="0" rIns="0" bIns="0" rtlCol="0" anchor="t" anchorCtr="0"/>
          <a:lstStyle/>
          <a:p>
            <a:r>
              <a:rPr lang="en-US" sz="2400" dirty="0">
                <a:cs typeface="Effra" panose="020B0603020203020204" pitchFamily="34" charset="0"/>
              </a:rPr>
              <a:t>Available the 2nd Wednesday of</a:t>
            </a:r>
            <a:br>
              <a:rPr lang="en-US" sz="2400" dirty="0">
                <a:cs typeface="Effra" panose="020B0603020203020204" pitchFamily="34" charset="0"/>
              </a:rPr>
            </a:br>
            <a:r>
              <a:rPr lang="en-US" sz="2400" dirty="0">
                <a:cs typeface="Effra" panose="020B0603020203020204" pitchFamily="34" charset="0"/>
              </a:rPr>
              <a:t>the 2nd Month of Each Quarter</a:t>
            </a:r>
          </a:p>
        </p:txBody>
      </p:sp>
      <p:grpSp>
        <p:nvGrpSpPr>
          <p:cNvPr id="3" name="Group 2" hidden="1">
            <a:extLst>
              <a:ext uri="{FF2B5EF4-FFF2-40B4-BE49-F238E27FC236}">
                <a16:creationId xmlns:a16="http://schemas.microsoft.com/office/drawing/2014/main" id="{A29E24C8-472F-4433-9252-2C36CDE3E43F}"/>
              </a:ext>
            </a:extLst>
          </p:cNvPr>
          <p:cNvGrpSpPr/>
          <p:nvPr/>
        </p:nvGrpSpPr>
        <p:grpSpPr>
          <a:xfrm>
            <a:off x="711493" y="3089982"/>
            <a:ext cx="3978341" cy="2856756"/>
            <a:chOff x="711492" y="3089982"/>
            <a:chExt cx="3978341" cy="2856756"/>
          </a:xfrm>
        </p:grpSpPr>
        <p:cxnSp>
          <p:nvCxnSpPr>
            <p:cNvPr id="75" name="Straight Connector 74">
              <a:extLst>
                <a:ext uri="{FF2B5EF4-FFF2-40B4-BE49-F238E27FC236}">
                  <a16:creationId xmlns:a16="http://schemas.microsoft.com/office/drawing/2014/main" id="{18F3DAE6-59F2-4597-99C0-B5D2BAE06411}"/>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77" name="Straight Connector 76">
              <a:extLst>
                <a:ext uri="{FF2B5EF4-FFF2-40B4-BE49-F238E27FC236}">
                  <a16:creationId xmlns:a16="http://schemas.microsoft.com/office/drawing/2014/main" id="{DE47C5E3-E941-40BD-ABB6-3690377DBB55}"/>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grpSp>
      <p:pic>
        <p:nvPicPr>
          <p:cNvPr id="26" name="Picture 25">
            <a:extLst>
              <a:ext uri="{FF2B5EF4-FFF2-40B4-BE49-F238E27FC236}">
                <a16:creationId xmlns:a16="http://schemas.microsoft.com/office/drawing/2014/main" id="{B50C4937-EFFF-4584-9DB3-F49F51C3B5A5}"/>
              </a:ext>
            </a:extLst>
          </p:cNvPr>
          <p:cNvPicPr>
            <a:picLocks noChangeAspect="1"/>
          </p:cNvPicPr>
          <p:nvPr/>
        </p:nvPicPr>
        <p:blipFill>
          <a:blip r:embed="rId4"/>
          <a:stretch>
            <a:fillRect/>
          </a:stretch>
        </p:blipFill>
        <p:spPr>
          <a:xfrm>
            <a:off x="10339047" y="5800495"/>
            <a:ext cx="1645920" cy="502935"/>
          </a:xfrm>
          <a:prstGeom prst="rect">
            <a:avLst/>
          </a:prstGeom>
          <a:effectLst/>
        </p:spPr>
      </p:pic>
      <p:sp>
        <p:nvSpPr>
          <p:cNvPr id="63" name="Rectangle 62">
            <a:extLst>
              <a:ext uri="{FF2B5EF4-FFF2-40B4-BE49-F238E27FC236}">
                <a16:creationId xmlns:a16="http://schemas.microsoft.com/office/drawing/2014/main" id="{DF0A6B96-21C3-4588-85D9-A5F9045103B7}"/>
              </a:ext>
            </a:extLst>
          </p:cNvPr>
          <p:cNvSpPr/>
          <p:nvPr/>
        </p:nvSpPr>
        <p:spPr>
          <a:xfrm>
            <a:off x="7856495" y="4924715"/>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88" name="Group 87">
            <a:extLst>
              <a:ext uri="{FF2B5EF4-FFF2-40B4-BE49-F238E27FC236}">
                <a16:creationId xmlns:a16="http://schemas.microsoft.com/office/drawing/2014/main" id="{5B240499-6178-42B8-AE46-ABA77D2CB5C9}"/>
              </a:ext>
            </a:extLst>
          </p:cNvPr>
          <p:cNvGrpSpPr/>
          <p:nvPr/>
        </p:nvGrpSpPr>
        <p:grpSpPr>
          <a:xfrm>
            <a:off x="11643360" y="4924715"/>
            <a:ext cx="548640" cy="548640"/>
            <a:chOff x="11650705" y="4924540"/>
            <a:chExt cx="548640" cy="548640"/>
          </a:xfrm>
        </p:grpSpPr>
        <p:sp>
          <p:nvSpPr>
            <p:cNvPr id="89" name="Rectangle 88">
              <a:extLst>
                <a:ext uri="{FF2B5EF4-FFF2-40B4-BE49-F238E27FC236}">
                  <a16:creationId xmlns:a16="http://schemas.microsoft.com/office/drawing/2014/main" id="{28DF7613-BB0C-4351-B7CC-2893224390EF}"/>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90" name="Picture 89">
              <a:extLst>
                <a:ext uri="{FF2B5EF4-FFF2-40B4-BE49-F238E27FC236}">
                  <a16:creationId xmlns:a16="http://schemas.microsoft.com/office/drawing/2014/main" id="{A3C690AB-18BE-4681-903F-0E0B165DD68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nvGrpSpPr>
          <p:cNvPr id="7" name="Group 6">
            <a:extLst>
              <a:ext uri="{FF2B5EF4-FFF2-40B4-BE49-F238E27FC236}">
                <a16:creationId xmlns:a16="http://schemas.microsoft.com/office/drawing/2014/main" id="{EEB44F85-52F8-4CAE-836D-CFCA6F22B648}"/>
              </a:ext>
            </a:extLst>
          </p:cNvPr>
          <p:cNvGrpSpPr/>
          <p:nvPr/>
        </p:nvGrpSpPr>
        <p:grpSpPr>
          <a:xfrm>
            <a:off x="8853418" y="4924891"/>
            <a:ext cx="2692313" cy="568218"/>
            <a:chOff x="8699342" y="4924891"/>
            <a:chExt cx="2692313" cy="568218"/>
          </a:xfrm>
        </p:grpSpPr>
        <p:sp>
          <p:nvSpPr>
            <p:cNvPr id="56" name="Rectangle 55">
              <a:extLst>
                <a:ext uri="{FF2B5EF4-FFF2-40B4-BE49-F238E27FC236}">
                  <a16:creationId xmlns:a16="http://schemas.microsoft.com/office/drawing/2014/main" id="{062F99F8-26FF-4F26-A6EA-355BB40D2222}"/>
                </a:ext>
              </a:extLst>
            </p:cNvPr>
            <p:cNvSpPr/>
            <p:nvPr/>
          </p:nvSpPr>
          <p:spPr>
            <a:xfrm>
              <a:off x="9245785" y="4944469"/>
              <a:ext cx="2145870" cy="548640"/>
            </a:xfrm>
            <a:prstGeom prst="rect">
              <a:avLst/>
            </a:prstGeom>
            <a:noFill/>
            <a:ln w="12700" cap="flat" cmpd="sng" algn="ctr">
              <a:noFill/>
              <a:prstDash val="solid"/>
              <a:miter lim="800000"/>
            </a:ln>
            <a:effectLst/>
          </p:spPr>
          <p:txBody>
            <a:bodyPr lIns="0" tIns="0" rIns="0" bIns="0" rtlCol="0" anchor="ctr"/>
            <a:lstStyle/>
            <a:p>
              <a:pPr lvl="0">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Helps Enterprises Plan Ahead</a:t>
              </a:r>
            </a:p>
          </p:txBody>
        </p:sp>
        <p:pic>
          <p:nvPicPr>
            <p:cNvPr id="8" name="Graphic 7" descr="Monthly calendar">
              <a:extLst>
                <a:ext uri="{FF2B5EF4-FFF2-40B4-BE49-F238E27FC236}">
                  <a16:creationId xmlns:a16="http://schemas.microsoft.com/office/drawing/2014/main" id="{F5685FE1-AAF1-44A0-8EB4-DD551404AB8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699342" y="4924891"/>
              <a:ext cx="548640" cy="548640"/>
            </a:xfrm>
            <a:prstGeom prst="rect">
              <a:avLst/>
            </a:prstGeom>
          </p:spPr>
        </p:pic>
      </p:grpSp>
      <p:sp>
        <p:nvSpPr>
          <p:cNvPr id="34" name="Rectangle 33">
            <a:extLst>
              <a:ext uri="{FF2B5EF4-FFF2-40B4-BE49-F238E27FC236}">
                <a16:creationId xmlns:a16="http://schemas.microsoft.com/office/drawing/2014/main" id="{8CF4AD93-2350-46D5-A9F8-A7DEF232E580}"/>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aphicFrame>
        <p:nvGraphicFramePr>
          <p:cNvPr id="2" name="Table 1">
            <a:extLst>
              <a:ext uri="{FF2B5EF4-FFF2-40B4-BE49-F238E27FC236}">
                <a16:creationId xmlns:a16="http://schemas.microsoft.com/office/drawing/2014/main" id="{BBEFF7C9-F6F2-4A9E-9EF6-2BA3A16D1B7B}"/>
              </a:ext>
            </a:extLst>
          </p:cNvPr>
          <p:cNvGraphicFramePr>
            <a:graphicFrameLocks noGrp="1"/>
          </p:cNvGraphicFramePr>
          <p:nvPr>
            <p:extLst>
              <p:ext uri="{D42A27DB-BD31-4B8C-83A1-F6EECF244321}">
                <p14:modId xmlns:p14="http://schemas.microsoft.com/office/powerpoint/2010/main" val="2667815192"/>
              </p:ext>
            </p:extLst>
          </p:nvPr>
        </p:nvGraphicFramePr>
        <p:xfrm>
          <a:off x="711492" y="3103525"/>
          <a:ext cx="3978342" cy="2829670"/>
        </p:xfrm>
        <a:graphic>
          <a:graphicData uri="http://schemas.openxmlformats.org/drawingml/2006/table">
            <a:tbl>
              <a:tblPr firstRow="1" bandRow="1">
                <a:tableStyleId>{2D5ABB26-0587-4C30-8999-92F81FD0307C}</a:tableStyleId>
              </a:tblPr>
              <a:tblGrid>
                <a:gridCol w="1989171">
                  <a:extLst>
                    <a:ext uri="{9D8B030D-6E8A-4147-A177-3AD203B41FA5}">
                      <a16:colId xmlns:a16="http://schemas.microsoft.com/office/drawing/2014/main" val="3887129356"/>
                    </a:ext>
                  </a:extLst>
                </a:gridCol>
                <a:gridCol w="1989171">
                  <a:extLst>
                    <a:ext uri="{9D8B030D-6E8A-4147-A177-3AD203B41FA5}">
                      <a16:colId xmlns:a16="http://schemas.microsoft.com/office/drawing/2014/main" val="1280797173"/>
                    </a:ext>
                  </a:extLst>
                </a:gridCol>
              </a:tblGrid>
              <a:tr h="1414835">
                <a:tc>
                  <a:txBody>
                    <a:bodyPr/>
                    <a:lstStyle/>
                    <a:p>
                      <a:pPr lvl="0" algn="ctr">
                        <a:defRPr/>
                      </a:pPr>
                      <a:r>
                        <a:rPr lang="en-CA" sz="1400" kern="0" dirty="0">
                          <a:latin typeface="Effra" panose="020B0603020203020204" pitchFamily="34" charset="0"/>
                          <a:cs typeface="Effra" panose="020B0603020203020204" pitchFamily="34" charset="0"/>
                        </a:rPr>
                        <a:t>February</a:t>
                      </a:r>
                    </a:p>
                    <a:p>
                      <a:pPr lvl="0" algn="ctr">
                        <a:defRPr/>
                      </a:pPr>
                      <a:endParaRPr kumimoji="0" lang="en-CA" sz="1400" u="none" strike="noStrike" kern="0" cap="none" spc="0" normalizeH="0" baseline="0" noProof="0" dirty="0">
                        <a:ln>
                          <a:noFill/>
                        </a:ln>
                        <a:effectLst/>
                        <a:uLnTx/>
                        <a:uFillTx/>
                      </a:endParaRPr>
                    </a:p>
                    <a:p>
                      <a:pPr lvl="0" algn="ctr">
                        <a:defRPr/>
                      </a:pPr>
                      <a:endParaRPr lang="en-CA" sz="1400" kern="0" dirty="0"/>
                    </a:p>
                    <a:p>
                      <a:pPr lvl="0" algn="ctr">
                        <a:defRPr/>
                      </a:pPr>
                      <a:endParaRPr kumimoji="0" lang="en-CA" sz="1400" u="none" strike="noStrike" kern="0" cap="none" spc="0" normalizeH="0" baseline="0" noProof="0" dirty="0">
                        <a:ln>
                          <a:noFill/>
                        </a:ln>
                        <a:effectLst/>
                        <a:uLnTx/>
                        <a:uFillTx/>
                      </a:endParaRPr>
                    </a:p>
                    <a:p>
                      <a:pPr lvl="0" algn="ctr">
                        <a:defRPr/>
                      </a:pPr>
                      <a:r>
                        <a:rPr lang="en-CA" sz="1200" kern="0" dirty="0"/>
                        <a:t>18.Q1</a:t>
                      </a:r>
                    </a:p>
                    <a:p>
                      <a:pPr lvl="0" algn="ctr">
                        <a:defRPr/>
                      </a:pPr>
                      <a:r>
                        <a:rPr lang="en-CA" sz="1200" kern="0" dirty="0"/>
                        <a:t>Enterprise Driver</a:t>
                      </a:r>
                      <a:endParaRPr kumimoji="0" lang="en-GB" sz="1200" b="0" i="0" u="none" strike="noStrike" kern="0" cap="none" spc="0" normalizeH="0" baseline="0" noProof="0" dirty="0">
                        <a:ln>
                          <a:noFill/>
                        </a:ln>
                        <a:solidFill>
                          <a:srgbClr val="FFFFFF"/>
                        </a:solidFill>
                        <a:effectLst/>
                        <a:uLnTx/>
                        <a:uFillTx/>
                        <a:cs typeface="Effra Light" panose="020B0403020203020204" pitchFamily="34" charset="0"/>
                      </a:endParaRPr>
                    </a:p>
                  </a:txBody>
                  <a:tcPr anchor="ctr">
                    <a:lnR w="9525" cap="flat" cmpd="sng" algn="ctr">
                      <a:solidFill>
                        <a:srgbClr val="FFFFFF">
                          <a:alpha val="50196"/>
                        </a:srgbClr>
                      </a:solidFill>
                      <a:prstDash val="solid"/>
                      <a:round/>
                      <a:headEnd type="none" w="med" len="med"/>
                      <a:tailEnd type="none" w="med" len="med"/>
                    </a:lnR>
                    <a:lnB w="9525" cap="flat" cmpd="sng" algn="ctr">
                      <a:solidFill>
                        <a:srgbClr val="FFFFFF">
                          <a:alpha val="50196"/>
                        </a:srgbClr>
                      </a:solidFill>
                      <a:prstDash val="solid"/>
                      <a:round/>
                      <a:headEnd type="none" w="med" len="med"/>
                      <a:tailEnd type="none" w="med" len="med"/>
                    </a:lnB>
                  </a:tcPr>
                </a:tc>
                <a:tc>
                  <a:txBody>
                    <a:bodyPr/>
                    <a:lstStyle/>
                    <a:p>
                      <a:pPr lvl="0" algn="ctr">
                        <a:defRPr/>
                      </a:pPr>
                      <a:r>
                        <a:rPr lang="en-CA" sz="1400" kern="0" dirty="0">
                          <a:latin typeface="Effra" panose="020B0603020203020204" pitchFamily="34" charset="0"/>
                          <a:cs typeface="Effra" panose="020B0603020203020204" pitchFamily="34" charset="0"/>
                        </a:rPr>
                        <a:t>May</a:t>
                      </a:r>
                    </a:p>
                    <a:p>
                      <a:pPr lvl="0" algn="ctr">
                        <a:defRPr/>
                      </a:pPr>
                      <a:endParaRPr kumimoji="0" lang="en-CA" sz="1400" u="none" strike="noStrike" kern="0" cap="none" spc="0" normalizeH="0" baseline="0" noProof="0" dirty="0">
                        <a:ln>
                          <a:noFill/>
                        </a:ln>
                        <a:effectLst/>
                        <a:uLnTx/>
                        <a:uFillTx/>
                      </a:endParaRPr>
                    </a:p>
                    <a:p>
                      <a:pPr lvl="0" algn="ctr">
                        <a:defRPr/>
                      </a:pPr>
                      <a:endParaRPr lang="en-CA" sz="1400" kern="0" dirty="0"/>
                    </a:p>
                    <a:p>
                      <a:pPr lvl="0" algn="ctr">
                        <a:defRPr/>
                      </a:pPr>
                      <a:endParaRPr kumimoji="0" lang="en-CA" sz="1400" u="none" strike="noStrike" kern="0" cap="none" spc="0" normalizeH="0" baseline="0" noProof="0" dirty="0">
                        <a:ln>
                          <a:noFill/>
                        </a:ln>
                        <a:effectLst/>
                        <a:uLnTx/>
                        <a:uFillTx/>
                      </a:endParaRPr>
                    </a:p>
                    <a:p>
                      <a:pPr lvl="0" algn="ctr">
                        <a:defRPr/>
                      </a:pPr>
                      <a:r>
                        <a:rPr lang="en-CA" sz="1200" kern="0" dirty="0"/>
                        <a:t>18.Q2</a:t>
                      </a:r>
                    </a:p>
                    <a:p>
                      <a:pPr lvl="0" algn="ctr">
                        <a:defRPr/>
                      </a:pPr>
                      <a:r>
                        <a:rPr lang="en-CA" sz="1200" kern="0" dirty="0"/>
                        <a:t>Enterprise Driver</a:t>
                      </a:r>
                      <a:endParaRPr kumimoji="0" lang="en-GB" sz="1200" b="0" i="0" u="none" strike="noStrike" kern="0" cap="none" spc="0" normalizeH="0" baseline="0" noProof="0" dirty="0">
                        <a:ln>
                          <a:noFill/>
                        </a:ln>
                        <a:solidFill>
                          <a:srgbClr val="FFFFFF"/>
                        </a:solidFill>
                        <a:effectLst/>
                        <a:uLnTx/>
                        <a:uFillTx/>
                        <a:cs typeface="Effra Light" panose="020B0403020203020204" pitchFamily="34" charset="0"/>
                      </a:endParaRPr>
                    </a:p>
                  </a:txBody>
                  <a:tcPr anchor="ctr">
                    <a:lnL w="9525" cap="flat" cmpd="sng" algn="ctr">
                      <a:solidFill>
                        <a:srgbClr val="FFFFFF">
                          <a:alpha val="50196"/>
                        </a:srgbClr>
                      </a:solidFill>
                      <a:prstDash val="solid"/>
                      <a:round/>
                      <a:headEnd type="none" w="med" len="med"/>
                      <a:tailEnd type="none" w="med" len="med"/>
                    </a:lnL>
                    <a:lnB w="9525" cap="flat" cmpd="sng" algn="ctr">
                      <a:solidFill>
                        <a:srgbClr val="FFFFFF">
                          <a:alpha val="50196"/>
                        </a:srgbClr>
                      </a:solidFill>
                      <a:prstDash val="solid"/>
                      <a:round/>
                      <a:headEnd type="none" w="med" len="med"/>
                      <a:tailEnd type="none" w="med" len="med"/>
                    </a:lnB>
                  </a:tcPr>
                </a:tc>
                <a:extLst>
                  <a:ext uri="{0D108BD9-81ED-4DB2-BD59-A6C34878D82A}">
                    <a16:rowId xmlns:a16="http://schemas.microsoft.com/office/drawing/2014/main" val="3476557997"/>
                  </a:ext>
                </a:extLst>
              </a:tr>
              <a:tr h="1414835">
                <a:tc>
                  <a:txBody>
                    <a:bodyPr/>
                    <a:lstStyle/>
                    <a:p>
                      <a:pPr lvl="0" algn="ctr">
                        <a:defRPr/>
                      </a:pPr>
                      <a:r>
                        <a:rPr lang="en-CA" sz="1400" kern="0" dirty="0">
                          <a:latin typeface="Effra" panose="020B0603020203020204" pitchFamily="34" charset="0"/>
                          <a:cs typeface="Effra" panose="020B0603020203020204" pitchFamily="34" charset="0"/>
                        </a:rPr>
                        <a:t>August</a:t>
                      </a:r>
                    </a:p>
                    <a:p>
                      <a:pPr lvl="0" algn="ctr">
                        <a:defRPr/>
                      </a:pPr>
                      <a:endParaRPr kumimoji="0" lang="en-CA" sz="1400" u="none" strike="noStrike" kern="0" cap="none" spc="0" normalizeH="0" baseline="0" noProof="0" dirty="0">
                        <a:ln>
                          <a:noFill/>
                        </a:ln>
                        <a:effectLst/>
                        <a:uLnTx/>
                        <a:uFillTx/>
                      </a:endParaRPr>
                    </a:p>
                    <a:p>
                      <a:pPr lvl="0" algn="ctr">
                        <a:defRPr/>
                      </a:pPr>
                      <a:endParaRPr lang="en-CA" sz="1400" kern="0" dirty="0"/>
                    </a:p>
                    <a:p>
                      <a:pPr lvl="0" algn="ctr">
                        <a:defRPr/>
                      </a:pPr>
                      <a:endParaRPr kumimoji="0" lang="en-CA" sz="1400" u="none" strike="noStrike" kern="0" cap="none" spc="0" normalizeH="0" baseline="0" noProof="0" dirty="0">
                        <a:ln>
                          <a:noFill/>
                        </a:ln>
                        <a:effectLst/>
                        <a:uLnTx/>
                        <a:uFillTx/>
                      </a:endParaRPr>
                    </a:p>
                    <a:p>
                      <a:pPr lvl="0" algn="ctr">
                        <a:defRPr/>
                      </a:pPr>
                      <a:r>
                        <a:rPr lang="en-CA" sz="1200" kern="0" dirty="0"/>
                        <a:t>18.Q3</a:t>
                      </a:r>
                    </a:p>
                    <a:p>
                      <a:pPr lvl="0" algn="ctr">
                        <a:defRPr/>
                      </a:pPr>
                      <a:r>
                        <a:rPr lang="en-CA" sz="1200" kern="0" dirty="0"/>
                        <a:t>Enterprise Driver</a:t>
                      </a:r>
                      <a:endParaRPr lang="en-US" sz="1200" dirty="0"/>
                    </a:p>
                  </a:txBody>
                  <a:tcPr anchor="ctr">
                    <a:lnR w="9525" cap="flat" cmpd="sng" algn="ctr">
                      <a:solidFill>
                        <a:srgbClr val="FFFFFF">
                          <a:alpha val="50196"/>
                        </a:srgbClr>
                      </a:solidFill>
                      <a:prstDash val="solid"/>
                      <a:round/>
                      <a:headEnd type="none" w="med" len="med"/>
                      <a:tailEnd type="none" w="med" len="med"/>
                    </a:lnR>
                    <a:lnT w="9525" cap="flat" cmpd="sng" algn="ctr">
                      <a:solidFill>
                        <a:srgbClr val="FFFFFF">
                          <a:alpha val="50196"/>
                        </a:srgbClr>
                      </a:solidFill>
                      <a:prstDash val="solid"/>
                      <a:round/>
                      <a:headEnd type="none" w="med" len="med"/>
                      <a:tailEnd type="none" w="med" len="med"/>
                    </a:lnT>
                  </a:tcPr>
                </a:tc>
                <a:tc>
                  <a:txBody>
                    <a:bodyPr/>
                    <a:lstStyle/>
                    <a:p>
                      <a:pPr lvl="0" algn="ctr">
                        <a:defRPr/>
                      </a:pPr>
                      <a:r>
                        <a:rPr lang="en-CA" sz="1400" kern="0" dirty="0">
                          <a:latin typeface="Effra" panose="020B0603020203020204" pitchFamily="34" charset="0"/>
                          <a:cs typeface="Effra" panose="020B0603020203020204" pitchFamily="34" charset="0"/>
                        </a:rPr>
                        <a:t>November</a:t>
                      </a:r>
                    </a:p>
                    <a:p>
                      <a:pPr lvl="0" algn="ctr">
                        <a:defRPr/>
                      </a:pPr>
                      <a:endParaRPr kumimoji="0" lang="en-CA" sz="1400" u="none" strike="noStrike" kern="0" cap="none" spc="0" normalizeH="0" baseline="0" noProof="0" dirty="0">
                        <a:ln>
                          <a:noFill/>
                        </a:ln>
                        <a:effectLst/>
                        <a:uLnTx/>
                        <a:uFillTx/>
                      </a:endParaRPr>
                    </a:p>
                    <a:p>
                      <a:pPr lvl="0" algn="ctr">
                        <a:defRPr/>
                      </a:pPr>
                      <a:endParaRPr lang="en-CA" sz="1400" kern="0" dirty="0"/>
                    </a:p>
                    <a:p>
                      <a:pPr lvl="0" algn="ctr">
                        <a:defRPr/>
                      </a:pPr>
                      <a:endParaRPr kumimoji="0" lang="en-CA" sz="1400" u="none" strike="noStrike" kern="0" cap="none" spc="0" normalizeH="0" baseline="0" noProof="0" dirty="0">
                        <a:ln>
                          <a:noFill/>
                        </a:ln>
                        <a:effectLst/>
                        <a:uLnTx/>
                        <a:uFillTx/>
                      </a:endParaRPr>
                    </a:p>
                    <a:p>
                      <a:pPr lvl="0" algn="ctr">
                        <a:defRPr/>
                      </a:pPr>
                      <a:r>
                        <a:rPr lang="en-CA" sz="1200" kern="0" dirty="0"/>
                        <a:t>18.Q4</a:t>
                      </a:r>
                    </a:p>
                    <a:p>
                      <a:pPr lvl="0" algn="ctr">
                        <a:defRPr/>
                      </a:pPr>
                      <a:r>
                        <a:rPr lang="en-CA" sz="1200" kern="0" dirty="0"/>
                        <a:t>Enterprise Driver</a:t>
                      </a:r>
                      <a:endParaRPr lang="en-US" sz="1200" dirty="0"/>
                    </a:p>
                  </a:txBody>
                  <a:tcPr anchor="ctr">
                    <a:lnL w="9525" cap="flat" cmpd="sng" algn="ctr">
                      <a:solidFill>
                        <a:srgbClr val="FFFFFF">
                          <a:alpha val="50196"/>
                        </a:srgbClr>
                      </a:solidFill>
                      <a:prstDash val="solid"/>
                      <a:round/>
                      <a:headEnd type="none" w="med" len="med"/>
                      <a:tailEnd type="none" w="med" len="med"/>
                    </a:lnL>
                    <a:lnT w="9525" cap="flat" cmpd="sng" algn="ctr">
                      <a:solidFill>
                        <a:srgbClr val="FFFFFF">
                          <a:alpha val="50196"/>
                        </a:srgbClr>
                      </a:solidFill>
                      <a:prstDash val="solid"/>
                      <a:round/>
                      <a:headEnd type="none" w="med" len="med"/>
                      <a:tailEnd type="none" w="med" len="med"/>
                    </a:lnT>
                  </a:tcPr>
                </a:tc>
                <a:extLst>
                  <a:ext uri="{0D108BD9-81ED-4DB2-BD59-A6C34878D82A}">
                    <a16:rowId xmlns:a16="http://schemas.microsoft.com/office/drawing/2014/main" val="2562398275"/>
                  </a:ext>
                </a:extLst>
              </a:tr>
            </a:tbl>
          </a:graphicData>
        </a:graphic>
      </p:graphicFrame>
      <p:sp>
        <p:nvSpPr>
          <p:cNvPr id="37" name="TextBox 36">
            <a:extLst>
              <a:ext uri="{FF2B5EF4-FFF2-40B4-BE49-F238E27FC236}">
                <a16:creationId xmlns:a16="http://schemas.microsoft.com/office/drawing/2014/main" id="{12DBF900-C2BD-4DA6-98E9-9B69F11E090F}"/>
              </a:ext>
            </a:extLst>
          </p:cNvPr>
          <p:cNvSpPr txBox="1"/>
          <p:nvPr/>
        </p:nvSpPr>
        <p:spPr>
          <a:xfrm>
            <a:off x="1154662" y="3647512"/>
            <a:ext cx="110091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b="0" i="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14</a:t>
            </a:r>
            <a:r>
              <a:rPr kumimoji="0" lang="en-CA" sz="1050" b="0" i="0" u="none" strike="noStrike" kern="0" cap="none" spc="0" normalizeH="0" baseline="90000" noProof="0" dirty="0">
                <a:ln>
                  <a:noFill/>
                </a:ln>
                <a:solidFill>
                  <a:srgbClr val="FFFFFF"/>
                </a:solidFill>
                <a:effectLst/>
                <a:uLnTx/>
                <a:uFillTx/>
                <a:latin typeface="Effra" panose="020B0603020203020204" pitchFamily="34" charset="0"/>
                <a:cs typeface="Effra" panose="020B0603020203020204" pitchFamily="34" charset="0"/>
              </a:rPr>
              <a:t>th</a:t>
            </a:r>
          </a:p>
        </p:txBody>
      </p:sp>
      <p:sp>
        <p:nvSpPr>
          <p:cNvPr id="6" name="Rectangle 5" hidden="1">
            <a:extLst>
              <a:ext uri="{FF2B5EF4-FFF2-40B4-BE49-F238E27FC236}">
                <a16:creationId xmlns:a16="http://schemas.microsoft.com/office/drawing/2014/main" id="{BA3DA85A-D909-470D-A39D-4A9305912175}"/>
              </a:ext>
            </a:extLst>
          </p:cNvPr>
          <p:cNvSpPr/>
          <p:nvPr/>
        </p:nvSpPr>
        <p:spPr>
          <a:xfrm>
            <a:off x="711491" y="3098756"/>
            <a:ext cx="1989171" cy="1418654"/>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solidFill>
                <a:schemeClr val="bg1"/>
              </a:solidFill>
            </a:endParaRPr>
          </a:p>
        </p:txBody>
      </p:sp>
      <p:pic>
        <p:nvPicPr>
          <p:cNvPr id="5" name="Graphic 4" descr="Flip Calendar">
            <a:extLst>
              <a:ext uri="{FF2B5EF4-FFF2-40B4-BE49-F238E27FC236}">
                <a16:creationId xmlns:a16="http://schemas.microsoft.com/office/drawing/2014/main" id="{BC4DA369-06B3-4F32-8FCD-1A7535A7A44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39361" y="3355935"/>
            <a:ext cx="731520" cy="731520"/>
          </a:xfrm>
          <a:prstGeom prst="rect">
            <a:avLst/>
          </a:prstGeom>
        </p:spPr>
      </p:pic>
      <p:pic>
        <p:nvPicPr>
          <p:cNvPr id="39" name="Graphic 38" descr="Flip Calendar">
            <a:extLst>
              <a:ext uri="{FF2B5EF4-FFF2-40B4-BE49-F238E27FC236}">
                <a16:creationId xmlns:a16="http://schemas.microsoft.com/office/drawing/2014/main" id="{7059C95E-57EB-4D5F-A797-B41382EDA82B}"/>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326619" y="3355935"/>
            <a:ext cx="731520" cy="731520"/>
          </a:xfrm>
          <a:prstGeom prst="rect">
            <a:avLst/>
          </a:prstGeom>
        </p:spPr>
      </p:pic>
      <p:pic>
        <p:nvPicPr>
          <p:cNvPr id="43" name="Graphic 42" descr="Flip Calendar">
            <a:extLst>
              <a:ext uri="{FF2B5EF4-FFF2-40B4-BE49-F238E27FC236}">
                <a16:creationId xmlns:a16="http://schemas.microsoft.com/office/drawing/2014/main" id="{69B699C5-0670-40FD-8FF3-2BB2753B3EE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326619" y="4771670"/>
            <a:ext cx="731520" cy="731520"/>
          </a:xfrm>
          <a:prstGeom prst="rect">
            <a:avLst/>
          </a:prstGeom>
        </p:spPr>
      </p:pic>
      <p:pic>
        <p:nvPicPr>
          <p:cNvPr id="45" name="Graphic 44" descr="Flip Calendar">
            <a:extLst>
              <a:ext uri="{FF2B5EF4-FFF2-40B4-BE49-F238E27FC236}">
                <a16:creationId xmlns:a16="http://schemas.microsoft.com/office/drawing/2014/main" id="{544331DE-8C7D-4E0B-91A5-4922B81ECC0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39361" y="4771670"/>
            <a:ext cx="731520" cy="731520"/>
          </a:xfrm>
          <a:prstGeom prst="rect">
            <a:avLst/>
          </a:prstGeom>
        </p:spPr>
      </p:pic>
      <p:sp>
        <p:nvSpPr>
          <p:cNvPr id="46" name="TextBox 45">
            <a:extLst>
              <a:ext uri="{FF2B5EF4-FFF2-40B4-BE49-F238E27FC236}">
                <a16:creationId xmlns:a16="http://schemas.microsoft.com/office/drawing/2014/main" id="{11DECC2A-9856-42D6-B808-2B4046AAAD34}"/>
              </a:ext>
            </a:extLst>
          </p:cNvPr>
          <p:cNvSpPr txBox="1"/>
          <p:nvPr/>
        </p:nvSpPr>
        <p:spPr>
          <a:xfrm>
            <a:off x="3324932" y="3647512"/>
            <a:ext cx="73320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b="0" i="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9</a:t>
            </a:r>
            <a:r>
              <a:rPr kumimoji="0" lang="en-CA" sz="1050" b="0" i="0" u="none" strike="noStrike" kern="0" cap="none" spc="0" normalizeH="0" baseline="90000" noProof="0" dirty="0">
                <a:ln>
                  <a:noFill/>
                </a:ln>
                <a:solidFill>
                  <a:srgbClr val="FFFFFF"/>
                </a:solidFill>
                <a:effectLst/>
                <a:uLnTx/>
                <a:uFillTx/>
                <a:latin typeface="Effra" panose="020B0603020203020204" pitchFamily="34" charset="0"/>
                <a:cs typeface="Effra" panose="020B0603020203020204" pitchFamily="34" charset="0"/>
              </a:rPr>
              <a:t>th</a:t>
            </a:r>
          </a:p>
        </p:txBody>
      </p:sp>
      <p:sp>
        <p:nvSpPr>
          <p:cNvPr id="47" name="TextBox 46">
            <a:extLst>
              <a:ext uri="{FF2B5EF4-FFF2-40B4-BE49-F238E27FC236}">
                <a16:creationId xmlns:a16="http://schemas.microsoft.com/office/drawing/2014/main" id="{082BF0F0-F47D-4839-BA8A-AD866BCD4197}"/>
              </a:ext>
            </a:extLst>
          </p:cNvPr>
          <p:cNvSpPr txBox="1"/>
          <p:nvPr/>
        </p:nvSpPr>
        <p:spPr>
          <a:xfrm>
            <a:off x="1338518" y="5063221"/>
            <a:ext cx="73320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b="0" i="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8</a:t>
            </a:r>
            <a:r>
              <a:rPr kumimoji="0" lang="en-CA" sz="1050" b="0" i="0" u="none" strike="noStrike" kern="0" cap="none" spc="0" normalizeH="0" baseline="90000" noProof="0" dirty="0">
                <a:ln>
                  <a:noFill/>
                </a:ln>
                <a:solidFill>
                  <a:srgbClr val="FFFFFF"/>
                </a:solidFill>
                <a:effectLst/>
                <a:uLnTx/>
                <a:uFillTx/>
                <a:latin typeface="Effra" panose="020B0603020203020204" pitchFamily="34" charset="0"/>
                <a:cs typeface="Effra" panose="020B0603020203020204" pitchFamily="34" charset="0"/>
              </a:rPr>
              <a:t>th</a:t>
            </a:r>
          </a:p>
        </p:txBody>
      </p:sp>
      <p:sp>
        <p:nvSpPr>
          <p:cNvPr id="48" name="TextBox 47">
            <a:extLst>
              <a:ext uri="{FF2B5EF4-FFF2-40B4-BE49-F238E27FC236}">
                <a16:creationId xmlns:a16="http://schemas.microsoft.com/office/drawing/2014/main" id="{65845098-1F09-4532-9E17-4DDBBC21D383}"/>
              </a:ext>
            </a:extLst>
          </p:cNvPr>
          <p:cNvSpPr txBox="1"/>
          <p:nvPr/>
        </p:nvSpPr>
        <p:spPr>
          <a:xfrm>
            <a:off x="3141076" y="5063221"/>
            <a:ext cx="110091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b="0" i="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14</a:t>
            </a:r>
            <a:r>
              <a:rPr kumimoji="0" lang="en-CA" sz="1050" b="0" i="0" u="none" strike="noStrike" kern="0" cap="none" spc="0" normalizeH="0" baseline="90000" noProof="0" dirty="0">
                <a:ln>
                  <a:noFill/>
                </a:ln>
                <a:solidFill>
                  <a:srgbClr val="FFFFFF"/>
                </a:solidFill>
                <a:effectLst/>
                <a:uLnTx/>
                <a:uFillTx/>
                <a:latin typeface="Effra" panose="020B0603020203020204" pitchFamily="34" charset="0"/>
                <a:cs typeface="Effra" panose="020B0603020203020204" pitchFamily="34" charset="0"/>
              </a:rPr>
              <a:t>th</a:t>
            </a:r>
          </a:p>
        </p:txBody>
      </p:sp>
    </p:spTree>
    <p:extLst>
      <p:ext uri="{BB962C8B-B14F-4D97-AF65-F5344CB8AC3E}">
        <p14:creationId xmlns:p14="http://schemas.microsoft.com/office/powerpoint/2010/main" val="3201993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D1FDF3F-04E2-4670-8463-76BD162AFB49}"/>
              </a:ext>
            </a:extLst>
          </p:cNvPr>
          <p:cNvSpPr txBox="1"/>
          <p:nvPr/>
        </p:nvSpPr>
        <p:spPr>
          <a:xfrm>
            <a:off x="667657" y="5839977"/>
            <a:ext cx="3537927" cy="553998"/>
          </a:xfrm>
          <a:prstGeom prst="rect">
            <a:avLst/>
          </a:prstGeom>
          <a:noFill/>
        </p:spPr>
        <p:txBody>
          <a:bodyPr wrap="square" rtlCol="0">
            <a:spAutoFit/>
          </a:bodyPr>
          <a:lstStyle/>
          <a:p>
            <a:pPr lvl="0" algn="ctr">
              <a:defRPr/>
            </a:pPr>
            <a:r>
              <a:rPr kumimoji="0" lang="en-CA" sz="1500" b="0" i="0" u="none" strike="noStrike" kern="0" cap="none" spc="0" normalizeH="0" baseline="0" noProof="0" dirty="0">
                <a:ln>
                  <a:noFill/>
                </a:ln>
                <a:solidFill>
                  <a:prstClr val="white"/>
                </a:solidFill>
                <a:effectLst/>
                <a:uLnTx/>
                <a:uFillTx/>
                <a:cs typeface="Effra Light" panose="020B0403020203020204" pitchFamily="34" charset="0"/>
              </a:rPr>
              <a:t>Supports</a:t>
            </a:r>
            <a:r>
              <a:rPr lang="en-CA" sz="1500" kern="0" dirty="0">
                <a:solidFill>
                  <a:prstClr val="white"/>
                </a:solidFill>
                <a:cs typeface="Effra Light" panose="020B0403020203020204" pitchFamily="34" charset="0"/>
              </a:rPr>
              <a:t> Select Radeon</a:t>
            </a:r>
            <a:r>
              <a:rPr lang="en-CA" sz="1500" kern="0" baseline="30000" dirty="0">
                <a:solidFill>
                  <a:prstClr val="white"/>
                </a:solidFill>
                <a:cs typeface="Effra Light" panose="020B0403020203020204" pitchFamily="34" charset="0"/>
              </a:rPr>
              <a:t>™</a:t>
            </a:r>
            <a:r>
              <a:rPr lang="en-CA" sz="1500" kern="0" dirty="0">
                <a:solidFill>
                  <a:prstClr val="white"/>
                </a:solidFill>
                <a:cs typeface="Effra Light" panose="020B0403020203020204" pitchFamily="34" charset="0"/>
              </a:rPr>
              <a:t> Pro, Radeon</a:t>
            </a:r>
            <a:r>
              <a:rPr lang="en-CA" sz="1500" kern="0" baseline="30000" dirty="0">
                <a:solidFill>
                  <a:prstClr val="white"/>
                </a:solidFill>
                <a:cs typeface="Effra Light" panose="020B0403020203020204" pitchFamily="34" charset="0"/>
              </a:rPr>
              <a:t>™</a:t>
            </a:r>
            <a:r>
              <a:rPr lang="en-CA" sz="1500" kern="0" dirty="0">
                <a:solidFill>
                  <a:prstClr val="white"/>
                </a:solidFill>
                <a:cs typeface="Effra Light" panose="020B0403020203020204" pitchFamily="34" charset="0"/>
              </a:rPr>
              <a:t>, and AMD FirePro</a:t>
            </a:r>
            <a:r>
              <a:rPr lang="en-CA" sz="1500" kern="0" baseline="30000" dirty="0">
                <a:solidFill>
                  <a:prstClr val="white"/>
                </a:solidFill>
                <a:cs typeface="Effra Light" panose="020B0403020203020204" pitchFamily="34" charset="0"/>
              </a:rPr>
              <a:t>™ </a:t>
            </a:r>
            <a:r>
              <a:rPr lang="en-CA" sz="1500" kern="0" dirty="0">
                <a:solidFill>
                  <a:prstClr val="white"/>
                </a:solidFill>
                <a:cs typeface="Effra Light" panose="020B0403020203020204" pitchFamily="34" charset="0"/>
              </a:rPr>
              <a:t>Graphics</a:t>
            </a:r>
            <a:endParaRPr kumimoji="0" lang="en-CA" sz="1500" b="0" i="0" u="none" strike="noStrike" kern="0" cap="none" spc="0" normalizeH="0" baseline="30000" noProof="0" dirty="0">
              <a:ln>
                <a:noFill/>
              </a:ln>
              <a:solidFill>
                <a:prstClr val="white"/>
              </a:solidFill>
              <a:effectLst/>
              <a:uLnTx/>
              <a:uFillTx/>
              <a:cs typeface="Effra Light" panose="020B0403020203020204" pitchFamily="34" charset="0"/>
            </a:endParaRPr>
          </a:p>
        </p:txBody>
      </p:sp>
      <p:sp>
        <p:nvSpPr>
          <p:cNvPr id="3" name="TextBox 2">
            <a:extLst>
              <a:ext uri="{FF2B5EF4-FFF2-40B4-BE49-F238E27FC236}">
                <a16:creationId xmlns:a16="http://schemas.microsoft.com/office/drawing/2014/main" id="{5F41ACAE-405E-4BAB-8A98-780FC7A029D0}"/>
              </a:ext>
            </a:extLst>
          </p:cNvPr>
          <p:cNvSpPr txBox="1"/>
          <p:nvPr/>
        </p:nvSpPr>
        <p:spPr>
          <a:xfrm>
            <a:off x="4255213" y="5839977"/>
            <a:ext cx="3681575" cy="323165"/>
          </a:xfrm>
          <a:prstGeom prst="rect">
            <a:avLst/>
          </a:prstGeom>
          <a:noFill/>
        </p:spPr>
        <p:txBody>
          <a:bodyPr wrap="square" rtlCol="0">
            <a:spAutoFit/>
          </a:bodyPr>
          <a:lstStyle/>
          <a:p>
            <a:pPr algn="ctr">
              <a:defRPr/>
            </a:pPr>
            <a:r>
              <a:rPr lang="en-CA" sz="1500" kern="0" dirty="0">
                <a:solidFill>
                  <a:prstClr val="white"/>
                </a:solidFill>
                <a:cs typeface="Effra Light" panose="020B0403020203020204" pitchFamily="34" charset="0"/>
              </a:rPr>
              <a:t>Simplify Deployment</a:t>
            </a:r>
            <a:endParaRPr lang="en-CA" sz="1500" kern="0" baseline="30000" dirty="0">
              <a:solidFill>
                <a:prstClr val="white"/>
              </a:solidFill>
              <a:cs typeface="Effra Light" panose="020B0403020203020204" pitchFamily="34" charset="0"/>
            </a:endParaRPr>
          </a:p>
        </p:txBody>
      </p:sp>
      <p:sp>
        <p:nvSpPr>
          <p:cNvPr id="4" name="TextBox 3">
            <a:extLst>
              <a:ext uri="{FF2B5EF4-FFF2-40B4-BE49-F238E27FC236}">
                <a16:creationId xmlns:a16="http://schemas.microsoft.com/office/drawing/2014/main" id="{75195F3E-887A-4056-B677-5BA6173F4CBE}"/>
              </a:ext>
            </a:extLst>
          </p:cNvPr>
          <p:cNvSpPr txBox="1"/>
          <p:nvPr/>
        </p:nvSpPr>
        <p:spPr>
          <a:xfrm>
            <a:off x="7984357" y="5839977"/>
            <a:ext cx="3543390" cy="323165"/>
          </a:xfrm>
          <a:prstGeom prst="rect">
            <a:avLst/>
          </a:prstGeom>
          <a:noFill/>
        </p:spPr>
        <p:txBody>
          <a:bodyPr wrap="square" rtlCol="0">
            <a:spAutoFit/>
          </a:bodyPr>
          <a:lstStyle/>
          <a:p>
            <a:pPr lvl="0" algn="ctr">
              <a:defRPr/>
            </a:pPr>
            <a:r>
              <a:rPr lang="en-US" sz="1500" dirty="0"/>
              <a:t>Stability, Reliability, and Security</a:t>
            </a:r>
            <a:endParaRPr kumimoji="0" lang="en-CA" sz="1500" b="0" i="0" u="none" strike="noStrike" kern="0" cap="none" spc="0" normalizeH="0" baseline="30000" noProof="0" dirty="0">
              <a:ln>
                <a:noFill/>
              </a:ln>
              <a:solidFill>
                <a:prstClr val="white"/>
              </a:solidFill>
              <a:effectLst/>
              <a:uLnTx/>
              <a:uFillTx/>
              <a:cs typeface="Effra Light" panose="020B0403020203020204" pitchFamily="34" charset="0"/>
            </a:endParaRPr>
          </a:p>
        </p:txBody>
      </p:sp>
      <p:grpSp>
        <p:nvGrpSpPr>
          <p:cNvPr id="5" name="Group 4">
            <a:extLst>
              <a:ext uri="{FF2B5EF4-FFF2-40B4-BE49-F238E27FC236}">
                <a16:creationId xmlns:a16="http://schemas.microsoft.com/office/drawing/2014/main" id="{79259820-0C5F-4464-874A-967D2FE3EBA6}"/>
              </a:ext>
            </a:extLst>
          </p:cNvPr>
          <p:cNvGrpSpPr/>
          <p:nvPr/>
        </p:nvGrpSpPr>
        <p:grpSpPr>
          <a:xfrm>
            <a:off x="4205584" y="5155367"/>
            <a:ext cx="3778774" cy="1097280"/>
            <a:chOff x="4438196" y="4235724"/>
            <a:chExt cx="1503116" cy="326812"/>
          </a:xfrm>
        </p:grpSpPr>
        <p:cxnSp>
          <p:nvCxnSpPr>
            <p:cNvPr id="6" name="Straight Connector 5">
              <a:extLst>
                <a:ext uri="{FF2B5EF4-FFF2-40B4-BE49-F238E27FC236}">
                  <a16:creationId xmlns:a16="http://schemas.microsoft.com/office/drawing/2014/main" id="{8E615DC4-3833-4AFE-BFBF-34F10594269B}"/>
                </a:ext>
              </a:extLst>
            </p:cNvPr>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3341809-9CD0-4C0A-8F57-FB8D7F587C6A}"/>
                </a:ext>
              </a:extLst>
            </p:cNvPr>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E95E4692-8CC6-4755-8EBB-EB02B01C7A33}"/>
              </a:ext>
            </a:extLst>
          </p:cNvPr>
          <p:cNvGrpSpPr/>
          <p:nvPr/>
        </p:nvGrpSpPr>
        <p:grpSpPr>
          <a:xfrm>
            <a:off x="-3" y="-1"/>
            <a:ext cx="12192003" cy="5033797"/>
            <a:chOff x="-3" y="-1"/>
            <a:chExt cx="12192003" cy="5033797"/>
          </a:xfrm>
        </p:grpSpPr>
        <p:pic>
          <p:nvPicPr>
            <p:cNvPr id="9" name="Picture 8">
              <a:extLst>
                <a:ext uri="{FF2B5EF4-FFF2-40B4-BE49-F238E27FC236}">
                  <a16:creationId xmlns:a16="http://schemas.microsoft.com/office/drawing/2014/main" id="{42EBEED3-8DD5-4E22-8715-AFBA08FF74A4}"/>
                </a:ext>
              </a:extLst>
            </p:cNvPr>
            <p:cNvPicPr>
              <a:picLocks noChangeAspect="1"/>
            </p:cNvPicPr>
            <p:nvPr/>
          </p:nvPicPr>
          <p:blipFill rotWithShape="1">
            <a:blip r:embed="rId2"/>
            <a:srcRect l="25437" r="23801"/>
            <a:stretch/>
          </p:blipFill>
          <p:spPr>
            <a:xfrm>
              <a:off x="4205579" y="0"/>
              <a:ext cx="3778771" cy="5033796"/>
            </a:xfrm>
            <a:prstGeom prst="rect">
              <a:avLst/>
            </a:prstGeom>
          </p:spPr>
        </p:pic>
        <p:pic>
          <p:nvPicPr>
            <p:cNvPr id="10" name="Picture 9">
              <a:extLst>
                <a:ext uri="{FF2B5EF4-FFF2-40B4-BE49-F238E27FC236}">
                  <a16:creationId xmlns:a16="http://schemas.microsoft.com/office/drawing/2014/main" id="{7BC96DF6-DBCC-492F-BAA4-E2B86667E6D3}"/>
                </a:ext>
              </a:extLst>
            </p:cNvPr>
            <p:cNvPicPr>
              <a:picLocks noChangeAspect="1"/>
            </p:cNvPicPr>
            <p:nvPr/>
          </p:nvPicPr>
          <p:blipFill rotWithShape="1">
            <a:blip r:embed="rId3"/>
            <a:srcRect l="12947" r="30519"/>
            <a:stretch/>
          </p:blipFill>
          <p:spPr>
            <a:xfrm>
              <a:off x="-3" y="-1"/>
              <a:ext cx="4205587" cy="5029199"/>
            </a:xfrm>
            <a:prstGeom prst="rect">
              <a:avLst/>
            </a:prstGeom>
          </p:spPr>
        </p:pic>
        <p:pic>
          <p:nvPicPr>
            <p:cNvPr id="11" name="Picture 10">
              <a:extLst>
                <a:ext uri="{FF2B5EF4-FFF2-40B4-BE49-F238E27FC236}">
                  <a16:creationId xmlns:a16="http://schemas.microsoft.com/office/drawing/2014/main" id="{AED7B6B1-5E80-4C2F-A318-C40CD3EF7359}"/>
                </a:ext>
              </a:extLst>
            </p:cNvPr>
            <p:cNvPicPr>
              <a:picLocks noChangeAspect="1"/>
            </p:cNvPicPr>
            <p:nvPr/>
          </p:nvPicPr>
          <p:blipFill rotWithShape="1">
            <a:blip r:embed="rId4"/>
            <a:srcRect l="22950" r="20693"/>
            <a:stretch/>
          </p:blipFill>
          <p:spPr>
            <a:xfrm flipH="1">
              <a:off x="7984357" y="2"/>
              <a:ext cx="4207643" cy="5029196"/>
            </a:xfrm>
            <a:prstGeom prst="rect">
              <a:avLst/>
            </a:prstGeom>
          </p:spPr>
        </p:pic>
        <p:sp>
          <p:nvSpPr>
            <p:cNvPr id="12" name="Rectangle 11">
              <a:extLst>
                <a:ext uri="{FF2B5EF4-FFF2-40B4-BE49-F238E27FC236}">
                  <a16:creationId xmlns:a16="http://schemas.microsoft.com/office/drawing/2014/main" id="{52B2AA84-69EF-496C-86EF-6BDEDABE1227}"/>
                </a:ext>
              </a:extLst>
            </p:cNvPr>
            <p:cNvSpPr/>
            <p:nvPr/>
          </p:nvSpPr>
          <p:spPr>
            <a:xfrm>
              <a:off x="7984350" y="0"/>
              <a:ext cx="4207649" cy="5029199"/>
            </a:xfrm>
            <a:prstGeom prst="rect">
              <a:avLst/>
            </a:prstGeom>
            <a:gradFill>
              <a:gsLst>
                <a:gs pos="80000">
                  <a:srgbClr val="0000E1">
                    <a:alpha val="6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cxnSp>
          <p:nvCxnSpPr>
            <p:cNvPr id="13" name="Straight Connector 12">
              <a:extLst>
                <a:ext uri="{FF2B5EF4-FFF2-40B4-BE49-F238E27FC236}">
                  <a16:creationId xmlns:a16="http://schemas.microsoft.com/office/drawing/2014/main" id="{7D9A1649-CC1D-4887-9452-35E782E69A57}"/>
                </a:ext>
              </a:extLst>
            </p:cNvPr>
            <p:cNvCxnSpPr>
              <a:cxnSpLocks/>
            </p:cNvCxnSpPr>
            <p:nvPr/>
          </p:nvCxnSpPr>
          <p:spPr>
            <a:xfrm rot="5400000">
              <a:off x="5469758" y="2514600"/>
              <a:ext cx="50292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4298715-FC84-45DC-AF52-D49E090A33D4}"/>
                </a:ext>
              </a:extLst>
            </p:cNvPr>
            <p:cNvCxnSpPr>
              <a:cxnSpLocks/>
            </p:cNvCxnSpPr>
            <p:nvPr/>
          </p:nvCxnSpPr>
          <p:spPr>
            <a:xfrm rot="5400000">
              <a:off x="1690984" y="2514600"/>
              <a:ext cx="50292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A12F102-502A-41DE-96F6-A88E51B5F5D9}"/>
                </a:ext>
              </a:extLst>
            </p:cNvPr>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62" name="Picture 61">
            <a:extLst>
              <a:ext uri="{FF2B5EF4-FFF2-40B4-BE49-F238E27FC236}">
                <a16:creationId xmlns:a16="http://schemas.microsoft.com/office/drawing/2014/main" id="{0A7873D8-76AC-416D-B5CF-F1E61759F177}"/>
              </a:ext>
            </a:extLst>
          </p:cNvPr>
          <p:cNvPicPr>
            <a:picLocks noChangeAspect="1"/>
          </p:cNvPicPr>
          <p:nvPr/>
        </p:nvPicPr>
        <p:blipFill>
          <a:blip r:embed="rId5"/>
          <a:stretch>
            <a:fillRect/>
          </a:stretch>
        </p:blipFill>
        <p:spPr>
          <a:xfrm>
            <a:off x="5905528" y="5175394"/>
            <a:ext cx="382089" cy="594360"/>
          </a:xfrm>
          <a:prstGeom prst="rect">
            <a:avLst/>
          </a:prstGeom>
        </p:spPr>
      </p:pic>
      <p:grpSp>
        <p:nvGrpSpPr>
          <p:cNvPr id="63" name="Group 62">
            <a:extLst>
              <a:ext uri="{FF2B5EF4-FFF2-40B4-BE49-F238E27FC236}">
                <a16:creationId xmlns:a16="http://schemas.microsoft.com/office/drawing/2014/main" id="{F045A1F9-58AC-4A10-821E-ACD98A23D41D}"/>
              </a:ext>
            </a:extLst>
          </p:cNvPr>
          <p:cNvGrpSpPr/>
          <p:nvPr/>
        </p:nvGrpSpPr>
        <p:grpSpPr>
          <a:xfrm>
            <a:off x="9086491" y="5214164"/>
            <a:ext cx="1384841" cy="621863"/>
            <a:chOff x="9086491" y="5214164"/>
            <a:chExt cx="1384841" cy="621863"/>
          </a:xfrm>
        </p:grpSpPr>
        <p:grpSp>
          <p:nvGrpSpPr>
            <p:cNvPr id="64" name="Group 63">
              <a:extLst>
                <a:ext uri="{FF2B5EF4-FFF2-40B4-BE49-F238E27FC236}">
                  <a16:creationId xmlns:a16="http://schemas.microsoft.com/office/drawing/2014/main" id="{F3FC7985-3F04-470F-BA8F-DA3757DAC572}"/>
                </a:ext>
              </a:extLst>
            </p:cNvPr>
            <p:cNvGrpSpPr>
              <a:grpSpLocks noChangeAspect="1"/>
            </p:cNvGrpSpPr>
            <p:nvPr/>
          </p:nvGrpSpPr>
          <p:grpSpPr>
            <a:xfrm>
              <a:off x="9086491" y="5316776"/>
              <a:ext cx="419892" cy="419892"/>
              <a:chOff x="9014336" y="5256867"/>
              <a:chExt cx="494478" cy="494478"/>
            </a:xfrm>
          </p:grpSpPr>
          <p:pic>
            <p:nvPicPr>
              <p:cNvPr id="67" name="Graphic 66" descr="Checkmark">
                <a:extLst>
                  <a:ext uri="{FF2B5EF4-FFF2-40B4-BE49-F238E27FC236}">
                    <a16:creationId xmlns:a16="http://schemas.microsoft.com/office/drawing/2014/main" id="{66250660-330F-4BB2-8DD3-07D22A1C5EA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49159" y="5317761"/>
                <a:ext cx="424832" cy="424832"/>
              </a:xfrm>
              <a:prstGeom prst="rect">
                <a:avLst/>
              </a:prstGeom>
            </p:spPr>
          </p:pic>
          <p:sp>
            <p:nvSpPr>
              <p:cNvPr id="68" name="Oval 67">
                <a:extLst>
                  <a:ext uri="{FF2B5EF4-FFF2-40B4-BE49-F238E27FC236}">
                    <a16:creationId xmlns:a16="http://schemas.microsoft.com/office/drawing/2014/main" id="{BC581E8C-07CA-4946-95B1-6C81FB227240}"/>
                  </a:ext>
                </a:extLst>
              </p:cNvPr>
              <p:cNvSpPr>
                <a:spLocks noChangeAspect="1"/>
              </p:cNvSpPr>
              <p:nvPr/>
            </p:nvSpPr>
            <p:spPr>
              <a:xfrm>
                <a:off x="9014336" y="5256867"/>
                <a:ext cx="494478" cy="494478"/>
              </a:xfrm>
              <a:prstGeom prst="ellipse">
                <a:avLst/>
              </a:prstGeom>
              <a:noFill/>
              <a:ln w="571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65" name="Rectangle 64">
              <a:extLst>
                <a:ext uri="{FF2B5EF4-FFF2-40B4-BE49-F238E27FC236}">
                  <a16:creationId xmlns:a16="http://schemas.microsoft.com/office/drawing/2014/main" id="{CCDF3AFD-0A1D-42FC-8CB6-E7FF8061C4CC}"/>
                </a:ext>
              </a:extLst>
            </p:cNvPr>
            <p:cNvSpPr/>
            <p:nvPr/>
          </p:nvSpPr>
          <p:spPr>
            <a:xfrm>
              <a:off x="9611324" y="5337440"/>
              <a:ext cx="293388" cy="3785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endParaRPr>
            </a:p>
          </p:txBody>
        </p:sp>
        <p:pic>
          <p:nvPicPr>
            <p:cNvPr id="66" name="Graphic 65" descr="Lock">
              <a:extLst>
                <a:ext uri="{FF2B5EF4-FFF2-40B4-BE49-F238E27FC236}">
                  <a16:creationId xmlns:a16="http://schemas.microsoft.com/office/drawing/2014/main" id="{3F0C1B37-4BB8-4DC2-9C15-3A2090462C3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49469" y="5214164"/>
              <a:ext cx="621863" cy="621863"/>
            </a:xfrm>
            <a:prstGeom prst="rect">
              <a:avLst/>
            </a:prstGeom>
            <a:effectLst/>
          </p:spPr>
        </p:pic>
      </p:grpSp>
      <p:sp>
        <p:nvSpPr>
          <p:cNvPr id="69" name="Rectangle 68">
            <a:extLst>
              <a:ext uri="{FF2B5EF4-FFF2-40B4-BE49-F238E27FC236}">
                <a16:creationId xmlns:a16="http://schemas.microsoft.com/office/drawing/2014/main" id="{CBFD1385-FC44-4ABA-9FE2-23A250A662AF}"/>
              </a:ext>
            </a:extLst>
          </p:cNvPr>
          <p:cNvSpPr/>
          <p:nvPr/>
        </p:nvSpPr>
        <p:spPr>
          <a:xfrm>
            <a:off x="5068718" y="1106725"/>
            <a:ext cx="2054564"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Radeon</a:t>
            </a:r>
            <a:r>
              <a:rPr kumimoji="0" lang="en-US" u="none" strike="noStrike" kern="0" cap="none" spc="0" normalizeH="0" baseline="54000" noProof="0" dirty="0">
                <a:ln>
                  <a:noFill/>
                </a:ln>
                <a:solidFill>
                  <a:srgbClr val="FFFFFF"/>
                </a:solidFill>
                <a:uLnTx/>
                <a:uFillTx/>
                <a:latin typeface="Effra" panose="020B0603020203020204" pitchFamily="34" charset="0"/>
                <a:cs typeface="Effra" panose="020B0603020203020204" pitchFamily="34" charset="0"/>
              </a:rPr>
              <a:t>™</a:t>
            </a:r>
            <a:endParaRPr kumimoji="0" lang="en-US" u="none" strike="noStrike" kern="0" cap="none" spc="0" normalizeH="0" baseline="54000" noProof="0" dirty="0">
              <a:ln>
                <a:noFill/>
              </a:ln>
              <a:solidFill>
                <a:prstClr val="white"/>
              </a:solidFill>
              <a:uLnTx/>
              <a:uFillTx/>
              <a:latin typeface="Effra" panose="020B0603020203020204" pitchFamily="34" charset="0"/>
              <a:cs typeface="Effra" panose="020B0603020203020204" pitchFamily="34" charset="0"/>
            </a:endParaRPr>
          </a:p>
        </p:txBody>
      </p:sp>
      <p:sp>
        <p:nvSpPr>
          <p:cNvPr id="70" name="Rectangle 69">
            <a:extLst>
              <a:ext uri="{FF2B5EF4-FFF2-40B4-BE49-F238E27FC236}">
                <a16:creationId xmlns:a16="http://schemas.microsoft.com/office/drawing/2014/main" id="{C4F31A77-7105-4E82-8388-B8BD6B6663CE}"/>
              </a:ext>
            </a:extLst>
          </p:cNvPr>
          <p:cNvSpPr/>
          <p:nvPr/>
        </p:nvSpPr>
        <p:spPr>
          <a:xfrm>
            <a:off x="736167" y="1106725"/>
            <a:ext cx="2731167"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Radeon</a:t>
            </a:r>
            <a:r>
              <a:rPr kumimoji="0" lang="en-US" u="none" strike="noStrike" kern="0" cap="none" spc="0" normalizeH="0" baseline="54000" noProof="0" dirty="0">
                <a:ln>
                  <a:noFill/>
                </a:ln>
                <a:solidFill>
                  <a:srgbClr val="FFFFFF"/>
                </a:solidFill>
                <a:uLnTx/>
                <a:uFillTx/>
                <a:latin typeface="Effra" panose="020B0603020203020204" pitchFamily="34" charset="0"/>
                <a:cs typeface="Effra" panose="020B0603020203020204" pitchFamily="34" charset="0"/>
              </a:rPr>
              <a:t>™</a:t>
            </a:r>
            <a:r>
              <a:rPr kumimoji="0" lang="en-US" sz="280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 Pro</a:t>
            </a:r>
            <a:endParaRPr kumimoji="0" lang="en-US" sz="2800" u="none" strike="noStrike" kern="0" cap="none" spc="0" normalizeH="0" baseline="0" noProof="0" dirty="0">
              <a:ln>
                <a:noFill/>
              </a:ln>
              <a:solidFill>
                <a:prstClr val="white"/>
              </a:solidFill>
              <a:uLnTx/>
              <a:uFillTx/>
              <a:latin typeface="Effra" panose="020B0603020203020204" pitchFamily="34" charset="0"/>
              <a:cs typeface="Effra" panose="020B0603020203020204" pitchFamily="34" charset="0"/>
            </a:endParaRPr>
          </a:p>
        </p:txBody>
      </p:sp>
      <p:sp>
        <p:nvSpPr>
          <p:cNvPr id="71" name="Rectangle 70">
            <a:extLst>
              <a:ext uri="{FF2B5EF4-FFF2-40B4-BE49-F238E27FC236}">
                <a16:creationId xmlns:a16="http://schemas.microsoft.com/office/drawing/2014/main" id="{45F4FF74-E4A6-449D-9DE8-B72770887C41}"/>
              </a:ext>
            </a:extLst>
          </p:cNvPr>
          <p:cNvSpPr/>
          <p:nvPr/>
        </p:nvSpPr>
        <p:spPr>
          <a:xfrm>
            <a:off x="8667676" y="1106725"/>
            <a:ext cx="2844099"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kern="0" dirty="0">
                <a:solidFill>
                  <a:srgbClr val="FFFFFF"/>
                </a:solidFill>
                <a:latin typeface="Effra" panose="020B0603020203020204" pitchFamily="34" charset="0"/>
                <a:cs typeface="Effra" panose="020B0603020203020204" pitchFamily="34" charset="0"/>
              </a:rPr>
              <a:t>Virtualization</a:t>
            </a:r>
            <a:endParaRPr kumimoji="0" lang="en-US" sz="2800" u="none" strike="noStrike" kern="0" cap="none" spc="0" normalizeH="0" baseline="0" noProof="0" dirty="0">
              <a:ln>
                <a:noFill/>
              </a:ln>
              <a:solidFill>
                <a:prstClr val="white"/>
              </a:solidFill>
              <a:uLnTx/>
              <a:uFillTx/>
              <a:latin typeface="Effra" panose="020B0603020203020204" pitchFamily="34" charset="0"/>
              <a:cs typeface="Effra" panose="020B0603020203020204" pitchFamily="34" charset="0"/>
            </a:endParaRPr>
          </a:p>
        </p:txBody>
      </p:sp>
      <p:grpSp>
        <p:nvGrpSpPr>
          <p:cNvPr id="72" name="Group 71">
            <a:extLst>
              <a:ext uri="{FF2B5EF4-FFF2-40B4-BE49-F238E27FC236}">
                <a16:creationId xmlns:a16="http://schemas.microsoft.com/office/drawing/2014/main" id="{FD3CC13E-020D-40BC-B588-00C0631D5B86}"/>
              </a:ext>
            </a:extLst>
          </p:cNvPr>
          <p:cNvGrpSpPr/>
          <p:nvPr/>
        </p:nvGrpSpPr>
        <p:grpSpPr>
          <a:xfrm>
            <a:off x="0" y="3030652"/>
            <a:ext cx="12192000" cy="796695"/>
            <a:chOff x="1" y="3028269"/>
            <a:chExt cx="12192000" cy="796695"/>
          </a:xfrm>
        </p:grpSpPr>
        <p:sp>
          <p:nvSpPr>
            <p:cNvPr id="73" name="Rectangle 72">
              <a:extLst>
                <a:ext uri="{FF2B5EF4-FFF2-40B4-BE49-F238E27FC236}">
                  <a16:creationId xmlns:a16="http://schemas.microsoft.com/office/drawing/2014/main" id="{CB49132B-0175-42E3-9AF7-866BB55F9392}"/>
                </a:ext>
              </a:extLst>
            </p:cNvPr>
            <p:cNvSpPr/>
            <p:nvPr/>
          </p:nvSpPr>
          <p:spPr>
            <a:xfrm>
              <a:off x="667656" y="3028269"/>
              <a:ext cx="10860091" cy="793189"/>
            </a:xfrm>
            <a:prstGeom prst="rect">
              <a:avLst/>
            </a:prstGeom>
            <a:gradFill flip="none" rotWithShape="1">
              <a:gsLst>
                <a:gs pos="51680">
                  <a:schemeClr val="bg1">
                    <a:lumMod val="85000"/>
                    <a:lumOff val="15000"/>
                    <a:alpha val="67000"/>
                  </a:schemeClr>
                </a:gs>
                <a:gs pos="15000">
                  <a:schemeClr val="bg1">
                    <a:lumMod val="85000"/>
                    <a:lumOff val="15000"/>
                    <a:alpha val="34000"/>
                  </a:schemeClr>
                </a:gs>
                <a:gs pos="0">
                  <a:schemeClr val="bg1">
                    <a:lumMod val="85000"/>
                    <a:lumOff val="15000"/>
                    <a:alpha val="0"/>
                  </a:schemeClr>
                </a:gs>
                <a:gs pos="85000">
                  <a:schemeClr val="bg1">
                    <a:lumMod val="85000"/>
                    <a:lumOff val="15000"/>
                    <a:alpha val="34000"/>
                  </a:schemeClr>
                </a:gs>
                <a:gs pos="100000">
                  <a:schemeClr val="bg1">
                    <a:lumMod val="85000"/>
                    <a:lumOff val="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74" name="Group 73">
              <a:extLst>
                <a:ext uri="{FF2B5EF4-FFF2-40B4-BE49-F238E27FC236}">
                  <a16:creationId xmlns:a16="http://schemas.microsoft.com/office/drawing/2014/main" id="{43F91CD8-E850-4D4A-B16D-DFBF004EA102}"/>
                </a:ext>
              </a:extLst>
            </p:cNvPr>
            <p:cNvGrpSpPr/>
            <p:nvPr/>
          </p:nvGrpSpPr>
          <p:grpSpPr>
            <a:xfrm>
              <a:off x="1" y="3033036"/>
              <a:ext cx="12192000" cy="791928"/>
              <a:chOff x="423747" y="2043549"/>
              <a:chExt cx="11329889" cy="3983178"/>
            </a:xfrm>
          </p:grpSpPr>
          <p:cxnSp>
            <p:nvCxnSpPr>
              <p:cNvPr id="75" name="Straight Connector 74">
                <a:extLst>
                  <a:ext uri="{FF2B5EF4-FFF2-40B4-BE49-F238E27FC236}">
                    <a16:creationId xmlns:a16="http://schemas.microsoft.com/office/drawing/2014/main" id="{D28D0B2B-D454-4C7E-B516-C5D99D43BE2E}"/>
                  </a:ext>
                </a:extLst>
              </p:cNvPr>
              <p:cNvCxnSpPr/>
              <p:nvPr/>
            </p:nvCxnSpPr>
            <p:spPr>
              <a:xfrm>
                <a:off x="423747" y="2043549"/>
                <a:ext cx="11329889" cy="0"/>
              </a:xfrm>
              <a:prstGeom prst="line">
                <a:avLst/>
              </a:prstGeom>
              <a:ln w="19050">
                <a:gradFill>
                  <a:gsLst>
                    <a:gs pos="0">
                      <a:schemeClr val="accent2">
                        <a:lumMod val="50000"/>
                        <a:alpha val="0"/>
                      </a:schemeClr>
                    </a:gs>
                    <a:gs pos="25000">
                      <a:schemeClr val="accent2">
                        <a:lumMod val="50000"/>
                        <a:alpha val="50000"/>
                      </a:schemeClr>
                    </a:gs>
                    <a:gs pos="75000">
                      <a:schemeClr val="accent2">
                        <a:lumMod val="50000"/>
                        <a:alpha val="50000"/>
                      </a:schemeClr>
                    </a:gs>
                    <a:gs pos="100000">
                      <a:schemeClr val="accent2">
                        <a:lumMod val="50000"/>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E6AEFB9B-A4AA-4303-A267-6077365DD336}"/>
                  </a:ext>
                </a:extLst>
              </p:cNvPr>
              <p:cNvCxnSpPr/>
              <p:nvPr userDrawn="1"/>
            </p:nvCxnSpPr>
            <p:spPr>
              <a:xfrm>
                <a:off x="423747" y="6026727"/>
                <a:ext cx="11329889" cy="0"/>
              </a:xfrm>
              <a:prstGeom prst="line">
                <a:avLst/>
              </a:prstGeom>
              <a:ln w="19050">
                <a:gradFill>
                  <a:gsLst>
                    <a:gs pos="0">
                      <a:schemeClr val="accent2">
                        <a:lumMod val="50000"/>
                        <a:alpha val="0"/>
                      </a:schemeClr>
                    </a:gs>
                    <a:gs pos="25000">
                      <a:schemeClr val="accent2">
                        <a:lumMod val="50000"/>
                        <a:alpha val="50000"/>
                      </a:schemeClr>
                    </a:gs>
                    <a:gs pos="75000">
                      <a:schemeClr val="accent2">
                        <a:lumMod val="50000"/>
                        <a:alpha val="50000"/>
                      </a:schemeClr>
                    </a:gs>
                    <a:gs pos="100000">
                      <a:schemeClr val="accent2">
                        <a:lumMod val="50000"/>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grpSp>
        <p:nvGrpSpPr>
          <p:cNvPr id="78" name="Group 77">
            <a:extLst>
              <a:ext uri="{FF2B5EF4-FFF2-40B4-BE49-F238E27FC236}">
                <a16:creationId xmlns:a16="http://schemas.microsoft.com/office/drawing/2014/main" id="{F53B215B-5449-49A7-A937-F0B400224132}"/>
              </a:ext>
            </a:extLst>
          </p:cNvPr>
          <p:cNvGrpSpPr/>
          <p:nvPr/>
        </p:nvGrpSpPr>
        <p:grpSpPr>
          <a:xfrm>
            <a:off x="3395102" y="3030652"/>
            <a:ext cx="5401796" cy="791928"/>
            <a:chOff x="3395102" y="3030652"/>
            <a:chExt cx="5401796" cy="791928"/>
          </a:xfrm>
        </p:grpSpPr>
        <p:sp>
          <p:nvSpPr>
            <p:cNvPr id="79" name="Title 2">
              <a:extLst>
                <a:ext uri="{FF2B5EF4-FFF2-40B4-BE49-F238E27FC236}">
                  <a16:creationId xmlns:a16="http://schemas.microsoft.com/office/drawing/2014/main" id="{A0B93EBA-98F8-47FE-B4D4-BA3A644DEA17}"/>
                </a:ext>
              </a:extLst>
            </p:cNvPr>
            <p:cNvSpPr txBox="1">
              <a:spLocks/>
            </p:cNvSpPr>
            <p:nvPr/>
          </p:nvSpPr>
          <p:spPr>
            <a:xfrm>
              <a:off x="3395102" y="3030652"/>
              <a:ext cx="5401796" cy="791928"/>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buClrTx/>
                <a:buSzTx/>
                <a:buFontTx/>
                <a:buNone/>
                <a:tabLst/>
                <a:defRPr/>
              </a:pPr>
              <a:r>
                <a:rPr kumimoji="0" lang="en-US" sz="6600" u="none" strike="noStrike" kern="1200" cap="none" spc="0" normalizeH="0" baseline="0" noProof="0" dirty="0">
                  <a:ln>
                    <a:noFill/>
                  </a:ln>
                  <a:solidFill>
                    <a:srgbClr val="FFFFFF"/>
                  </a:solidFill>
                  <a:uLnTx/>
                  <a:uFillTx/>
                  <a:latin typeface="Effra" panose="020B0603020203020204" pitchFamily="34" charset="0"/>
                  <a:cs typeface="Effra" panose="020B0603020203020204" pitchFamily="34" charset="0"/>
                </a:rPr>
                <a:t>“One Driver”</a:t>
              </a:r>
              <a:endParaRPr kumimoji="0" lang="en-US" sz="2400" u="none" strike="noStrike" kern="1200" cap="none" spc="0" normalizeH="0" baseline="100000" noProof="0" dirty="0">
                <a:ln>
                  <a:noFill/>
                </a:ln>
                <a:solidFill>
                  <a:prstClr val="white"/>
                </a:solidFill>
                <a:uLnTx/>
                <a:uFillTx/>
                <a:latin typeface="Effra" panose="020B0603020203020204" pitchFamily="34" charset="0"/>
                <a:cs typeface="Effra" panose="020B0603020203020204" pitchFamily="34" charset="0"/>
              </a:endParaRPr>
            </a:p>
          </p:txBody>
        </p:sp>
        <p:sp>
          <p:nvSpPr>
            <p:cNvPr id="80" name="Rectangle 79">
              <a:extLst>
                <a:ext uri="{FF2B5EF4-FFF2-40B4-BE49-F238E27FC236}">
                  <a16:creationId xmlns:a16="http://schemas.microsoft.com/office/drawing/2014/main" id="{F3B0C6AB-3BC0-44FE-AFD7-352159EAF016}"/>
                </a:ext>
              </a:extLst>
            </p:cNvPr>
            <p:cNvSpPr/>
            <p:nvPr/>
          </p:nvSpPr>
          <p:spPr>
            <a:xfrm>
              <a:off x="8339770" y="3057320"/>
              <a:ext cx="269626" cy="369332"/>
            </a:xfrm>
            <a:prstGeom prst="rect">
              <a:avLst/>
            </a:prstGeom>
          </p:spPr>
          <p:txBody>
            <a:bodyPr wrap="none">
              <a:spAutoFit/>
            </a:bodyPr>
            <a:lstStyle/>
            <a:p>
              <a:r>
                <a:rPr lang="en-US" baseline="30000" dirty="0">
                  <a:solidFill>
                    <a:srgbClr val="FFFFFF"/>
                  </a:solidFill>
                  <a:latin typeface="Effra" panose="020B0603020203020204" pitchFamily="34" charset="0"/>
                  <a:cs typeface="Effra" panose="020B0603020203020204" pitchFamily="34" charset="0"/>
                </a:rPr>
                <a:t>5</a:t>
              </a:r>
              <a:endParaRPr lang="en-US" dirty="0">
                <a:latin typeface="Effra" panose="020B0603020203020204" pitchFamily="34" charset="0"/>
                <a:cs typeface="Effra" panose="020B0603020203020204" pitchFamily="34" charset="0"/>
              </a:endParaRPr>
            </a:p>
          </p:txBody>
        </p:sp>
      </p:grpSp>
      <p:sp>
        <p:nvSpPr>
          <p:cNvPr id="81" name="Title 2">
            <a:extLst>
              <a:ext uri="{FF2B5EF4-FFF2-40B4-BE49-F238E27FC236}">
                <a16:creationId xmlns:a16="http://schemas.microsoft.com/office/drawing/2014/main" id="{C51B2385-52BA-4FA6-AC45-88AAFC54DFB8}"/>
              </a:ext>
            </a:extLst>
          </p:cNvPr>
          <p:cNvSpPr txBox="1">
            <a:spLocks/>
          </p:cNvSpPr>
          <p:nvPr/>
        </p:nvSpPr>
        <p:spPr>
          <a:xfrm>
            <a:off x="-3" y="6397034"/>
            <a:ext cx="12192002"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dirty="0">
                <a:solidFill>
                  <a:srgbClr val="FFFFFF">
                    <a:alpha val="50000"/>
                  </a:srgbClr>
                </a:solidFill>
                <a:latin typeface="+mn-lt"/>
                <a:cs typeface="Effra Light" panose="020B0403020203020204" pitchFamily="34" charset="0"/>
              </a:rPr>
              <a:t>Compatible with: Radeon</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Pro WX series, Radeon</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Pro SSG, Radeon</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Pro Duo series, AMD FirePro</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W series, </a:t>
            </a: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Radeon</a:t>
            </a:r>
            <a:r>
              <a:rPr kumimoji="0" lang="en-US" sz="800" b="0" i="0" u="none" strike="noStrike" kern="1200" cap="none" spc="0" normalizeH="0" baseline="30000" noProof="0" dirty="0">
                <a:ln>
                  <a:noFill/>
                </a:ln>
                <a:solidFill>
                  <a:srgbClr val="FFFFFF">
                    <a:alpha val="50000"/>
                  </a:srgbClr>
                </a:solidFill>
                <a:uLnTx/>
                <a:uFillTx/>
                <a:latin typeface="+mn-lt"/>
                <a:cs typeface="Effra Light" panose="020B0403020203020204" pitchFamily="34" charset="0"/>
              </a:rPr>
              <a:t>™</a:t>
            </a: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 Vega Frontier </a:t>
            </a:r>
            <a:r>
              <a:rPr lang="en-US" sz="800" spc="0" dirty="0">
                <a:solidFill>
                  <a:srgbClr val="FFFFFF">
                    <a:alpha val="50000"/>
                  </a:srgbClr>
                </a:solidFill>
                <a:latin typeface="+mn-lt"/>
                <a:cs typeface="Effra Light" panose="020B0403020203020204" pitchFamily="34" charset="0"/>
              </a:rPr>
              <a:t>Edition, and AMD FirePro</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S7100X, S7150, and S7150 x2 products. AMD Radeon</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R5 300, R7, R9, and RX series products on demand </a:t>
            </a:r>
            <a:br>
              <a:rPr lang="en-US" sz="800" spc="0" dirty="0">
                <a:solidFill>
                  <a:srgbClr val="FFFFFF">
                    <a:alpha val="50000"/>
                  </a:srgbClr>
                </a:solidFill>
                <a:latin typeface="+mn-lt"/>
                <a:cs typeface="Effra Light" panose="020B0403020203020204" pitchFamily="34" charset="0"/>
              </a:rPr>
            </a:br>
            <a:r>
              <a:rPr lang="en-US" sz="800" spc="0" dirty="0">
                <a:solidFill>
                  <a:srgbClr val="FFFFFF">
                    <a:alpha val="50000"/>
                  </a:srgbClr>
                </a:solidFill>
                <a:latin typeface="+mn-lt"/>
                <a:cs typeface="Effra Light" panose="020B0403020203020204" pitchFamily="34" charset="0"/>
              </a:rPr>
              <a:t>Supports</a:t>
            </a: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 Windows</a:t>
            </a:r>
            <a:r>
              <a:rPr kumimoji="0" lang="en-US" sz="800" b="0" i="0" u="none" strike="noStrike" kern="1200" cap="none" spc="0" normalizeH="0" baseline="30000" noProof="0" dirty="0">
                <a:ln>
                  <a:noFill/>
                </a:ln>
                <a:solidFill>
                  <a:srgbClr val="FFFFFF">
                    <a:alpha val="50000"/>
                  </a:srgbClr>
                </a:solidFill>
                <a:uLnTx/>
                <a:uFillTx/>
                <a:latin typeface="+mn-lt"/>
                <a:cs typeface="Effra Light" panose="020B0403020203020204" pitchFamily="34" charset="0"/>
              </a:rPr>
              <a:t>®</a:t>
            </a: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 </a:t>
            </a:r>
            <a:r>
              <a:rPr lang="en-US" sz="800" spc="0" dirty="0">
                <a:solidFill>
                  <a:srgbClr val="FFFFFF">
                    <a:alpha val="50000"/>
                  </a:srgbClr>
                </a:solidFill>
                <a:latin typeface="+mn-lt"/>
                <a:cs typeface="Effra Light" panose="020B0403020203020204" pitchFamily="34" charset="0"/>
              </a:rPr>
              <a:t>7/10, Linux</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See endnotes for details </a:t>
            </a:r>
            <a:endParaRPr kumimoji="0" lang="en-US" sz="800" b="0" i="0" u="none" strike="noStrike" kern="1200" cap="none" spc="0" normalizeH="0" noProof="0" dirty="0">
              <a:ln>
                <a:noFill/>
              </a:ln>
              <a:solidFill>
                <a:srgbClr val="FFFFFF">
                  <a:alpha val="50000"/>
                </a:srgbClr>
              </a:solidFill>
              <a:uLnTx/>
              <a:uFillTx/>
              <a:latin typeface="+mn-lt"/>
              <a:cs typeface="Effra Light" panose="020B0403020203020204" pitchFamily="34" charset="0"/>
            </a:endParaRPr>
          </a:p>
        </p:txBody>
      </p:sp>
      <p:sp>
        <p:nvSpPr>
          <p:cNvPr id="82" name="Rectangle 81">
            <a:extLst>
              <a:ext uri="{FF2B5EF4-FFF2-40B4-BE49-F238E27FC236}">
                <a16:creationId xmlns:a16="http://schemas.microsoft.com/office/drawing/2014/main" id="{B7D4FBAC-C8CE-4B40-A9F8-CD90C0601D08}"/>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83" name="Rectangle 82">
            <a:extLst>
              <a:ext uri="{FF2B5EF4-FFF2-40B4-BE49-F238E27FC236}">
                <a16:creationId xmlns:a16="http://schemas.microsoft.com/office/drawing/2014/main" id="{1AE5FAD6-BC74-4E02-AC34-F8C5DC18432B}"/>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84" name="Rectangle 83">
            <a:extLst>
              <a:ext uri="{FF2B5EF4-FFF2-40B4-BE49-F238E27FC236}">
                <a16:creationId xmlns:a16="http://schemas.microsoft.com/office/drawing/2014/main" id="{7690086D-89C7-4E15-8A69-0C618B4F05C4}"/>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85" name="TextBox 84">
            <a:extLst>
              <a:ext uri="{FF2B5EF4-FFF2-40B4-BE49-F238E27FC236}">
                <a16:creationId xmlns:a16="http://schemas.microsoft.com/office/drawing/2014/main" id="{9644EAC0-4B41-45A1-B45F-C64881A987F2}"/>
              </a:ext>
            </a:extLst>
          </p:cNvPr>
          <p:cNvSpPr txBox="1"/>
          <p:nvPr/>
        </p:nvSpPr>
        <p:spPr>
          <a:xfrm>
            <a:off x="222280" y="131887"/>
            <a:ext cx="3682585" cy="369332"/>
          </a:xfrm>
          <a:prstGeom prst="rect">
            <a:avLst/>
          </a:prstGeom>
          <a:noFill/>
        </p:spPr>
        <p:txBody>
          <a:bodyPr wrap="square" lIns="0" rIns="0" rtlCol="0">
            <a:spAutoFit/>
          </a:bodyPr>
          <a:lstStyle/>
          <a:p>
            <a:r>
              <a:rPr lang="en-US" dirty="0">
                <a:solidFill>
                  <a:schemeClr val="bg1"/>
                </a:solidFill>
                <a:latin typeface="Effra Medium" panose="020B0703020203020204" pitchFamily="34" charset="0"/>
                <a:cs typeface="Effra Medium" panose="020B0703020203020204" pitchFamily="34" charset="0"/>
              </a:rPr>
              <a:t>SIMPLICITY </a:t>
            </a:r>
          </a:p>
        </p:txBody>
      </p:sp>
      <p:grpSp>
        <p:nvGrpSpPr>
          <p:cNvPr id="151" name="Group 150">
            <a:extLst>
              <a:ext uri="{FF2B5EF4-FFF2-40B4-BE49-F238E27FC236}">
                <a16:creationId xmlns:a16="http://schemas.microsoft.com/office/drawing/2014/main" id="{59B76B64-5885-456B-A2FC-617B46B58BD2}"/>
              </a:ext>
            </a:extLst>
          </p:cNvPr>
          <p:cNvGrpSpPr/>
          <p:nvPr/>
        </p:nvGrpSpPr>
        <p:grpSpPr>
          <a:xfrm>
            <a:off x="757280" y="5234463"/>
            <a:ext cx="3361113" cy="617220"/>
            <a:chOff x="727653" y="4312514"/>
            <a:chExt cx="3361113" cy="617220"/>
          </a:xfrm>
        </p:grpSpPr>
        <p:grpSp>
          <p:nvGrpSpPr>
            <p:cNvPr id="135" name="Group 134">
              <a:extLst>
                <a:ext uri="{FF2B5EF4-FFF2-40B4-BE49-F238E27FC236}">
                  <a16:creationId xmlns:a16="http://schemas.microsoft.com/office/drawing/2014/main" id="{C0D55763-BD88-465B-93F5-5579C2AB7A97}"/>
                </a:ext>
              </a:extLst>
            </p:cNvPr>
            <p:cNvGrpSpPr/>
            <p:nvPr/>
          </p:nvGrpSpPr>
          <p:grpSpPr>
            <a:xfrm>
              <a:off x="727653" y="4312514"/>
              <a:ext cx="617220" cy="617220"/>
              <a:chOff x="1485103" y="2028829"/>
              <a:chExt cx="640080" cy="640080"/>
            </a:xfrm>
          </p:grpSpPr>
          <p:sp>
            <p:nvSpPr>
              <p:cNvPr id="134" name="Rectangle 133">
                <a:extLst>
                  <a:ext uri="{FF2B5EF4-FFF2-40B4-BE49-F238E27FC236}">
                    <a16:creationId xmlns:a16="http://schemas.microsoft.com/office/drawing/2014/main" id="{24490132-239D-4949-B200-4F8E21DBF625}"/>
                  </a:ext>
                </a:extLst>
              </p:cNvPr>
              <p:cNvSpPr/>
              <p:nvPr/>
            </p:nvSpPr>
            <p:spPr>
              <a:xfrm>
                <a:off x="1600788" y="2179983"/>
                <a:ext cx="402905" cy="273342"/>
              </a:xfrm>
              <a:prstGeom prst="rect">
                <a:avLst/>
              </a:prstGeom>
              <a:solidFill>
                <a:srgbClr val="0000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87" name="Graphic 86" descr="Laptop">
                <a:extLst>
                  <a:ext uri="{FF2B5EF4-FFF2-40B4-BE49-F238E27FC236}">
                    <a16:creationId xmlns:a16="http://schemas.microsoft.com/office/drawing/2014/main" id="{34A00A38-554F-4C5C-B12C-3B6EAB0A052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485103" y="2028829"/>
                <a:ext cx="640080" cy="640080"/>
              </a:xfrm>
              <a:prstGeom prst="rect">
                <a:avLst/>
              </a:prstGeom>
            </p:spPr>
          </p:pic>
        </p:grpSp>
        <p:grpSp>
          <p:nvGrpSpPr>
            <p:cNvPr id="145" name="Group 144">
              <a:extLst>
                <a:ext uri="{FF2B5EF4-FFF2-40B4-BE49-F238E27FC236}">
                  <a16:creationId xmlns:a16="http://schemas.microsoft.com/office/drawing/2014/main" id="{4A752C18-D298-42A9-B5A0-966865E910C3}"/>
                </a:ext>
              </a:extLst>
            </p:cNvPr>
            <p:cNvGrpSpPr/>
            <p:nvPr/>
          </p:nvGrpSpPr>
          <p:grpSpPr>
            <a:xfrm>
              <a:off x="2620577" y="4448664"/>
              <a:ext cx="715954" cy="344920"/>
              <a:chOff x="3177921" y="2249840"/>
              <a:chExt cx="715954" cy="344920"/>
            </a:xfrm>
          </p:grpSpPr>
          <p:sp>
            <p:nvSpPr>
              <p:cNvPr id="89" name="Rectangle 88">
                <a:extLst>
                  <a:ext uri="{FF2B5EF4-FFF2-40B4-BE49-F238E27FC236}">
                    <a16:creationId xmlns:a16="http://schemas.microsoft.com/office/drawing/2014/main" id="{4D37BAD9-3E35-4D5C-96A7-B71B1E1D8CE4}"/>
                  </a:ext>
                </a:extLst>
              </p:cNvPr>
              <p:cNvSpPr/>
              <p:nvPr/>
            </p:nvSpPr>
            <p:spPr>
              <a:xfrm>
                <a:off x="3229909" y="2282466"/>
                <a:ext cx="630128" cy="232463"/>
              </a:xfrm>
              <a:prstGeom prst="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91" name="Group 4">
                <a:extLst>
                  <a:ext uri="{FF2B5EF4-FFF2-40B4-BE49-F238E27FC236}">
                    <a16:creationId xmlns:a16="http://schemas.microsoft.com/office/drawing/2014/main" id="{098617CF-07AC-4817-B718-F46883C55013}"/>
                  </a:ext>
                </a:extLst>
              </p:cNvPr>
              <p:cNvGrpSpPr>
                <a:grpSpLocks noChangeAspect="1"/>
              </p:cNvGrpSpPr>
              <p:nvPr/>
            </p:nvGrpSpPr>
            <p:grpSpPr bwMode="auto">
              <a:xfrm>
                <a:off x="3177921" y="2249840"/>
                <a:ext cx="715954" cy="344920"/>
                <a:chOff x="5230" y="1668"/>
                <a:chExt cx="1974" cy="951"/>
              </a:xfrm>
            </p:grpSpPr>
            <p:sp>
              <p:nvSpPr>
                <p:cNvPr id="118" name="Freeform 7">
                  <a:extLst>
                    <a:ext uri="{FF2B5EF4-FFF2-40B4-BE49-F238E27FC236}">
                      <a16:creationId xmlns:a16="http://schemas.microsoft.com/office/drawing/2014/main" id="{83261639-4B9A-41E1-8C57-25A231D5A81C}"/>
                    </a:ext>
                  </a:extLst>
                </p:cNvPr>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19" name="Freeform 8">
                  <a:extLst>
                    <a:ext uri="{FF2B5EF4-FFF2-40B4-BE49-F238E27FC236}">
                      <a16:creationId xmlns:a16="http://schemas.microsoft.com/office/drawing/2014/main" id="{B11B0D80-49D7-41E3-9A96-4F0F3330C45D}"/>
                    </a:ext>
                  </a:extLst>
                </p:cNvPr>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0" name="Freeform 9">
                  <a:extLst>
                    <a:ext uri="{FF2B5EF4-FFF2-40B4-BE49-F238E27FC236}">
                      <a16:creationId xmlns:a16="http://schemas.microsoft.com/office/drawing/2014/main" id="{48AEB5BA-36B9-425B-84C5-13D1AAB6AE2F}"/>
                    </a:ext>
                  </a:extLst>
                </p:cNvPr>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1" name="Freeform 10">
                  <a:extLst>
                    <a:ext uri="{FF2B5EF4-FFF2-40B4-BE49-F238E27FC236}">
                      <a16:creationId xmlns:a16="http://schemas.microsoft.com/office/drawing/2014/main" id="{C655A92F-D74C-4364-BB32-6D8EC63CD296}"/>
                    </a:ext>
                  </a:extLst>
                </p:cNvPr>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2" name="Freeform 11">
                  <a:extLst>
                    <a:ext uri="{FF2B5EF4-FFF2-40B4-BE49-F238E27FC236}">
                      <a16:creationId xmlns:a16="http://schemas.microsoft.com/office/drawing/2014/main" id="{12AB032F-C69D-4EA0-8A62-68E366302097}"/>
                    </a:ext>
                  </a:extLst>
                </p:cNvPr>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3" name="Freeform 12">
                  <a:extLst>
                    <a:ext uri="{FF2B5EF4-FFF2-40B4-BE49-F238E27FC236}">
                      <a16:creationId xmlns:a16="http://schemas.microsoft.com/office/drawing/2014/main" id="{9B2883AA-29D5-46B4-A02A-2977C7E29D08}"/>
                    </a:ext>
                  </a:extLst>
                </p:cNvPr>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4" name="Freeform 13">
                  <a:extLst>
                    <a:ext uri="{FF2B5EF4-FFF2-40B4-BE49-F238E27FC236}">
                      <a16:creationId xmlns:a16="http://schemas.microsoft.com/office/drawing/2014/main" id="{594A9D1C-8647-41A8-838F-1B6DC034D5AB}"/>
                    </a:ext>
                  </a:extLst>
                </p:cNvPr>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5" name="Freeform 14">
                  <a:extLst>
                    <a:ext uri="{FF2B5EF4-FFF2-40B4-BE49-F238E27FC236}">
                      <a16:creationId xmlns:a16="http://schemas.microsoft.com/office/drawing/2014/main" id="{39CBB337-8D40-4FF8-9A12-B3C6BB890A8B}"/>
                    </a:ext>
                  </a:extLst>
                </p:cNvPr>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6" name="Freeform 15">
                  <a:extLst>
                    <a:ext uri="{FF2B5EF4-FFF2-40B4-BE49-F238E27FC236}">
                      <a16:creationId xmlns:a16="http://schemas.microsoft.com/office/drawing/2014/main" id="{36D89AAC-E70E-4AD6-BCAB-868C9754D0AF}"/>
                    </a:ext>
                  </a:extLst>
                </p:cNvPr>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7" name="Freeform 16">
                  <a:extLst>
                    <a:ext uri="{FF2B5EF4-FFF2-40B4-BE49-F238E27FC236}">
                      <a16:creationId xmlns:a16="http://schemas.microsoft.com/office/drawing/2014/main" id="{EB998B7B-91C4-4EDB-A12F-D74C914A281D}"/>
                    </a:ext>
                  </a:extLst>
                </p:cNvPr>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8" name="Freeform 17">
                  <a:extLst>
                    <a:ext uri="{FF2B5EF4-FFF2-40B4-BE49-F238E27FC236}">
                      <a16:creationId xmlns:a16="http://schemas.microsoft.com/office/drawing/2014/main" id="{040A52A7-7035-4172-A4FC-AD1643814842}"/>
                    </a:ext>
                  </a:extLst>
                </p:cNvPr>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9" name="Freeform 18">
                  <a:extLst>
                    <a:ext uri="{FF2B5EF4-FFF2-40B4-BE49-F238E27FC236}">
                      <a16:creationId xmlns:a16="http://schemas.microsoft.com/office/drawing/2014/main" id="{3EA24F0A-2062-4490-BDFB-58D2700B2DF0}"/>
                    </a:ext>
                  </a:extLst>
                </p:cNvPr>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30" name="Freeform 19">
                  <a:extLst>
                    <a:ext uri="{FF2B5EF4-FFF2-40B4-BE49-F238E27FC236}">
                      <a16:creationId xmlns:a16="http://schemas.microsoft.com/office/drawing/2014/main" id="{7D8C5B61-D205-43DF-B39E-BF3BA9CE7B65}"/>
                    </a:ext>
                  </a:extLst>
                </p:cNvPr>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31" name="Freeform 20">
                  <a:extLst>
                    <a:ext uri="{FF2B5EF4-FFF2-40B4-BE49-F238E27FC236}">
                      <a16:creationId xmlns:a16="http://schemas.microsoft.com/office/drawing/2014/main" id="{8FA750E9-9F1C-4A38-BAE6-02E98AEDC119}"/>
                    </a:ext>
                  </a:extLst>
                </p:cNvPr>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32" name="Freeform 21">
                  <a:extLst>
                    <a:ext uri="{FF2B5EF4-FFF2-40B4-BE49-F238E27FC236}">
                      <a16:creationId xmlns:a16="http://schemas.microsoft.com/office/drawing/2014/main" id="{4DEAE032-6780-43E5-B748-3DA76D64125B}"/>
                    </a:ext>
                  </a:extLst>
                </p:cNvPr>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33" name="Freeform 22">
                  <a:extLst>
                    <a:ext uri="{FF2B5EF4-FFF2-40B4-BE49-F238E27FC236}">
                      <a16:creationId xmlns:a16="http://schemas.microsoft.com/office/drawing/2014/main" id="{E057F9E5-3203-4F9F-B86F-8A4AEBC7B815}"/>
                    </a:ext>
                  </a:extLst>
                </p:cNvPr>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grpSp>
        <p:sp>
          <p:nvSpPr>
            <p:cNvPr id="92" name="Rectangle 91">
              <a:extLst>
                <a:ext uri="{FF2B5EF4-FFF2-40B4-BE49-F238E27FC236}">
                  <a16:creationId xmlns:a16="http://schemas.microsoft.com/office/drawing/2014/main" id="{FA8B1DCB-6804-471F-A830-66D2DE256079}"/>
                </a:ext>
              </a:extLst>
            </p:cNvPr>
            <p:cNvSpPr/>
            <p:nvPr/>
          </p:nvSpPr>
          <p:spPr>
            <a:xfrm>
              <a:off x="3315463" y="4410077"/>
              <a:ext cx="322011" cy="4154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endParaRPr>
            </a:p>
          </p:txBody>
        </p:sp>
        <p:grpSp>
          <p:nvGrpSpPr>
            <p:cNvPr id="93" name="Group 92">
              <a:extLst>
                <a:ext uri="{FF2B5EF4-FFF2-40B4-BE49-F238E27FC236}">
                  <a16:creationId xmlns:a16="http://schemas.microsoft.com/office/drawing/2014/main" id="{A78E230C-7180-472C-982C-B999089C6AA9}"/>
                </a:ext>
              </a:extLst>
            </p:cNvPr>
            <p:cNvGrpSpPr>
              <a:grpSpLocks noChangeAspect="1"/>
            </p:cNvGrpSpPr>
            <p:nvPr/>
          </p:nvGrpSpPr>
          <p:grpSpPr>
            <a:xfrm>
              <a:off x="3616408" y="4428026"/>
              <a:ext cx="472358" cy="386197"/>
              <a:chOff x="6089651" y="1012826"/>
              <a:chExt cx="1227138" cy="1003300"/>
            </a:xfrm>
          </p:grpSpPr>
          <p:sp>
            <p:nvSpPr>
              <p:cNvPr id="112" name="Freeform 5">
                <a:extLst>
                  <a:ext uri="{FF2B5EF4-FFF2-40B4-BE49-F238E27FC236}">
                    <a16:creationId xmlns:a16="http://schemas.microsoft.com/office/drawing/2014/main" id="{D014A792-699C-4938-9395-311679F9783D}"/>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3" name="Freeform 6">
                <a:extLst>
                  <a:ext uri="{FF2B5EF4-FFF2-40B4-BE49-F238E27FC236}">
                    <a16:creationId xmlns:a16="http://schemas.microsoft.com/office/drawing/2014/main" id="{258C7F48-9FA4-427A-9638-214829F31845}"/>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4" name="Freeform 7">
                <a:extLst>
                  <a:ext uri="{FF2B5EF4-FFF2-40B4-BE49-F238E27FC236}">
                    <a16:creationId xmlns:a16="http://schemas.microsoft.com/office/drawing/2014/main" id="{AA0CECE6-7F6F-4EB2-AB0D-C0959E647B98}"/>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5" name="Freeform 8">
                <a:extLst>
                  <a:ext uri="{FF2B5EF4-FFF2-40B4-BE49-F238E27FC236}">
                    <a16:creationId xmlns:a16="http://schemas.microsoft.com/office/drawing/2014/main" id="{A2C13EF8-3604-4352-8DB8-39B9667BA601}"/>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6" name="Freeform 9">
                <a:extLst>
                  <a:ext uri="{FF2B5EF4-FFF2-40B4-BE49-F238E27FC236}">
                    <a16:creationId xmlns:a16="http://schemas.microsoft.com/office/drawing/2014/main" id="{8926CBF4-04EF-4FAC-9133-3E683C48E3D9}"/>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7" name="Freeform 10">
                <a:extLst>
                  <a:ext uri="{FF2B5EF4-FFF2-40B4-BE49-F238E27FC236}">
                    <a16:creationId xmlns:a16="http://schemas.microsoft.com/office/drawing/2014/main" id="{6238934A-EFBE-4062-AA6C-39AE3341FAB9}"/>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146" name="Group 145">
              <a:extLst>
                <a:ext uri="{FF2B5EF4-FFF2-40B4-BE49-F238E27FC236}">
                  <a16:creationId xmlns:a16="http://schemas.microsoft.com/office/drawing/2014/main" id="{53E926E3-12CC-4707-BF3D-3792BD8F5556}"/>
                </a:ext>
              </a:extLst>
            </p:cNvPr>
            <p:cNvGrpSpPr/>
            <p:nvPr/>
          </p:nvGrpSpPr>
          <p:grpSpPr>
            <a:xfrm>
              <a:off x="1624748" y="4448664"/>
              <a:ext cx="715954" cy="344921"/>
              <a:chOff x="2050352" y="2251895"/>
              <a:chExt cx="715954" cy="344921"/>
            </a:xfrm>
          </p:grpSpPr>
          <p:sp>
            <p:nvSpPr>
              <p:cNvPr id="90" name="Rectangle 89">
                <a:extLst>
                  <a:ext uri="{FF2B5EF4-FFF2-40B4-BE49-F238E27FC236}">
                    <a16:creationId xmlns:a16="http://schemas.microsoft.com/office/drawing/2014/main" id="{E66C66B5-5F9B-49F8-BDB4-710FCFE93BA7}"/>
                  </a:ext>
                </a:extLst>
              </p:cNvPr>
              <p:cNvSpPr/>
              <p:nvPr/>
            </p:nvSpPr>
            <p:spPr>
              <a:xfrm>
                <a:off x="2104625" y="2282114"/>
                <a:ext cx="630128" cy="232463"/>
              </a:xfrm>
              <a:prstGeom prst="rect">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94" name="Group 4">
                <a:extLst>
                  <a:ext uri="{FF2B5EF4-FFF2-40B4-BE49-F238E27FC236}">
                    <a16:creationId xmlns:a16="http://schemas.microsoft.com/office/drawing/2014/main" id="{CF800F3E-DE7F-4177-8EE5-8239A4AB3EEA}"/>
                  </a:ext>
                </a:extLst>
              </p:cNvPr>
              <p:cNvGrpSpPr>
                <a:grpSpLocks noChangeAspect="1"/>
              </p:cNvGrpSpPr>
              <p:nvPr/>
            </p:nvGrpSpPr>
            <p:grpSpPr bwMode="auto">
              <a:xfrm>
                <a:off x="2050352" y="2251895"/>
                <a:ext cx="715954" cy="344921"/>
                <a:chOff x="5230" y="1668"/>
                <a:chExt cx="1974" cy="951"/>
              </a:xfrm>
            </p:grpSpPr>
            <p:sp>
              <p:nvSpPr>
                <p:cNvPr id="96" name="Freeform 7">
                  <a:extLst>
                    <a:ext uri="{FF2B5EF4-FFF2-40B4-BE49-F238E27FC236}">
                      <a16:creationId xmlns:a16="http://schemas.microsoft.com/office/drawing/2014/main" id="{AC1245A3-6D93-4855-A70B-FC2B284F392B}"/>
                    </a:ext>
                  </a:extLst>
                </p:cNvPr>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97" name="Freeform 8">
                  <a:extLst>
                    <a:ext uri="{FF2B5EF4-FFF2-40B4-BE49-F238E27FC236}">
                      <a16:creationId xmlns:a16="http://schemas.microsoft.com/office/drawing/2014/main" id="{0B2182D1-9030-48C4-B7C2-F244C548AD96}"/>
                    </a:ext>
                  </a:extLst>
                </p:cNvPr>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98" name="Freeform 9">
                  <a:extLst>
                    <a:ext uri="{FF2B5EF4-FFF2-40B4-BE49-F238E27FC236}">
                      <a16:creationId xmlns:a16="http://schemas.microsoft.com/office/drawing/2014/main" id="{755D0E2C-D261-4372-82AC-24B9EA1BD994}"/>
                    </a:ext>
                  </a:extLst>
                </p:cNvPr>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99" name="Freeform 10">
                  <a:extLst>
                    <a:ext uri="{FF2B5EF4-FFF2-40B4-BE49-F238E27FC236}">
                      <a16:creationId xmlns:a16="http://schemas.microsoft.com/office/drawing/2014/main" id="{5166FA12-BBB8-4ADA-A70F-397792D0252A}"/>
                    </a:ext>
                  </a:extLst>
                </p:cNvPr>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0" name="Freeform 11">
                  <a:extLst>
                    <a:ext uri="{FF2B5EF4-FFF2-40B4-BE49-F238E27FC236}">
                      <a16:creationId xmlns:a16="http://schemas.microsoft.com/office/drawing/2014/main" id="{6DD400EF-56D4-4F32-A814-C3641331A99C}"/>
                    </a:ext>
                  </a:extLst>
                </p:cNvPr>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1" name="Freeform 12">
                  <a:extLst>
                    <a:ext uri="{FF2B5EF4-FFF2-40B4-BE49-F238E27FC236}">
                      <a16:creationId xmlns:a16="http://schemas.microsoft.com/office/drawing/2014/main" id="{FFE4DBB4-E116-46A3-8977-BACB7D1AED69}"/>
                    </a:ext>
                  </a:extLst>
                </p:cNvPr>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2" name="Freeform 13">
                  <a:extLst>
                    <a:ext uri="{FF2B5EF4-FFF2-40B4-BE49-F238E27FC236}">
                      <a16:creationId xmlns:a16="http://schemas.microsoft.com/office/drawing/2014/main" id="{905C763C-D8BA-4E59-B557-AEBE1A468B8C}"/>
                    </a:ext>
                  </a:extLst>
                </p:cNvPr>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3" name="Freeform 14">
                  <a:extLst>
                    <a:ext uri="{FF2B5EF4-FFF2-40B4-BE49-F238E27FC236}">
                      <a16:creationId xmlns:a16="http://schemas.microsoft.com/office/drawing/2014/main" id="{5B44786B-420D-4A2D-94A2-F1C281ED6A61}"/>
                    </a:ext>
                  </a:extLst>
                </p:cNvPr>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4" name="Freeform 15">
                  <a:extLst>
                    <a:ext uri="{FF2B5EF4-FFF2-40B4-BE49-F238E27FC236}">
                      <a16:creationId xmlns:a16="http://schemas.microsoft.com/office/drawing/2014/main" id="{1169EBB9-0BCF-43E5-A21D-BC0841A76E31}"/>
                    </a:ext>
                  </a:extLst>
                </p:cNvPr>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5" name="Freeform 16">
                  <a:extLst>
                    <a:ext uri="{FF2B5EF4-FFF2-40B4-BE49-F238E27FC236}">
                      <a16:creationId xmlns:a16="http://schemas.microsoft.com/office/drawing/2014/main" id="{0E421E5F-24F8-40D3-A668-76A95D07AE9F}"/>
                    </a:ext>
                  </a:extLst>
                </p:cNvPr>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6" name="Freeform 17">
                  <a:extLst>
                    <a:ext uri="{FF2B5EF4-FFF2-40B4-BE49-F238E27FC236}">
                      <a16:creationId xmlns:a16="http://schemas.microsoft.com/office/drawing/2014/main" id="{31F4C886-D551-4A06-A992-8C2549AE950E}"/>
                    </a:ext>
                  </a:extLst>
                </p:cNvPr>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7" name="Freeform 18">
                  <a:extLst>
                    <a:ext uri="{FF2B5EF4-FFF2-40B4-BE49-F238E27FC236}">
                      <a16:creationId xmlns:a16="http://schemas.microsoft.com/office/drawing/2014/main" id="{7243A563-DA93-478E-AE5C-75E69A70AF3B}"/>
                    </a:ext>
                  </a:extLst>
                </p:cNvPr>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8" name="Freeform 19">
                  <a:extLst>
                    <a:ext uri="{FF2B5EF4-FFF2-40B4-BE49-F238E27FC236}">
                      <a16:creationId xmlns:a16="http://schemas.microsoft.com/office/drawing/2014/main" id="{1C896E0D-E355-4C5A-AC1B-FEB69D8797C3}"/>
                    </a:ext>
                  </a:extLst>
                </p:cNvPr>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9" name="Freeform 20">
                  <a:extLst>
                    <a:ext uri="{FF2B5EF4-FFF2-40B4-BE49-F238E27FC236}">
                      <a16:creationId xmlns:a16="http://schemas.microsoft.com/office/drawing/2014/main" id="{BA111DF1-EBEF-45F5-BE33-D7B0FEA904EA}"/>
                    </a:ext>
                  </a:extLst>
                </p:cNvPr>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10" name="Freeform 21">
                  <a:extLst>
                    <a:ext uri="{FF2B5EF4-FFF2-40B4-BE49-F238E27FC236}">
                      <a16:creationId xmlns:a16="http://schemas.microsoft.com/office/drawing/2014/main" id="{AF8BE34D-E4E2-4F00-A46B-23BC37205272}"/>
                    </a:ext>
                  </a:extLst>
                </p:cNvPr>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11" name="Freeform 22">
                  <a:extLst>
                    <a:ext uri="{FF2B5EF4-FFF2-40B4-BE49-F238E27FC236}">
                      <a16:creationId xmlns:a16="http://schemas.microsoft.com/office/drawing/2014/main" id="{BA2F78E0-60D5-47D5-9386-732CB8EC0707}"/>
                    </a:ext>
                  </a:extLst>
                </p:cNvPr>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grpSp>
        <p:sp>
          <p:nvSpPr>
            <p:cNvPr id="95" name="Rectangle 94">
              <a:extLst>
                <a:ext uri="{FF2B5EF4-FFF2-40B4-BE49-F238E27FC236}">
                  <a16:creationId xmlns:a16="http://schemas.microsoft.com/office/drawing/2014/main" id="{293D514B-695D-4DDC-BDB7-E2D1E1B2AABD}"/>
                </a:ext>
              </a:extLst>
            </p:cNvPr>
            <p:cNvSpPr/>
            <p:nvPr/>
          </p:nvSpPr>
          <p:spPr>
            <a:xfrm>
              <a:off x="2319634" y="4410080"/>
              <a:ext cx="322011" cy="4154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endParaRPr>
            </a:p>
          </p:txBody>
        </p:sp>
        <p:sp>
          <p:nvSpPr>
            <p:cNvPr id="142" name="Rectangle 141">
              <a:extLst>
                <a:ext uri="{FF2B5EF4-FFF2-40B4-BE49-F238E27FC236}">
                  <a16:creationId xmlns:a16="http://schemas.microsoft.com/office/drawing/2014/main" id="{0D870430-BBF9-44F4-978B-BD974AFEB544}"/>
                </a:ext>
              </a:extLst>
            </p:cNvPr>
            <p:cNvSpPr/>
            <p:nvPr/>
          </p:nvSpPr>
          <p:spPr>
            <a:xfrm>
              <a:off x="1323805" y="4410078"/>
              <a:ext cx="322011" cy="4154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endParaRPr>
            </a:p>
          </p:txBody>
        </p:sp>
      </p:grpSp>
    </p:spTree>
    <p:extLst>
      <p:ext uri="{BB962C8B-B14F-4D97-AF65-F5344CB8AC3E}">
        <p14:creationId xmlns:p14="http://schemas.microsoft.com/office/powerpoint/2010/main" val="2754843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5F6AE4C-CFD2-4A05-8B33-126CD09F3874}"/>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29" name="Picture 28">
            <a:extLst>
              <a:ext uri="{FF2B5EF4-FFF2-40B4-BE49-F238E27FC236}">
                <a16:creationId xmlns:a16="http://schemas.microsoft.com/office/drawing/2014/main" id="{903A3F44-CA86-460F-A0A5-7DAAA8BA43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1538" y="0"/>
            <a:ext cx="6990459" cy="6454138"/>
          </a:xfrm>
          <a:prstGeom prst="rect">
            <a:avLst/>
          </a:prstGeom>
        </p:spPr>
      </p:pic>
      <p:sp>
        <p:nvSpPr>
          <p:cNvPr id="3" name="TextBox 2">
            <a:extLst>
              <a:ext uri="{FF2B5EF4-FFF2-40B4-BE49-F238E27FC236}">
                <a16:creationId xmlns:a16="http://schemas.microsoft.com/office/drawing/2014/main" id="{E5BAD1B5-EABC-469E-8F69-55DEAC00DBAE}"/>
              </a:ext>
            </a:extLst>
          </p:cNvPr>
          <p:cNvSpPr txBox="1"/>
          <p:nvPr/>
        </p:nvSpPr>
        <p:spPr>
          <a:xfrm>
            <a:off x="222280" y="131887"/>
            <a:ext cx="4453415" cy="369332"/>
          </a:xfrm>
          <a:prstGeom prst="rect">
            <a:avLst/>
          </a:prstGeom>
          <a:noFill/>
        </p:spPr>
        <p:txBody>
          <a:bodyPr wrap="square" lIns="0" rIns="0" rtlCol="0">
            <a:spAutoFit/>
          </a:bodyPr>
          <a:lstStyle/>
          <a:p>
            <a:r>
              <a:rPr lang="en-US" dirty="0">
                <a:solidFill>
                  <a:schemeClr val="bg1"/>
                </a:solidFill>
                <a:latin typeface="Effra Medium" panose="020B0703020203020204" pitchFamily="34" charset="0"/>
                <a:cs typeface="Effra Medium" panose="020B0703020203020204" pitchFamily="34" charset="0"/>
              </a:rPr>
              <a:t>SIMPLICITY</a:t>
            </a:r>
          </a:p>
        </p:txBody>
      </p:sp>
      <p:sp>
        <p:nvSpPr>
          <p:cNvPr id="7" name="Rectangle 6">
            <a:extLst>
              <a:ext uri="{FF2B5EF4-FFF2-40B4-BE49-F238E27FC236}">
                <a16:creationId xmlns:a16="http://schemas.microsoft.com/office/drawing/2014/main" id="{9EC9F6BC-8AF6-42F8-A4B9-54701D8431C5}"/>
              </a:ext>
            </a:extLst>
          </p:cNvPr>
          <p:cNvSpPr/>
          <p:nvPr/>
        </p:nvSpPr>
        <p:spPr>
          <a:xfrm>
            <a:off x="727357" y="2177644"/>
            <a:ext cx="5269085" cy="903565"/>
          </a:xfrm>
          <a:prstGeom prst="rect">
            <a:avLst/>
          </a:prstGeom>
          <a:noFill/>
          <a:ln w="12700" cap="flat" cmpd="sng" algn="ctr">
            <a:noFill/>
            <a:prstDash val="solid"/>
            <a:miter lim="800000"/>
          </a:ln>
          <a:effectLst/>
        </p:spPr>
        <p:txBody>
          <a:bodyPr lIns="0" tIns="0" rIns="0" bIns="0" rtlCol="0" anchor="t" anchorCtr="0"/>
          <a:lstStyle/>
          <a:p>
            <a:r>
              <a:rPr lang="en-US" sz="2400" dirty="0">
                <a:solidFill>
                  <a:srgbClr val="FFFFFF"/>
                </a:solidFill>
              </a:rPr>
              <a:t>Expect to Speak With an AMD</a:t>
            </a:r>
            <a:br>
              <a:rPr lang="en-US" sz="2400" dirty="0">
                <a:solidFill>
                  <a:srgbClr val="FFFFFF"/>
                </a:solidFill>
              </a:rPr>
            </a:br>
            <a:r>
              <a:rPr lang="en-US" sz="2400" dirty="0">
                <a:solidFill>
                  <a:srgbClr val="FFFFFF"/>
                </a:solidFill>
              </a:rPr>
              <a:t>Agent in Under 4 minutes</a:t>
            </a:r>
            <a:r>
              <a:rPr lang="en-US" sz="1600" baseline="60000" dirty="0">
                <a:solidFill>
                  <a:srgbClr val="FFFFFF"/>
                </a:solidFill>
              </a:rPr>
              <a:t>6</a:t>
            </a:r>
            <a:endParaRPr lang="en-US" sz="2400" baseline="60000" dirty="0">
              <a:solidFill>
                <a:srgbClr val="FFFFFF"/>
              </a:solidFill>
            </a:endParaRPr>
          </a:p>
        </p:txBody>
      </p:sp>
      <p:cxnSp>
        <p:nvCxnSpPr>
          <p:cNvPr id="12" name="Straight Connector 11">
            <a:extLst>
              <a:ext uri="{FF2B5EF4-FFF2-40B4-BE49-F238E27FC236}">
                <a16:creationId xmlns:a16="http://schemas.microsoft.com/office/drawing/2014/main" id="{A2388DB0-F0A0-447C-88B8-B893B2FB97C1}"/>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3" name="Straight Connector 12">
            <a:extLst>
              <a:ext uri="{FF2B5EF4-FFF2-40B4-BE49-F238E27FC236}">
                <a16:creationId xmlns:a16="http://schemas.microsoft.com/office/drawing/2014/main" id="{69EFE58F-13DF-4829-8F40-20E4E5781F6E}"/>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4" name="Straight Connector 13">
            <a:extLst>
              <a:ext uri="{FF2B5EF4-FFF2-40B4-BE49-F238E27FC236}">
                <a16:creationId xmlns:a16="http://schemas.microsoft.com/office/drawing/2014/main" id="{FEB10373-5742-4E7D-8234-23956A174FA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15" name="Straight Connector 14">
            <a:extLst>
              <a:ext uri="{FF2B5EF4-FFF2-40B4-BE49-F238E27FC236}">
                <a16:creationId xmlns:a16="http://schemas.microsoft.com/office/drawing/2014/main" id="{5126F8F8-BF7E-4257-8F9F-BF6E75A77198}"/>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3" name="Rectangle 22">
            <a:extLst>
              <a:ext uri="{FF2B5EF4-FFF2-40B4-BE49-F238E27FC236}">
                <a16:creationId xmlns:a16="http://schemas.microsoft.com/office/drawing/2014/main" id="{39B71FE8-86AF-407C-AD9B-6AFDBDB5D454}"/>
              </a:ext>
            </a:extLst>
          </p:cNvPr>
          <p:cNvSpPr/>
          <p:nvPr/>
        </p:nvSpPr>
        <p:spPr>
          <a:xfrm>
            <a:off x="1377381" y="3140891"/>
            <a:ext cx="3854261" cy="842070"/>
          </a:xfrm>
          <a:prstGeom prst="rect">
            <a:avLst/>
          </a:prstGeom>
        </p:spPr>
        <p:txBody>
          <a:bodyPr wrap="square" lIns="0" tIns="0" rIns="0" bIns="0" anchor="ctr" anchorCtr="0">
            <a:noAutofit/>
          </a:bodyPr>
          <a:lstStyle/>
          <a:p>
            <a:r>
              <a:rPr lang="en-US" dirty="0">
                <a:solidFill>
                  <a:srgbClr val="FFFFFF"/>
                </a:solidFill>
                <a:cs typeface="Effra Light" panose="020B0403020203020204" pitchFamily="34" charset="0"/>
              </a:rPr>
              <a:t>Local Language in Business Hours</a:t>
            </a:r>
            <a:r>
              <a:rPr lang="en-US" sz="1200" baseline="60000" dirty="0">
                <a:solidFill>
                  <a:srgbClr val="FFFFFF"/>
                </a:solidFill>
                <a:cs typeface="Effra Light" panose="020B0403020203020204" pitchFamily="34" charset="0"/>
              </a:rPr>
              <a:t>7</a:t>
            </a:r>
          </a:p>
          <a:p>
            <a:r>
              <a:rPr lang="en-US" dirty="0">
                <a:solidFill>
                  <a:srgbClr val="FFFFFF"/>
                </a:solidFill>
                <a:cs typeface="Effra Light" panose="020B0403020203020204" pitchFamily="34" charset="0"/>
              </a:rPr>
              <a:t>Toll-free in Most Regions</a:t>
            </a:r>
            <a:r>
              <a:rPr lang="en-US" sz="1200" baseline="60000" dirty="0">
                <a:solidFill>
                  <a:srgbClr val="FFFFFF"/>
                </a:solidFill>
                <a:cs typeface="Effra Light" panose="020B0403020203020204" pitchFamily="34" charset="0"/>
              </a:rPr>
              <a:t>8</a:t>
            </a:r>
          </a:p>
        </p:txBody>
      </p:sp>
      <p:sp>
        <p:nvSpPr>
          <p:cNvPr id="24" name="Rectangle 23">
            <a:extLst>
              <a:ext uri="{FF2B5EF4-FFF2-40B4-BE49-F238E27FC236}">
                <a16:creationId xmlns:a16="http://schemas.microsoft.com/office/drawing/2014/main" id="{5CD50A6B-EA7D-4246-B027-E98BCD2C2D5A}"/>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2" name="Picture 31">
            <a:extLst>
              <a:ext uri="{FF2B5EF4-FFF2-40B4-BE49-F238E27FC236}">
                <a16:creationId xmlns:a16="http://schemas.microsoft.com/office/drawing/2014/main" id="{11A36BD8-AFF1-4358-9EEA-44D441BF1011}"/>
              </a:ext>
            </a:extLst>
          </p:cNvPr>
          <p:cNvPicPr>
            <a:picLocks noChangeAspect="1"/>
          </p:cNvPicPr>
          <p:nvPr/>
        </p:nvPicPr>
        <p:blipFill>
          <a:blip r:embed="rId3"/>
          <a:stretch>
            <a:fillRect/>
          </a:stretch>
        </p:blipFill>
        <p:spPr>
          <a:xfrm>
            <a:off x="10339047" y="5800495"/>
            <a:ext cx="1645920" cy="502935"/>
          </a:xfrm>
          <a:prstGeom prst="rect">
            <a:avLst/>
          </a:prstGeom>
          <a:effectLst/>
        </p:spPr>
      </p:pic>
      <p:cxnSp>
        <p:nvCxnSpPr>
          <p:cNvPr id="36" name="Straight Connector 35">
            <a:extLst>
              <a:ext uri="{FF2B5EF4-FFF2-40B4-BE49-F238E27FC236}">
                <a16:creationId xmlns:a16="http://schemas.microsoft.com/office/drawing/2014/main" id="{1F143A5F-660E-4A20-91CA-827DB572B7AF}"/>
              </a:ext>
            </a:extLst>
          </p:cNvPr>
          <p:cNvCxnSpPr>
            <a:cxnSpLocks/>
          </p:cNvCxnSpPr>
          <p:nvPr/>
        </p:nvCxnSpPr>
        <p:spPr>
          <a:xfrm rot="16200000">
            <a:off x="2289789" y="5470613"/>
            <a:ext cx="822960" cy="0"/>
          </a:xfrm>
          <a:prstGeom prst="line">
            <a:avLst/>
          </a:prstGeom>
          <a:noFill/>
          <a:ln w="9525" cap="flat" cmpd="sng" algn="ctr">
            <a:solidFill>
              <a:sysClr val="window" lastClr="FFFFFF">
                <a:alpha val="24000"/>
              </a:sysClr>
            </a:solidFill>
            <a:prstDash val="solid"/>
            <a:miter lim="800000"/>
          </a:ln>
          <a:effectLst/>
        </p:spPr>
      </p:cxnSp>
      <p:sp>
        <p:nvSpPr>
          <p:cNvPr id="38" name="TextBox 37">
            <a:extLst>
              <a:ext uri="{FF2B5EF4-FFF2-40B4-BE49-F238E27FC236}">
                <a16:creationId xmlns:a16="http://schemas.microsoft.com/office/drawing/2014/main" id="{56907356-CD18-4503-A084-4DB4A89CBDD3}"/>
              </a:ext>
            </a:extLst>
          </p:cNvPr>
          <p:cNvSpPr txBox="1"/>
          <p:nvPr/>
        </p:nvSpPr>
        <p:spPr>
          <a:xfrm>
            <a:off x="619459" y="763512"/>
            <a:ext cx="4483920" cy="1323439"/>
          </a:xfrm>
          <a:prstGeom prst="rect">
            <a:avLst/>
          </a:prstGeom>
          <a:noFill/>
        </p:spPr>
        <p:txBody>
          <a:bodyPr wrap="none" rtlCol="0">
            <a:spAutoFit/>
          </a:bodyPr>
          <a:lstStyle/>
          <a:p>
            <a:pPr>
              <a:spcAft>
                <a:spcPts val="600"/>
              </a:spcAft>
              <a:buClr>
                <a:srgbClr val="FFFFFF"/>
              </a:buClr>
              <a:defRPr/>
            </a:pPr>
            <a:r>
              <a:rPr kumimoji="0" lang="en-CA" sz="4000" b="0" i="0" u="none" strike="noStrike" kern="1200" cap="none" spc="0" normalizeH="0" baseline="0" noProof="0" dirty="0">
                <a:ln>
                  <a:noFill/>
                </a:ln>
                <a:solidFill>
                  <a:srgbClr val="FFFFFF"/>
                </a:solidFill>
                <a:effectLst/>
                <a:uLnTx/>
                <a:uFillTx/>
                <a:latin typeface="Effra" panose="020B0603020203020204" pitchFamily="34" charset="0"/>
                <a:ea typeface="+mn-ea"/>
                <a:cs typeface="Effra" panose="020B0603020203020204" pitchFamily="34" charset="0"/>
              </a:rPr>
              <a:t>24/7</a:t>
            </a:r>
            <a:br>
              <a:rPr kumimoji="0" lang="en-CA" sz="4000" b="0" i="0" u="none" strike="noStrike" kern="1200" cap="none" spc="0" normalizeH="0" baseline="0" noProof="0" dirty="0">
                <a:ln>
                  <a:noFill/>
                </a:ln>
                <a:solidFill>
                  <a:srgbClr val="FFFFFF"/>
                </a:solidFill>
                <a:effectLst/>
                <a:uLnTx/>
                <a:uFillTx/>
                <a:latin typeface="Effra" panose="020B0603020203020204" pitchFamily="34" charset="0"/>
                <a:ea typeface="+mn-ea"/>
                <a:cs typeface="Effra" panose="020B0603020203020204" pitchFamily="34" charset="0"/>
              </a:rPr>
            </a:br>
            <a:r>
              <a:rPr lang="en-CA" sz="4000" dirty="0">
                <a:solidFill>
                  <a:srgbClr val="FFFFFF"/>
                </a:solidFill>
                <a:latin typeface="Effra" panose="020B0603020203020204" pitchFamily="34" charset="0"/>
                <a:cs typeface="Effra" panose="020B0603020203020204" pitchFamily="34" charset="0"/>
              </a:rPr>
              <a:t>Prioritized Support</a:t>
            </a:r>
            <a:r>
              <a:rPr lang="en-CA" sz="2000" baseline="90000" dirty="0">
                <a:solidFill>
                  <a:srgbClr val="FFFFFF"/>
                </a:solidFill>
                <a:latin typeface="Effra" panose="020B0603020203020204" pitchFamily="34" charset="0"/>
                <a:cs typeface="Effra" panose="020B0603020203020204" pitchFamily="34" charset="0"/>
              </a:rPr>
              <a:t>*</a:t>
            </a:r>
          </a:p>
        </p:txBody>
      </p:sp>
      <p:sp>
        <p:nvSpPr>
          <p:cNvPr id="39" name="Rectangle 38">
            <a:extLst>
              <a:ext uri="{FF2B5EF4-FFF2-40B4-BE49-F238E27FC236}">
                <a16:creationId xmlns:a16="http://schemas.microsoft.com/office/drawing/2014/main" id="{C2613027-B1FE-492E-85CE-84640912DC93}"/>
              </a:ext>
            </a:extLst>
          </p:cNvPr>
          <p:cNvSpPr/>
          <p:nvPr/>
        </p:nvSpPr>
        <p:spPr>
          <a:xfrm>
            <a:off x="0" y="6038721"/>
            <a:ext cx="8241873" cy="461665"/>
          </a:xfrm>
          <a:prstGeom prst="rect">
            <a:avLst/>
          </a:prstGeom>
        </p:spPr>
        <p:txBody>
          <a:bodyPr wrap="square">
            <a:spAutoFit/>
          </a:bodyPr>
          <a:lstStyle/>
          <a:p>
            <a:pPr lvl="0">
              <a:defRPr/>
            </a:pPr>
            <a:r>
              <a:rPr lang="en-US" sz="800" dirty="0">
                <a:solidFill>
                  <a:srgbClr val="FFFFFF">
                    <a:alpha val="50000"/>
                  </a:srgbClr>
                </a:solidFill>
                <a:cs typeface="Effra Light" panose="020B0403020203020204" pitchFamily="34" charset="0"/>
              </a:rPr>
              <a:t>*AMD will work with ISV &amp; OEM partners on priority engineering support for Enterprise users. </a:t>
            </a:r>
            <a:r>
              <a:rPr lang="en-US" sz="800" dirty="0">
                <a:solidFill>
                  <a:srgbClr val="FFFFFF">
                    <a:alpha val="50000"/>
                  </a:srgbClr>
                </a:solidFill>
                <a:latin typeface="Effra Light" panose="020B0403020203020204" pitchFamily="34" charset="0"/>
                <a:cs typeface="Effra Light" panose="020B0403020203020204" pitchFamily="34" charset="0"/>
              </a:rPr>
              <a:t>See endnotes for details. </a:t>
            </a:r>
            <a:r>
              <a:rPr lang="en-US" sz="800" dirty="0">
                <a:solidFill>
                  <a:srgbClr val="FFFFFF">
                    <a:alpha val="50000"/>
                  </a:srgbClr>
                </a:solidFill>
                <a:cs typeface="Effra Light" panose="020B0403020203020204" pitchFamily="34" charset="0"/>
              </a:rPr>
              <a:t>24/7 support is only guaranteed in English, and is as follows by region:</a:t>
            </a:r>
            <a:br>
              <a:rPr lang="en-US" sz="800" dirty="0">
                <a:solidFill>
                  <a:srgbClr val="FFFFFF">
                    <a:alpha val="50000"/>
                  </a:srgbClr>
                </a:solidFill>
                <a:cs typeface="Effra Light" panose="020B0403020203020204" pitchFamily="34" charset="0"/>
              </a:rPr>
            </a:br>
            <a:r>
              <a:rPr lang="en-US" sz="800" dirty="0">
                <a:solidFill>
                  <a:srgbClr val="FFFFFF">
                    <a:alpha val="50000"/>
                  </a:srgbClr>
                </a:solidFill>
                <a:cs typeface="Effra Light" panose="020B0403020203020204" pitchFamily="34" charset="0"/>
              </a:rPr>
              <a:t>North America: English 24/7. United Kingdom: English 24/7. France: French Mon – Fri 11 A.M. – 6 P.M., English on off-hours. Germany: German Mon – Fri 11 A.M. – 6 P.M., English on off-hours. China: Chinese Mon – Fri 9:30 A.M. – 5 P.M. Asia CST, English on off-hours. India: English 24/7. Japan: Japanese Mon – Fri 9:30 A.M. – 5 P.M. Asia CST, English on off-hours </a:t>
            </a:r>
          </a:p>
        </p:txBody>
      </p:sp>
      <p:graphicFrame>
        <p:nvGraphicFramePr>
          <p:cNvPr id="40" name="Table 39">
            <a:extLst>
              <a:ext uri="{FF2B5EF4-FFF2-40B4-BE49-F238E27FC236}">
                <a16:creationId xmlns:a16="http://schemas.microsoft.com/office/drawing/2014/main" id="{AAB77BC6-5781-481F-BC2B-38378794DF6C}"/>
              </a:ext>
            </a:extLst>
          </p:cNvPr>
          <p:cNvGraphicFramePr>
            <a:graphicFrameLocks noGrp="1"/>
          </p:cNvGraphicFramePr>
          <p:nvPr>
            <p:extLst>
              <p:ext uri="{D42A27DB-BD31-4B8C-83A1-F6EECF244321}">
                <p14:modId xmlns:p14="http://schemas.microsoft.com/office/powerpoint/2010/main" val="2246297692"/>
              </p:ext>
            </p:extLst>
          </p:nvPr>
        </p:nvGraphicFramePr>
        <p:xfrm>
          <a:off x="780422" y="4181405"/>
          <a:ext cx="3840480" cy="853440"/>
        </p:xfrm>
        <a:graphic>
          <a:graphicData uri="http://schemas.openxmlformats.org/drawingml/2006/table">
            <a:tbl>
              <a:tblPr firstRow="1" bandRow="1">
                <a:tableStyleId>{2D5ABB26-0587-4C30-8999-92F81FD0307C}</a:tableStyleId>
              </a:tblPr>
              <a:tblGrid>
                <a:gridCol w="1920240">
                  <a:extLst>
                    <a:ext uri="{9D8B030D-6E8A-4147-A177-3AD203B41FA5}">
                      <a16:colId xmlns:a16="http://schemas.microsoft.com/office/drawing/2014/main" val="4083325497"/>
                    </a:ext>
                  </a:extLst>
                </a:gridCol>
                <a:gridCol w="1920240">
                  <a:extLst>
                    <a:ext uri="{9D8B030D-6E8A-4147-A177-3AD203B41FA5}">
                      <a16:colId xmlns:a16="http://schemas.microsoft.com/office/drawing/2014/main" val="1243570515"/>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100" kern="0" dirty="0">
                          <a:solidFill>
                            <a:prstClr val="white"/>
                          </a:solidFill>
                          <a:latin typeface="+mn-lt"/>
                          <a:cs typeface="Effra Light" panose="020B0403020203020204" pitchFamily="34" charset="0"/>
                        </a:rPr>
                        <a:t>UK: </a:t>
                      </a:r>
                      <a:r>
                        <a:rPr lang="en-CA" sz="1100" b="1" kern="0" dirty="0">
                          <a:solidFill>
                            <a:prstClr val="white"/>
                          </a:solidFill>
                          <a:latin typeface="+mn-lt"/>
                          <a:cs typeface="Effra Light" panose="020B0403020203020204" pitchFamily="34" charset="0"/>
                        </a:rPr>
                        <a:t>0-800-086-9034</a:t>
                      </a:r>
                      <a:br>
                        <a:rPr lang="en-CA" sz="1100" kern="0" dirty="0">
                          <a:solidFill>
                            <a:prstClr val="white"/>
                          </a:solidFill>
                          <a:latin typeface="+mn-lt"/>
                          <a:cs typeface="Effra Light" panose="020B0403020203020204" pitchFamily="34" charset="0"/>
                        </a:rPr>
                      </a:br>
                      <a:r>
                        <a:rPr lang="en-CA" sz="1100" kern="0" dirty="0">
                          <a:solidFill>
                            <a:prstClr val="white"/>
                          </a:solidFill>
                          <a:latin typeface="+mn-lt"/>
                          <a:cs typeface="Effra Light" panose="020B0403020203020204" pitchFamily="34" charset="0"/>
                        </a:rPr>
                        <a:t>(+44 </a:t>
                      </a:r>
                      <a:r>
                        <a:rPr lang="en-US" sz="1100" dirty="0">
                          <a:latin typeface="+mn-lt"/>
                        </a:rPr>
                        <a:t>208-068-5178)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a:latin typeface="+mn-lt"/>
                        </a:rPr>
                        <a:t>France: </a:t>
                      </a:r>
                      <a:r>
                        <a:rPr lang="en-US" sz="1100" b="1" dirty="0">
                          <a:latin typeface="+mn-lt"/>
                        </a:rPr>
                        <a:t>0800-914847</a:t>
                      </a:r>
                      <a:br>
                        <a:rPr lang="en-US" sz="1100" dirty="0">
                          <a:latin typeface="+mn-lt"/>
                        </a:rPr>
                      </a:br>
                      <a:r>
                        <a:rPr lang="en-US" sz="1100" dirty="0">
                          <a:latin typeface="+mn-lt"/>
                        </a:rPr>
                        <a:t>(+33 184887939)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20090939"/>
                  </a:ext>
                </a:extLst>
              </a:tr>
              <a:tr h="370840">
                <a:tc gridSpan="2">
                  <a:txBody>
                    <a:bodyPr/>
                    <a:lstStyle/>
                    <a:p>
                      <a:pPr algn="ctr"/>
                      <a:r>
                        <a:rPr lang="en-CA" sz="1100" kern="0" dirty="0">
                          <a:solidFill>
                            <a:prstClr val="white"/>
                          </a:solidFill>
                          <a:latin typeface="+mn-lt"/>
                          <a:cs typeface="Effra Light" panose="020B0403020203020204" pitchFamily="34" charset="0"/>
                        </a:rPr>
                        <a:t>Germany: </a:t>
                      </a:r>
                      <a:r>
                        <a:rPr lang="en-CA" sz="1100" b="1" kern="0" dirty="0">
                          <a:solidFill>
                            <a:prstClr val="white"/>
                          </a:solidFill>
                          <a:latin typeface="+mn-lt"/>
                          <a:cs typeface="Effra Light" panose="020B0403020203020204" pitchFamily="34" charset="0"/>
                        </a:rPr>
                        <a:t>0800-182-5841</a:t>
                      </a:r>
                      <a:br>
                        <a:rPr lang="en-CA" sz="1100" kern="0" dirty="0">
                          <a:solidFill>
                            <a:prstClr val="white"/>
                          </a:solidFill>
                          <a:latin typeface="+mn-lt"/>
                          <a:cs typeface="Effra Light" panose="020B0403020203020204" pitchFamily="34" charset="0"/>
                        </a:rPr>
                      </a:br>
                      <a:r>
                        <a:rPr lang="en-CA" sz="1100" kern="0" dirty="0">
                          <a:solidFill>
                            <a:prstClr val="white"/>
                          </a:solidFill>
                          <a:latin typeface="+mn-lt"/>
                          <a:cs typeface="Effra Light" panose="020B0403020203020204" pitchFamily="34" charset="0"/>
                        </a:rPr>
                        <a:t>(+49 </a:t>
                      </a:r>
                      <a:r>
                        <a:rPr lang="en-US" sz="1100" dirty="0">
                          <a:latin typeface="+mn-lt"/>
                        </a:rPr>
                        <a:t>305-679-5870)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extLst>
                  <a:ext uri="{0D108BD9-81ED-4DB2-BD59-A6C34878D82A}">
                    <a16:rowId xmlns:a16="http://schemas.microsoft.com/office/drawing/2014/main" val="63900593"/>
                  </a:ext>
                </a:extLst>
              </a:tr>
            </a:tbl>
          </a:graphicData>
        </a:graphic>
      </p:graphicFrame>
      <p:sp>
        <p:nvSpPr>
          <p:cNvPr id="41" name="TextBox 40">
            <a:extLst>
              <a:ext uri="{FF2B5EF4-FFF2-40B4-BE49-F238E27FC236}">
                <a16:creationId xmlns:a16="http://schemas.microsoft.com/office/drawing/2014/main" id="{95DEF509-7774-45A3-95EE-A9DAB5D18200}"/>
              </a:ext>
            </a:extLst>
          </p:cNvPr>
          <p:cNvSpPr txBox="1"/>
          <p:nvPr/>
        </p:nvSpPr>
        <p:spPr>
          <a:xfrm>
            <a:off x="2413302" y="4030762"/>
            <a:ext cx="582539" cy="276999"/>
          </a:xfrm>
          <a:prstGeom prst="rect">
            <a:avLst/>
          </a:prstGeom>
          <a:noFill/>
        </p:spPr>
        <p:txBody>
          <a:bodyPr wrap="square" rtlCol="0">
            <a:spAutoFit/>
          </a:bodyPr>
          <a:lstStyle/>
          <a:p>
            <a:pPr algn="ctr"/>
            <a:r>
              <a:rPr lang="en-US" sz="1200" i="1" dirty="0">
                <a:latin typeface="Effra" panose="020B0603020203020204" pitchFamily="34" charset="0"/>
                <a:cs typeface="Effra" panose="020B0603020203020204" pitchFamily="34" charset="0"/>
              </a:rPr>
              <a:t>EMEA</a:t>
            </a:r>
          </a:p>
        </p:txBody>
      </p:sp>
      <p:graphicFrame>
        <p:nvGraphicFramePr>
          <p:cNvPr id="43" name="Table 42">
            <a:extLst>
              <a:ext uri="{FF2B5EF4-FFF2-40B4-BE49-F238E27FC236}">
                <a16:creationId xmlns:a16="http://schemas.microsoft.com/office/drawing/2014/main" id="{2CDF63AA-F3F7-4A18-B7A1-FAFDB7B7DF9F}"/>
              </a:ext>
            </a:extLst>
          </p:cNvPr>
          <p:cNvGraphicFramePr>
            <a:graphicFrameLocks noGrp="1"/>
          </p:cNvGraphicFramePr>
          <p:nvPr>
            <p:extLst>
              <p:ext uri="{D42A27DB-BD31-4B8C-83A1-F6EECF244321}">
                <p14:modId xmlns:p14="http://schemas.microsoft.com/office/powerpoint/2010/main" val="2067742286"/>
              </p:ext>
            </p:extLst>
          </p:nvPr>
        </p:nvGraphicFramePr>
        <p:xfrm>
          <a:off x="711489" y="4994484"/>
          <a:ext cx="3978344" cy="952253"/>
        </p:xfrm>
        <a:graphic>
          <a:graphicData uri="http://schemas.openxmlformats.org/drawingml/2006/table">
            <a:tbl>
              <a:tblPr firstRow="1" bandRow="1">
                <a:tableStyleId>{5C22544A-7EE6-4342-B048-85BDC9FD1C3A}</a:tableStyleId>
              </a:tblPr>
              <a:tblGrid>
                <a:gridCol w="1989172">
                  <a:extLst>
                    <a:ext uri="{9D8B030D-6E8A-4147-A177-3AD203B41FA5}">
                      <a16:colId xmlns:a16="http://schemas.microsoft.com/office/drawing/2014/main" val="2869485214"/>
                    </a:ext>
                  </a:extLst>
                </a:gridCol>
                <a:gridCol w="1989172">
                  <a:extLst>
                    <a:ext uri="{9D8B030D-6E8A-4147-A177-3AD203B41FA5}">
                      <a16:colId xmlns:a16="http://schemas.microsoft.com/office/drawing/2014/main" val="2289111612"/>
                    </a:ext>
                  </a:extLst>
                </a:gridCol>
              </a:tblGrid>
              <a:tr h="952253">
                <a:tc>
                  <a:txBody>
                    <a:bodyPr/>
                    <a:lstStyle/>
                    <a:p>
                      <a:pPr lvl="0" algn="ctr">
                        <a:defRPr/>
                      </a:pPr>
                      <a:r>
                        <a:rPr lang="en-CA" sz="1200" b="0" i="1" kern="0" dirty="0">
                          <a:solidFill>
                            <a:prstClr val="white"/>
                          </a:solidFill>
                          <a:latin typeface="Effra" panose="020B0603020203020204" pitchFamily="34" charset="0"/>
                          <a:cs typeface="Effra" panose="020B0603020203020204" pitchFamily="34" charset="0"/>
                        </a:rPr>
                        <a:t>North America</a:t>
                      </a:r>
                      <a:br>
                        <a:rPr lang="en-CA" sz="1600" kern="0" dirty="0">
                          <a:solidFill>
                            <a:prstClr val="white"/>
                          </a:solidFill>
                          <a:cs typeface="Effra Light" panose="020B0403020203020204" pitchFamily="34" charset="0"/>
                        </a:rPr>
                      </a:br>
                      <a:r>
                        <a:rPr lang="en-CA" sz="1100" b="0" kern="0" dirty="0">
                          <a:solidFill>
                            <a:prstClr val="white"/>
                          </a:solidFill>
                          <a:cs typeface="Effra Light" panose="020B0403020203020204" pitchFamily="34" charset="0"/>
                        </a:rPr>
                        <a:t>US &amp; Canada: </a:t>
                      </a:r>
                      <a:r>
                        <a:rPr lang="en-CA" sz="1100" b="1" kern="0" dirty="0">
                          <a:solidFill>
                            <a:prstClr val="white"/>
                          </a:solidFill>
                          <a:cs typeface="Effra Light" panose="020B0403020203020204" pitchFamily="34" charset="0"/>
                        </a:rPr>
                        <a:t>866-284-2093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lvl="0" algn="ctr">
                        <a:defRPr/>
                      </a:pPr>
                      <a:r>
                        <a:rPr lang="en-US" sz="1200" b="0" i="1" dirty="0">
                          <a:latin typeface="Effra" panose="020B0603020203020204" pitchFamily="34" charset="0"/>
                          <a:cs typeface="Effra" panose="020B0603020203020204" pitchFamily="34" charset="0"/>
                        </a:rPr>
                        <a:t>Asia</a:t>
                      </a:r>
                      <a:br>
                        <a:rPr lang="en-US" sz="1100" dirty="0"/>
                      </a:br>
                      <a:r>
                        <a:rPr lang="en-US" sz="1100" b="0" dirty="0"/>
                        <a:t>China: </a:t>
                      </a:r>
                      <a:r>
                        <a:rPr lang="en-US" sz="1100" b="1" dirty="0"/>
                        <a:t>400-120-3037</a:t>
                      </a:r>
                    </a:p>
                    <a:p>
                      <a:pPr lvl="0" algn="ctr"/>
                      <a:r>
                        <a:rPr lang="en-US" sz="1100" b="0" dirty="0"/>
                        <a:t>India: </a:t>
                      </a:r>
                      <a:r>
                        <a:rPr lang="en-US" sz="1100" b="1" dirty="0"/>
                        <a:t>1-800-266-6797 </a:t>
                      </a:r>
                    </a:p>
                    <a:p>
                      <a:pPr lvl="0" algn="ctr"/>
                      <a:r>
                        <a:rPr lang="en-US" sz="1100" b="0" dirty="0"/>
                        <a:t>Japan: </a:t>
                      </a:r>
                      <a:r>
                        <a:rPr lang="en-US" sz="1100" b="1" dirty="0"/>
                        <a:t>0800-222-0553</a:t>
                      </a:r>
                      <a:endParaRPr kumimoji="0" lang="en-CA" sz="1100" b="1" i="0" u="none" strike="noStrike" kern="0" cap="none" spc="0" normalizeH="0" baseline="30000" noProof="0" dirty="0">
                        <a:ln>
                          <a:noFill/>
                        </a:ln>
                        <a:solidFill>
                          <a:prstClr val="white"/>
                        </a:solidFill>
                        <a:effectLst/>
                        <a:uLnTx/>
                        <a:uFillTx/>
                        <a:cs typeface="Effra Light" panose="020B04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40566122"/>
                  </a:ext>
                </a:extLst>
              </a:tr>
            </a:tbl>
          </a:graphicData>
        </a:graphic>
      </p:graphicFrame>
      <p:pic>
        <p:nvPicPr>
          <p:cNvPr id="4" name="Graphic 3" descr="Clock">
            <a:extLst>
              <a:ext uri="{FF2B5EF4-FFF2-40B4-BE49-F238E27FC236}">
                <a16:creationId xmlns:a16="http://schemas.microsoft.com/office/drawing/2014/main" id="{86279572-3D4D-434C-A7AF-8296CA91C82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6998" y="3274813"/>
            <a:ext cx="594360" cy="594360"/>
          </a:xfrm>
          <a:prstGeom prst="rect">
            <a:avLst/>
          </a:prstGeom>
        </p:spPr>
      </p:pic>
      <p:grpSp>
        <p:nvGrpSpPr>
          <p:cNvPr id="21" name="Group 20">
            <a:extLst>
              <a:ext uri="{FF2B5EF4-FFF2-40B4-BE49-F238E27FC236}">
                <a16:creationId xmlns:a16="http://schemas.microsoft.com/office/drawing/2014/main" id="{15364702-8414-4831-A9E0-A5F9A505027D}"/>
              </a:ext>
            </a:extLst>
          </p:cNvPr>
          <p:cNvGrpSpPr/>
          <p:nvPr/>
        </p:nvGrpSpPr>
        <p:grpSpPr>
          <a:xfrm>
            <a:off x="7856495" y="4924540"/>
            <a:ext cx="4335505" cy="548640"/>
            <a:chOff x="7863840" y="4924540"/>
            <a:chExt cx="4335505" cy="548640"/>
          </a:xfrm>
        </p:grpSpPr>
        <p:sp>
          <p:nvSpPr>
            <p:cNvPr id="22" name="Rectangle 21">
              <a:extLst>
                <a:ext uri="{FF2B5EF4-FFF2-40B4-BE49-F238E27FC236}">
                  <a16:creationId xmlns:a16="http://schemas.microsoft.com/office/drawing/2014/main" id="{2A3D5FA7-CB86-4CA5-B7C6-6D0EF0377337}"/>
                </a:ext>
              </a:extLst>
            </p:cNvPr>
            <p:cNvSpPr/>
            <p:nvPr/>
          </p:nvSpPr>
          <p:spPr>
            <a:xfrm>
              <a:off x="7863840" y="4924540"/>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25" name="Group 24">
              <a:extLst>
                <a:ext uri="{FF2B5EF4-FFF2-40B4-BE49-F238E27FC236}">
                  <a16:creationId xmlns:a16="http://schemas.microsoft.com/office/drawing/2014/main" id="{A75D2499-2A4D-4D90-A535-B051A67D8DAA}"/>
                </a:ext>
              </a:extLst>
            </p:cNvPr>
            <p:cNvGrpSpPr/>
            <p:nvPr/>
          </p:nvGrpSpPr>
          <p:grpSpPr>
            <a:xfrm>
              <a:off x="11650705" y="4924540"/>
              <a:ext cx="548640" cy="548640"/>
              <a:chOff x="11650705" y="4924540"/>
              <a:chExt cx="548640" cy="548640"/>
            </a:xfrm>
          </p:grpSpPr>
          <p:sp>
            <p:nvSpPr>
              <p:cNvPr id="26" name="Rectangle 25">
                <a:extLst>
                  <a:ext uri="{FF2B5EF4-FFF2-40B4-BE49-F238E27FC236}">
                    <a16:creationId xmlns:a16="http://schemas.microsoft.com/office/drawing/2014/main" id="{79D12387-DF68-4C83-94B3-3AEFD8B370F2}"/>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27" name="Picture 26">
                <a:extLst>
                  <a:ext uri="{FF2B5EF4-FFF2-40B4-BE49-F238E27FC236}">
                    <a16:creationId xmlns:a16="http://schemas.microsoft.com/office/drawing/2014/main" id="{2597DE57-C618-4A55-A6AE-AF39F0CC97C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sp>
        <p:nvSpPr>
          <p:cNvPr id="30" name="Rectangle 29">
            <a:extLst>
              <a:ext uri="{FF2B5EF4-FFF2-40B4-BE49-F238E27FC236}">
                <a16:creationId xmlns:a16="http://schemas.microsoft.com/office/drawing/2014/main" id="{F5CA5AB5-BB3F-4403-9974-5433E24A6FD9}"/>
              </a:ext>
            </a:extLst>
          </p:cNvPr>
          <p:cNvSpPr/>
          <p:nvPr/>
        </p:nvSpPr>
        <p:spPr>
          <a:xfrm>
            <a:off x="9550184" y="4944469"/>
            <a:ext cx="1979238" cy="548640"/>
          </a:xfrm>
          <a:prstGeom prst="rect">
            <a:avLst/>
          </a:prstGeom>
          <a:noFill/>
          <a:ln w="12700" cap="flat" cmpd="sng" algn="ctr">
            <a:noFill/>
            <a:prstDash val="solid"/>
            <a:miter lim="800000"/>
          </a:ln>
          <a:effectLst/>
        </p:spPr>
        <p:txBody>
          <a:bodyPr lIns="0" tIns="0" rIns="0" bIns="0" rtlCol="0" anchor="ctr"/>
          <a:lstStyle/>
          <a:p>
            <a:pPr lvl="0">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Support When You Need It</a:t>
            </a:r>
          </a:p>
        </p:txBody>
      </p:sp>
      <p:grpSp>
        <p:nvGrpSpPr>
          <p:cNvPr id="31" name="Group 30">
            <a:extLst>
              <a:ext uri="{FF2B5EF4-FFF2-40B4-BE49-F238E27FC236}">
                <a16:creationId xmlns:a16="http://schemas.microsoft.com/office/drawing/2014/main" id="{A590FD02-22F4-43D9-90DA-046242E0D123}"/>
              </a:ext>
            </a:extLst>
          </p:cNvPr>
          <p:cNvGrpSpPr/>
          <p:nvPr/>
        </p:nvGrpSpPr>
        <p:grpSpPr>
          <a:xfrm>
            <a:off x="9074119" y="4993120"/>
            <a:ext cx="407800" cy="411480"/>
            <a:chOff x="10011589" y="5328039"/>
            <a:chExt cx="407800" cy="482850"/>
          </a:xfrm>
          <a:solidFill>
            <a:schemeClr val="bg1"/>
          </a:solidFill>
        </p:grpSpPr>
        <p:sp>
          <p:nvSpPr>
            <p:cNvPr id="33" name="Freeform 7">
              <a:extLst>
                <a:ext uri="{FF2B5EF4-FFF2-40B4-BE49-F238E27FC236}">
                  <a16:creationId xmlns:a16="http://schemas.microsoft.com/office/drawing/2014/main" id="{5CF468DE-635C-4F5D-B2F0-7AB50E0BE8AB}"/>
                </a:ext>
              </a:extLst>
            </p:cNvPr>
            <p:cNvSpPr>
              <a:spLocks/>
            </p:cNvSpPr>
            <p:nvPr/>
          </p:nvSpPr>
          <p:spPr bwMode="auto">
            <a:xfrm>
              <a:off x="10011589" y="5626430"/>
              <a:ext cx="407800" cy="184459"/>
            </a:xfrm>
            <a:custGeom>
              <a:avLst/>
              <a:gdLst>
                <a:gd name="T0" fmla="*/ 190 w 190"/>
                <a:gd name="T1" fmla="*/ 62 h 85"/>
                <a:gd name="T2" fmla="*/ 190 w 190"/>
                <a:gd name="T3" fmla="*/ 54 h 85"/>
                <a:gd name="T4" fmla="*/ 152 w 190"/>
                <a:gd name="T5" fmla="*/ 2 h 85"/>
                <a:gd name="T6" fmla="*/ 140 w 190"/>
                <a:gd name="T7" fmla="*/ 0 h 85"/>
                <a:gd name="T8" fmla="*/ 140 w 190"/>
                <a:gd name="T9" fmla="*/ 0 h 85"/>
                <a:gd name="T10" fmla="*/ 128 w 190"/>
                <a:gd name="T11" fmla="*/ 19 h 85"/>
                <a:gd name="T12" fmla="*/ 106 w 190"/>
                <a:gd name="T13" fmla="*/ 54 h 85"/>
                <a:gd name="T14" fmla="*/ 105 w 190"/>
                <a:gd name="T15" fmla="*/ 41 h 85"/>
                <a:gd name="T16" fmla="*/ 104 w 190"/>
                <a:gd name="T17" fmla="*/ 29 h 85"/>
                <a:gd name="T18" fmla="*/ 104 w 190"/>
                <a:gd name="T19" fmla="*/ 28 h 85"/>
                <a:gd name="T20" fmla="*/ 103 w 190"/>
                <a:gd name="T21" fmla="*/ 27 h 85"/>
                <a:gd name="T22" fmla="*/ 103 w 190"/>
                <a:gd name="T23" fmla="*/ 25 h 85"/>
                <a:gd name="T24" fmla="*/ 102 w 190"/>
                <a:gd name="T25" fmla="*/ 22 h 85"/>
                <a:gd name="T26" fmla="*/ 112 w 190"/>
                <a:gd name="T27" fmla="*/ 3 h 85"/>
                <a:gd name="T28" fmla="*/ 95 w 190"/>
                <a:gd name="T29" fmla="*/ 3 h 85"/>
                <a:gd name="T30" fmla="*/ 79 w 190"/>
                <a:gd name="T31" fmla="*/ 3 h 85"/>
                <a:gd name="T32" fmla="*/ 88 w 190"/>
                <a:gd name="T33" fmla="*/ 22 h 85"/>
                <a:gd name="T34" fmla="*/ 87 w 190"/>
                <a:gd name="T35" fmla="*/ 25 h 85"/>
                <a:gd name="T36" fmla="*/ 87 w 190"/>
                <a:gd name="T37" fmla="*/ 26 h 85"/>
                <a:gd name="T38" fmla="*/ 87 w 190"/>
                <a:gd name="T39" fmla="*/ 28 h 85"/>
                <a:gd name="T40" fmla="*/ 86 w 190"/>
                <a:gd name="T41" fmla="*/ 31 h 85"/>
                <a:gd name="T42" fmla="*/ 85 w 190"/>
                <a:gd name="T43" fmla="*/ 45 h 85"/>
                <a:gd name="T44" fmla="*/ 84 w 190"/>
                <a:gd name="T45" fmla="*/ 54 h 85"/>
                <a:gd name="T46" fmla="*/ 50 w 190"/>
                <a:gd name="T47" fmla="*/ 0 h 85"/>
                <a:gd name="T48" fmla="*/ 38 w 190"/>
                <a:gd name="T49" fmla="*/ 2 h 85"/>
                <a:gd name="T50" fmla="*/ 23 w 190"/>
                <a:gd name="T51" fmla="*/ 9 h 85"/>
                <a:gd name="T52" fmla="*/ 19 w 190"/>
                <a:gd name="T53" fmla="*/ 12 h 85"/>
                <a:gd name="T54" fmla="*/ 6 w 190"/>
                <a:gd name="T55" fmla="*/ 29 h 85"/>
                <a:gd name="T56" fmla="*/ 2 w 190"/>
                <a:gd name="T57" fmla="*/ 38 h 85"/>
                <a:gd name="T58" fmla="*/ 0 w 190"/>
                <a:gd name="T59" fmla="*/ 54 h 85"/>
                <a:gd name="T60" fmla="*/ 0 w 190"/>
                <a:gd name="T61" fmla="*/ 72 h 85"/>
                <a:gd name="T62" fmla="*/ 0 w 190"/>
                <a:gd name="T63" fmla="*/ 72 h 85"/>
                <a:gd name="T64" fmla="*/ 10 w 190"/>
                <a:gd name="T65" fmla="*/ 84 h 85"/>
                <a:gd name="T66" fmla="*/ 13 w 190"/>
                <a:gd name="T67" fmla="*/ 85 h 85"/>
                <a:gd name="T68" fmla="*/ 95 w 190"/>
                <a:gd name="T69" fmla="*/ 85 h 85"/>
                <a:gd name="T70" fmla="*/ 177 w 190"/>
                <a:gd name="T71" fmla="*/ 85 h 85"/>
                <a:gd name="T72" fmla="*/ 177 w 190"/>
                <a:gd name="T73" fmla="*/ 85 h 85"/>
                <a:gd name="T74" fmla="*/ 180 w 190"/>
                <a:gd name="T75" fmla="*/ 84 h 85"/>
                <a:gd name="T76" fmla="*/ 183 w 190"/>
                <a:gd name="T77" fmla="*/ 83 h 85"/>
                <a:gd name="T78" fmla="*/ 185 w 190"/>
                <a:gd name="T79" fmla="*/ 82 h 85"/>
                <a:gd name="T80" fmla="*/ 188 w 190"/>
                <a:gd name="T81" fmla="*/ 78 h 85"/>
                <a:gd name="T82" fmla="*/ 190 w 190"/>
                <a:gd name="T83" fmla="*/ 72 h 85"/>
                <a:gd name="T84" fmla="*/ 190 w 190"/>
                <a:gd name="T85" fmla="*/ 72 h 85"/>
                <a:gd name="T86" fmla="*/ 190 w 190"/>
                <a:gd name="T87" fmla="*/ 6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85">
                  <a:moveTo>
                    <a:pt x="190" y="62"/>
                  </a:moveTo>
                  <a:cubicBezTo>
                    <a:pt x="190" y="54"/>
                    <a:pt x="190" y="54"/>
                    <a:pt x="190" y="54"/>
                  </a:cubicBezTo>
                  <a:cubicBezTo>
                    <a:pt x="190" y="29"/>
                    <a:pt x="174" y="9"/>
                    <a:pt x="152" y="2"/>
                  </a:cubicBezTo>
                  <a:cubicBezTo>
                    <a:pt x="148" y="1"/>
                    <a:pt x="144" y="0"/>
                    <a:pt x="140" y="0"/>
                  </a:cubicBezTo>
                  <a:cubicBezTo>
                    <a:pt x="140" y="0"/>
                    <a:pt x="140" y="0"/>
                    <a:pt x="140" y="0"/>
                  </a:cubicBezTo>
                  <a:cubicBezTo>
                    <a:pt x="128" y="19"/>
                    <a:pt x="128" y="19"/>
                    <a:pt x="128" y="19"/>
                  </a:cubicBezTo>
                  <a:cubicBezTo>
                    <a:pt x="106" y="54"/>
                    <a:pt x="106" y="54"/>
                    <a:pt x="106" y="54"/>
                  </a:cubicBezTo>
                  <a:cubicBezTo>
                    <a:pt x="106" y="49"/>
                    <a:pt x="106" y="44"/>
                    <a:pt x="105" y="41"/>
                  </a:cubicBezTo>
                  <a:cubicBezTo>
                    <a:pt x="105" y="35"/>
                    <a:pt x="104" y="31"/>
                    <a:pt x="104" y="29"/>
                  </a:cubicBezTo>
                  <a:cubicBezTo>
                    <a:pt x="104" y="28"/>
                    <a:pt x="104" y="28"/>
                    <a:pt x="104" y="28"/>
                  </a:cubicBezTo>
                  <a:cubicBezTo>
                    <a:pt x="104" y="28"/>
                    <a:pt x="103" y="27"/>
                    <a:pt x="103" y="27"/>
                  </a:cubicBezTo>
                  <a:cubicBezTo>
                    <a:pt x="103" y="26"/>
                    <a:pt x="103" y="26"/>
                    <a:pt x="103" y="25"/>
                  </a:cubicBezTo>
                  <a:cubicBezTo>
                    <a:pt x="102" y="23"/>
                    <a:pt x="102" y="22"/>
                    <a:pt x="102" y="22"/>
                  </a:cubicBezTo>
                  <a:cubicBezTo>
                    <a:pt x="112" y="3"/>
                    <a:pt x="112" y="3"/>
                    <a:pt x="112" y="3"/>
                  </a:cubicBezTo>
                  <a:cubicBezTo>
                    <a:pt x="95" y="3"/>
                    <a:pt x="95" y="3"/>
                    <a:pt x="95" y="3"/>
                  </a:cubicBezTo>
                  <a:cubicBezTo>
                    <a:pt x="79" y="3"/>
                    <a:pt x="79" y="3"/>
                    <a:pt x="79" y="3"/>
                  </a:cubicBezTo>
                  <a:cubicBezTo>
                    <a:pt x="88" y="22"/>
                    <a:pt x="88" y="22"/>
                    <a:pt x="88" y="22"/>
                  </a:cubicBezTo>
                  <a:cubicBezTo>
                    <a:pt x="88" y="22"/>
                    <a:pt x="88" y="23"/>
                    <a:pt x="87" y="25"/>
                  </a:cubicBezTo>
                  <a:cubicBezTo>
                    <a:pt x="87" y="25"/>
                    <a:pt x="87" y="26"/>
                    <a:pt x="87" y="26"/>
                  </a:cubicBezTo>
                  <a:cubicBezTo>
                    <a:pt x="87" y="27"/>
                    <a:pt x="87" y="27"/>
                    <a:pt x="87" y="28"/>
                  </a:cubicBezTo>
                  <a:cubicBezTo>
                    <a:pt x="86" y="29"/>
                    <a:pt x="86" y="30"/>
                    <a:pt x="86" y="31"/>
                  </a:cubicBezTo>
                  <a:cubicBezTo>
                    <a:pt x="86" y="34"/>
                    <a:pt x="85" y="39"/>
                    <a:pt x="85" y="45"/>
                  </a:cubicBezTo>
                  <a:cubicBezTo>
                    <a:pt x="84" y="48"/>
                    <a:pt x="84" y="51"/>
                    <a:pt x="84" y="54"/>
                  </a:cubicBezTo>
                  <a:cubicBezTo>
                    <a:pt x="50" y="0"/>
                    <a:pt x="50" y="0"/>
                    <a:pt x="50" y="0"/>
                  </a:cubicBezTo>
                  <a:cubicBezTo>
                    <a:pt x="46" y="0"/>
                    <a:pt x="42" y="1"/>
                    <a:pt x="38" y="2"/>
                  </a:cubicBezTo>
                  <a:cubicBezTo>
                    <a:pt x="33" y="4"/>
                    <a:pt x="28" y="6"/>
                    <a:pt x="23" y="9"/>
                  </a:cubicBezTo>
                  <a:cubicBezTo>
                    <a:pt x="22" y="10"/>
                    <a:pt x="20" y="11"/>
                    <a:pt x="19" y="12"/>
                  </a:cubicBezTo>
                  <a:cubicBezTo>
                    <a:pt x="14" y="17"/>
                    <a:pt x="9" y="23"/>
                    <a:pt x="6" y="29"/>
                  </a:cubicBezTo>
                  <a:cubicBezTo>
                    <a:pt x="4" y="32"/>
                    <a:pt x="3" y="35"/>
                    <a:pt x="2" y="38"/>
                  </a:cubicBezTo>
                  <a:cubicBezTo>
                    <a:pt x="1" y="43"/>
                    <a:pt x="0" y="48"/>
                    <a:pt x="0" y="54"/>
                  </a:cubicBezTo>
                  <a:cubicBezTo>
                    <a:pt x="0" y="72"/>
                    <a:pt x="0" y="72"/>
                    <a:pt x="0" y="72"/>
                  </a:cubicBezTo>
                  <a:cubicBezTo>
                    <a:pt x="0" y="72"/>
                    <a:pt x="0" y="72"/>
                    <a:pt x="0" y="72"/>
                  </a:cubicBezTo>
                  <a:cubicBezTo>
                    <a:pt x="0" y="78"/>
                    <a:pt x="4" y="83"/>
                    <a:pt x="10" y="84"/>
                  </a:cubicBezTo>
                  <a:cubicBezTo>
                    <a:pt x="11" y="84"/>
                    <a:pt x="12" y="85"/>
                    <a:pt x="13" y="85"/>
                  </a:cubicBezTo>
                  <a:cubicBezTo>
                    <a:pt x="95" y="85"/>
                    <a:pt x="95" y="85"/>
                    <a:pt x="95" y="85"/>
                  </a:cubicBezTo>
                  <a:cubicBezTo>
                    <a:pt x="177" y="85"/>
                    <a:pt x="177" y="85"/>
                    <a:pt x="177" y="85"/>
                  </a:cubicBezTo>
                  <a:cubicBezTo>
                    <a:pt x="177" y="85"/>
                    <a:pt x="177" y="85"/>
                    <a:pt x="177" y="85"/>
                  </a:cubicBezTo>
                  <a:cubicBezTo>
                    <a:pt x="178" y="85"/>
                    <a:pt x="179" y="84"/>
                    <a:pt x="180" y="84"/>
                  </a:cubicBezTo>
                  <a:cubicBezTo>
                    <a:pt x="181" y="84"/>
                    <a:pt x="182" y="83"/>
                    <a:pt x="183" y="83"/>
                  </a:cubicBezTo>
                  <a:cubicBezTo>
                    <a:pt x="184" y="83"/>
                    <a:pt x="184" y="82"/>
                    <a:pt x="185" y="82"/>
                  </a:cubicBezTo>
                  <a:cubicBezTo>
                    <a:pt x="186" y="81"/>
                    <a:pt x="187" y="79"/>
                    <a:pt x="188" y="78"/>
                  </a:cubicBezTo>
                  <a:cubicBezTo>
                    <a:pt x="189" y="76"/>
                    <a:pt x="190" y="74"/>
                    <a:pt x="190" y="72"/>
                  </a:cubicBezTo>
                  <a:cubicBezTo>
                    <a:pt x="190" y="72"/>
                    <a:pt x="190" y="72"/>
                    <a:pt x="190" y="72"/>
                  </a:cubicBezTo>
                  <a:lnTo>
                    <a:pt x="19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34" name="Freeform 10">
              <a:extLst>
                <a:ext uri="{FF2B5EF4-FFF2-40B4-BE49-F238E27FC236}">
                  <a16:creationId xmlns:a16="http://schemas.microsoft.com/office/drawing/2014/main" id="{38461C43-D8BE-4611-BDE8-E61D5D393EA9}"/>
                </a:ext>
              </a:extLst>
            </p:cNvPr>
            <p:cNvSpPr>
              <a:spLocks noEditPoints="1"/>
            </p:cNvSpPr>
            <p:nvPr/>
          </p:nvSpPr>
          <p:spPr bwMode="auto">
            <a:xfrm>
              <a:off x="10105627" y="5328039"/>
              <a:ext cx="221532" cy="290253"/>
            </a:xfrm>
            <a:custGeom>
              <a:avLst/>
              <a:gdLst>
                <a:gd name="T0" fmla="*/ 15 w 103"/>
                <a:gd name="T1" fmla="*/ 107 h 134"/>
                <a:gd name="T2" fmla="*/ 46 w 103"/>
                <a:gd name="T3" fmla="*/ 134 h 134"/>
                <a:gd name="T4" fmla="*/ 56 w 103"/>
                <a:gd name="T5" fmla="*/ 134 h 134"/>
                <a:gd name="T6" fmla="*/ 87 w 103"/>
                <a:gd name="T7" fmla="*/ 107 h 134"/>
                <a:gd name="T8" fmla="*/ 88 w 103"/>
                <a:gd name="T9" fmla="*/ 100 h 134"/>
                <a:gd name="T10" fmla="*/ 89 w 103"/>
                <a:gd name="T11" fmla="*/ 98 h 134"/>
                <a:gd name="T12" fmla="*/ 99 w 103"/>
                <a:gd name="T13" fmla="*/ 69 h 134"/>
                <a:gd name="T14" fmla="*/ 95 w 103"/>
                <a:gd name="T15" fmla="*/ 57 h 134"/>
                <a:gd name="T16" fmla="*/ 96 w 103"/>
                <a:gd name="T17" fmla="*/ 35 h 134"/>
                <a:gd name="T18" fmla="*/ 82 w 103"/>
                <a:gd name="T19" fmla="*/ 0 h 134"/>
                <a:gd name="T20" fmla="*/ 72 w 103"/>
                <a:gd name="T21" fmla="*/ 1 h 134"/>
                <a:gd name="T22" fmla="*/ 14 w 103"/>
                <a:gd name="T23" fmla="*/ 29 h 134"/>
                <a:gd name="T24" fmla="*/ 6 w 103"/>
                <a:gd name="T25" fmla="*/ 59 h 134"/>
                <a:gd name="T26" fmla="*/ 3 w 103"/>
                <a:gd name="T27" fmla="*/ 69 h 134"/>
                <a:gd name="T28" fmla="*/ 13 w 103"/>
                <a:gd name="T29" fmla="*/ 98 h 134"/>
                <a:gd name="T30" fmla="*/ 9 w 103"/>
                <a:gd name="T31" fmla="*/ 73 h 134"/>
                <a:gd name="T32" fmla="*/ 14 w 103"/>
                <a:gd name="T33" fmla="*/ 73 h 134"/>
                <a:gd name="T34" fmla="*/ 19 w 103"/>
                <a:gd name="T35" fmla="*/ 78 h 134"/>
                <a:gd name="T36" fmla="*/ 22 w 103"/>
                <a:gd name="T37" fmla="*/ 38 h 134"/>
                <a:gd name="T38" fmla="*/ 79 w 103"/>
                <a:gd name="T39" fmla="*/ 37 h 134"/>
                <a:gd name="T40" fmla="*/ 84 w 103"/>
                <a:gd name="T41" fmla="*/ 78 h 134"/>
                <a:gd name="T42" fmla="*/ 89 w 103"/>
                <a:gd name="T43" fmla="*/ 73 h 134"/>
                <a:gd name="T44" fmla="*/ 92 w 103"/>
                <a:gd name="T45" fmla="*/ 73 h 134"/>
                <a:gd name="T46" fmla="*/ 93 w 103"/>
                <a:gd name="T47" fmla="*/ 79 h 134"/>
                <a:gd name="T48" fmla="*/ 84 w 103"/>
                <a:gd name="T49" fmla="*/ 91 h 134"/>
                <a:gd name="T50" fmla="*/ 82 w 103"/>
                <a:gd name="T51" fmla="*/ 96 h 134"/>
                <a:gd name="T52" fmla="*/ 82 w 103"/>
                <a:gd name="T53" fmla="*/ 98 h 134"/>
                <a:gd name="T54" fmla="*/ 63 w 103"/>
                <a:gd name="T55" fmla="*/ 105 h 134"/>
                <a:gd name="T56" fmla="*/ 52 w 103"/>
                <a:gd name="T57" fmla="*/ 102 h 134"/>
                <a:gd name="T58" fmla="*/ 52 w 103"/>
                <a:gd name="T59" fmla="*/ 116 h 134"/>
                <a:gd name="T60" fmla="*/ 63 w 103"/>
                <a:gd name="T61" fmla="*/ 112 h 134"/>
                <a:gd name="T62" fmla="*/ 77 w 103"/>
                <a:gd name="T63" fmla="*/ 110 h 134"/>
                <a:gd name="T64" fmla="*/ 56 w 103"/>
                <a:gd name="T65" fmla="*/ 127 h 134"/>
                <a:gd name="T66" fmla="*/ 51 w 103"/>
                <a:gd name="T67" fmla="*/ 127 h 134"/>
                <a:gd name="T68" fmla="*/ 46 w 103"/>
                <a:gd name="T69" fmla="*/ 127 h 134"/>
                <a:gd name="T70" fmla="*/ 21 w 103"/>
                <a:gd name="T71" fmla="*/ 105 h 134"/>
                <a:gd name="T72" fmla="*/ 19 w 103"/>
                <a:gd name="T73" fmla="*/ 91 h 134"/>
                <a:gd name="T74" fmla="*/ 8 w 103"/>
                <a:gd name="T75"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3" h="134">
                  <a:moveTo>
                    <a:pt x="13" y="98"/>
                  </a:moveTo>
                  <a:cubicBezTo>
                    <a:pt x="14" y="104"/>
                    <a:pt x="14" y="106"/>
                    <a:pt x="15" y="107"/>
                  </a:cubicBezTo>
                  <a:cubicBezTo>
                    <a:pt x="17" y="112"/>
                    <a:pt x="31" y="130"/>
                    <a:pt x="39" y="133"/>
                  </a:cubicBezTo>
                  <a:cubicBezTo>
                    <a:pt x="39" y="133"/>
                    <a:pt x="41" y="134"/>
                    <a:pt x="46" y="134"/>
                  </a:cubicBezTo>
                  <a:cubicBezTo>
                    <a:pt x="48" y="134"/>
                    <a:pt x="50" y="134"/>
                    <a:pt x="51" y="134"/>
                  </a:cubicBezTo>
                  <a:cubicBezTo>
                    <a:pt x="51" y="134"/>
                    <a:pt x="53" y="134"/>
                    <a:pt x="56" y="134"/>
                  </a:cubicBezTo>
                  <a:cubicBezTo>
                    <a:pt x="61" y="134"/>
                    <a:pt x="62" y="133"/>
                    <a:pt x="63" y="133"/>
                  </a:cubicBezTo>
                  <a:cubicBezTo>
                    <a:pt x="70" y="130"/>
                    <a:pt x="85" y="112"/>
                    <a:pt x="87" y="107"/>
                  </a:cubicBezTo>
                  <a:cubicBezTo>
                    <a:pt x="87" y="106"/>
                    <a:pt x="88" y="105"/>
                    <a:pt x="88" y="101"/>
                  </a:cubicBezTo>
                  <a:cubicBezTo>
                    <a:pt x="88" y="101"/>
                    <a:pt x="88" y="100"/>
                    <a:pt x="88" y="100"/>
                  </a:cubicBezTo>
                  <a:cubicBezTo>
                    <a:pt x="88" y="100"/>
                    <a:pt x="88" y="100"/>
                    <a:pt x="88" y="100"/>
                  </a:cubicBezTo>
                  <a:cubicBezTo>
                    <a:pt x="88" y="100"/>
                    <a:pt x="89" y="99"/>
                    <a:pt x="89" y="98"/>
                  </a:cubicBezTo>
                  <a:cubicBezTo>
                    <a:pt x="94" y="98"/>
                    <a:pt x="96" y="94"/>
                    <a:pt x="100" y="81"/>
                  </a:cubicBezTo>
                  <a:cubicBezTo>
                    <a:pt x="101" y="76"/>
                    <a:pt x="101" y="71"/>
                    <a:pt x="99" y="69"/>
                  </a:cubicBezTo>
                  <a:cubicBezTo>
                    <a:pt x="97" y="67"/>
                    <a:pt x="96" y="66"/>
                    <a:pt x="94" y="66"/>
                  </a:cubicBezTo>
                  <a:cubicBezTo>
                    <a:pt x="95" y="64"/>
                    <a:pt x="95" y="61"/>
                    <a:pt x="95" y="57"/>
                  </a:cubicBezTo>
                  <a:cubicBezTo>
                    <a:pt x="95" y="57"/>
                    <a:pt x="95" y="57"/>
                    <a:pt x="95" y="57"/>
                  </a:cubicBezTo>
                  <a:cubicBezTo>
                    <a:pt x="95" y="57"/>
                    <a:pt x="98" y="38"/>
                    <a:pt x="96" y="35"/>
                  </a:cubicBezTo>
                  <a:cubicBezTo>
                    <a:pt x="95" y="33"/>
                    <a:pt x="92" y="32"/>
                    <a:pt x="90" y="31"/>
                  </a:cubicBezTo>
                  <a:cubicBezTo>
                    <a:pt x="103" y="16"/>
                    <a:pt x="82" y="0"/>
                    <a:pt x="82" y="0"/>
                  </a:cubicBezTo>
                  <a:cubicBezTo>
                    <a:pt x="82" y="11"/>
                    <a:pt x="65" y="11"/>
                    <a:pt x="65" y="11"/>
                  </a:cubicBezTo>
                  <a:cubicBezTo>
                    <a:pt x="73" y="8"/>
                    <a:pt x="72" y="1"/>
                    <a:pt x="72" y="1"/>
                  </a:cubicBezTo>
                  <a:cubicBezTo>
                    <a:pt x="72" y="1"/>
                    <a:pt x="66" y="7"/>
                    <a:pt x="39" y="9"/>
                  </a:cubicBezTo>
                  <a:cubicBezTo>
                    <a:pt x="9" y="11"/>
                    <a:pt x="14" y="29"/>
                    <a:pt x="14" y="29"/>
                  </a:cubicBezTo>
                  <a:cubicBezTo>
                    <a:pt x="11" y="30"/>
                    <a:pt x="6" y="32"/>
                    <a:pt x="4" y="35"/>
                  </a:cubicBezTo>
                  <a:cubicBezTo>
                    <a:pt x="2" y="38"/>
                    <a:pt x="5" y="54"/>
                    <a:pt x="6" y="59"/>
                  </a:cubicBezTo>
                  <a:cubicBezTo>
                    <a:pt x="7" y="62"/>
                    <a:pt x="7" y="64"/>
                    <a:pt x="8" y="66"/>
                  </a:cubicBezTo>
                  <a:cubicBezTo>
                    <a:pt x="6" y="66"/>
                    <a:pt x="4" y="67"/>
                    <a:pt x="3" y="69"/>
                  </a:cubicBezTo>
                  <a:cubicBezTo>
                    <a:pt x="1" y="71"/>
                    <a:pt x="0" y="76"/>
                    <a:pt x="2" y="81"/>
                  </a:cubicBezTo>
                  <a:cubicBezTo>
                    <a:pt x="5" y="94"/>
                    <a:pt x="8" y="98"/>
                    <a:pt x="13" y="98"/>
                  </a:cubicBezTo>
                  <a:close/>
                  <a:moveTo>
                    <a:pt x="8" y="73"/>
                  </a:moveTo>
                  <a:cubicBezTo>
                    <a:pt x="8" y="73"/>
                    <a:pt x="9" y="73"/>
                    <a:pt x="9" y="73"/>
                  </a:cubicBezTo>
                  <a:cubicBezTo>
                    <a:pt x="10" y="73"/>
                    <a:pt x="12" y="73"/>
                    <a:pt x="13" y="73"/>
                  </a:cubicBezTo>
                  <a:cubicBezTo>
                    <a:pt x="14" y="73"/>
                    <a:pt x="14" y="73"/>
                    <a:pt x="14" y="73"/>
                  </a:cubicBezTo>
                  <a:cubicBezTo>
                    <a:pt x="16" y="78"/>
                    <a:pt x="16" y="88"/>
                    <a:pt x="16" y="88"/>
                  </a:cubicBezTo>
                  <a:cubicBezTo>
                    <a:pt x="16" y="88"/>
                    <a:pt x="18" y="84"/>
                    <a:pt x="19" y="78"/>
                  </a:cubicBezTo>
                  <a:cubicBezTo>
                    <a:pt x="20" y="73"/>
                    <a:pt x="18" y="67"/>
                    <a:pt x="17" y="54"/>
                  </a:cubicBezTo>
                  <a:cubicBezTo>
                    <a:pt x="18" y="47"/>
                    <a:pt x="20" y="42"/>
                    <a:pt x="22" y="38"/>
                  </a:cubicBezTo>
                  <a:cubicBezTo>
                    <a:pt x="31" y="27"/>
                    <a:pt x="40" y="43"/>
                    <a:pt x="51" y="43"/>
                  </a:cubicBezTo>
                  <a:cubicBezTo>
                    <a:pt x="62" y="43"/>
                    <a:pt x="71" y="28"/>
                    <a:pt x="79" y="37"/>
                  </a:cubicBezTo>
                  <a:cubicBezTo>
                    <a:pt x="82" y="41"/>
                    <a:pt x="85" y="48"/>
                    <a:pt x="85" y="57"/>
                  </a:cubicBezTo>
                  <a:cubicBezTo>
                    <a:pt x="85" y="68"/>
                    <a:pt x="83" y="73"/>
                    <a:pt x="84" y="78"/>
                  </a:cubicBezTo>
                  <a:cubicBezTo>
                    <a:pt x="85" y="84"/>
                    <a:pt x="87" y="86"/>
                    <a:pt x="87" y="88"/>
                  </a:cubicBezTo>
                  <a:cubicBezTo>
                    <a:pt x="87" y="88"/>
                    <a:pt x="87" y="78"/>
                    <a:pt x="89" y="73"/>
                  </a:cubicBezTo>
                  <a:cubicBezTo>
                    <a:pt x="90" y="73"/>
                    <a:pt x="90" y="73"/>
                    <a:pt x="90" y="73"/>
                  </a:cubicBezTo>
                  <a:cubicBezTo>
                    <a:pt x="91" y="73"/>
                    <a:pt x="92" y="73"/>
                    <a:pt x="92" y="73"/>
                  </a:cubicBezTo>
                  <a:cubicBezTo>
                    <a:pt x="93" y="73"/>
                    <a:pt x="93" y="73"/>
                    <a:pt x="93" y="73"/>
                  </a:cubicBezTo>
                  <a:cubicBezTo>
                    <a:pt x="94" y="74"/>
                    <a:pt x="94" y="76"/>
                    <a:pt x="93" y="79"/>
                  </a:cubicBezTo>
                  <a:cubicBezTo>
                    <a:pt x="90" y="92"/>
                    <a:pt x="89" y="92"/>
                    <a:pt x="86" y="92"/>
                  </a:cubicBezTo>
                  <a:cubicBezTo>
                    <a:pt x="84" y="91"/>
                    <a:pt x="84" y="91"/>
                    <a:pt x="84" y="91"/>
                  </a:cubicBezTo>
                  <a:cubicBezTo>
                    <a:pt x="83" y="95"/>
                    <a:pt x="83" y="95"/>
                    <a:pt x="83" y="95"/>
                  </a:cubicBezTo>
                  <a:cubicBezTo>
                    <a:pt x="82" y="95"/>
                    <a:pt x="82" y="95"/>
                    <a:pt x="82" y="96"/>
                  </a:cubicBezTo>
                  <a:cubicBezTo>
                    <a:pt x="82" y="96"/>
                    <a:pt x="82" y="96"/>
                    <a:pt x="82" y="96"/>
                  </a:cubicBezTo>
                  <a:cubicBezTo>
                    <a:pt x="82" y="97"/>
                    <a:pt x="82" y="98"/>
                    <a:pt x="82" y="98"/>
                  </a:cubicBezTo>
                  <a:cubicBezTo>
                    <a:pt x="78" y="104"/>
                    <a:pt x="71" y="105"/>
                    <a:pt x="64" y="105"/>
                  </a:cubicBezTo>
                  <a:cubicBezTo>
                    <a:pt x="63" y="105"/>
                    <a:pt x="63" y="105"/>
                    <a:pt x="63" y="105"/>
                  </a:cubicBezTo>
                  <a:cubicBezTo>
                    <a:pt x="61" y="104"/>
                    <a:pt x="59" y="102"/>
                    <a:pt x="57" y="102"/>
                  </a:cubicBezTo>
                  <a:cubicBezTo>
                    <a:pt x="52" y="102"/>
                    <a:pt x="52" y="102"/>
                    <a:pt x="52" y="102"/>
                  </a:cubicBezTo>
                  <a:cubicBezTo>
                    <a:pt x="49" y="102"/>
                    <a:pt x="46" y="105"/>
                    <a:pt x="46" y="109"/>
                  </a:cubicBezTo>
                  <a:cubicBezTo>
                    <a:pt x="46" y="113"/>
                    <a:pt x="49" y="116"/>
                    <a:pt x="52" y="116"/>
                  </a:cubicBezTo>
                  <a:cubicBezTo>
                    <a:pt x="57" y="116"/>
                    <a:pt x="57" y="116"/>
                    <a:pt x="57" y="116"/>
                  </a:cubicBezTo>
                  <a:cubicBezTo>
                    <a:pt x="60" y="116"/>
                    <a:pt x="62" y="114"/>
                    <a:pt x="63" y="112"/>
                  </a:cubicBezTo>
                  <a:cubicBezTo>
                    <a:pt x="64" y="112"/>
                    <a:pt x="64" y="112"/>
                    <a:pt x="64" y="112"/>
                  </a:cubicBezTo>
                  <a:cubicBezTo>
                    <a:pt x="67" y="112"/>
                    <a:pt x="72" y="112"/>
                    <a:pt x="77" y="110"/>
                  </a:cubicBezTo>
                  <a:cubicBezTo>
                    <a:pt x="72" y="117"/>
                    <a:pt x="64" y="126"/>
                    <a:pt x="61" y="127"/>
                  </a:cubicBezTo>
                  <a:cubicBezTo>
                    <a:pt x="61" y="127"/>
                    <a:pt x="60" y="127"/>
                    <a:pt x="56" y="127"/>
                  </a:cubicBezTo>
                  <a:cubicBezTo>
                    <a:pt x="53" y="127"/>
                    <a:pt x="51" y="127"/>
                    <a:pt x="51" y="127"/>
                  </a:cubicBezTo>
                  <a:cubicBezTo>
                    <a:pt x="51" y="127"/>
                    <a:pt x="51" y="127"/>
                    <a:pt x="51" y="127"/>
                  </a:cubicBezTo>
                  <a:cubicBezTo>
                    <a:pt x="51" y="127"/>
                    <a:pt x="51" y="127"/>
                    <a:pt x="51" y="127"/>
                  </a:cubicBezTo>
                  <a:cubicBezTo>
                    <a:pt x="51" y="127"/>
                    <a:pt x="48" y="127"/>
                    <a:pt x="46" y="127"/>
                  </a:cubicBezTo>
                  <a:cubicBezTo>
                    <a:pt x="42" y="127"/>
                    <a:pt x="41" y="127"/>
                    <a:pt x="41" y="127"/>
                  </a:cubicBezTo>
                  <a:cubicBezTo>
                    <a:pt x="36" y="125"/>
                    <a:pt x="23" y="109"/>
                    <a:pt x="21" y="105"/>
                  </a:cubicBezTo>
                  <a:cubicBezTo>
                    <a:pt x="21" y="104"/>
                    <a:pt x="20" y="103"/>
                    <a:pt x="19" y="95"/>
                  </a:cubicBezTo>
                  <a:cubicBezTo>
                    <a:pt x="19" y="91"/>
                    <a:pt x="19" y="91"/>
                    <a:pt x="19" y="91"/>
                  </a:cubicBezTo>
                  <a:cubicBezTo>
                    <a:pt x="15" y="92"/>
                    <a:pt x="15" y="92"/>
                    <a:pt x="15" y="92"/>
                  </a:cubicBezTo>
                  <a:cubicBezTo>
                    <a:pt x="13" y="92"/>
                    <a:pt x="12" y="92"/>
                    <a:pt x="8" y="79"/>
                  </a:cubicBezTo>
                  <a:cubicBezTo>
                    <a:pt x="7" y="76"/>
                    <a:pt x="8" y="74"/>
                    <a:pt x="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spTree>
    <p:extLst>
      <p:ext uri="{BB962C8B-B14F-4D97-AF65-F5344CB8AC3E}">
        <p14:creationId xmlns:p14="http://schemas.microsoft.com/office/powerpoint/2010/main" val="1636431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DCBBAEA6-265B-4FA0-9968-097D4412EE70}"/>
              </a:ext>
            </a:extLst>
          </p:cNvPr>
          <p:cNvPicPr>
            <a:picLocks noChangeAspect="1"/>
          </p:cNvPicPr>
          <p:nvPr/>
        </p:nvPicPr>
        <p:blipFill rotWithShape="1">
          <a:blip r:embed="rId2">
            <a:extLst>
              <a:ext uri="{28A0092B-C50C-407E-A947-70E740481C1C}">
                <a14:useLocalDpi xmlns:a14="http://schemas.microsoft.com/office/drawing/2010/main" val="0"/>
              </a:ext>
            </a:extLst>
          </a:blip>
          <a:srcRect b="2975"/>
          <a:stretch/>
        </p:blipFill>
        <p:spPr>
          <a:xfrm>
            <a:off x="4984892" y="0"/>
            <a:ext cx="7207108" cy="6456213"/>
          </a:xfrm>
          <a:prstGeom prst="rect">
            <a:avLst/>
          </a:prstGeom>
        </p:spPr>
      </p:pic>
      <p:sp>
        <p:nvSpPr>
          <p:cNvPr id="6" name="Rectangle 5">
            <a:extLst>
              <a:ext uri="{FF2B5EF4-FFF2-40B4-BE49-F238E27FC236}">
                <a16:creationId xmlns:a16="http://schemas.microsoft.com/office/drawing/2014/main" id="{0C888264-18D6-4D1C-B338-C90C4A6CB1D1}"/>
              </a:ext>
            </a:extLst>
          </p:cNvPr>
          <p:cNvSpPr/>
          <p:nvPr/>
        </p:nvSpPr>
        <p:spPr>
          <a:xfrm>
            <a:off x="0" y="2368686"/>
            <a:ext cx="2421871" cy="517467"/>
          </a:xfrm>
          <a:prstGeom prst="rect">
            <a:avLst/>
          </a:prstGeom>
          <a:gradFill>
            <a:gsLst>
              <a:gs pos="73451">
                <a:sysClr val="window" lastClr="FFFFFF"/>
              </a:gs>
              <a:gs pos="35000">
                <a:sysClr val="window" lastClr="FFFFFF">
                  <a:alpha val="61000"/>
                </a:sysClr>
              </a:gs>
              <a:gs pos="0">
                <a:sysClr val="window" lastClr="FFFFFF">
                  <a:alpha val="0"/>
                </a:sysClr>
              </a:gs>
            </a:gsLst>
            <a:lin ang="108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7" name="Rectangle 6">
            <a:extLst>
              <a:ext uri="{FF2B5EF4-FFF2-40B4-BE49-F238E27FC236}">
                <a16:creationId xmlns:a16="http://schemas.microsoft.com/office/drawing/2014/main" id="{B454405C-082F-46E0-B0C7-0BD730EADDA7}"/>
              </a:ext>
            </a:extLst>
          </p:cNvPr>
          <p:cNvSpPr/>
          <p:nvPr/>
        </p:nvSpPr>
        <p:spPr>
          <a:xfrm>
            <a:off x="40292" y="2473531"/>
            <a:ext cx="2381578" cy="307777"/>
          </a:xfrm>
          <a:prstGeom prst="rect">
            <a:avLst/>
          </a:prstGeom>
        </p:spPr>
        <p:txBody>
          <a:bodyPr wrap="square">
            <a:spAutoFit/>
          </a:bodyPr>
          <a:lstStyle/>
          <a:p>
            <a:pPr lvl="0">
              <a:defRPr/>
            </a:pPr>
            <a:r>
              <a:rPr lang="en-US" sz="1400" kern="0" dirty="0">
                <a:solidFill>
                  <a:prstClr val="black"/>
                </a:solidFill>
                <a:latin typeface="Effra Medium" panose="020B0703020203020204" pitchFamily="34" charset="0"/>
                <a:cs typeface="Effra Medium" panose="020B0703020203020204" pitchFamily="34" charset="0"/>
              </a:rPr>
              <a:t>RADEON™ PRORENDER</a:t>
            </a:r>
          </a:p>
        </p:txBody>
      </p:sp>
      <p:sp>
        <p:nvSpPr>
          <p:cNvPr id="8" name="Rectangle 7">
            <a:extLst>
              <a:ext uri="{FF2B5EF4-FFF2-40B4-BE49-F238E27FC236}">
                <a16:creationId xmlns:a16="http://schemas.microsoft.com/office/drawing/2014/main" id="{CF9C596F-8DE3-4F33-871A-E921500EAB8D}"/>
              </a:ext>
            </a:extLst>
          </p:cNvPr>
          <p:cNvSpPr/>
          <p:nvPr/>
        </p:nvSpPr>
        <p:spPr>
          <a:xfrm>
            <a:off x="0" y="2959348"/>
            <a:ext cx="2421871" cy="517467"/>
          </a:xfrm>
          <a:prstGeom prst="rect">
            <a:avLst/>
          </a:prstGeom>
          <a:gradFill>
            <a:gsLst>
              <a:gs pos="73451">
                <a:sysClr val="window" lastClr="FFFFFF"/>
              </a:gs>
              <a:gs pos="35000">
                <a:sysClr val="window" lastClr="FFFFFF">
                  <a:alpha val="61000"/>
                </a:sysClr>
              </a:gs>
              <a:gs pos="0">
                <a:sysClr val="window" lastClr="FFFFFF">
                  <a:alpha val="0"/>
                </a:sysClr>
              </a:gs>
            </a:gsLst>
            <a:lin ang="108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9" name="Rectangle 8">
            <a:extLst>
              <a:ext uri="{FF2B5EF4-FFF2-40B4-BE49-F238E27FC236}">
                <a16:creationId xmlns:a16="http://schemas.microsoft.com/office/drawing/2014/main" id="{4608088A-209F-44E9-B3F4-24F68FFF1939}"/>
              </a:ext>
            </a:extLst>
          </p:cNvPr>
          <p:cNvSpPr/>
          <p:nvPr/>
        </p:nvSpPr>
        <p:spPr>
          <a:xfrm>
            <a:off x="40292" y="3065706"/>
            <a:ext cx="2259155" cy="307777"/>
          </a:xfrm>
          <a:prstGeom prst="rect">
            <a:avLst/>
          </a:prstGeom>
        </p:spPr>
        <p:txBody>
          <a:bodyPr wrap="square">
            <a:spAutoFit/>
          </a:bodyPr>
          <a:lstStyle/>
          <a:p>
            <a:pPr lvl="0">
              <a:defRPr/>
            </a:pPr>
            <a:r>
              <a:rPr lang="en-US" sz="1400" kern="0" dirty="0">
                <a:solidFill>
                  <a:prstClr val="black"/>
                </a:solidFill>
                <a:latin typeface="Effra Medium" panose="020B0703020203020204" pitchFamily="34" charset="0"/>
                <a:cs typeface="Effra Medium" panose="020B0703020203020204" pitchFamily="34" charset="0"/>
              </a:rPr>
              <a:t>DRIVER OPTIONS</a:t>
            </a:r>
          </a:p>
        </p:txBody>
      </p:sp>
      <p:sp>
        <p:nvSpPr>
          <p:cNvPr id="10" name="Rectangle 9">
            <a:extLst>
              <a:ext uri="{FF2B5EF4-FFF2-40B4-BE49-F238E27FC236}">
                <a16:creationId xmlns:a16="http://schemas.microsoft.com/office/drawing/2014/main" id="{0B2EBBD8-1D9D-44DA-BFDD-C16606971908}"/>
              </a:ext>
            </a:extLst>
          </p:cNvPr>
          <p:cNvSpPr/>
          <p:nvPr/>
        </p:nvSpPr>
        <p:spPr>
          <a:xfrm>
            <a:off x="0" y="3546946"/>
            <a:ext cx="2421871" cy="517467"/>
          </a:xfrm>
          <a:prstGeom prst="rect">
            <a:avLst/>
          </a:prstGeom>
          <a:gradFill>
            <a:gsLst>
              <a:gs pos="73451">
                <a:sysClr val="window" lastClr="FFFFFF"/>
              </a:gs>
              <a:gs pos="35000">
                <a:sysClr val="window" lastClr="FFFFFF">
                  <a:alpha val="61000"/>
                </a:sysClr>
              </a:gs>
              <a:gs pos="0">
                <a:sysClr val="window" lastClr="FFFFFF">
                  <a:alpha val="0"/>
                </a:sysClr>
              </a:gs>
            </a:gsLst>
            <a:lin ang="108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1" name="Rectangle 10">
            <a:extLst>
              <a:ext uri="{FF2B5EF4-FFF2-40B4-BE49-F238E27FC236}">
                <a16:creationId xmlns:a16="http://schemas.microsoft.com/office/drawing/2014/main" id="{996EBFF5-1556-42BA-BE5A-0A19AD50F4FC}"/>
              </a:ext>
            </a:extLst>
          </p:cNvPr>
          <p:cNvSpPr/>
          <p:nvPr/>
        </p:nvSpPr>
        <p:spPr>
          <a:xfrm>
            <a:off x="40292" y="3653303"/>
            <a:ext cx="2316929" cy="523220"/>
          </a:xfrm>
          <a:prstGeom prst="rect">
            <a:avLst/>
          </a:prstGeom>
        </p:spPr>
        <p:txBody>
          <a:bodyPr wrap="square">
            <a:spAutoFit/>
          </a:bodyPr>
          <a:lstStyle/>
          <a:p>
            <a:pPr>
              <a:defRPr/>
            </a:pPr>
            <a:r>
              <a:rPr lang="en-US" sz="1400" kern="0" dirty="0">
                <a:solidFill>
                  <a:prstClr val="black"/>
                </a:solidFill>
                <a:latin typeface="Effra Medium" panose="020B0703020203020204" pitchFamily="34" charset="0"/>
                <a:cs typeface="Effra Medium" panose="020B0703020203020204" pitchFamily="34" charset="0"/>
              </a:rPr>
              <a:t>RADEON™ PRO RELIVE</a:t>
            </a:r>
          </a:p>
          <a:p>
            <a:pPr lvl="0">
              <a:defRPr/>
            </a:pPr>
            <a:endParaRPr lang="en-US" sz="1400" kern="0" dirty="0">
              <a:solidFill>
                <a:prstClr val="black"/>
              </a:solidFill>
              <a:latin typeface="Effra Medium" panose="020B0703020203020204" pitchFamily="34" charset="0"/>
              <a:cs typeface="Effra Medium" panose="020B0703020203020204" pitchFamily="34" charset="0"/>
            </a:endParaRPr>
          </a:p>
        </p:txBody>
      </p:sp>
      <p:sp>
        <p:nvSpPr>
          <p:cNvPr id="12" name="Rectangle 11">
            <a:extLst>
              <a:ext uri="{FF2B5EF4-FFF2-40B4-BE49-F238E27FC236}">
                <a16:creationId xmlns:a16="http://schemas.microsoft.com/office/drawing/2014/main" id="{18BB4E20-71DF-4AA9-99A7-91EBDA990F52}"/>
              </a:ext>
            </a:extLst>
          </p:cNvPr>
          <p:cNvSpPr/>
          <p:nvPr/>
        </p:nvSpPr>
        <p:spPr>
          <a:xfrm>
            <a:off x="1" y="4137656"/>
            <a:ext cx="2421872" cy="517466"/>
          </a:xfrm>
          <a:prstGeom prst="rect">
            <a:avLst/>
          </a:prstGeom>
          <a:gradFill>
            <a:gsLst>
              <a:gs pos="73451">
                <a:sysClr val="window" lastClr="FFFFFF"/>
              </a:gs>
              <a:gs pos="35000">
                <a:sysClr val="window" lastClr="FFFFFF">
                  <a:alpha val="61000"/>
                </a:sysClr>
              </a:gs>
              <a:gs pos="0">
                <a:sysClr val="window" lastClr="FFFFFF">
                  <a:alpha val="0"/>
                </a:sysClr>
              </a:gs>
            </a:gsLst>
            <a:lin ang="108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3" name="Rectangle 12">
            <a:extLst>
              <a:ext uri="{FF2B5EF4-FFF2-40B4-BE49-F238E27FC236}">
                <a16:creationId xmlns:a16="http://schemas.microsoft.com/office/drawing/2014/main" id="{910DD1CB-4A81-4D3D-9694-55361CD56B48}"/>
              </a:ext>
            </a:extLst>
          </p:cNvPr>
          <p:cNvSpPr/>
          <p:nvPr/>
        </p:nvSpPr>
        <p:spPr>
          <a:xfrm>
            <a:off x="40292" y="4244016"/>
            <a:ext cx="2226012" cy="307777"/>
          </a:xfrm>
          <a:prstGeom prst="rect">
            <a:avLst/>
          </a:prstGeom>
        </p:spPr>
        <p:txBody>
          <a:bodyPr wrap="square">
            <a:spAutoFit/>
          </a:bodyPr>
          <a:lstStyle/>
          <a:p>
            <a:pPr lvl="0">
              <a:defRPr/>
            </a:pPr>
            <a:r>
              <a:rPr lang="en-US" sz="1400" kern="0" dirty="0">
                <a:solidFill>
                  <a:prstClr val="black"/>
                </a:solidFill>
                <a:latin typeface="Effra Medium" panose="020B0703020203020204" pitchFamily="34" charset="0"/>
                <a:cs typeface="Effra Medium" panose="020B0703020203020204" pitchFamily="34" charset="0"/>
              </a:rPr>
              <a:t>AMD MxGPU</a:t>
            </a:r>
          </a:p>
        </p:txBody>
      </p:sp>
      <p:sp>
        <p:nvSpPr>
          <p:cNvPr id="33" name="Title 4">
            <a:extLst>
              <a:ext uri="{FF2B5EF4-FFF2-40B4-BE49-F238E27FC236}">
                <a16:creationId xmlns:a16="http://schemas.microsoft.com/office/drawing/2014/main" id="{061DB244-1978-4DAD-A703-A1C481D212E2}"/>
              </a:ext>
            </a:extLst>
          </p:cNvPr>
          <p:cNvSpPr txBox="1">
            <a:spLocks/>
          </p:cNvSpPr>
          <p:nvPr/>
        </p:nvSpPr>
        <p:spPr>
          <a:xfrm>
            <a:off x="280463" y="1481490"/>
            <a:ext cx="6393292"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lvl="0">
              <a:lnSpc>
                <a:spcPct val="85000"/>
              </a:lnSpc>
              <a:defRPr/>
            </a:pPr>
            <a:r>
              <a:rPr lang="en-CA" sz="4000" spc="0" dirty="0">
                <a:solidFill>
                  <a:srgbClr val="FFFFFF"/>
                </a:solidFill>
                <a:latin typeface="Effra" panose="020B0603020203020204" pitchFamily="34" charset="0"/>
                <a:cs typeface="Effra" panose="020B0603020203020204" pitchFamily="34" charset="0"/>
              </a:rPr>
              <a:t>Industry Leading Technology</a:t>
            </a:r>
          </a:p>
        </p:txBody>
      </p:sp>
      <p:cxnSp>
        <p:nvCxnSpPr>
          <p:cNvPr id="35" name="Straight Connector 34">
            <a:extLst>
              <a:ext uri="{FF2B5EF4-FFF2-40B4-BE49-F238E27FC236}">
                <a16:creationId xmlns:a16="http://schemas.microsoft.com/office/drawing/2014/main" id="{ED639E72-67AF-4C8A-B738-4E8A5968B190}"/>
              </a:ext>
            </a:extLst>
          </p:cNvPr>
          <p:cNvCxnSpPr>
            <a:cxnSpLocks/>
          </p:cNvCxnSpPr>
          <p:nvPr/>
        </p:nvCxnSpPr>
        <p:spPr>
          <a:xfrm>
            <a:off x="280464" y="2137098"/>
            <a:ext cx="5943600" cy="0"/>
          </a:xfrm>
          <a:prstGeom prst="line">
            <a:avLst/>
          </a:prstGeom>
          <a:noFill/>
          <a:ln w="9525" cap="flat" cmpd="sng" algn="ctr">
            <a:solidFill>
              <a:sysClr val="window" lastClr="FFFFFF">
                <a:alpha val="24000"/>
              </a:sysClr>
            </a:solidFill>
            <a:prstDash val="solid"/>
            <a:miter lim="800000"/>
          </a:ln>
          <a:effectLst/>
        </p:spPr>
      </p:cxnSp>
      <p:sp>
        <p:nvSpPr>
          <p:cNvPr id="4" name="Rectangle 3"/>
          <p:cNvSpPr/>
          <p:nvPr/>
        </p:nvSpPr>
        <p:spPr>
          <a:xfrm>
            <a:off x="2721128" y="2299475"/>
            <a:ext cx="3830592" cy="1005788"/>
          </a:xfrm>
          <a:prstGeom prst="rect">
            <a:avLst/>
          </a:prstGeom>
        </p:spPr>
        <p:txBody>
          <a:bodyPr wrap="square">
            <a:spAutoFit/>
          </a:bodyPr>
          <a:lstStyle/>
          <a:p>
            <a:pPr lvl="0">
              <a:lnSpc>
                <a:spcPct val="106000"/>
              </a:lnSpc>
              <a:spcAft>
                <a:spcPts val="800"/>
              </a:spcAft>
              <a:defRPr/>
            </a:pPr>
            <a:r>
              <a:rPr lang="en-US" sz="2800" dirty="0">
                <a:solidFill>
                  <a:srgbClr val="FFFFFF"/>
                </a:solidFill>
                <a:latin typeface="Effra Light" panose="020B0403020203020204" pitchFamily="34" charset="0"/>
                <a:ea typeface="Calibri" panose="020F0502020204030204" pitchFamily="34" charset="0"/>
                <a:cs typeface="Effra Light" panose="020B0403020203020204" pitchFamily="34" charset="0"/>
              </a:rPr>
              <a:t>Enabling Mission-Critical Workflows</a:t>
            </a:r>
          </a:p>
        </p:txBody>
      </p:sp>
      <p:sp>
        <p:nvSpPr>
          <p:cNvPr id="20" name="TextBox 19">
            <a:extLst>
              <a:ext uri="{FF2B5EF4-FFF2-40B4-BE49-F238E27FC236}">
                <a16:creationId xmlns:a16="http://schemas.microsoft.com/office/drawing/2014/main" id="{79EC720A-C58B-4E8E-80DE-9809221401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INNOVATION</a:t>
            </a:r>
            <a:endParaRPr lang="en-US" dirty="0">
              <a:solidFill>
                <a:srgbClr val="000000"/>
              </a:solidFill>
              <a:latin typeface="Effra Medium" panose="020B0703020203020204" pitchFamily="34" charset="0"/>
              <a:cs typeface="Effra Medium" panose="020B0703020203020204" pitchFamily="34" charset="0"/>
            </a:endParaRPr>
          </a:p>
        </p:txBody>
      </p:sp>
      <p:sp>
        <p:nvSpPr>
          <p:cNvPr id="29" name="Rectangle 28">
            <a:extLst>
              <a:ext uri="{FF2B5EF4-FFF2-40B4-BE49-F238E27FC236}">
                <a16:creationId xmlns:a16="http://schemas.microsoft.com/office/drawing/2014/main" id="{387BD531-FEB8-4B76-9603-61072C7416EE}"/>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526034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5C4D69-26DC-41FE-AA8B-5AC1E273D77D}"/>
              </a:ext>
            </a:extLst>
          </p:cNvPr>
          <p:cNvPicPr>
            <a:picLocks noChangeAspect="1"/>
          </p:cNvPicPr>
          <p:nvPr/>
        </p:nvPicPr>
        <p:blipFill rotWithShape="1">
          <a:blip r:embed="rId3">
            <a:extLst>
              <a:ext uri="{28A0092B-C50C-407E-A947-70E740481C1C}">
                <a14:useLocalDpi xmlns:a14="http://schemas.microsoft.com/office/drawing/2010/main" val="0"/>
              </a:ext>
            </a:extLst>
          </a:blip>
          <a:srcRect b="5866"/>
          <a:stretch/>
        </p:blipFill>
        <p:spPr>
          <a:xfrm>
            <a:off x="0" y="0"/>
            <a:ext cx="12192000" cy="6455664"/>
          </a:xfrm>
          <a:prstGeom prst="rect">
            <a:avLst/>
          </a:prstGeom>
        </p:spPr>
      </p:pic>
      <p:sp>
        <p:nvSpPr>
          <p:cNvPr id="15" name="Rectangle 14">
            <a:extLst>
              <a:ext uri="{FF2B5EF4-FFF2-40B4-BE49-F238E27FC236}">
                <a16:creationId xmlns:a16="http://schemas.microsoft.com/office/drawing/2014/main" id="{3FB4B958-5B7A-4563-85FD-26F50C9ED1B9}"/>
              </a:ext>
            </a:extLst>
          </p:cNvPr>
          <p:cNvSpPr/>
          <p:nvPr/>
        </p:nvSpPr>
        <p:spPr>
          <a:xfrm>
            <a:off x="0" y="1"/>
            <a:ext cx="12192000" cy="6455664"/>
          </a:xfrm>
          <a:prstGeom prst="rect">
            <a:avLst/>
          </a:prstGeom>
          <a:gradFill flip="none" rotWithShape="1">
            <a:gsLst>
              <a:gs pos="100000">
                <a:sysClr val="windowText" lastClr="000000">
                  <a:alpha val="84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62AB0971-009B-447A-ABDC-3067C487EFF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2" name="Rectangle 11">
            <a:extLst>
              <a:ext uri="{FF2B5EF4-FFF2-40B4-BE49-F238E27FC236}">
                <a16:creationId xmlns:a16="http://schemas.microsoft.com/office/drawing/2014/main" id="{BF4FA9B5-B615-47B2-82CF-A2A13B8FBEA0}"/>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68" name="Rectangle 67">
            <a:extLst>
              <a:ext uri="{FF2B5EF4-FFF2-40B4-BE49-F238E27FC236}">
                <a16:creationId xmlns:a16="http://schemas.microsoft.com/office/drawing/2014/main" id="{E365CC10-BB8E-4252-9839-705953336885}"/>
              </a:ext>
            </a:extLst>
          </p:cNvPr>
          <p:cNvSpPr/>
          <p:nvPr/>
        </p:nvSpPr>
        <p:spPr>
          <a:xfrm>
            <a:off x="2844493" y="3934237"/>
            <a:ext cx="3211439" cy="738664"/>
          </a:xfrm>
          <a:prstGeom prst="rect">
            <a:avLst/>
          </a:prstGeom>
        </p:spPr>
        <p:txBody>
          <a:bodyPr wrap="square" lIns="0" tIns="0" rIns="0" bIns="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white"/>
              </a:solidFill>
              <a:effectLst/>
              <a:uLnTx/>
              <a:uFillTx/>
              <a:latin typeface="Effra Light"/>
              <a:ea typeface="+mn-ea"/>
              <a:cs typeface="Effra Light" panose="020B0403020203020204" pitchFamily="34" charset="0"/>
            </a:endParaRPr>
          </a:p>
        </p:txBody>
      </p:sp>
      <p:sp>
        <p:nvSpPr>
          <p:cNvPr id="27" name="TextBox 26">
            <a:extLst>
              <a:ext uri="{FF2B5EF4-FFF2-40B4-BE49-F238E27FC236}">
                <a16:creationId xmlns:a16="http://schemas.microsoft.com/office/drawing/2014/main" id="{BDB1A666-C7BE-4CC4-91BD-C11FE0966254}"/>
              </a:ext>
            </a:extLst>
          </p:cNvPr>
          <p:cNvSpPr txBox="1"/>
          <p:nvPr/>
        </p:nvSpPr>
        <p:spPr>
          <a:xfrm>
            <a:off x="222280" y="131887"/>
            <a:ext cx="3682585" cy="369332"/>
          </a:xfrm>
          <a:prstGeom prst="rect">
            <a:avLst/>
          </a:prstGeom>
          <a:noFill/>
        </p:spPr>
        <p:txBody>
          <a:bodyPr wrap="square" lIns="0" rIns="0" rtlCol="0">
            <a:spAutoFit/>
          </a:bodyPr>
          <a:lstStyle/>
          <a:p>
            <a:r>
              <a:rPr lang="en-US" dirty="0">
                <a:solidFill>
                  <a:schemeClr val="bg1"/>
                </a:solidFill>
                <a:latin typeface="Effra Medium" panose="020B0703020203020204" pitchFamily="34" charset="0"/>
                <a:cs typeface="Effra Medium" panose="020B0703020203020204" pitchFamily="34" charset="0"/>
              </a:rPr>
              <a:t>RADEON</a:t>
            </a:r>
            <a:r>
              <a:rPr lang="en-US" sz="1000" baseline="76000" dirty="0">
                <a:solidFill>
                  <a:schemeClr val="bg1"/>
                </a:solidFill>
                <a:latin typeface="Effra Medium" panose="020B0703020203020204" pitchFamily="34" charset="0"/>
                <a:cs typeface="Effra Medium" panose="020B0703020203020204" pitchFamily="34" charset="0"/>
              </a:rPr>
              <a:t>TM</a:t>
            </a:r>
            <a:r>
              <a:rPr lang="en-US" dirty="0">
                <a:solidFill>
                  <a:schemeClr val="bg1"/>
                </a:solidFill>
                <a:latin typeface="Effra Medium" panose="020B0703020203020204" pitchFamily="34" charset="0"/>
                <a:cs typeface="Effra Medium" panose="020B0703020203020204" pitchFamily="34" charset="0"/>
              </a:rPr>
              <a:t> PRORENDER</a:t>
            </a:r>
          </a:p>
        </p:txBody>
      </p:sp>
      <p:sp>
        <p:nvSpPr>
          <p:cNvPr id="32" name="Rectangle 31">
            <a:extLst>
              <a:ext uri="{FF2B5EF4-FFF2-40B4-BE49-F238E27FC236}">
                <a16:creationId xmlns:a16="http://schemas.microsoft.com/office/drawing/2014/main" id="{D6771DED-F2EA-4F1C-8AC5-909BD828AD45}"/>
              </a:ext>
            </a:extLst>
          </p:cNvPr>
          <p:cNvSpPr/>
          <p:nvPr/>
        </p:nvSpPr>
        <p:spPr>
          <a:xfrm>
            <a:off x="2164080" y="6038721"/>
            <a:ext cx="7863840" cy="461665"/>
          </a:xfrm>
          <a:prstGeom prst="rect">
            <a:avLst/>
          </a:prstGeom>
        </p:spPr>
        <p:txBody>
          <a:bodyPr wrap="square">
            <a:spAutoFit/>
          </a:bodyPr>
          <a:lstStyle/>
          <a:p>
            <a:pPr lvl="0" algn="ctr">
              <a:defRPr/>
            </a:pPr>
            <a:endParaRPr lang="en-US" sz="800" dirty="0">
              <a:cs typeface="Effra Light" panose="020B0403020203020204" pitchFamily="34" charset="0"/>
            </a:endParaRPr>
          </a:p>
          <a:p>
            <a:pPr lvl="0" algn="ctr">
              <a:defRPr/>
            </a:pPr>
            <a:endParaRPr lang="en-US" sz="800" dirty="0">
              <a:solidFill>
                <a:schemeClr val="tx1">
                  <a:alpha val="50000"/>
                </a:schemeClr>
              </a:solidFill>
              <a:cs typeface="Effra Light" panose="020B0403020203020204" pitchFamily="34" charset="0"/>
            </a:endParaRPr>
          </a:p>
          <a:p>
            <a:pPr lvl="0" algn="ctr">
              <a:defRPr/>
            </a:pPr>
            <a:r>
              <a:rPr lang="en-US" sz="800" dirty="0">
                <a:solidFill>
                  <a:schemeClr val="tx1">
                    <a:alpha val="50000"/>
                  </a:schemeClr>
                </a:solidFill>
                <a:cs typeface="Effra Light" panose="020B0403020203020204" pitchFamily="34" charset="0"/>
              </a:rPr>
              <a:t>Image created by Glen Johnson using MAXON Cinema 4D</a:t>
            </a:r>
            <a:r>
              <a:rPr lang="en-US" sz="800" baseline="22000" dirty="0">
                <a:solidFill>
                  <a:schemeClr val="tx1">
                    <a:alpha val="50000"/>
                  </a:schemeClr>
                </a:solidFill>
                <a:cs typeface="Effra Light" panose="020B0403020203020204" pitchFamily="34" charset="0"/>
              </a:rPr>
              <a:t>™</a:t>
            </a:r>
            <a:r>
              <a:rPr lang="en-US" sz="800" dirty="0">
                <a:solidFill>
                  <a:schemeClr val="tx1">
                    <a:alpha val="50000"/>
                  </a:schemeClr>
                </a:solidFill>
                <a:cs typeface="Effra Light" panose="020B0403020203020204" pitchFamily="34" charset="0"/>
              </a:rPr>
              <a:t> R19</a:t>
            </a:r>
          </a:p>
        </p:txBody>
      </p:sp>
      <p:sp>
        <p:nvSpPr>
          <p:cNvPr id="16" name="TextBox 15">
            <a:extLst>
              <a:ext uri="{FF2B5EF4-FFF2-40B4-BE49-F238E27FC236}">
                <a16:creationId xmlns:a16="http://schemas.microsoft.com/office/drawing/2014/main" id="{BC14C0BA-C255-4216-8448-4FF9E2AAF662}"/>
              </a:ext>
            </a:extLst>
          </p:cNvPr>
          <p:cNvSpPr txBox="1"/>
          <p:nvPr/>
        </p:nvSpPr>
        <p:spPr>
          <a:xfrm>
            <a:off x="725245" y="2332520"/>
            <a:ext cx="8420895" cy="1920526"/>
          </a:xfrm>
          <a:prstGeom prst="rect">
            <a:avLst/>
          </a:prstGeom>
          <a:noFill/>
          <a:effectLst>
            <a:outerShdw blurRad="165100" dist="12700" dir="2700000" algn="tl" rotWithShape="0">
              <a:prstClr val="black">
                <a:alpha val="72000"/>
              </a:prstClr>
            </a:outerShdw>
          </a:effectLst>
        </p:spPr>
        <p:txBody>
          <a:bodyPr wrap="none" rtlCol="0">
            <a:spAutoFit/>
          </a:bodyPr>
          <a:lstStyle/>
          <a:p>
            <a:pPr>
              <a:lnSpc>
                <a:spcPct val="80000"/>
              </a:lnSpc>
            </a:pPr>
            <a:endParaRPr lang="en-CA" sz="7200" dirty="0">
              <a:solidFill>
                <a:prstClr val="white"/>
              </a:solidFill>
              <a:latin typeface="Effra Light" panose="020B0403020203020204" pitchFamily="34" charset="0"/>
              <a:cs typeface="Effra Light" panose="020B0403020203020204" pitchFamily="34" charset="0"/>
            </a:endParaRPr>
          </a:p>
          <a:p>
            <a:pPr>
              <a:lnSpc>
                <a:spcPct val="80000"/>
              </a:lnSpc>
            </a:pPr>
            <a:r>
              <a:rPr lang="en-CA" sz="7200" b="1" dirty="0">
                <a:solidFill>
                  <a:prstClr val="white"/>
                </a:solidFill>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Fast. Easy. Incredible.</a:t>
            </a:r>
          </a:p>
        </p:txBody>
      </p:sp>
      <p:pic>
        <p:nvPicPr>
          <p:cNvPr id="20" name="Picture 19">
            <a:extLst>
              <a:ext uri="{FF2B5EF4-FFF2-40B4-BE49-F238E27FC236}">
                <a16:creationId xmlns:a16="http://schemas.microsoft.com/office/drawing/2014/main" id="{E8DF4F32-F489-4368-8BE0-F09FEEE10F1D}"/>
              </a:ext>
            </a:extLst>
          </p:cNvPr>
          <p:cNvPicPr>
            <a:picLocks noChangeAspect="1"/>
          </p:cNvPicPr>
          <p:nvPr/>
        </p:nvPicPr>
        <p:blipFill>
          <a:blip r:embed="rId4"/>
          <a:stretch>
            <a:fillRect/>
          </a:stretch>
        </p:blipFill>
        <p:spPr>
          <a:xfrm>
            <a:off x="205739" y="5832887"/>
            <a:ext cx="1911096" cy="502920"/>
          </a:xfrm>
          <a:prstGeom prst="rect">
            <a:avLst/>
          </a:prstGeom>
          <a:effectLst/>
        </p:spPr>
      </p:pic>
      <p:pic>
        <p:nvPicPr>
          <p:cNvPr id="18" name="Picture 17">
            <a:extLst>
              <a:ext uri="{FF2B5EF4-FFF2-40B4-BE49-F238E27FC236}">
                <a16:creationId xmlns:a16="http://schemas.microsoft.com/office/drawing/2014/main" id="{EFC460FE-84A4-44FE-890E-EA2F65EE46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74052" y="5800788"/>
            <a:ext cx="1911096" cy="502348"/>
          </a:xfrm>
          <a:prstGeom prst="rect">
            <a:avLst/>
          </a:prstGeom>
        </p:spPr>
      </p:pic>
      <p:sp>
        <p:nvSpPr>
          <p:cNvPr id="13" name="Rectangle 12">
            <a:extLst>
              <a:ext uri="{FF2B5EF4-FFF2-40B4-BE49-F238E27FC236}">
                <a16:creationId xmlns:a16="http://schemas.microsoft.com/office/drawing/2014/main" id="{B0DE4B82-6F13-4C9B-A5D5-C5C3367C5E86}"/>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34348956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FC77E253-397F-4A34-ABEA-7396461B5567}"/>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Effra Light"/>
              <a:ea typeface="+mn-ea"/>
              <a:cs typeface="+mn-cs"/>
            </a:endParaRPr>
          </a:p>
        </p:txBody>
      </p:sp>
      <p:pic>
        <p:nvPicPr>
          <p:cNvPr id="28" name="Picture 27">
            <a:extLst>
              <a:ext uri="{FF2B5EF4-FFF2-40B4-BE49-F238E27FC236}">
                <a16:creationId xmlns:a16="http://schemas.microsoft.com/office/drawing/2014/main" id="{2D41B585-5A91-42E9-9A73-3E06F09DE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0" cy="6454138"/>
          </a:xfrm>
          <a:prstGeom prst="rect">
            <a:avLst/>
          </a:prstGeom>
        </p:spPr>
      </p:pic>
      <p:sp>
        <p:nvSpPr>
          <p:cNvPr id="43" name="Rectangle 42">
            <a:extLst>
              <a:ext uri="{FF2B5EF4-FFF2-40B4-BE49-F238E27FC236}">
                <a16:creationId xmlns:a16="http://schemas.microsoft.com/office/drawing/2014/main" id="{ACDD46F3-24CC-499A-A11F-C2B30CFB8394}"/>
              </a:ext>
            </a:extLst>
          </p:cNvPr>
          <p:cNvSpPr/>
          <p:nvPr/>
        </p:nvSpPr>
        <p:spPr>
          <a:xfrm>
            <a:off x="727357" y="2177644"/>
            <a:ext cx="5002616" cy="903565"/>
          </a:xfrm>
          <a:prstGeom prst="rect">
            <a:avLst/>
          </a:prstGeom>
          <a:noFill/>
          <a:ln w="12700" cap="flat" cmpd="sng" algn="ctr">
            <a:noFill/>
            <a:prstDash val="solid"/>
            <a:miter lim="800000"/>
          </a:ln>
          <a:effectLst/>
        </p:spPr>
        <p:txBody>
          <a:bodyPr lIns="0" tIns="0" rIns="0" bIns="0" rtlCol="0" anchor="t" anchorCtr="0"/>
          <a:lstStyle/>
          <a:p>
            <a:pPr lvl="0">
              <a:defRPr/>
            </a:pPr>
            <a:r>
              <a:rPr lang="en-US" sz="2400" dirty="0">
                <a:solidFill>
                  <a:srgbClr val="FFFFFF"/>
                </a:solidFill>
                <a:cs typeface="Effra" panose="020B0603020203020204" pitchFamily="34" charset="0"/>
              </a:rPr>
              <a:t>AMD’s Powerful Physically-Based</a:t>
            </a:r>
            <a:br>
              <a:rPr lang="en-US" sz="2400" dirty="0">
                <a:solidFill>
                  <a:srgbClr val="FFFFFF"/>
                </a:solidFill>
                <a:cs typeface="Effra" panose="020B0603020203020204" pitchFamily="34" charset="0"/>
              </a:rPr>
            </a:br>
            <a:r>
              <a:rPr lang="en-US" sz="2400" dirty="0">
                <a:solidFill>
                  <a:srgbClr val="FFFFFF"/>
                </a:solidFill>
                <a:cs typeface="Effra" panose="020B0603020203020204" pitchFamily="34" charset="0"/>
              </a:rPr>
              <a:t>Rendering Engine </a:t>
            </a:r>
            <a:endParaRPr kumimoji="0" lang="en-US" sz="2400" b="0" i="0" u="none" strike="noStrike" kern="1200" cap="none" spc="0" normalizeH="0" baseline="0" noProof="0" dirty="0">
              <a:ln>
                <a:noFill/>
              </a:ln>
              <a:solidFill>
                <a:srgbClr val="FFFFFF"/>
              </a:solidFill>
              <a:effectLst/>
              <a:uLnTx/>
              <a:uFillTx/>
              <a:latin typeface="Effra Light"/>
              <a:ea typeface="+mn-ea"/>
              <a:cs typeface="+mn-cs"/>
            </a:endParaRPr>
          </a:p>
        </p:txBody>
      </p:sp>
      <p:cxnSp>
        <p:nvCxnSpPr>
          <p:cNvPr id="60" name="Straight Connector 59">
            <a:extLst>
              <a:ext uri="{FF2B5EF4-FFF2-40B4-BE49-F238E27FC236}">
                <a16:creationId xmlns:a16="http://schemas.microsoft.com/office/drawing/2014/main" id="{667E880F-2715-43EF-9B4C-45226FFDB047}"/>
              </a:ext>
            </a:extLst>
          </p:cNvPr>
          <p:cNvCxnSpPr/>
          <p:nvPr/>
        </p:nvCxnSpPr>
        <p:spPr>
          <a:xfrm>
            <a:off x="711491"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61" name="Straight Connector 60">
            <a:extLst>
              <a:ext uri="{FF2B5EF4-FFF2-40B4-BE49-F238E27FC236}">
                <a16:creationId xmlns:a16="http://schemas.microsoft.com/office/drawing/2014/main" id="{DF746319-6BE1-4143-9F1E-26182150C367}"/>
              </a:ext>
            </a:extLst>
          </p:cNvPr>
          <p:cNvCxnSpPr/>
          <p:nvPr/>
        </p:nvCxnSpPr>
        <p:spPr>
          <a:xfrm>
            <a:off x="711491"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62" name="Straight Connector 61">
            <a:extLst>
              <a:ext uri="{FF2B5EF4-FFF2-40B4-BE49-F238E27FC236}">
                <a16:creationId xmlns:a16="http://schemas.microsoft.com/office/drawing/2014/main" id="{FCDF55B6-10C8-4A50-91C4-855CE8B83B8D}"/>
              </a:ext>
            </a:extLst>
          </p:cNvPr>
          <p:cNvCxnSpPr/>
          <p:nvPr/>
        </p:nvCxnSpPr>
        <p:spPr>
          <a:xfrm>
            <a:off x="711491"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63" name="Straight Connector 62">
            <a:extLst>
              <a:ext uri="{FF2B5EF4-FFF2-40B4-BE49-F238E27FC236}">
                <a16:creationId xmlns:a16="http://schemas.microsoft.com/office/drawing/2014/main" id="{375C40A9-4E4A-4076-93A7-8805AE37A11F}"/>
              </a:ext>
            </a:extLst>
          </p:cNvPr>
          <p:cNvCxnSpPr/>
          <p:nvPr/>
        </p:nvCxnSpPr>
        <p:spPr>
          <a:xfrm>
            <a:off x="711491" y="5946738"/>
            <a:ext cx="3978341" cy="0"/>
          </a:xfrm>
          <a:prstGeom prst="line">
            <a:avLst/>
          </a:prstGeom>
          <a:noFill/>
          <a:ln w="9525" cap="flat" cmpd="sng" algn="ctr">
            <a:solidFill>
              <a:sysClr val="window" lastClr="FFFFFF">
                <a:alpha val="24000"/>
              </a:sysClr>
            </a:solidFill>
            <a:prstDash val="solid"/>
            <a:miter lim="800000"/>
          </a:ln>
          <a:effectLst/>
        </p:spPr>
      </p:cxnSp>
      <p:sp>
        <p:nvSpPr>
          <p:cNvPr id="33" name="Rectangle 32">
            <a:extLst>
              <a:ext uri="{FF2B5EF4-FFF2-40B4-BE49-F238E27FC236}">
                <a16:creationId xmlns:a16="http://schemas.microsoft.com/office/drawing/2014/main" id="{5FB9F5DB-2444-4729-ABD9-FE9378039D11}"/>
              </a:ext>
            </a:extLst>
          </p:cNvPr>
          <p:cNvSpPr/>
          <p:nvPr/>
        </p:nvSpPr>
        <p:spPr>
          <a:xfrm>
            <a:off x="1" y="6038721"/>
            <a:ext cx="786384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FFFFFF">
                  <a:alpha val="50000"/>
                </a:srgbClr>
              </a:solidFill>
              <a:effectLst/>
              <a:uLnTx/>
              <a:uFillTx/>
              <a:latin typeface="Effra Light"/>
              <a:ea typeface="+mn-ea"/>
              <a:cs typeface="Effra Light" panose="020B04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noProof="0" dirty="0">
                <a:ln>
                  <a:noFill/>
                </a:ln>
                <a:solidFill>
                  <a:srgbClr val="FFFFFF">
                    <a:alpha val="50000"/>
                  </a:srgbClr>
                </a:solidFill>
                <a:effectLst/>
                <a:uLnTx/>
                <a:uFillTx/>
                <a:latin typeface="Effra Light"/>
                <a:ea typeface="+mn-ea"/>
                <a:cs typeface="Effra Light" panose="020B0403020203020204" pitchFamily="34" charset="0"/>
              </a:rPr>
              <a:t>*macOS support coming soon. </a:t>
            </a:r>
            <a:r>
              <a:rPr kumimoji="0" lang="en-US" sz="800" b="0" i="0" u="none" strike="noStrike" kern="1200" cap="none" spc="0" normalizeH="0" baseline="0" noProof="0" dirty="0">
                <a:ln>
                  <a:noFill/>
                </a:ln>
                <a:solidFill>
                  <a:srgbClr val="FFFFFF">
                    <a:alpha val="50000"/>
                  </a:srgbClr>
                </a:solidFill>
                <a:effectLst/>
                <a:uLnTx/>
                <a:uFillTx/>
                <a:latin typeface="Effra Light"/>
                <a:ea typeface="+mn-ea"/>
                <a:cs typeface="Effra Light" panose="020B0403020203020204" pitchFamily="34" charset="0"/>
              </a:rPr>
              <a:t>Mech-Spider image by Theory Studios created using Radeon</a:t>
            </a:r>
            <a:r>
              <a:rPr kumimoji="0" lang="en-US" sz="800" b="0" i="0" u="none" strike="noStrike" kern="1200" cap="none" spc="0" normalizeH="0" baseline="22000" noProof="0" dirty="0">
                <a:ln>
                  <a:noFill/>
                </a:ln>
                <a:solidFill>
                  <a:srgbClr val="FFFFFF">
                    <a:alpha val="50000"/>
                  </a:srgbClr>
                </a:solidFill>
                <a:effectLst/>
                <a:uLnTx/>
                <a:uFillTx/>
                <a:latin typeface="Effra Light"/>
                <a:ea typeface="+mn-ea"/>
                <a:cs typeface="Effra Light" panose="020B0403020203020204" pitchFamily="34" charset="0"/>
              </a:rPr>
              <a:t>™</a:t>
            </a:r>
            <a:r>
              <a:rPr kumimoji="0" lang="en-US" sz="800" b="0" i="0" u="none" strike="noStrike" kern="1200" cap="none" spc="0" normalizeH="0" baseline="0" noProof="0" dirty="0">
                <a:ln>
                  <a:noFill/>
                </a:ln>
                <a:solidFill>
                  <a:srgbClr val="FFFFFF">
                    <a:alpha val="50000"/>
                  </a:srgbClr>
                </a:solidFill>
                <a:effectLst/>
                <a:uLnTx/>
                <a:uFillTx/>
                <a:latin typeface="Effra Light"/>
                <a:ea typeface="+mn-ea"/>
                <a:cs typeface="Effra Light" panose="020B0403020203020204" pitchFamily="34" charset="0"/>
              </a:rPr>
              <a:t> ProRender for Blender</a:t>
            </a:r>
            <a:r>
              <a:rPr kumimoji="0" lang="en-US" sz="800" b="0" i="0" u="none" strike="noStrike" kern="1200" cap="none" spc="0" normalizeH="0" baseline="22000" noProof="0" dirty="0">
                <a:ln>
                  <a:noFill/>
                </a:ln>
                <a:solidFill>
                  <a:srgbClr val="FFFFFF">
                    <a:alpha val="50000"/>
                  </a:srgbClr>
                </a:solidFill>
                <a:effectLst/>
                <a:uLnTx/>
                <a:uFillTx/>
                <a:latin typeface="Effra Light"/>
                <a:ea typeface="+mn-ea"/>
                <a:cs typeface="Effra Light" panose="020B0403020203020204" pitchFamily="34" charset="0"/>
              </a:rPr>
              <a:t>™</a:t>
            </a:r>
          </a:p>
          <a:p>
            <a:pPr lvl="0">
              <a:defRPr/>
            </a:pPr>
            <a:r>
              <a:rPr lang="en-US" sz="800" dirty="0">
                <a:solidFill>
                  <a:srgbClr val="FFFFFF">
                    <a:alpha val="50000"/>
                  </a:srgbClr>
                </a:solidFill>
                <a:latin typeface="Effra Light" panose="020B0403020203020204" pitchFamily="34" charset="0"/>
                <a:cs typeface="Effra Light" panose="020B0403020203020204" pitchFamily="34" charset="0"/>
              </a:rPr>
              <a:t>See endnotes for details. </a:t>
            </a:r>
            <a:r>
              <a:rPr kumimoji="0" lang="en-US" sz="800" b="0" i="0" u="none" strike="noStrike" kern="1200" cap="none" spc="0" normalizeH="0" baseline="0" noProof="0" dirty="0">
                <a:ln>
                  <a:noFill/>
                </a:ln>
                <a:solidFill>
                  <a:srgbClr val="FFFFFF">
                    <a:alpha val="50000"/>
                  </a:srgbClr>
                </a:solidFill>
                <a:effectLst/>
                <a:uLnTx/>
                <a:uFillTx/>
                <a:latin typeface="Effra Light"/>
                <a:ea typeface="+mn-ea"/>
                <a:cs typeface="Effra Light" panose="020B0403020203020204" pitchFamily="34" charset="0"/>
              </a:rPr>
              <a:t>Use of third party marks / logos is for informational purposes only and no endorsement of or by AMD is intended or implied. GD-83</a:t>
            </a:r>
          </a:p>
        </p:txBody>
      </p:sp>
      <p:sp>
        <p:nvSpPr>
          <p:cNvPr id="25" name="TextBox 24">
            <a:extLst>
              <a:ext uri="{FF2B5EF4-FFF2-40B4-BE49-F238E27FC236}">
                <a16:creationId xmlns:a16="http://schemas.microsoft.com/office/drawing/2014/main" id="{0440B2D5-55FD-465F-AA4C-5A932B718E18}"/>
              </a:ext>
            </a:extLst>
          </p:cNvPr>
          <p:cNvSpPr txBox="1"/>
          <p:nvPr/>
        </p:nvSpPr>
        <p:spPr>
          <a:xfrm>
            <a:off x="222280" y="131887"/>
            <a:ext cx="3682585" cy="369332"/>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Effra Medium" panose="020B0703020203020204" pitchFamily="34" charset="0"/>
                <a:ea typeface="+mn-ea"/>
                <a:cs typeface="Effra Medium" panose="020B0703020203020204" pitchFamily="34" charset="0"/>
              </a:rPr>
              <a:t>RADEON</a:t>
            </a:r>
            <a:r>
              <a:rPr kumimoji="0" lang="en-US" sz="1000" b="0" i="0" u="none" strike="noStrike" kern="1200" cap="none" spc="0" normalizeH="0" baseline="76000" noProof="0" dirty="0">
                <a:ln>
                  <a:noFill/>
                </a:ln>
                <a:solidFill>
                  <a:srgbClr val="000000"/>
                </a:solidFill>
                <a:effectLst/>
                <a:uLnTx/>
                <a:uFillTx/>
                <a:latin typeface="Effra Medium" panose="020B0703020203020204" pitchFamily="34" charset="0"/>
                <a:ea typeface="+mn-ea"/>
                <a:cs typeface="Effra Medium" panose="020B0703020203020204" pitchFamily="34" charset="0"/>
              </a:rPr>
              <a:t>TM</a:t>
            </a:r>
            <a:r>
              <a:rPr kumimoji="0" lang="en-US" sz="1800" b="0" i="0" u="none" strike="noStrike" kern="1200" cap="none" spc="0" normalizeH="0" baseline="0" noProof="0" dirty="0">
                <a:ln>
                  <a:noFill/>
                </a:ln>
                <a:solidFill>
                  <a:srgbClr val="000000"/>
                </a:solidFill>
                <a:effectLst/>
                <a:uLnTx/>
                <a:uFillTx/>
                <a:latin typeface="Effra Medium" panose="020B0703020203020204" pitchFamily="34" charset="0"/>
                <a:ea typeface="+mn-ea"/>
                <a:cs typeface="Effra Medium" panose="020B0703020203020204" pitchFamily="34" charset="0"/>
              </a:rPr>
              <a:t> PRORENDER</a:t>
            </a:r>
          </a:p>
        </p:txBody>
      </p:sp>
      <p:pic>
        <p:nvPicPr>
          <p:cNvPr id="22" name="Picture 21">
            <a:extLst>
              <a:ext uri="{FF2B5EF4-FFF2-40B4-BE49-F238E27FC236}">
                <a16:creationId xmlns:a16="http://schemas.microsoft.com/office/drawing/2014/main" id="{6C9EE6F0-0145-4116-B74C-0238CF6B24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4052" y="5800788"/>
            <a:ext cx="1911096" cy="502348"/>
          </a:xfrm>
          <a:prstGeom prst="rect">
            <a:avLst/>
          </a:prstGeom>
        </p:spPr>
      </p:pic>
      <p:sp>
        <p:nvSpPr>
          <p:cNvPr id="30" name="Rectangle 29">
            <a:extLst>
              <a:ext uri="{FF2B5EF4-FFF2-40B4-BE49-F238E27FC236}">
                <a16:creationId xmlns:a16="http://schemas.microsoft.com/office/drawing/2014/main" id="{5D00ED00-5052-4F64-A20F-CCA901F60604}"/>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5" name="Rectangle 34">
            <a:extLst>
              <a:ext uri="{FF2B5EF4-FFF2-40B4-BE49-F238E27FC236}">
                <a16:creationId xmlns:a16="http://schemas.microsoft.com/office/drawing/2014/main" id="{5E2E1042-AD79-411A-B05F-DD20C4EAD2ED}"/>
              </a:ext>
            </a:extLst>
          </p:cNvPr>
          <p:cNvSpPr/>
          <p:nvPr/>
        </p:nvSpPr>
        <p:spPr>
          <a:xfrm>
            <a:off x="1377381" y="4261769"/>
            <a:ext cx="337221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Hardware Agnostic and Supports</a:t>
            </a:r>
          </a:p>
          <a:p>
            <a:r>
              <a:rPr lang="en-US" dirty="0">
                <a:solidFill>
                  <a:srgbClr val="FFFFFF"/>
                </a:solidFill>
                <a:cs typeface="Effra Light" panose="020B0403020203020204" pitchFamily="34" charset="0"/>
              </a:rPr>
              <a:t>Windows®, Linux®, and macOS®</a:t>
            </a:r>
            <a:r>
              <a:rPr lang="en-US" baseline="30000" dirty="0">
                <a:solidFill>
                  <a:srgbClr val="FFFFFF"/>
                </a:solidFill>
                <a:cs typeface="Effra Light" panose="020B0403020203020204" pitchFamily="34" charset="0"/>
              </a:rPr>
              <a:t>*</a:t>
            </a:r>
            <a:r>
              <a:rPr lang="en-US" dirty="0">
                <a:solidFill>
                  <a:srgbClr val="FFFFFF"/>
                </a:solidFill>
                <a:cs typeface="Effra Light" panose="020B0403020203020204" pitchFamily="34" charset="0"/>
              </a:rPr>
              <a:t> </a:t>
            </a:r>
          </a:p>
        </p:txBody>
      </p:sp>
      <p:sp>
        <p:nvSpPr>
          <p:cNvPr id="37" name="Title 4">
            <a:extLst>
              <a:ext uri="{FF2B5EF4-FFF2-40B4-BE49-F238E27FC236}">
                <a16:creationId xmlns:a16="http://schemas.microsoft.com/office/drawing/2014/main" id="{915A9A70-02C7-4C89-AF14-5C7C53CB2145}"/>
              </a:ext>
            </a:extLst>
          </p:cNvPr>
          <p:cNvSpPr txBox="1">
            <a:spLocks/>
          </p:cNvSpPr>
          <p:nvPr/>
        </p:nvSpPr>
        <p:spPr>
          <a:xfrm>
            <a:off x="711492" y="1487725"/>
            <a:ext cx="4949720"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a:lnSpc>
                <a:spcPct val="85000"/>
              </a:lnSpc>
            </a:pPr>
            <a:r>
              <a:rPr lang="en-CA" sz="4000" dirty="0">
                <a:solidFill>
                  <a:srgbClr val="FFFFFF"/>
                </a:solidFill>
                <a:latin typeface="Effra" panose="020B0603020203020204" pitchFamily="34" charset="0"/>
                <a:cs typeface="Effra" panose="020B0603020203020204" pitchFamily="34" charset="0"/>
              </a:rPr>
              <a:t>Radeon ProRender</a:t>
            </a:r>
          </a:p>
        </p:txBody>
      </p:sp>
      <p:grpSp>
        <p:nvGrpSpPr>
          <p:cNvPr id="38" name="Group 37">
            <a:extLst>
              <a:ext uri="{FF2B5EF4-FFF2-40B4-BE49-F238E27FC236}">
                <a16:creationId xmlns:a16="http://schemas.microsoft.com/office/drawing/2014/main" id="{484C2A79-7D55-4AC1-9C56-C979F9C3A5E9}"/>
              </a:ext>
            </a:extLst>
          </p:cNvPr>
          <p:cNvGrpSpPr/>
          <p:nvPr/>
        </p:nvGrpSpPr>
        <p:grpSpPr>
          <a:xfrm>
            <a:off x="760388" y="5320330"/>
            <a:ext cx="3880547" cy="664618"/>
            <a:chOff x="4155727" y="5887050"/>
            <a:chExt cx="3880547" cy="664618"/>
          </a:xfrm>
        </p:grpSpPr>
        <p:grpSp>
          <p:nvGrpSpPr>
            <p:cNvPr id="39" name="Group 38">
              <a:extLst>
                <a:ext uri="{FF2B5EF4-FFF2-40B4-BE49-F238E27FC236}">
                  <a16:creationId xmlns:a16="http://schemas.microsoft.com/office/drawing/2014/main" id="{B4E636E2-1A31-45C6-A9B7-0ADD53B258AE}"/>
                </a:ext>
              </a:extLst>
            </p:cNvPr>
            <p:cNvGrpSpPr/>
            <p:nvPr/>
          </p:nvGrpSpPr>
          <p:grpSpPr>
            <a:xfrm>
              <a:off x="4155727" y="5887050"/>
              <a:ext cx="3880547" cy="216607"/>
              <a:chOff x="4155727" y="5887050"/>
              <a:chExt cx="3880547" cy="216607"/>
            </a:xfrm>
          </p:grpSpPr>
          <p:pic>
            <p:nvPicPr>
              <p:cNvPr id="50" name="Picture 49">
                <a:extLst>
                  <a:ext uri="{FF2B5EF4-FFF2-40B4-BE49-F238E27FC236}">
                    <a16:creationId xmlns:a16="http://schemas.microsoft.com/office/drawing/2014/main" id="{C72441C9-83F9-4461-AAE3-1B051D4E46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88505" y="5888664"/>
                <a:ext cx="814990" cy="213379"/>
              </a:xfrm>
              <a:prstGeom prst="rect">
                <a:avLst/>
              </a:prstGeom>
            </p:spPr>
          </p:pic>
          <p:pic>
            <p:nvPicPr>
              <p:cNvPr id="51" name="Picture 50">
                <a:extLst>
                  <a:ext uri="{FF2B5EF4-FFF2-40B4-BE49-F238E27FC236}">
                    <a16:creationId xmlns:a16="http://schemas.microsoft.com/office/drawing/2014/main" id="{1ABDB6F1-349E-49BA-BBC1-F3EF95F99154}"/>
                  </a:ext>
                </a:extLst>
              </p:cNvPr>
              <p:cNvPicPr>
                <a:picLocks noChangeAspect="1"/>
              </p:cNvPicPr>
              <p:nvPr/>
            </p:nvPicPr>
            <p:blipFill>
              <a:blip r:embed="rId6"/>
              <a:stretch>
                <a:fillRect/>
              </a:stretch>
            </p:blipFill>
            <p:spPr>
              <a:xfrm>
                <a:off x="4155727" y="5887050"/>
                <a:ext cx="851989" cy="216607"/>
              </a:xfrm>
              <a:prstGeom prst="rect">
                <a:avLst/>
              </a:prstGeom>
              <a:effectLst>
                <a:outerShdw blurRad="50800" dist="38100" dir="2700000" algn="tl" rotWithShape="0">
                  <a:prstClr val="black">
                    <a:alpha val="40000"/>
                  </a:prstClr>
                </a:outerShdw>
              </a:effectLst>
            </p:spPr>
          </p:pic>
          <p:pic>
            <p:nvPicPr>
              <p:cNvPr id="52" name="Picture 51">
                <a:extLst>
                  <a:ext uri="{FF2B5EF4-FFF2-40B4-BE49-F238E27FC236}">
                    <a16:creationId xmlns:a16="http://schemas.microsoft.com/office/drawing/2014/main" id="{BAF78972-C067-454A-A157-041301A55ABC}"/>
                  </a:ext>
                </a:extLst>
              </p:cNvPr>
              <p:cNvPicPr>
                <a:picLocks noChangeAspect="1"/>
              </p:cNvPicPr>
              <p:nvPr/>
            </p:nvPicPr>
            <p:blipFill>
              <a:blip r:embed="rId7"/>
              <a:stretch>
                <a:fillRect/>
              </a:stretch>
            </p:blipFill>
            <p:spPr>
              <a:xfrm>
                <a:off x="7100125" y="5888444"/>
                <a:ext cx="936149" cy="213819"/>
              </a:xfrm>
              <a:prstGeom prst="rect">
                <a:avLst/>
              </a:prstGeom>
              <a:effectLst>
                <a:outerShdw blurRad="50800" dist="38100" dir="2700000" algn="tl" rotWithShape="0">
                  <a:prstClr val="black">
                    <a:alpha val="40000"/>
                  </a:prstClr>
                </a:outerShdw>
              </a:effectLst>
            </p:spPr>
          </p:pic>
        </p:grpSp>
        <p:grpSp>
          <p:nvGrpSpPr>
            <p:cNvPr id="40" name="Group 39">
              <a:extLst>
                <a:ext uri="{FF2B5EF4-FFF2-40B4-BE49-F238E27FC236}">
                  <a16:creationId xmlns:a16="http://schemas.microsoft.com/office/drawing/2014/main" id="{0EE37FE4-37A0-4074-9C7A-363A8911640C}"/>
                </a:ext>
              </a:extLst>
            </p:cNvPr>
            <p:cNvGrpSpPr/>
            <p:nvPr/>
          </p:nvGrpSpPr>
          <p:grpSpPr>
            <a:xfrm>
              <a:off x="4976538" y="6192448"/>
              <a:ext cx="2294912" cy="359220"/>
              <a:chOff x="4976538" y="6192448"/>
              <a:chExt cx="2294912" cy="359220"/>
            </a:xfrm>
          </p:grpSpPr>
          <p:grpSp>
            <p:nvGrpSpPr>
              <p:cNvPr id="41" name="Group 40">
                <a:extLst>
                  <a:ext uri="{FF2B5EF4-FFF2-40B4-BE49-F238E27FC236}">
                    <a16:creationId xmlns:a16="http://schemas.microsoft.com/office/drawing/2014/main" id="{B6A0DB15-F197-4254-BB07-345F74C2F47F}"/>
                  </a:ext>
                </a:extLst>
              </p:cNvPr>
              <p:cNvGrpSpPr/>
              <p:nvPr/>
            </p:nvGrpSpPr>
            <p:grpSpPr>
              <a:xfrm>
                <a:off x="4976538" y="6192448"/>
                <a:ext cx="761324" cy="359220"/>
                <a:chOff x="4976538" y="6175032"/>
                <a:chExt cx="761324" cy="359220"/>
              </a:xfrm>
            </p:grpSpPr>
            <p:grpSp>
              <p:nvGrpSpPr>
                <p:cNvPr id="44" name="Group 43">
                  <a:extLst>
                    <a:ext uri="{FF2B5EF4-FFF2-40B4-BE49-F238E27FC236}">
                      <a16:creationId xmlns:a16="http://schemas.microsoft.com/office/drawing/2014/main" id="{08143ECD-3BF6-4F1C-BA62-BFC79F57781E}"/>
                    </a:ext>
                  </a:extLst>
                </p:cNvPr>
                <p:cNvGrpSpPr>
                  <a:grpSpLocks noChangeAspect="1"/>
                </p:cNvGrpSpPr>
                <p:nvPr/>
              </p:nvGrpSpPr>
              <p:grpSpPr>
                <a:xfrm>
                  <a:off x="4976538" y="6175032"/>
                  <a:ext cx="646899" cy="296300"/>
                  <a:chOff x="5529540" y="2824185"/>
                  <a:chExt cx="1938094" cy="887706"/>
                </a:xfrm>
              </p:grpSpPr>
              <p:grpSp>
                <p:nvGrpSpPr>
                  <p:cNvPr id="46" name="Group 45">
                    <a:extLst>
                      <a:ext uri="{FF2B5EF4-FFF2-40B4-BE49-F238E27FC236}">
                        <a16:creationId xmlns:a16="http://schemas.microsoft.com/office/drawing/2014/main" id="{D5A89EA3-C265-4101-81B2-EB19F76E4CB8}"/>
                      </a:ext>
                    </a:extLst>
                  </p:cNvPr>
                  <p:cNvGrpSpPr/>
                  <p:nvPr/>
                </p:nvGrpSpPr>
                <p:grpSpPr>
                  <a:xfrm>
                    <a:off x="5529540" y="3351315"/>
                    <a:ext cx="1938094" cy="360576"/>
                    <a:chOff x="5125319" y="3464015"/>
                    <a:chExt cx="3931920" cy="731520"/>
                  </a:xfrm>
                </p:grpSpPr>
                <p:pic>
                  <p:nvPicPr>
                    <p:cNvPr id="48" name="Picture 47">
                      <a:extLst>
                        <a:ext uri="{FF2B5EF4-FFF2-40B4-BE49-F238E27FC236}">
                          <a16:creationId xmlns:a16="http://schemas.microsoft.com/office/drawing/2014/main" id="{6C674BA3-1796-4B74-B68A-48C330B7DF6D}"/>
                        </a:ext>
                      </a:extLst>
                    </p:cNvPr>
                    <p:cNvPicPr>
                      <a:picLocks noChangeAspect="1"/>
                    </p:cNvPicPr>
                    <p:nvPr/>
                  </p:nvPicPr>
                  <p:blipFill rotWithShape="1">
                    <a:blip r:embed="rId8" cstate="print">
                      <a:biLevel thresh="25000"/>
                      <a:extLst>
                        <a:ext uri="{28A0092B-C50C-407E-A947-70E740481C1C}">
                          <a14:useLocalDpi xmlns:a14="http://schemas.microsoft.com/office/drawing/2010/main" val="0"/>
                        </a:ext>
                      </a:extLst>
                    </a:blip>
                    <a:srcRect l="19197" r="-3194" b="45663"/>
                    <a:stretch/>
                  </p:blipFill>
                  <p:spPr>
                    <a:xfrm>
                      <a:off x="5856839" y="3482527"/>
                      <a:ext cx="3200400" cy="548640"/>
                    </a:xfrm>
                    <a:prstGeom prst="rect">
                      <a:avLst/>
                    </a:prstGeom>
                  </p:spPr>
                </p:pic>
                <p:pic>
                  <p:nvPicPr>
                    <p:cNvPr id="49" name="Picture 48">
                      <a:extLst>
                        <a:ext uri="{FF2B5EF4-FFF2-40B4-BE49-F238E27FC236}">
                          <a16:creationId xmlns:a16="http://schemas.microsoft.com/office/drawing/2014/main" id="{640197A5-9D5E-4467-8088-25673973757E}"/>
                        </a:ext>
                      </a:extLst>
                    </p:cNvPr>
                    <p:cNvPicPr>
                      <a:picLocks noChangeAspect="1"/>
                    </p:cNvPicPr>
                    <p:nvPr/>
                  </p:nvPicPr>
                  <p:blipFill rotWithShape="1">
                    <a:blip r:embed="rId9" cstate="print">
                      <a:duotone>
                        <a:schemeClr val="accent3">
                          <a:shade val="45000"/>
                          <a:satMod val="135000"/>
                        </a:schemeClr>
                        <a:prstClr val="white"/>
                      </a:duotone>
                      <a:extLst>
                        <a:ext uri="{28A0092B-C50C-407E-A947-70E740481C1C}">
                          <a14:useLocalDpi xmlns:a14="http://schemas.microsoft.com/office/drawing/2010/main" val="0"/>
                        </a:ext>
                      </a:extLst>
                    </a:blip>
                    <a:srcRect l="2" r="80800" b="27551"/>
                    <a:stretch/>
                  </p:blipFill>
                  <p:spPr>
                    <a:xfrm>
                      <a:off x="5125319" y="3464015"/>
                      <a:ext cx="731520" cy="731520"/>
                    </a:xfrm>
                    <a:prstGeom prst="rect">
                      <a:avLst/>
                    </a:prstGeom>
                  </p:spPr>
                </p:pic>
              </p:grpSp>
              <p:pic>
                <p:nvPicPr>
                  <p:cNvPr id="47" name="Picture 46">
                    <a:extLst>
                      <a:ext uri="{FF2B5EF4-FFF2-40B4-BE49-F238E27FC236}">
                        <a16:creationId xmlns:a16="http://schemas.microsoft.com/office/drawing/2014/main" id="{4CCDB63A-E873-4C77-A90D-5930659974F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75967" y="2824185"/>
                    <a:ext cx="1456562" cy="467590"/>
                  </a:xfrm>
                  <a:prstGeom prst="rect">
                    <a:avLst/>
                  </a:prstGeom>
                </p:spPr>
              </p:pic>
            </p:grpSp>
            <p:sp>
              <p:nvSpPr>
                <p:cNvPr id="45" name="Rectangle 44">
                  <a:extLst>
                    <a:ext uri="{FF2B5EF4-FFF2-40B4-BE49-F238E27FC236}">
                      <a16:creationId xmlns:a16="http://schemas.microsoft.com/office/drawing/2014/main" id="{374304B5-13E2-4C50-A10C-B475418EC98C}"/>
                    </a:ext>
                  </a:extLst>
                </p:cNvPr>
                <p:cNvSpPr/>
                <p:nvPr/>
              </p:nvSpPr>
              <p:spPr>
                <a:xfrm>
                  <a:off x="5514724" y="6303420"/>
                  <a:ext cx="223138" cy="230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30000" noProof="0" dirty="0">
                      <a:ln>
                        <a:noFill/>
                      </a:ln>
                      <a:solidFill>
                        <a:sysClr val="windowText" lastClr="000000"/>
                      </a:solidFill>
                      <a:effectLst/>
                      <a:uLnTx/>
                      <a:uFillTx/>
                      <a:cs typeface="Effra Light" panose="020B0403020203020204" pitchFamily="34" charset="0"/>
                    </a:rPr>
                    <a:t>*</a:t>
                  </a:r>
                  <a:endParaRPr kumimoji="0" lang="en-US" sz="900" b="0" i="0" u="none" strike="noStrike" kern="0" cap="none" spc="0" normalizeH="0" baseline="0" noProof="0" dirty="0">
                    <a:ln>
                      <a:noFill/>
                    </a:ln>
                    <a:solidFill>
                      <a:sysClr val="windowText" lastClr="000000"/>
                    </a:solidFill>
                    <a:effectLst/>
                    <a:uLnTx/>
                    <a:uFillTx/>
                  </a:endParaRPr>
                </a:p>
              </p:txBody>
            </p:sp>
          </p:grpSp>
          <p:pic>
            <p:nvPicPr>
              <p:cNvPr id="42" name="Picture 41">
                <a:extLst>
                  <a:ext uri="{FF2B5EF4-FFF2-40B4-BE49-F238E27FC236}">
                    <a16:creationId xmlns:a16="http://schemas.microsoft.com/office/drawing/2014/main" id="{67BAF514-C4D6-4A93-B9B4-1A56325BD2A9}"/>
                  </a:ext>
                </a:extLst>
              </p:cNvPr>
              <p:cNvPicPr>
                <a:picLocks noChangeAspect="1"/>
              </p:cNvPicPr>
              <p:nvPr/>
            </p:nvPicPr>
            <p:blipFill>
              <a:blip r:embed="rId11">
                <a:biLevel thresh="25000"/>
              </a:blip>
              <a:stretch>
                <a:fillRect/>
              </a:stretch>
            </p:blipFill>
            <p:spPr>
              <a:xfrm>
                <a:off x="6334509" y="6227768"/>
                <a:ext cx="936941" cy="193244"/>
              </a:xfrm>
              <a:prstGeom prst="rect">
                <a:avLst/>
              </a:prstGeom>
            </p:spPr>
          </p:pic>
        </p:grpSp>
      </p:grpSp>
      <p:pic>
        <p:nvPicPr>
          <p:cNvPr id="56" name="Picture 55">
            <a:extLst>
              <a:ext uri="{FF2B5EF4-FFF2-40B4-BE49-F238E27FC236}">
                <a16:creationId xmlns:a16="http://schemas.microsoft.com/office/drawing/2014/main" id="{2D5E1D0A-75E8-46CE-B86D-7CFF1BFF87FE}"/>
              </a:ext>
            </a:extLst>
          </p:cNvPr>
          <p:cNvPicPr>
            <a:picLocks noChangeAspect="1"/>
          </p:cNvPicPr>
          <p:nvPr/>
        </p:nvPicPr>
        <p:blipFill>
          <a:blip r:embed="rId12"/>
          <a:stretch>
            <a:fillRect/>
          </a:stretch>
        </p:blipFill>
        <p:spPr>
          <a:xfrm>
            <a:off x="798438" y="4312596"/>
            <a:ext cx="411480" cy="411480"/>
          </a:xfrm>
          <a:prstGeom prst="rect">
            <a:avLst/>
          </a:prstGeom>
        </p:spPr>
      </p:pic>
      <p:sp>
        <p:nvSpPr>
          <p:cNvPr id="58" name="Rectangle 57">
            <a:extLst>
              <a:ext uri="{FF2B5EF4-FFF2-40B4-BE49-F238E27FC236}">
                <a16:creationId xmlns:a16="http://schemas.microsoft.com/office/drawing/2014/main" id="{058E34AE-6B1C-43B5-986D-47211557096B}"/>
              </a:ext>
            </a:extLst>
          </p:cNvPr>
          <p:cNvSpPr/>
          <p:nvPr/>
        </p:nvSpPr>
        <p:spPr>
          <a:xfrm>
            <a:off x="1377381" y="3309100"/>
            <a:ext cx="342400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Fast and Accurate Renderings Enable Real-Time Design Decisions</a:t>
            </a:r>
          </a:p>
        </p:txBody>
      </p:sp>
      <p:sp>
        <p:nvSpPr>
          <p:cNvPr id="68" name="Freeform 14">
            <a:extLst>
              <a:ext uri="{FF2B5EF4-FFF2-40B4-BE49-F238E27FC236}">
                <a16:creationId xmlns:a16="http://schemas.microsoft.com/office/drawing/2014/main" id="{AEBFF596-B936-4E5A-8086-1417219C98BF}"/>
              </a:ext>
            </a:extLst>
          </p:cNvPr>
          <p:cNvSpPr>
            <a:spLocks noChangeAspect="1" noEditPoints="1"/>
          </p:cNvSpPr>
          <p:nvPr/>
        </p:nvSpPr>
        <p:spPr bwMode="auto">
          <a:xfrm>
            <a:off x="798231" y="3359927"/>
            <a:ext cx="411894" cy="41148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grpSp>
        <p:nvGrpSpPr>
          <p:cNvPr id="70" name="Group 69">
            <a:extLst>
              <a:ext uri="{FF2B5EF4-FFF2-40B4-BE49-F238E27FC236}">
                <a16:creationId xmlns:a16="http://schemas.microsoft.com/office/drawing/2014/main" id="{409F613F-5181-43B0-BFE1-83DD0CC043A9}"/>
              </a:ext>
            </a:extLst>
          </p:cNvPr>
          <p:cNvGrpSpPr/>
          <p:nvPr/>
        </p:nvGrpSpPr>
        <p:grpSpPr>
          <a:xfrm>
            <a:off x="7019365" y="4924540"/>
            <a:ext cx="5172635" cy="548640"/>
            <a:chOff x="7026710" y="4924540"/>
            <a:chExt cx="5172635" cy="548640"/>
          </a:xfrm>
        </p:grpSpPr>
        <p:sp>
          <p:nvSpPr>
            <p:cNvPr id="71" name="Rectangle 70">
              <a:extLst>
                <a:ext uri="{FF2B5EF4-FFF2-40B4-BE49-F238E27FC236}">
                  <a16:creationId xmlns:a16="http://schemas.microsoft.com/office/drawing/2014/main" id="{F7E217EE-DB36-4B7A-8F98-E8ABFF04D737}"/>
                </a:ext>
              </a:extLst>
            </p:cNvPr>
            <p:cNvSpPr/>
            <p:nvPr/>
          </p:nvSpPr>
          <p:spPr>
            <a:xfrm>
              <a:off x="7026710" y="4924540"/>
              <a:ext cx="516529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72" name="Group 71">
              <a:extLst>
                <a:ext uri="{FF2B5EF4-FFF2-40B4-BE49-F238E27FC236}">
                  <a16:creationId xmlns:a16="http://schemas.microsoft.com/office/drawing/2014/main" id="{FD1333DA-F71E-4D7B-AD34-42EC53DA5BEF}"/>
                </a:ext>
              </a:extLst>
            </p:cNvPr>
            <p:cNvGrpSpPr/>
            <p:nvPr/>
          </p:nvGrpSpPr>
          <p:grpSpPr>
            <a:xfrm>
              <a:off x="11650705" y="4924540"/>
              <a:ext cx="548640" cy="548640"/>
              <a:chOff x="11650705" y="4924540"/>
              <a:chExt cx="548640" cy="548640"/>
            </a:xfrm>
          </p:grpSpPr>
          <p:sp>
            <p:nvSpPr>
              <p:cNvPr id="73" name="Rectangle 72">
                <a:extLst>
                  <a:ext uri="{FF2B5EF4-FFF2-40B4-BE49-F238E27FC236}">
                    <a16:creationId xmlns:a16="http://schemas.microsoft.com/office/drawing/2014/main" id="{114E75C3-57E0-415F-B5BF-065D5FB536E0}"/>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74" name="Picture 73">
                <a:extLst>
                  <a:ext uri="{FF2B5EF4-FFF2-40B4-BE49-F238E27FC236}">
                    <a16:creationId xmlns:a16="http://schemas.microsoft.com/office/drawing/2014/main" id="{090B4192-2918-4406-B97E-8AAF3FAC9047}"/>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sp>
        <p:nvSpPr>
          <p:cNvPr id="5" name="Rectangle 4">
            <a:extLst>
              <a:ext uri="{FF2B5EF4-FFF2-40B4-BE49-F238E27FC236}">
                <a16:creationId xmlns:a16="http://schemas.microsoft.com/office/drawing/2014/main" id="{800AD189-4D13-4CF2-AE3B-225FA629F919}"/>
              </a:ext>
            </a:extLst>
          </p:cNvPr>
          <p:cNvSpPr/>
          <p:nvPr/>
        </p:nvSpPr>
        <p:spPr>
          <a:xfrm>
            <a:off x="735220" y="5007455"/>
            <a:ext cx="3930884" cy="276999"/>
          </a:xfrm>
          <a:prstGeom prst="rect">
            <a:avLst/>
          </a:prstGeom>
        </p:spPr>
        <p:txBody>
          <a:bodyPr wrap="none">
            <a:spAutoFit/>
          </a:bodyPr>
          <a:lstStyle/>
          <a:p>
            <a:pPr algn="ctr"/>
            <a:r>
              <a:rPr lang="en-US" sz="1200" kern="0" dirty="0">
                <a:solidFill>
                  <a:prstClr val="white"/>
                </a:solidFill>
                <a:cs typeface="Effra Medium" panose="020B0703020203020204" pitchFamily="34" charset="0"/>
              </a:rPr>
              <a:t>Available for Leading Digital Content Creation Applications</a:t>
            </a:r>
          </a:p>
        </p:txBody>
      </p:sp>
      <p:grpSp>
        <p:nvGrpSpPr>
          <p:cNvPr id="13" name="Group 12">
            <a:extLst>
              <a:ext uri="{FF2B5EF4-FFF2-40B4-BE49-F238E27FC236}">
                <a16:creationId xmlns:a16="http://schemas.microsoft.com/office/drawing/2014/main" id="{DD43B067-6A76-471D-8612-641B8E9F2FA8}"/>
              </a:ext>
            </a:extLst>
          </p:cNvPr>
          <p:cNvGrpSpPr/>
          <p:nvPr/>
        </p:nvGrpSpPr>
        <p:grpSpPr>
          <a:xfrm>
            <a:off x="7282381" y="4944469"/>
            <a:ext cx="4334537" cy="548640"/>
            <a:chOff x="7995068" y="4944469"/>
            <a:chExt cx="4334537" cy="548640"/>
          </a:xfrm>
        </p:grpSpPr>
        <p:sp>
          <p:nvSpPr>
            <p:cNvPr id="80" name="Rectangle 79">
              <a:extLst>
                <a:ext uri="{FF2B5EF4-FFF2-40B4-BE49-F238E27FC236}">
                  <a16:creationId xmlns:a16="http://schemas.microsoft.com/office/drawing/2014/main" id="{FD970720-5A7E-41A0-BE80-25D35A7F1328}"/>
                </a:ext>
              </a:extLst>
            </p:cNvPr>
            <p:cNvSpPr/>
            <p:nvPr/>
          </p:nvSpPr>
          <p:spPr>
            <a:xfrm>
              <a:off x="8906017" y="4944469"/>
              <a:ext cx="3423588" cy="548640"/>
            </a:xfrm>
            <a:prstGeom prst="rect">
              <a:avLst/>
            </a:prstGeom>
            <a:noFill/>
            <a:ln w="12700" cap="flat" cmpd="sng" algn="ctr">
              <a:noFill/>
              <a:prstDash val="solid"/>
              <a:miter lim="800000"/>
            </a:ln>
            <a:effectLst/>
          </p:spPr>
          <p:txBody>
            <a:bodyPr lIns="0" tIns="0" rIns="0" bIns="0" rtlCol="0" anchor="ctr"/>
            <a:lstStyle/>
            <a:p>
              <a:pPr lvl="0">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Multi-GPU Scaling: Up to 91% Faster Rendering with 2x </a:t>
              </a:r>
              <a:r>
                <a:rPr lang="en-US" sz="1300" kern="0" dirty="0" err="1">
                  <a:solidFill>
                    <a:prstClr val="black"/>
                  </a:solidFill>
                  <a:latin typeface="Effra Medium" panose="020B0703020203020204" pitchFamily="34" charset="0"/>
                  <a:cs typeface="Effra Medium" panose="020B0703020203020204" pitchFamily="34" charset="0"/>
                </a:rPr>
                <a:t>Radeon</a:t>
              </a:r>
              <a:r>
                <a:rPr lang="en-US" sz="900" kern="0" baseline="50000" dirty="0" err="1">
                  <a:solidFill>
                    <a:prstClr val="black"/>
                  </a:solidFill>
                  <a:latin typeface="Effra Medium" panose="020B0703020203020204" pitchFamily="34" charset="0"/>
                  <a:cs typeface="Effra Medium" panose="020B0703020203020204" pitchFamily="34" charset="0"/>
                </a:rPr>
                <a:t>TM</a:t>
              </a:r>
              <a:r>
                <a:rPr lang="en-US" sz="1300" kern="0" dirty="0">
                  <a:solidFill>
                    <a:prstClr val="black"/>
                  </a:solidFill>
                  <a:latin typeface="Effra Medium" panose="020B0703020203020204" pitchFamily="34" charset="0"/>
                  <a:cs typeface="Effra Medium" panose="020B0703020203020204" pitchFamily="34" charset="0"/>
                </a:rPr>
                <a:t> Vega Frontier Edition</a:t>
              </a:r>
              <a:r>
                <a:rPr lang="en-US" sz="900" kern="0" baseline="55000" dirty="0">
                  <a:solidFill>
                    <a:prstClr val="black"/>
                  </a:solidFill>
                  <a:latin typeface="Effra Medium" panose="020B0703020203020204" pitchFamily="34" charset="0"/>
                  <a:cs typeface="Effra Medium" panose="020B0703020203020204" pitchFamily="34" charset="0"/>
                </a:rPr>
                <a:t>9</a:t>
              </a:r>
              <a:r>
                <a:rPr lang="en-US" sz="1300" kern="0" dirty="0">
                  <a:solidFill>
                    <a:prstClr val="black"/>
                  </a:solidFill>
                  <a:latin typeface="Effra Medium" panose="020B0703020203020204" pitchFamily="34" charset="0"/>
                  <a:cs typeface="Effra Medium" panose="020B0703020203020204" pitchFamily="34" charset="0"/>
                </a:rPr>
                <a:t> </a:t>
              </a:r>
            </a:p>
          </p:txBody>
        </p:sp>
        <p:pic>
          <p:nvPicPr>
            <p:cNvPr id="12" name="Picture 11">
              <a:extLst>
                <a:ext uri="{FF2B5EF4-FFF2-40B4-BE49-F238E27FC236}">
                  <a16:creationId xmlns:a16="http://schemas.microsoft.com/office/drawing/2014/main" id="{ECB4AA5E-9D2A-4A3D-B6B3-39A98974714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95068" y="4971433"/>
              <a:ext cx="797010" cy="457200"/>
            </a:xfrm>
            <a:prstGeom prst="rect">
              <a:avLst/>
            </a:prstGeom>
          </p:spPr>
        </p:pic>
      </p:grpSp>
    </p:spTree>
    <p:extLst>
      <p:ext uri="{BB962C8B-B14F-4D97-AF65-F5344CB8AC3E}">
        <p14:creationId xmlns:p14="http://schemas.microsoft.com/office/powerpoint/2010/main" val="1547223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FE4CE04-7E93-4C85-A64B-02A4C888A086}"/>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38" name="Picture 37">
            <a:extLst>
              <a:ext uri="{FF2B5EF4-FFF2-40B4-BE49-F238E27FC236}">
                <a16:creationId xmlns:a16="http://schemas.microsoft.com/office/drawing/2014/main" id="{3A67A5E1-C253-4BA2-A4D7-EFD40CFBA6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1" cy="6454139"/>
          </a:xfrm>
          <a:prstGeom prst="rect">
            <a:avLst/>
          </a:prstGeom>
        </p:spPr>
      </p:pic>
      <p:sp>
        <p:nvSpPr>
          <p:cNvPr id="40" name="Title 4">
            <a:extLst>
              <a:ext uri="{FF2B5EF4-FFF2-40B4-BE49-F238E27FC236}">
                <a16:creationId xmlns:a16="http://schemas.microsoft.com/office/drawing/2014/main" id="{061DB244-1978-4DAD-A703-A1C481D212E2}"/>
              </a:ext>
            </a:extLst>
          </p:cNvPr>
          <p:cNvSpPr txBox="1">
            <a:spLocks/>
          </p:cNvSpPr>
          <p:nvPr/>
        </p:nvSpPr>
        <p:spPr>
          <a:xfrm>
            <a:off x="711492" y="1487725"/>
            <a:ext cx="4881329"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a:lnSpc>
                <a:spcPct val="85000"/>
              </a:lnSpc>
            </a:pPr>
            <a:r>
              <a:rPr lang="en-CA" sz="4000" spc="0" dirty="0">
                <a:latin typeface="Effra" panose="020B0603020203020204" pitchFamily="34" charset="0"/>
                <a:cs typeface="Effra" panose="020B0603020203020204" pitchFamily="34" charset="0"/>
              </a:rPr>
              <a:t>Denoising for</a:t>
            </a:r>
          </a:p>
        </p:txBody>
      </p:sp>
      <p:sp>
        <p:nvSpPr>
          <p:cNvPr id="18" name="Rectangle 17">
            <a:extLst>
              <a:ext uri="{FF2B5EF4-FFF2-40B4-BE49-F238E27FC236}">
                <a16:creationId xmlns:a16="http://schemas.microsoft.com/office/drawing/2014/main" id="{6D8CD4C4-589B-41B4-801D-F77A7209C304}"/>
              </a:ext>
            </a:extLst>
          </p:cNvPr>
          <p:cNvSpPr/>
          <p:nvPr/>
        </p:nvSpPr>
        <p:spPr>
          <a:xfrm>
            <a:off x="1" y="6038721"/>
            <a:ext cx="7863840" cy="461665"/>
          </a:xfrm>
          <a:prstGeom prst="rect">
            <a:avLst/>
          </a:prstGeom>
        </p:spPr>
        <p:txBody>
          <a:bodyPr wrap="square">
            <a:spAutoFit/>
          </a:bodyPr>
          <a:lstStyle/>
          <a:p>
            <a:pPr>
              <a:defRPr/>
            </a:pPr>
            <a:r>
              <a:rPr lang="en-US" sz="800" dirty="0">
                <a:solidFill>
                  <a:srgbClr val="FFFFFF">
                    <a:alpha val="50000"/>
                  </a:srgbClr>
                </a:solidFill>
                <a:cs typeface="Effra Light" panose="020B0403020203020204" pitchFamily="34" charset="0"/>
              </a:rPr>
              <a:t>Supports: Windows® 7/10, Linux® Ubuntu® 16.04.2</a:t>
            </a:r>
          </a:p>
          <a:p>
            <a:pPr lvl="0">
              <a:defRPr/>
            </a:pPr>
            <a:r>
              <a:rPr lang="en-US" sz="800" dirty="0">
                <a:solidFill>
                  <a:srgbClr val="FFFFFF">
                    <a:alpha val="50000"/>
                  </a:srgbClr>
                </a:solidFill>
                <a:cs typeface="Effra Light" panose="020B0403020203020204" pitchFamily="34" charset="0"/>
              </a:rPr>
              <a:t>Original image created by </a:t>
            </a:r>
            <a:r>
              <a:rPr lang="en-US" sz="800" dirty="0" err="1">
                <a:solidFill>
                  <a:srgbClr val="FFFFFF">
                    <a:alpha val="50000"/>
                  </a:srgbClr>
                </a:solidFill>
                <a:cs typeface="Effra Light" panose="020B0403020203020204" pitchFamily="34" charset="0"/>
              </a:rPr>
              <a:t>Cirstyn</a:t>
            </a:r>
            <a:r>
              <a:rPr lang="en-US" sz="800" dirty="0">
                <a:solidFill>
                  <a:srgbClr val="FFFFFF">
                    <a:alpha val="50000"/>
                  </a:srgbClr>
                </a:solidFill>
                <a:cs typeface="Effra Light" panose="020B0403020203020204" pitchFamily="34" charset="0"/>
              </a:rPr>
              <a:t> </a:t>
            </a:r>
            <a:r>
              <a:rPr lang="en-US" sz="800" dirty="0" err="1">
                <a:solidFill>
                  <a:srgbClr val="FFFFFF">
                    <a:alpha val="50000"/>
                  </a:srgbClr>
                </a:solidFill>
                <a:cs typeface="Effra Light" panose="020B0403020203020204" pitchFamily="34" charset="0"/>
              </a:rPr>
              <a:t>Bech-Yagher</a:t>
            </a: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p>
        </p:txBody>
      </p:sp>
      <p:sp>
        <p:nvSpPr>
          <p:cNvPr id="46" name="Rectangle 45">
            <a:extLst>
              <a:ext uri="{FF2B5EF4-FFF2-40B4-BE49-F238E27FC236}">
                <a16:creationId xmlns:a16="http://schemas.microsoft.com/office/drawing/2014/main" id="{0B25A54D-EEEF-49FC-B8BA-7FC6F81D1583}"/>
              </a:ext>
            </a:extLst>
          </p:cNvPr>
          <p:cNvSpPr/>
          <p:nvPr/>
        </p:nvSpPr>
        <p:spPr>
          <a:xfrm>
            <a:off x="727357" y="2177644"/>
            <a:ext cx="5226036" cy="903565"/>
          </a:xfrm>
          <a:prstGeom prst="rect">
            <a:avLst/>
          </a:prstGeom>
          <a:noFill/>
          <a:ln w="12700" cap="flat" cmpd="sng" algn="ctr">
            <a:noFill/>
            <a:prstDash val="solid"/>
            <a:miter lim="800000"/>
          </a:ln>
          <a:effectLst/>
        </p:spPr>
        <p:txBody>
          <a:bodyPr lIns="0" tIns="0" rIns="0" bIns="0" rtlCol="0" anchor="t" anchorCtr="0"/>
          <a:lstStyle/>
          <a:p>
            <a:r>
              <a:rPr lang="en-US" sz="2400" dirty="0">
                <a:cs typeface="Effra" panose="020B0603020203020204" pitchFamily="34" charset="0"/>
              </a:rPr>
              <a:t>Radeon ProRender is the </a:t>
            </a:r>
            <a:r>
              <a:rPr lang="en-US" sz="2400" dirty="0">
                <a:solidFill>
                  <a:srgbClr val="FFFFFF"/>
                </a:solidFill>
                <a:cs typeface="Effra Light" panose="020B0403020203020204" pitchFamily="34" charset="0"/>
              </a:rPr>
              <a:t>First Renderer with Interactive Viewport Denoising</a:t>
            </a:r>
          </a:p>
        </p:txBody>
      </p:sp>
      <p:cxnSp>
        <p:nvCxnSpPr>
          <p:cNvPr id="48" name="Straight Connector 47">
            <a:extLst>
              <a:ext uri="{FF2B5EF4-FFF2-40B4-BE49-F238E27FC236}">
                <a16:creationId xmlns:a16="http://schemas.microsoft.com/office/drawing/2014/main" id="{3A17B964-7F9F-4E78-BCBA-89E090432157}"/>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49" name="Straight Connector 48">
            <a:extLst>
              <a:ext uri="{FF2B5EF4-FFF2-40B4-BE49-F238E27FC236}">
                <a16:creationId xmlns:a16="http://schemas.microsoft.com/office/drawing/2014/main" id="{BC11B428-E44B-4A0A-8E0E-C1E299B5B009}"/>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0" name="Straight Connector 49">
            <a:extLst>
              <a:ext uri="{FF2B5EF4-FFF2-40B4-BE49-F238E27FC236}">
                <a16:creationId xmlns:a16="http://schemas.microsoft.com/office/drawing/2014/main" id="{481CF449-DCC6-4966-90D2-17E4CF9AF026}"/>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1" name="Straight Connector 50">
            <a:extLst>
              <a:ext uri="{FF2B5EF4-FFF2-40B4-BE49-F238E27FC236}">
                <a16:creationId xmlns:a16="http://schemas.microsoft.com/office/drawing/2014/main" id="{A1CC2E34-A8E0-42E1-A865-C75B238F994F}"/>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66" name="Rectangle 65">
            <a:extLst>
              <a:ext uri="{FF2B5EF4-FFF2-40B4-BE49-F238E27FC236}">
                <a16:creationId xmlns:a16="http://schemas.microsoft.com/office/drawing/2014/main" id="{489E3A6F-7569-4AAE-907B-301039CFF4BC}"/>
              </a:ext>
            </a:extLst>
          </p:cNvPr>
          <p:cNvSpPr/>
          <p:nvPr/>
        </p:nvSpPr>
        <p:spPr>
          <a:xfrm>
            <a:off x="1377381" y="3309100"/>
            <a:ext cx="337221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Filter Noise Out While Preserving Image Detail</a:t>
            </a:r>
          </a:p>
        </p:txBody>
      </p:sp>
      <p:sp>
        <p:nvSpPr>
          <p:cNvPr id="64" name="Rectangle 63">
            <a:extLst>
              <a:ext uri="{FF2B5EF4-FFF2-40B4-BE49-F238E27FC236}">
                <a16:creationId xmlns:a16="http://schemas.microsoft.com/office/drawing/2014/main" id="{007D0403-42E9-474C-9BB7-6C91B61D43D9}"/>
              </a:ext>
            </a:extLst>
          </p:cNvPr>
          <p:cNvSpPr/>
          <p:nvPr/>
        </p:nvSpPr>
        <p:spPr>
          <a:xfrm>
            <a:off x="1377381" y="4261769"/>
            <a:ext cx="337221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Enables Fast and Clear Real-time Render Previews</a:t>
            </a:r>
          </a:p>
        </p:txBody>
      </p:sp>
      <p:sp>
        <p:nvSpPr>
          <p:cNvPr id="33" name="TextBox 32">
            <a:extLst>
              <a:ext uri="{FF2B5EF4-FFF2-40B4-BE49-F238E27FC236}">
                <a16:creationId xmlns:a16="http://schemas.microsoft.com/office/drawing/2014/main" id="{FE51A162-5FE4-456D-A474-703F989C397A}"/>
              </a:ext>
            </a:extLst>
          </p:cNvPr>
          <p:cNvSpPr txBox="1"/>
          <p:nvPr/>
        </p:nvSpPr>
        <p:spPr>
          <a:xfrm>
            <a:off x="1285862" y="5285948"/>
            <a:ext cx="3403971" cy="369332"/>
          </a:xfrm>
          <a:prstGeom prst="rect">
            <a:avLst/>
          </a:prstGeom>
          <a:noFill/>
        </p:spPr>
        <p:txBody>
          <a:bodyPr wrap="square" rtlCol="0">
            <a:spAutoFit/>
          </a:bodyPr>
          <a:lstStyle/>
          <a:p>
            <a:pPr>
              <a:spcAft>
                <a:spcPts val="600"/>
              </a:spcAft>
              <a:buClr>
                <a:schemeClr val="bg2"/>
              </a:buClr>
            </a:pPr>
            <a:r>
              <a:rPr lang="en-US" altLang="en-US" dirty="0">
                <a:solidFill>
                  <a:prstClr val="white"/>
                </a:solidFill>
                <a:cs typeface="Effra Light" panose="020B0403020203020204" pitchFamily="34" charset="0"/>
              </a:rPr>
              <a:t>Rapidly Achieve Final Renders</a:t>
            </a:r>
            <a:endParaRPr lang="en-US" baseline="30000" dirty="0">
              <a:solidFill>
                <a:srgbClr val="FFFFFF"/>
              </a:solidFill>
              <a:cs typeface="Effra Light" panose="020B0403020203020204" pitchFamily="34" charset="0"/>
            </a:endParaRPr>
          </a:p>
        </p:txBody>
      </p:sp>
      <p:sp>
        <p:nvSpPr>
          <p:cNvPr id="36" name="Freeform 14">
            <a:extLst>
              <a:ext uri="{FF2B5EF4-FFF2-40B4-BE49-F238E27FC236}">
                <a16:creationId xmlns:a16="http://schemas.microsoft.com/office/drawing/2014/main" id="{4027F4BC-03CE-4425-863A-AC2378C77368}"/>
              </a:ext>
            </a:extLst>
          </p:cNvPr>
          <p:cNvSpPr>
            <a:spLocks noChangeAspect="1" noEditPoints="1"/>
          </p:cNvSpPr>
          <p:nvPr/>
        </p:nvSpPr>
        <p:spPr bwMode="auto">
          <a:xfrm>
            <a:off x="798063" y="5264699"/>
            <a:ext cx="411894" cy="41148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8" name="Picture 7">
            <a:extLst>
              <a:ext uri="{FF2B5EF4-FFF2-40B4-BE49-F238E27FC236}">
                <a16:creationId xmlns:a16="http://schemas.microsoft.com/office/drawing/2014/main" id="{1EFD149A-A7DE-4B49-A055-FFC978FBC1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5797" y="1362844"/>
            <a:ext cx="2445105" cy="640080"/>
          </a:xfrm>
          <a:prstGeom prst="rect">
            <a:avLst/>
          </a:prstGeom>
        </p:spPr>
      </p:pic>
      <p:sp>
        <p:nvSpPr>
          <p:cNvPr id="25" name="TextBox 24">
            <a:extLst>
              <a:ext uri="{FF2B5EF4-FFF2-40B4-BE49-F238E27FC236}">
                <a16:creationId xmlns:a16="http://schemas.microsoft.com/office/drawing/2014/main" id="{7D90663A-F549-4BA8-9D36-DC45DCE0FFCE}"/>
              </a:ext>
            </a:extLst>
          </p:cNvPr>
          <p:cNvSpPr txBox="1"/>
          <p:nvPr/>
        </p:nvSpPr>
        <p:spPr>
          <a:xfrm>
            <a:off x="222280" y="131887"/>
            <a:ext cx="3682585" cy="369332"/>
          </a:xfrm>
          <a:prstGeom prst="rect">
            <a:avLst/>
          </a:prstGeom>
          <a:noFill/>
        </p:spPr>
        <p:txBody>
          <a:bodyPr wrap="square" lIns="0" rIns="0" rtlCol="0">
            <a:spAutoFit/>
          </a:bodyPr>
          <a:lstStyle/>
          <a:p>
            <a:r>
              <a:rPr lang="en-US" dirty="0">
                <a:solidFill>
                  <a:schemeClr val="bg1"/>
                </a:solidFill>
                <a:latin typeface="Effra Medium" panose="020B0703020203020204" pitchFamily="34" charset="0"/>
                <a:cs typeface="Effra Medium" panose="020B0703020203020204" pitchFamily="34" charset="0"/>
              </a:rPr>
              <a:t>RADEON</a:t>
            </a:r>
            <a:r>
              <a:rPr lang="en-US" sz="1000" baseline="76000" dirty="0">
                <a:solidFill>
                  <a:schemeClr val="bg1"/>
                </a:solidFill>
                <a:latin typeface="Effra Medium" panose="020B0703020203020204" pitchFamily="34" charset="0"/>
                <a:cs typeface="Effra Medium" panose="020B0703020203020204" pitchFamily="34" charset="0"/>
              </a:rPr>
              <a:t>TM</a:t>
            </a:r>
            <a:r>
              <a:rPr lang="en-US" dirty="0">
                <a:solidFill>
                  <a:schemeClr val="bg1"/>
                </a:solidFill>
                <a:latin typeface="Effra Medium" panose="020B0703020203020204" pitchFamily="34" charset="0"/>
                <a:cs typeface="Effra Medium" panose="020B0703020203020204" pitchFamily="34" charset="0"/>
              </a:rPr>
              <a:t> PRORENDER</a:t>
            </a:r>
          </a:p>
        </p:txBody>
      </p:sp>
      <p:pic>
        <p:nvPicPr>
          <p:cNvPr id="4" name="Graphic 3" descr="Stopwatch">
            <a:extLst>
              <a:ext uri="{FF2B5EF4-FFF2-40B4-BE49-F238E27FC236}">
                <a16:creationId xmlns:a16="http://schemas.microsoft.com/office/drawing/2014/main" id="{446A4E56-9B61-4FF6-9BD8-6005E56DFD1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6830" y="4221720"/>
            <a:ext cx="594360" cy="594360"/>
          </a:xfrm>
          <a:prstGeom prst="rect">
            <a:avLst/>
          </a:prstGeom>
        </p:spPr>
      </p:pic>
      <p:pic>
        <p:nvPicPr>
          <p:cNvPr id="7" name="Graphic 6">
            <a:extLst>
              <a:ext uri="{FF2B5EF4-FFF2-40B4-BE49-F238E27FC236}">
                <a16:creationId xmlns:a16="http://schemas.microsoft.com/office/drawing/2014/main" id="{CB83C423-8DBE-4B68-B744-A3ED2858EB4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8270" y="3359927"/>
            <a:ext cx="411480" cy="411480"/>
          </a:xfrm>
          <a:prstGeom prst="rect">
            <a:avLst/>
          </a:prstGeom>
        </p:spPr>
      </p:pic>
      <p:sp>
        <p:nvSpPr>
          <p:cNvPr id="23" name="Rectangle 22">
            <a:extLst>
              <a:ext uri="{FF2B5EF4-FFF2-40B4-BE49-F238E27FC236}">
                <a16:creationId xmlns:a16="http://schemas.microsoft.com/office/drawing/2014/main" id="{022595B6-7034-4875-9385-0F6B3ED7151B}"/>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21" name="Group 20">
            <a:extLst>
              <a:ext uri="{FF2B5EF4-FFF2-40B4-BE49-F238E27FC236}">
                <a16:creationId xmlns:a16="http://schemas.microsoft.com/office/drawing/2014/main" id="{7204CA17-CD16-4C98-98FB-708821803D48}"/>
              </a:ext>
            </a:extLst>
          </p:cNvPr>
          <p:cNvGrpSpPr/>
          <p:nvPr/>
        </p:nvGrpSpPr>
        <p:grpSpPr>
          <a:xfrm>
            <a:off x="7856495" y="4924540"/>
            <a:ext cx="4335505" cy="548640"/>
            <a:chOff x="7863840" y="4924540"/>
            <a:chExt cx="4335505" cy="548640"/>
          </a:xfrm>
        </p:grpSpPr>
        <p:sp>
          <p:nvSpPr>
            <p:cNvPr id="24" name="Rectangle 23">
              <a:extLst>
                <a:ext uri="{FF2B5EF4-FFF2-40B4-BE49-F238E27FC236}">
                  <a16:creationId xmlns:a16="http://schemas.microsoft.com/office/drawing/2014/main" id="{464FACAF-1CA9-4C60-BA98-AF86BE87EE8E}"/>
                </a:ext>
              </a:extLst>
            </p:cNvPr>
            <p:cNvSpPr/>
            <p:nvPr/>
          </p:nvSpPr>
          <p:spPr>
            <a:xfrm>
              <a:off x="7863840" y="4924540"/>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28" name="Group 27">
              <a:extLst>
                <a:ext uri="{FF2B5EF4-FFF2-40B4-BE49-F238E27FC236}">
                  <a16:creationId xmlns:a16="http://schemas.microsoft.com/office/drawing/2014/main" id="{CE38EF10-30B4-4FAE-AD54-07E209F97909}"/>
                </a:ext>
              </a:extLst>
            </p:cNvPr>
            <p:cNvGrpSpPr/>
            <p:nvPr/>
          </p:nvGrpSpPr>
          <p:grpSpPr>
            <a:xfrm>
              <a:off x="11650705" y="4924540"/>
              <a:ext cx="548640" cy="548640"/>
              <a:chOff x="11650705" y="4924540"/>
              <a:chExt cx="548640" cy="548640"/>
            </a:xfrm>
          </p:grpSpPr>
          <p:sp>
            <p:nvSpPr>
              <p:cNvPr id="29" name="Rectangle 28">
                <a:extLst>
                  <a:ext uri="{FF2B5EF4-FFF2-40B4-BE49-F238E27FC236}">
                    <a16:creationId xmlns:a16="http://schemas.microsoft.com/office/drawing/2014/main" id="{9DF4463F-BC7F-421B-961A-98AAB2AEB7D2}"/>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0" name="Picture 29">
                <a:extLst>
                  <a:ext uri="{FF2B5EF4-FFF2-40B4-BE49-F238E27FC236}">
                    <a16:creationId xmlns:a16="http://schemas.microsoft.com/office/drawing/2014/main" id="{2466FC88-6CDA-4402-BDB1-5D6DDCB9EBC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sp>
        <p:nvSpPr>
          <p:cNvPr id="35" name="Rectangle 34">
            <a:extLst>
              <a:ext uri="{FF2B5EF4-FFF2-40B4-BE49-F238E27FC236}">
                <a16:creationId xmlns:a16="http://schemas.microsoft.com/office/drawing/2014/main" id="{CA120141-0FA2-4D05-922D-21AB30D88B1A}"/>
              </a:ext>
            </a:extLst>
          </p:cNvPr>
          <p:cNvSpPr/>
          <p:nvPr/>
        </p:nvSpPr>
        <p:spPr>
          <a:xfrm>
            <a:off x="9221733" y="4944469"/>
            <a:ext cx="2330177" cy="548640"/>
          </a:xfrm>
          <a:prstGeom prst="rect">
            <a:avLst/>
          </a:prstGeom>
          <a:noFill/>
          <a:ln w="12700" cap="flat" cmpd="sng" algn="ctr">
            <a:noFill/>
            <a:prstDash val="solid"/>
            <a:miter lim="800000"/>
          </a:ln>
          <a:effectLst/>
        </p:spPr>
        <p:txBody>
          <a:bodyPr lIns="0" tIns="0" rIns="0" bIns="0" rtlCol="0" anchor="ctr"/>
          <a:lstStyle/>
          <a:p>
            <a:pPr lvl="0">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Accelerates Look Development</a:t>
            </a:r>
          </a:p>
        </p:txBody>
      </p:sp>
      <p:pic>
        <p:nvPicPr>
          <p:cNvPr id="39" name="Picture 38">
            <a:extLst>
              <a:ext uri="{FF2B5EF4-FFF2-40B4-BE49-F238E27FC236}">
                <a16:creationId xmlns:a16="http://schemas.microsoft.com/office/drawing/2014/main" id="{C4586108-AD4B-48A1-B9B9-4EB5AD55D8B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74053" y="5800788"/>
            <a:ext cx="1911094" cy="502348"/>
          </a:xfrm>
          <a:prstGeom prst="rect">
            <a:avLst/>
          </a:prstGeom>
        </p:spPr>
      </p:pic>
      <p:sp>
        <p:nvSpPr>
          <p:cNvPr id="41" name="Rectangle 40">
            <a:extLst>
              <a:ext uri="{FF2B5EF4-FFF2-40B4-BE49-F238E27FC236}">
                <a16:creationId xmlns:a16="http://schemas.microsoft.com/office/drawing/2014/main" id="{2DDF5FA1-8070-443F-B577-A0D956B3F5CD}"/>
              </a:ext>
            </a:extLst>
          </p:cNvPr>
          <p:cNvSpPr/>
          <p:nvPr/>
        </p:nvSpPr>
        <p:spPr>
          <a:xfrm>
            <a:off x="8009721" y="6238696"/>
            <a:ext cx="1374094" cy="215444"/>
          </a:xfrm>
          <a:prstGeom prst="rect">
            <a:avLst/>
          </a:prstGeom>
        </p:spPr>
        <p:txBody>
          <a:bodyPr wrap="none">
            <a:spAutoFit/>
          </a:bodyPr>
          <a:lstStyle/>
          <a:p>
            <a:r>
              <a:rPr lang="en-US" sz="800" dirty="0">
                <a:solidFill>
                  <a:schemeClr val="tx1">
                    <a:alpha val="65000"/>
                  </a:schemeClr>
                </a:solidFill>
                <a:effectLst>
                  <a:glow rad="101600">
                    <a:schemeClr val="accent3">
                      <a:satMod val="175000"/>
                      <a:alpha val="40000"/>
                    </a:schemeClr>
                  </a:glow>
                </a:effectLst>
                <a:latin typeface="Effra" panose="020B0603020203020204" pitchFamily="34" charset="0"/>
                <a:cs typeface="Effra" panose="020B0603020203020204" pitchFamily="34" charset="0"/>
              </a:rPr>
              <a:t>Simulated denoising image</a:t>
            </a:r>
          </a:p>
        </p:txBody>
      </p:sp>
      <p:grpSp>
        <p:nvGrpSpPr>
          <p:cNvPr id="43" name="Group 42">
            <a:extLst>
              <a:ext uri="{FF2B5EF4-FFF2-40B4-BE49-F238E27FC236}">
                <a16:creationId xmlns:a16="http://schemas.microsoft.com/office/drawing/2014/main" id="{45E9E48D-B04D-4CA3-AA8E-7D1EE00D2820}"/>
              </a:ext>
            </a:extLst>
          </p:cNvPr>
          <p:cNvGrpSpPr>
            <a:grpSpLocks noChangeAspect="1"/>
          </p:cNvGrpSpPr>
          <p:nvPr/>
        </p:nvGrpSpPr>
        <p:grpSpPr bwMode="auto">
          <a:xfrm>
            <a:off x="8734717" y="4970611"/>
            <a:ext cx="402897" cy="457200"/>
            <a:chOff x="1180" y="3536"/>
            <a:chExt cx="230" cy="261"/>
          </a:xfrm>
          <a:solidFill>
            <a:schemeClr val="bg1"/>
          </a:solidFill>
        </p:grpSpPr>
        <p:sp>
          <p:nvSpPr>
            <p:cNvPr id="44" name="Freeform 19">
              <a:extLst>
                <a:ext uri="{FF2B5EF4-FFF2-40B4-BE49-F238E27FC236}">
                  <a16:creationId xmlns:a16="http://schemas.microsoft.com/office/drawing/2014/main" id="{B6A82F1A-CE2F-4193-8952-C616E9AADF0B}"/>
                </a:ext>
              </a:extLst>
            </p:cNvPr>
            <p:cNvSpPr>
              <a:spLocks noEditPoints="1"/>
            </p:cNvSpPr>
            <p:nvPr/>
          </p:nvSpPr>
          <p:spPr bwMode="auto">
            <a:xfrm>
              <a:off x="1181" y="3536"/>
              <a:ext cx="228" cy="261"/>
            </a:xfrm>
            <a:custGeom>
              <a:avLst/>
              <a:gdLst>
                <a:gd name="T0" fmla="*/ 2789 w 2814"/>
                <a:gd name="T1" fmla="*/ 792 h 3236"/>
                <a:gd name="T2" fmla="*/ 1432 w 2814"/>
                <a:gd name="T3" fmla="*/ 9 h 3236"/>
                <a:gd name="T4" fmla="*/ 1382 w 2814"/>
                <a:gd name="T5" fmla="*/ 9 h 3236"/>
                <a:gd name="T6" fmla="*/ 25 w 2814"/>
                <a:gd name="T7" fmla="*/ 792 h 3236"/>
                <a:gd name="T8" fmla="*/ 0 w 2814"/>
                <a:gd name="T9" fmla="*/ 835 h 3236"/>
                <a:gd name="T10" fmla="*/ 0 w 2814"/>
                <a:gd name="T11" fmla="*/ 2403 h 3236"/>
                <a:gd name="T12" fmla="*/ 25 w 2814"/>
                <a:gd name="T13" fmla="*/ 2446 h 3236"/>
                <a:gd name="T14" fmla="*/ 1382 w 2814"/>
                <a:gd name="T15" fmla="*/ 3229 h 3236"/>
                <a:gd name="T16" fmla="*/ 1407 w 2814"/>
                <a:gd name="T17" fmla="*/ 3236 h 3236"/>
                <a:gd name="T18" fmla="*/ 1432 w 2814"/>
                <a:gd name="T19" fmla="*/ 3229 h 3236"/>
                <a:gd name="T20" fmla="*/ 2789 w 2814"/>
                <a:gd name="T21" fmla="*/ 2446 h 3236"/>
                <a:gd name="T22" fmla="*/ 2814 w 2814"/>
                <a:gd name="T23" fmla="*/ 2403 h 3236"/>
                <a:gd name="T24" fmla="*/ 2814 w 2814"/>
                <a:gd name="T25" fmla="*/ 835 h 3236"/>
                <a:gd name="T26" fmla="*/ 2789 w 2814"/>
                <a:gd name="T27" fmla="*/ 792 h 3236"/>
                <a:gd name="T28" fmla="*/ 2714 w 2814"/>
                <a:gd name="T29" fmla="*/ 2374 h 3236"/>
                <a:gd name="T30" fmla="*/ 1407 w 2814"/>
                <a:gd name="T31" fmla="*/ 3128 h 3236"/>
                <a:gd name="T32" fmla="*/ 100 w 2814"/>
                <a:gd name="T33" fmla="*/ 2374 h 3236"/>
                <a:gd name="T34" fmla="*/ 100 w 2814"/>
                <a:gd name="T35" fmla="*/ 864 h 3236"/>
                <a:gd name="T36" fmla="*/ 1407 w 2814"/>
                <a:gd name="T37" fmla="*/ 110 h 3236"/>
                <a:gd name="T38" fmla="*/ 2714 w 2814"/>
                <a:gd name="T39" fmla="*/ 864 h 3236"/>
                <a:gd name="T40" fmla="*/ 2714 w 2814"/>
                <a:gd name="T41" fmla="*/ 2374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14" h="3236">
                  <a:moveTo>
                    <a:pt x="2789" y="792"/>
                  </a:moveTo>
                  <a:cubicBezTo>
                    <a:pt x="1432" y="9"/>
                    <a:pt x="1432" y="9"/>
                    <a:pt x="1432" y="9"/>
                  </a:cubicBezTo>
                  <a:cubicBezTo>
                    <a:pt x="1417" y="0"/>
                    <a:pt x="1397" y="0"/>
                    <a:pt x="1382" y="9"/>
                  </a:cubicBezTo>
                  <a:cubicBezTo>
                    <a:pt x="25" y="792"/>
                    <a:pt x="25" y="792"/>
                    <a:pt x="25" y="792"/>
                  </a:cubicBezTo>
                  <a:cubicBezTo>
                    <a:pt x="9" y="801"/>
                    <a:pt x="0" y="818"/>
                    <a:pt x="0" y="835"/>
                  </a:cubicBezTo>
                  <a:cubicBezTo>
                    <a:pt x="0" y="2403"/>
                    <a:pt x="0" y="2403"/>
                    <a:pt x="0" y="2403"/>
                  </a:cubicBezTo>
                  <a:cubicBezTo>
                    <a:pt x="0" y="2420"/>
                    <a:pt x="9" y="2437"/>
                    <a:pt x="25" y="2446"/>
                  </a:cubicBezTo>
                  <a:cubicBezTo>
                    <a:pt x="1382" y="3229"/>
                    <a:pt x="1382" y="3229"/>
                    <a:pt x="1382" y="3229"/>
                  </a:cubicBezTo>
                  <a:cubicBezTo>
                    <a:pt x="1390" y="3234"/>
                    <a:pt x="1398" y="3236"/>
                    <a:pt x="1407" y="3236"/>
                  </a:cubicBezTo>
                  <a:cubicBezTo>
                    <a:pt x="1416" y="3236"/>
                    <a:pt x="1424" y="3234"/>
                    <a:pt x="1432" y="3229"/>
                  </a:cubicBezTo>
                  <a:cubicBezTo>
                    <a:pt x="2789" y="2446"/>
                    <a:pt x="2789" y="2446"/>
                    <a:pt x="2789" y="2446"/>
                  </a:cubicBezTo>
                  <a:cubicBezTo>
                    <a:pt x="2805" y="2437"/>
                    <a:pt x="2814" y="2420"/>
                    <a:pt x="2814" y="2403"/>
                  </a:cubicBezTo>
                  <a:cubicBezTo>
                    <a:pt x="2814" y="835"/>
                    <a:pt x="2814" y="835"/>
                    <a:pt x="2814" y="835"/>
                  </a:cubicBezTo>
                  <a:cubicBezTo>
                    <a:pt x="2814" y="818"/>
                    <a:pt x="2805" y="801"/>
                    <a:pt x="2789" y="792"/>
                  </a:cubicBezTo>
                  <a:close/>
                  <a:moveTo>
                    <a:pt x="2714" y="2374"/>
                  </a:moveTo>
                  <a:cubicBezTo>
                    <a:pt x="1407" y="3128"/>
                    <a:pt x="1407" y="3128"/>
                    <a:pt x="1407" y="3128"/>
                  </a:cubicBezTo>
                  <a:cubicBezTo>
                    <a:pt x="100" y="2374"/>
                    <a:pt x="100" y="2374"/>
                    <a:pt x="100" y="2374"/>
                  </a:cubicBezTo>
                  <a:cubicBezTo>
                    <a:pt x="100" y="864"/>
                    <a:pt x="100" y="864"/>
                    <a:pt x="100" y="864"/>
                  </a:cubicBezTo>
                  <a:cubicBezTo>
                    <a:pt x="1407" y="110"/>
                    <a:pt x="1407" y="110"/>
                    <a:pt x="1407" y="110"/>
                  </a:cubicBezTo>
                  <a:cubicBezTo>
                    <a:pt x="2714" y="864"/>
                    <a:pt x="2714" y="864"/>
                    <a:pt x="2714" y="864"/>
                  </a:cubicBezTo>
                  <a:lnTo>
                    <a:pt x="2714" y="237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Freeform 20">
              <a:extLst>
                <a:ext uri="{FF2B5EF4-FFF2-40B4-BE49-F238E27FC236}">
                  <a16:creationId xmlns:a16="http://schemas.microsoft.com/office/drawing/2014/main" id="{434B7534-537E-4543-91AB-E567D59E0504}"/>
                </a:ext>
              </a:extLst>
            </p:cNvPr>
            <p:cNvSpPr>
              <a:spLocks/>
            </p:cNvSpPr>
            <p:nvPr/>
          </p:nvSpPr>
          <p:spPr bwMode="auto">
            <a:xfrm>
              <a:off x="1180" y="3662"/>
              <a:ext cx="174" cy="103"/>
            </a:xfrm>
            <a:custGeom>
              <a:avLst/>
              <a:gdLst>
                <a:gd name="T0" fmla="*/ 2110 w 2142"/>
                <a:gd name="T1" fmla="*/ 1185 h 1278"/>
                <a:gd name="T2" fmla="*/ 82 w 2142"/>
                <a:gd name="T3" fmla="*/ 14 h 1278"/>
                <a:gd name="T4" fmla="*/ 14 w 2142"/>
                <a:gd name="T5" fmla="*/ 32 h 1278"/>
                <a:gd name="T6" fmla="*/ 32 w 2142"/>
                <a:gd name="T7" fmla="*/ 100 h 1278"/>
                <a:gd name="T8" fmla="*/ 2060 w 2142"/>
                <a:gd name="T9" fmla="*/ 1271 h 1278"/>
                <a:gd name="T10" fmla="*/ 2085 w 2142"/>
                <a:gd name="T11" fmla="*/ 1278 h 1278"/>
                <a:gd name="T12" fmla="*/ 2129 w 2142"/>
                <a:gd name="T13" fmla="*/ 1253 h 1278"/>
                <a:gd name="T14" fmla="*/ 2110 w 2142"/>
                <a:gd name="T15" fmla="*/ 1185 h 12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2" h="1278">
                  <a:moveTo>
                    <a:pt x="2110" y="1185"/>
                  </a:moveTo>
                  <a:cubicBezTo>
                    <a:pt x="82" y="14"/>
                    <a:pt x="82" y="14"/>
                    <a:pt x="82" y="14"/>
                  </a:cubicBezTo>
                  <a:cubicBezTo>
                    <a:pt x="58" y="0"/>
                    <a:pt x="27" y="8"/>
                    <a:pt x="14" y="32"/>
                  </a:cubicBezTo>
                  <a:cubicBezTo>
                    <a:pt x="0" y="56"/>
                    <a:pt x="8" y="86"/>
                    <a:pt x="32" y="100"/>
                  </a:cubicBezTo>
                  <a:cubicBezTo>
                    <a:pt x="2060" y="1271"/>
                    <a:pt x="2060" y="1271"/>
                    <a:pt x="2060" y="1271"/>
                  </a:cubicBezTo>
                  <a:cubicBezTo>
                    <a:pt x="2068" y="1276"/>
                    <a:pt x="2077" y="1278"/>
                    <a:pt x="2085" y="1278"/>
                  </a:cubicBezTo>
                  <a:cubicBezTo>
                    <a:pt x="2103" y="1278"/>
                    <a:pt x="2119" y="1269"/>
                    <a:pt x="2129" y="1253"/>
                  </a:cubicBezTo>
                  <a:cubicBezTo>
                    <a:pt x="2142" y="1229"/>
                    <a:pt x="2134" y="1199"/>
                    <a:pt x="2110" y="1185"/>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 name="Freeform 21">
              <a:extLst>
                <a:ext uri="{FF2B5EF4-FFF2-40B4-BE49-F238E27FC236}">
                  <a16:creationId xmlns:a16="http://schemas.microsoft.com/office/drawing/2014/main" id="{2C0169FB-486D-4B94-A7C2-D4601A684E60}"/>
                </a:ext>
              </a:extLst>
            </p:cNvPr>
            <p:cNvSpPr>
              <a:spLocks/>
            </p:cNvSpPr>
            <p:nvPr/>
          </p:nvSpPr>
          <p:spPr bwMode="auto">
            <a:xfrm>
              <a:off x="1235" y="3567"/>
              <a:ext cx="174" cy="104"/>
            </a:xfrm>
            <a:custGeom>
              <a:avLst/>
              <a:gdLst>
                <a:gd name="T0" fmla="*/ 2111 w 2143"/>
                <a:gd name="T1" fmla="*/ 1185 h 1279"/>
                <a:gd name="T2" fmla="*/ 82 w 2143"/>
                <a:gd name="T3" fmla="*/ 14 h 1279"/>
                <a:gd name="T4" fmla="*/ 14 w 2143"/>
                <a:gd name="T5" fmla="*/ 32 h 1279"/>
                <a:gd name="T6" fmla="*/ 32 w 2143"/>
                <a:gd name="T7" fmla="*/ 101 h 1279"/>
                <a:gd name="T8" fmla="*/ 2061 w 2143"/>
                <a:gd name="T9" fmla="*/ 1272 h 1279"/>
                <a:gd name="T10" fmla="*/ 2086 w 2143"/>
                <a:gd name="T11" fmla="*/ 1279 h 1279"/>
                <a:gd name="T12" fmla="*/ 2129 w 2143"/>
                <a:gd name="T13" fmla="*/ 1254 h 1279"/>
                <a:gd name="T14" fmla="*/ 2111 w 2143"/>
                <a:gd name="T15" fmla="*/ 1185 h 1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3" h="1279">
                  <a:moveTo>
                    <a:pt x="2111" y="1185"/>
                  </a:moveTo>
                  <a:cubicBezTo>
                    <a:pt x="82" y="14"/>
                    <a:pt x="82" y="14"/>
                    <a:pt x="82" y="14"/>
                  </a:cubicBezTo>
                  <a:cubicBezTo>
                    <a:pt x="58" y="0"/>
                    <a:pt x="28" y="9"/>
                    <a:pt x="14" y="32"/>
                  </a:cubicBezTo>
                  <a:cubicBezTo>
                    <a:pt x="0" y="56"/>
                    <a:pt x="8" y="87"/>
                    <a:pt x="32" y="101"/>
                  </a:cubicBezTo>
                  <a:cubicBezTo>
                    <a:pt x="2061" y="1272"/>
                    <a:pt x="2061" y="1272"/>
                    <a:pt x="2061" y="1272"/>
                  </a:cubicBezTo>
                  <a:cubicBezTo>
                    <a:pt x="2069" y="1276"/>
                    <a:pt x="2077" y="1279"/>
                    <a:pt x="2086" y="1279"/>
                  </a:cubicBezTo>
                  <a:cubicBezTo>
                    <a:pt x="2103" y="1279"/>
                    <a:pt x="2120" y="1270"/>
                    <a:pt x="2129" y="1254"/>
                  </a:cubicBezTo>
                  <a:cubicBezTo>
                    <a:pt x="2143" y="1230"/>
                    <a:pt x="2135" y="1199"/>
                    <a:pt x="2111" y="1185"/>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2" name="Freeform 22">
              <a:extLst>
                <a:ext uri="{FF2B5EF4-FFF2-40B4-BE49-F238E27FC236}">
                  <a16:creationId xmlns:a16="http://schemas.microsoft.com/office/drawing/2014/main" id="{7BB7CF29-7CF9-4A36-A6C9-AFA5F0CBC36D}"/>
                </a:ext>
              </a:extLst>
            </p:cNvPr>
            <p:cNvSpPr>
              <a:spLocks/>
            </p:cNvSpPr>
            <p:nvPr/>
          </p:nvSpPr>
          <p:spPr bwMode="auto">
            <a:xfrm>
              <a:off x="1180" y="3599"/>
              <a:ext cx="230" cy="135"/>
            </a:xfrm>
            <a:custGeom>
              <a:avLst/>
              <a:gdLst>
                <a:gd name="T0" fmla="*/ 2796 w 2828"/>
                <a:gd name="T1" fmla="*/ 1581 h 1675"/>
                <a:gd name="T2" fmla="*/ 82 w 2828"/>
                <a:gd name="T3" fmla="*/ 14 h 1675"/>
                <a:gd name="T4" fmla="*/ 14 w 2828"/>
                <a:gd name="T5" fmla="*/ 32 h 1675"/>
                <a:gd name="T6" fmla="*/ 32 w 2828"/>
                <a:gd name="T7" fmla="*/ 101 h 1675"/>
                <a:gd name="T8" fmla="*/ 2746 w 2828"/>
                <a:gd name="T9" fmla="*/ 1668 h 1675"/>
                <a:gd name="T10" fmla="*/ 2771 w 2828"/>
                <a:gd name="T11" fmla="*/ 1675 h 1675"/>
                <a:gd name="T12" fmla="*/ 2814 w 2828"/>
                <a:gd name="T13" fmla="*/ 1650 h 1675"/>
                <a:gd name="T14" fmla="*/ 2796 w 2828"/>
                <a:gd name="T15" fmla="*/ 1581 h 16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8" h="1675">
                  <a:moveTo>
                    <a:pt x="2796" y="1581"/>
                  </a:moveTo>
                  <a:cubicBezTo>
                    <a:pt x="82" y="14"/>
                    <a:pt x="82" y="14"/>
                    <a:pt x="82" y="14"/>
                  </a:cubicBezTo>
                  <a:cubicBezTo>
                    <a:pt x="58" y="0"/>
                    <a:pt x="27" y="9"/>
                    <a:pt x="14" y="32"/>
                  </a:cubicBezTo>
                  <a:cubicBezTo>
                    <a:pt x="0" y="56"/>
                    <a:pt x="8" y="87"/>
                    <a:pt x="32" y="101"/>
                  </a:cubicBezTo>
                  <a:cubicBezTo>
                    <a:pt x="2746" y="1668"/>
                    <a:pt x="2746" y="1668"/>
                    <a:pt x="2746" y="1668"/>
                  </a:cubicBezTo>
                  <a:cubicBezTo>
                    <a:pt x="2754" y="1672"/>
                    <a:pt x="2763" y="1675"/>
                    <a:pt x="2771" y="1675"/>
                  </a:cubicBezTo>
                  <a:cubicBezTo>
                    <a:pt x="2788" y="1675"/>
                    <a:pt x="2805" y="1666"/>
                    <a:pt x="2814" y="1650"/>
                  </a:cubicBezTo>
                  <a:cubicBezTo>
                    <a:pt x="2828" y="1626"/>
                    <a:pt x="2820" y="1595"/>
                    <a:pt x="2796" y="1581"/>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3" name="Freeform 23">
              <a:extLst>
                <a:ext uri="{FF2B5EF4-FFF2-40B4-BE49-F238E27FC236}">
                  <a16:creationId xmlns:a16="http://schemas.microsoft.com/office/drawing/2014/main" id="{2825DDCC-8CCE-43B8-9F0D-63D69A1C055E}"/>
                </a:ext>
              </a:extLst>
            </p:cNvPr>
            <p:cNvSpPr>
              <a:spLocks/>
            </p:cNvSpPr>
            <p:nvPr/>
          </p:nvSpPr>
          <p:spPr bwMode="auto">
            <a:xfrm>
              <a:off x="1236" y="3662"/>
              <a:ext cx="174" cy="103"/>
            </a:xfrm>
            <a:custGeom>
              <a:avLst/>
              <a:gdLst>
                <a:gd name="T0" fmla="*/ 2060 w 2142"/>
                <a:gd name="T1" fmla="*/ 14 h 1278"/>
                <a:gd name="T2" fmla="*/ 32 w 2142"/>
                <a:gd name="T3" fmla="*/ 1185 h 1278"/>
                <a:gd name="T4" fmla="*/ 13 w 2142"/>
                <a:gd name="T5" fmla="*/ 1253 h 1278"/>
                <a:gd name="T6" fmla="*/ 57 w 2142"/>
                <a:gd name="T7" fmla="*/ 1278 h 1278"/>
                <a:gd name="T8" fmla="*/ 82 w 2142"/>
                <a:gd name="T9" fmla="*/ 1271 h 1278"/>
                <a:gd name="T10" fmla="*/ 2110 w 2142"/>
                <a:gd name="T11" fmla="*/ 100 h 1278"/>
                <a:gd name="T12" fmla="*/ 2128 w 2142"/>
                <a:gd name="T13" fmla="*/ 32 h 1278"/>
                <a:gd name="T14" fmla="*/ 2060 w 2142"/>
                <a:gd name="T15" fmla="*/ 14 h 12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2" h="1278">
                  <a:moveTo>
                    <a:pt x="2060" y="14"/>
                  </a:moveTo>
                  <a:cubicBezTo>
                    <a:pt x="32" y="1185"/>
                    <a:pt x="32" y="1185"/>
                    <a:pt x="32" y="1185"/>
                  </a:cubicBezTo>
                  <a:cubicBezTo>
                    <a:pt x="8" y="1199"/>
                    <a:pt x="0" y="1229"/>
                    <a:pt x="13" y="1253"/>
                  </a:cubicBezTo>
                  <a:cubicBezTo>
                    <a:pt x="23" y="1269"/>
                    <a:pt x="39" y="1278"/>
                    <a:pt x="57" y="1278"/>
                  </a:cubicBezTo>
                  <a:cubicBezTo>
                    <a:pt x="65" y="1278"/>
                    <a:pt x="74" y="1276"/>
                    <a:pt x="82" y="1271"/>
                  </a:cubicBezTo>
                  <a:cubicBezTo>
                    <a:pt x="2110" y="100"/>
                    <a:pt x="2110" y="100"/>
                    <a:pt x="2110" y="100"/>
                  </a:cubicBezTo>
                  <a:cubicBezTo>
                    <a:pt x="2134" y="86"/>
                    <a:pt x="2142" y="56"/>
                    <a:pt x="2128" y="32"/>
                  </a:cubicBezTo>
                  <a:cubicBezTo>
                    <a:pt x="2115" y="8"/>
                    <a:pt x="2084" y="0"/>
                    <a:pt x="2060" y="14"/>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 name="Freeform 24">
              <a:extLst>
                <a:ext uri="{FF2B5EF4-FFF2-40B4-BE49-F238E27FC236}">
                  <a16:creationId xmlns:a16="http://schemas.microsoft.com/office/drawing/2014/main" id="{7C59A5D2-C9D6-4C7F-B8C6-4A548B48B7FE}"/>
                </a:ext>
              </a:extLst>
            </p:cNvPr>
            <p:cNvSpPr>
              <a:spLocks/>
            </p:cNvSpPr>
            <p:nvPr/>
          </p:nvSpPr>
          <p:spPr bwMode="auto">
            <a:xfrm>
              <a:off x="1181" y="3567"/>
              <a:ext cx="174" cy="104"/>
            </a:xfrm>
            <a:custGeom>
              <a:avLst/>
              <a:gdLst>
                <a:gd name="T0" fmla="*/ 2061 w 2143"/>
                <a:gd name="T1" fmla="*/ 14 h 1279"/>
                <a:gd name="T2" fmla="*/ 32 w 2143"/>
                <a:gd name="T3" fmla="*/ 1185 h 1279"/>
                <a:gd name="T4" fmla="*/ 14 w 2143"/>
                <a:gd name="T5" fmla="*/ 1254 h 1279"/>
                <a:gd name="T6" fmla="*/ 57 w 2143"/>
                <a:gd name="T7" fmla="*/ 1279 h 1279"/>
                <a:gd name="T8" fmla="*/ 82 w 2143"/>
                <a:gd name="T9" fmla="*/ 1272 h 1279"/>
                <a:gd name="T10" fmla="*/ 2111 w 2143"/>
                <a:gd name="T11" fmla="*/ 101 h 1279"/>
                <a:gd name="T12" fmla="*/ 2129 w 2143"/>
                <a:gd name="T13" fmla="*/ 32 h 1279"/>
                <a:gd name="T14" fmla="*/ 2061 w 2143"/>
                <a:gd name="T15" fmla="*/ 14 h 1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3" h="1279">
                  <a:moveTo>
                    <a:pt x="2061" y="14"/>
                  </a:moveTo>
                  <a:cubicBezTo>
                    <a:pt x="32" y="1185"/>
                    <a:pt x="32" y="1185"/>
                    <a:pt x="32" y="1185"/>
                  </a:cubicBezTo>
                  <a:cubicBezTo>
                    <a:pt x="8" y="1199"/>
                    <a:pt x="0" y="1230"/>
                    <a:pt x="14" y="1254"/>
                  </a:cubicBezTo>
                  <a:cubicBezTo>
                    <a:pt x="23" y="1270"/>
                    <a:pt x="40" y="1279"/>
                    <a:pt x="57" y="1279"/>
                  </a:cubicBezTo>
                  <a:cubicBezTo>
                    <a:pt x="66" y="1279"/>
                    <a:pt x="74" y="1276"/>
                    <a:pt x="82" y="1272"/>
                  </a:cubicBezTo>
                  <a:cubicBezTo>
                    <a:pt x="2111" y="101"/>
                    <a:pt x="2111" y="101"/>
                    <a:pt x="2111" y="101"/>
                  </a:cubicBezTo>
                  <a:cubicBezTo>
                    <a:pt x="2135" y="87"/>
                    <a:pt x="2143" y="56"/>
                    <a:pt x="2129" y="32"/>
                  </a:cubicBezTo>
                  <a:cubicBezTo>
                    <a:pt x="2115" y="9"/>
                    <a:pt x="2085" y="0"/>
                    <a:pt x="2061" y="14"/>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Freeform 25">
              <a:extLst>
                <a:ext uri="{FF2B5EF4-FFF2-40B4-BE49-F238E27FC236}">
                  <a16:creationId xmlns:a16="http://schemas.microsoft.com/office/drawing/2014/main" id="{7E90F37F-F426-4019-A226-5437AFE65B3F}"/>
                </a:ext>
              </a:extLst>
            </p:cNvPr>
            <p:cNvSpPr>
              <a:spLocks/>
            </p:cNvSpPr>
            <p:nvPr/>
          </p:nvSpPr>
          <p:spPr bwMode="auto">
            <a:xfrm>
              <a:off x="1180" y="3599"/>
              <a:ext cx="230" cy="135"/>
            </a:xfrm>
            <a:custGeom>
              <a:avLst/>
              <a:gdLst>
                <a:gd name="T0" fmla="*/ 2746 w 2828"/>
                <a:gd name="T1" fmla="*/ 14 h 1675"/>
                <a:gd name="T2" fmla="*/ 32 w 2828"/>
                <a:gd name="T3" fmla="*/ 1581 h 1675"/>
                <a:gd name="T4" fmla="*/ 14 w 2828"/>
                <a:gd name="T5" fmla="*/ 1650 h 1675"/>
                <a:gd name="T6" fmla="*/ 57 w 2828"/>
                <a:gd name="T7" fmla="*/ 1675 h 1675"/>
                <a:gd name="T8" fmla="*/ 82 w 2828"/>
                <a:gd name="T9" fmla="*/ 1668 h 1675"/>
                <a:gd name="T10" fmla="*/ 2796 w 2828"/>
                <a:gd name="T11" fmla="*/ 101 h 1675"/>
                <a:gd name="T12" fmla="*/ 2814 w 2828"/>
                <a:gd name="T13" fmla="*/ 32 h 1675"/>
                <a:gd name="T14" fmla="*/ 2746 w 2828"/>
                <a:gd name="T15" fmla="*/ 14 h 16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8" h="1675">
                  <a:moveTo>
                    <a:pt x="2746" y="14"/>
                  </a:moveTo>
                  <a:cubicBezTo>
                    <a:pt x="32" y="1581"/>
                    <a:pt x="32" y="1581"/>
                    <a:pt x="32" y="1581"/>
                  </a:cubicBezTo>
                  <a:cubicBezTo>
                    <a:pt x="8" y="1595"/>
                    <a:pt x="0" y="1626"/>
                    <a:pt x="14" y="1650"/>
                  </a:cubicBezTo>
                  <a:cubicBezTo>
                    <a:pt x="23" y="1666"/>
                    <a:pt x="40" y="1675"/>
                    <a:pt x="57" y="1675"/>
                  </a:cubicBezTo>
                  <a:cubicBezTo>
                    <a:pt x="65" y="1675"/>
                    <a:pt x="74" y="1672"/>
                    <a:pt x="82" y="1668"/>
                  </a:cubicBezTo>
                  <a:cubicBezTo>
                    <a:pt x="2796" y="101"/>
                    <a:pt x="2796" y="101"/>
                    <a:pt x="2796" y="101"/>
                  </a:cubicBezTo>
                  <a:cubicBezTo>
                    <a:pt x="2820" y="87"/>
                    <a:pt x="2828" y="56"/>
                    <a:pt x="2814" y="32"/>
                  </a:cubicBezTo>
                  <a:cubicBezTo>
                    <a:pt x="2801" y="9"/>
                    <a:pt x="2770" y="0"/>
                    <a:pt x="2746" y="14"/>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6" name="Freeform 26">
              <a:extLst>
                <a:ext uri="{FF2B5EF4-FFF2-40B4-BE49-F238E27FC236}">
                  <a16:creationId xmlns:a16="http://schemas.microsoft.com/office/drawing/2014/main" id="{2F4D3D08-32C5-4463-B248-5ADC6A6410B2}"/>
                </a:ext>
              </a:extLst>
            </p:cNvPr>
            <p:cNvSpPr>
              <a:spLocks/>
            </p:cNvSpPr>
            <p:nvPr/>
          </p:nvSpPr>
          <p:spPr bwMode="auto">
            <a:xfrm>
              <a:off x="1291" y="3536"/>
              <a:ext cx="8" cy="261"/>
            </a:xfrm>
            <a:custGeom>
              <a:avLst/>
              <a:gdLst>
                <a:gd name="T0" fmla="*/ 50 w 100"/>
                <a:gd name="T1" fmla="*/ 0 h 3234"/>
                <a:gd name="T2" fmla="*/ 0 w 100"/>
                <a:gd name="T3" fmla="*/ 50 h 3234"/>
                <a:gd name="T4" fmla="*/ 0 w 100"/>
                <a:gd name="T5" fmla="*/ 3184 h 3234"/>
                <a:gd name="T6" fmla="*/ 50 w 100"/>
                <a:gd name="T7" fmla="*/ 3234 h 3234"/>
                <a:gd name="T8" fmla="*/ 100 w 100"/>
                <a:gd name="T9" fmla="*/ 3184 h 3234"/>
                <a:gd name="T10" fmla="*/ 100 w 100"/>
                <a:gd name="T11" fmla="*/ 50 h 3234"/>
                <a:gd name="T12" fmla="*/ 50 w 100"/>
                <a:gd name="T13" fmla="*/ 0 h 3234"/>
              </a:gdLst>
              <a:ahLst/>
              <a:cxnLst>
                <a:cxn ang="0">
                  <a:pos x="T0" y="T1"/>
                </a:cxn>
                <a:cxn ang="0">
                  <a:pos x="T2" y="T3"/>
                </a:cxn>
                <a:cxn ang="0">
                  <a:pos x="T4" y="T5"/>
                </a:cxn>
                <a:cxn ang="0">
                  <a:pos x="T6" y="T7"/>
                </a:cxn>
                <a:cxn ang="0">
                  <a:pos x="T8" y="T9"/>
                </a:cxn>
                <a:cxn ang="0">
                  <a:pos x="T10" y="T11"/>
                </a:cxn>
                <a:cxn ang="0">
                  <a:pos x="T12" y="T13"/>
                </a:cxn>
              </a:cxnLst>
              <a:rect l="0" t="0" r="r" b="b"/>
              <a:pathLst>
                <a:path w="100" h="3234">
                  <a:moveTo>
                    <a:pt x="50" y="0"/>
                  </a:moveTo>
                  <a:cubicBezTo>
                    <a:pt x="22" y="0"/>
                    <a:pt x="0" y="22"/>
                    <a:pt x="0" y="50"/>
                  </a:cubicBezTo>
                  <a:cubicBezTo>
                    <a:pt x="0" y="3184"/>
                    <a:pt x="0" y="3184"/>
                    <a:pt x="0" y="3184"/>
                  </a:cubicBezTo>
                  <a:cubicBezTo>
                    <a:pt x="0" y="3212"/>
                    <a:pt x="22" y="3234"/>
                    <a:pt x="50" y="3234"/>
                  </a:cubicBezTo>
                  <a:cubicBezTo>
                    <a:pt x="78" y="3234"/>
                    <a:pt x="100" y="3212"/>
                    <a:pt x="100" y="3184"/>
                  </a:cubicBezTo>
                  <a:cubicBezTo>
                    <a:pt x="100" y="50"/>
                    <a:pt x="100" y="50"/>
                    <a:pt x="100" y="50"/>
                  </a:cubicBezTo>
                  <a:cubicBezTo>
                    <a:pt x="100" y="22"/>
                    <a:pt x="78" y="0"/>
                    <a:pt x="50" y="0"/>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Freeform 27">
              <a:extLst>
                <a:ext uri="{FF2B5EF4-FFF2-40B4-BE49-F238E27FC236}">
                  <a16:creationId xmlns:a16="http://schemas.microsoft.com/office/drawing/2014/main" id="{73BCDA67-64C6-4DBC-BBF0-8EBAA4AE1377}"/>
                </a:ext>
              </a:extLst>
            </p:cNvPr>
            <p:cNvSpPr>
              <a:spLocks/>
            </p:cNvSpPr>
            <p:nvPr/>
          </p:nvSpPr>
          <p:spPr bwMode="auto">
            <a:xfrm>
              <a:off x="1236" y="3568"/>
              <a:ext cx="8" cy="196"/>
            </a:xfrm>
            <a:custGeom>
              <a:avLst/>
              <a:gdLst>
                <a:gd name="T0" fmla="*/ 50 w 100"/>
                <a:gd name="T1" fmla="*/ 0 h 2431"/>
                <a:gd name="T2" fmla="*/ 0 w 100"/>
                <a:gd name="T3" fmla="*/ 50 h 2431"/>
                <a:gd name="T4" fmla="*/ 0 w 100"/>
                <a:gd name="T5" fmla="*/ 2381 h 2431"/>
                <a:gd name="T6" fmla="*/ 50 w 100"/>
                <a:gd name="T7" fmla="*/ 2431 h 2431"/>
                <a:gd name="T8" fmla="*/ 100 w 100"/>
                <a:gd name="T9" fmla="*/ 2381 h 2431"/>
                <a:gd name="T10" fmla="*/ 100 w 100"/>
                <a:gd name="T11" fmla="*/ 50 h 2431"/>
                <a:gd name="T12" fmla="*/ 50 w 100"/>
                <a:gd name="T13" fmla="*/ 0 h 2431"/>
              </a:gdLst>
              <a:ahLst/>
              <a:cxnLst>
                <a:cxn ang="0">
                  <a:pos x="T0" y="T1"/>
                </a:cxn>
                <a:cxn ang="0">
                  <a:pos x="T2" y="T3"/>
                </a:cxn>
                <a:cxn ang="0">
                  <a:pos x="T4" y="T5"/>
                </a:cxn>
                <a:cxn ang="0">
                  <a:pos x="T6" y="T7"/>
                </a:cxn>
                <a:cxn ang="0">
                  <a:pos x="T8" y="T9"/>
                </a:cxn>
                <a:cxn ang="0">
                  <a:pos x="T10" y="T11"/>
                </a:cxn>
                <a:cxn ang="0">
                  <a:pos x="T12" y="T13"/>
                </a:cxn>
              </a:cxnLst>
              <a:rect l="0" t="0" r="r" b="b"/>
              <a:pathLst>
                <a:path w="100" h="2431">
                  <a:moveTo>
                    <a:pt x="50" y="0"/>
                  </a:moveTo>
                  <a:cubicBezTo>
                    <a:pt x="23" y="0"/>
                    <a:pt x="0" y="23"/>
                    <a:pt x="0" y="50"/>
                  </a:cubicBezTo>
                  <a:cubicBezTo>
                    <a:pt x="0" y="2381"/>
                    <a:pt x="0" y="2381"/>
                    <a:pt x="0" y="2381"/>
                  </a:cubicBezTo>
                  <a:cubicBezTo>
                    <a:pt x="0" y="2409"/>
                    <a:pt x="23" y="2431"/>
                    <a:pt x="50" y="2431"/>
                  </a:cubicBezTo>
                  <a:cubicBezTo>
                    <a:pt x="78" y="2431"/>
                    <a:pt x="100" y="2409"/>
                    <a:pt x="100" y="2381"/>
                  </a:cubicBezTo>
                  <a:cubicBezTo>
                    <a:pt x="100" y="50"/>
                    <a:pt x="100" y="50"/>
                    <a:pt x="100" y="50"/>
                  </a:cubicBezTo>
                  <a:cubicBezTo>
                    <a:pt x="100" y="23"/>
                    <a:pt x="78" y="0"/>
                    <a:pt x="50" y="0"/>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Freeform 28">
              <a:extLst>
                <a:ext uri="{FF2B5EF4-FFF2-40B4-BE49-F238E27FC236}">
                  <a16:creationId xmlns:a16="http://schemas.microsoft.com/office/drawing/2014/main" id="{FB035E6D-3B54-4E67-8F80-D2A5E5201522}"/>
                </a:ext>
              </a:extLst>
            </p:cNvPr>
            <p:cNvSpPr>
              <a:spLocks/>
            </p:cNvSpPr>
            <p:nvPr/>
          </p:nvSpPr>
          <p:spPr bwMode="auto">
            <a:xfrm>
              <a:off x="1346" y="3568"/>
              <a:ext cx="8" cy="196"/>
            </a:xfrm>
            <a:custGeom>
              <a:avLst/>
              <a:gdLst>
                <a:gd name="T0" fmla="*/ 50 w 100"/>
                <a:gd name="T1" fmla="*/ 0 h 2426"/>
                <a:gd name="T2" fmla="*/ 0 w 100"/>
                <a:gd name="T3" fmla="*/ 50 h 2426"/>
                <a:gd name="T4" fmla="*/ 0 w 100"/>
                <a:gd name="T5" fmla="*/ 2376 h 2426"/>
                <a:gd name="T6" fmla="*/ 50 w 100"/>
                <a:gd name="T7" fmla="*/ 2426 h 2426"/>
                <a:gd name="T8" fmla="*/ 100 w 100"/>
                <a:gd name="T9" fmla="*/ 2376 h 2426"/>
                <a:gd name="T10" fmla="*/ 100 w 100"/>
                <a:gd name="T11" fmla="*/ 50 h 2426"/>
                <a:gd name="T12" fmla="*/ 50 w 100"/>
                <a:gd name="T13" fmla="*/ 0 h 2426"/>
              </a:gdLst>
              <a:ahLst/>
              <a:cxnLst>
                <a:cxn ang="0">
                  <a:pos x="T0" y="T1"/>
                </a:cxn>
                <a:cxn ang="0">
                  <a:pos x="T2" y="T3"/>
                </a:cxn>
                <a:cxn ang="0">
                  <a:pos x="T4" y="T5"/>
                </a:cxn>
                <a:cxn ang="0">
                  <a:pos x="T6" y="T7"/>
                </a:cxn>
                <a:cxn ang="0">
                  <a:pos x="T8" y="T9"/>
                </a:cxn>
                <a:cxn ang="0">
                  <a:pos x="T10" y="T11"/>
                </a:cxn>
                <a:cxn ang="0">
                  <a:pos x="T12" y="T13"/>
                </a:cxn>
              </a:cxnLst>
              <a:rect l="0" t="0" r="r" b="b"/>
              <a:pathLst>
                <a:path w="100" h="2426">
                  <a:moveTo>
                    <a:pt x="50" y="0"/>
                  </a:moveTo>
                  <a:cubicBezTo>
                    <a:pt x="22" y="0"/>
                    <a:pt x="0" y="23"/>
                    <a:pt x="0" y="50"/>
                  </a:cubicBezTo>
                  <a:cubicBezTo>
                    <a:pt x="0" y="2376"/>
                    <a:pt x="0" y="2376"/>
                    <a:pt x="0" y="2376"/>
                  </a:cubicBezTo>
                  <a:cubicBezTo>
                    <a:pt x="0" y="2404"/>
                    <a:pt x="22" y="2426"/>
                    <a:pt x="50" y="2426"/>
                  </a:cubicBezTo>
                  <a:cubicBezTo>
                    <a:pt x="77" y="2426"/>
                    <a:pt x="100" y="2404"/>
                    <a:pt x="100" y="2376"/>
                  </a:cubicBezTo>
                  <a:cubicBezTo>
                    <a:pt x="100" y="50"/>
                    <a:pt x="100" y="50"/>
                    <a:pt x="100" y="50"/>
                  </a:cubicBezTo>
                  <a:cubicBezTo>
                    <a:pt x="100" y="23"/>
                    <a:pt x="77" y="0"/>
                    <a:pt x="50" y="0"/>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1937767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BC1A5C44-29F4-4701-9F7A-8AA476CC99EE}"/>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28" name="Picture 27">
            <a:extLst>
              <a:ext uri="{FF2B5EF4-FFF2-40B4-BE49-F238E27FC236}">
                <a16:creationId xmlns:a16="http://schemas.microsoft.com/office/drawing/2014/main" id="{C6B08A88-D961-4B1B-89DA-6481CC6711DE}"/>
              </a:ext>
            </a:extLst>
          </p:cNvPr>
          <p:cNvPicPr>
            <a:picLocks noChangeAspect="1"/>
          </p:cNvPicPr>
          <p:nvPr/>
        </p:nvPicPr>
        <p:blipFill rotWithShape="1">
          <a:blip r:embed="rId2">
            <a:extLst>
              <a:ext uri="{28A0092B-C50C-407E-A947-70E740481C1C}">
                <a14:useLocalDpi xmlns:a14="http://schemas.microsoft.com/office/drawing/2010/main" val="0"/>
              </a:ext>
            </a:extLst>
          </a:blip>
          <a:srcRect b="5882"/>
          <a:stretch/>
        </p:blipFill>
        <p:spPr>
          <a:xfrm>
            <a:off x="763" y="428"/>
            <a:ext cx="12190474" cy="6453791"/>
          </a:xfrm>
          <a:prstGeom prst="rect">
            <a:avLst/>
          </a:prstGeom>
        </p:spPr>
      </p:pic>
      <p:pic>
        <p:nvPicPr>
          <p:cNvPr id="32" name="Picture 31">
            <a:extLst>
              <a:ext uri="{FF2B5EF4-FFF2-40B4-BE49-F238E27FC236}">
                <a16:creationId xmlns:a16="http://schemas.microsoft.com/office/drawing/2014/main" id="{1FA87698-2755-461F-B1E3-98F5C51AF0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0" cy="6454139"/>
          </a:xfrm>
          <a:prstGeom prst="rect">
            <a:avLst/>
          </a:prstGeom>
        </p:spPr>
      </p:pic>
      <p:sp>
        <p:nvSpPr>
          <p:cNvPr id="18" name="Rectangle 17">
            <a:extLst>
              <a:ext uri="{FF2B5EF4-FFF2-40B4-BE49-F238E27FC236}">
                <a16:creationId xmlns:a16="http://schemas.microsoft.com/office/drawing/2014/main" id="{6D8CD4C4-589B-41B4-801D-F77A7209C304}"/>
              </a:ext>
            </a:extLst>
          </p:cNvPr>
          <p:cNvSpPr/>
          <p:nvPr/>
        </p:nvSpPr>
        <p:spPr>
          <a:xfrm>
            <a:off x="1" y="6038721"/>
            <a:ext cx="7863840" cy="461665"/>
          </a:xfrm>
          <a:prstGeom prst="rect">
            <a:avLst/>
          </a:prstGeom>
        </p:spPr>
        <p:txBody>
          <a:bodyPr wrap="square">
            <a:spAutoFit/>
          </a:bodyPr>
          <a:lstStyle/>
          <a:p>
            <a:pPr lvl="0">
              <a:defRPr/>
            </a:pPr>
            <a:r>
              <a:rPr lang="en-US" sz="800" dirty="0">
                <a:solidFill>
                  <a:srgbClr val="FFFFFF">
                    <a:alpha val="50000"/>
                  </a:srgbClr>
                </a:solidFill>
                <a:cs typeface="Effra Light" panose="020B0403020203020204" pitchFamily="34" charset="0"/>
              </a:rPr>
              <a:t>*Swap between one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Pro Software driver and up to two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Software for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Pro drivers </a:t>
            </a:r>
            <a:br>
              <a:rPr lang="en-US" sz="800" dirty="0">
                <a:solidFill>
                  <a:srgbClr val="FFFFFF">
                    <a:alpha val="50000"/>
                  </a:srgbClr>
                </a:solidFill>
                <a:cs typeface="Effra Light" panose="020B0403020203020204" pitchFamily="34" charset="0"/>
              </a:rPr>
            </a:br>
            <a:r>
              <a:rPr lang="en-US" sz="800" dirty="0">
                <a:solidFill>
                  <a:srgbClr val="FFFFFF">
                    <a:alpha val="50000"/>
                  </a:srgbClr>
                </a:solidFill>
                <a:cs typeface="Effra Light" panose="020B0403020203020204" pitchFamily="34" charset="0"/>
              </a:rPr>
              <a:t>The “Driver Options” feature is an optional installation when setting up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Pro Software Adrenalin Edition, and is compatible with the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Pro WX series (desktop only)</a:t>
            </a:r>
            <a:br>
              <a:rPr lang="en-US" sz="800" dirty="0">
                <a:solidFill>
                  <a:srgbClr val="FFFFFF">
                    <a:alpha val="50000"/>
                  </a:srgbClr>
                </a:solidFill>
                <a:cs typeface="Effra Light" panose="020B0403020203020204" pitchFamily="34" charset="0"/>
              </a:rPr>
            </a:br>
            <a:r>
              <a:rPr lang="en-US" sz="800" dirty="0">
                <a:solidFill>
                  <a:srgbClr val="FFFFFF">
                    <a:alpha val="50000"/>
                  </a:srgbClr>
                </a:solidFill>
                <a:cs typeface="Effra Light" panose="020B0403020203020204" pitchFamily="34" charset="0"/>
              </a:rPr>
              <a:t>and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Vega Frontier Edition graphics cards, and only supports Windows® 10 </a:t>
            </a:r>
            <a:endParaRPr kumimoji="0" lang="en-US" sz="800" b="0" i="0" u="none" strike="noStrike" kern="1200" cap="none" spc="0" normalizeH="0" baseline="0" noProof="0" dirty="0">
              <a:ln>
                <a:noFill/>
              </a:ln>
              <a:solidFill>
                <a:srgbClr val="FFFFFF">
                  <a:alpha val="50000"/>
                </a:srgbClr>
              </a:solidFill>
              <a:effectLst/>
              <a:uLnTx/>
              <a:uFillTx/>
              <a:latin typeface="Effra Light"/>
              <a:ea typeface="+mn-ea"/>
              <a:cs typeface="Effra Light" panose="020B0403020203020204" pitchFamily="34" charset="0"/>
            </a:endParaRPr>
          </a:p>
        </p:txBody>
      </p:sp>
      <p:sp>
        <p:nvSpPr>
          <p:cNvPr id="59" name="Rectangle 58">
            <a:extLst>
              <a:ext uri="{FF2B5EF4-FFF2-40B4-BE49-F238E27FC236}">
                <a16:creationId xmlns:a16="http://schemas.microsoft.com/office/drawing/2014/main" id="{1A571EEE-5F78-4539-BCF9-442963294D48}"/>
              </a:ext>
            </a:extLst>
          </p:cNvPr>
          <p:cNvSpPr/>
          <p:nvPr/>
        </p:nvSpPr>
        <p:spPr>
          <a:xfrm>
            <a:off x="727357" y="2177644"/>
            <a:ext cx="5834808" cy="903565"/>
          </a:xfrm>
          <a:prstGeom prst="rect">
            <a:avLst/>
          </a:prstGeom>
          <a:noFill/>
          <a:ln w="12700" cap="flat" cmpd="sng" algn="ctr">
            <a:noFill/>
            <a:prstDash val="solid"/>
            <a:miter lim="800000"/>
          </a:ln>
          <a:effectLst/>
        </p:spPr>
        <p:txBody>
          <a:bodyPr lIns="0" tIns="0" rIns="0" bIns="0" rtlCol="0" anchor="t" anchorCtr="0"/>
          <a:lstStyle/>
          <a:p>
            <a:r>
              <a:rPr lang="en-US" sz="2400" dirty="0">
                <a:cs typeface="Effra" panose="020B0603020203020204" pitchFamily="34" charset="0"/>
              </a:rPr>
              <a:t>Swap to </a:t>
            </a:r>
            <a:r>
              <a:rPr lang="en-US" sz="2400" dirty="0" err="1">
                <a:cs typeface="Effra" panose="020B0603020203020204" pitchFamily="34" charset="0"/>
              </a:rPr>
              <a:t>Radeon</a:t>
            </a:r>
            <a:r>
              <a:rPr lang="en-US" sz="1200" baseline="90000" dirty="0" err="1">
                <a:cs typeface="Effra" panose="020B0603020203020204" pitchFamily="34" charset="0"/>
              </a:rPr>
              <a:t>TM</a:t>
            </a:r>
            <a:r>
              <a:rPr lang="en-US" sz="2400" dirty="0">
                <a:cs typeface="Effra" panose="020B0603020203020204" pitchFamily="34" charset="0"/>
              </a:rPr>
              <a:t> Software</a:t>
            </a:r>
            <a:br>
              <a:rPr lang="en-US" sz="2400" dirty="0">
                <a:cs typeface="Effra" panose="020B0603020203020204" pitchFamily="34" charset="0"/>
              </a:rPr>
            </a:br>
            <a:r>
              <a:rPr lang="en-US" sz="2400" dirty="0">
                <a:cs typeface="Effra" panose="020B0603020203020204" pitchFamily="34" charset="0"/>
              </a:rPr>
              <a:t>Adrenalin Edition for </a:t>
            </a:r>
            <a:r>
              <a:rPr lang="en-US" sz="2400" dirty="0" err="1">
                <a:cs typeface="Effra" panose="020B0603020203020204" pitchFamily="34" charset="0"/>
              </a:rPr>
              <a:t>Radeon</a:t>
            </a:r>
            <a:r>
              <a:rPr lang="en-US" sz="1200" baseline="90000" dirty="0" err="1">
                <a:cs typeface="Effra" panose="020B0603020203020204" pitchFamily="34" charset="0"/>
              </a:rPr>
              <a:t>TM</a:t>
            </a:r>
            <a:r>
              <a:rPr lang="en-US" sz="2400" dirty="0">
                <a:cs typeface="Effra" panose="020B0603020203020204" pitchFamily="34" charset="0"/>
              </a:rPr>
              <a:t> Pro</a:t>
            </a:r>
            <a:endParaRPr lang="en-US" sz="2400" baseline="90000" dirty="0">
              <a:cs typeface="Effra" panose="020B0603020203020204" pitchFamily="34" charset="0"/>
            </a:endParaRPr>
          </a:p>
        </p:txBody>
      </p:sp>
      <p:sp>
        <p:nvSpPr>
          <p:cNvPr id="27" name="TextBox 26">
            <a:extLst>
              <a:ext uri="{FF2B5EF4-FFF2-40B4-BE49-F238E27FC236}">
                <a16:creationId xmlns:a16="http://schemas.microsoft.com/office/drawing/2014/main" id="{C28A0A71-7E14-41D9-BAD5-92CB613843BA}"/>
              </a:ext>
            </a:extLst>
          </p:cNvPr>
          <p:cNvSpPr txBox="1"/>
          <p:nvPr/>
        </p:nvSpPr>
        <p:spPr>
          <a:xfrm>
            <a:off x="222280" y="131887"/>
            <a:ext cx="3682585" cy="369332"/>
          </a:xfrm>
          <a:prstGeom prst="rect">
            <a:avLst/>
          </a:prstGeom>
          <a:noFill/>
        </p:spPr>
        <p:txBody>
          <a:bodyPr wrap="square" lIns="0" rIns="0" rtlCol="0">
            <a:spAutoFit/>
          </a:bodyPr>
          <a:lstStyle/>
          <a:p>
            <a:pPr lvl="0">
              <a:defRPr/>
            </a:pPr>
            <a:r>
              <a:rPr lang="en-US" kern="0" dirty="0">
                <a:solidFill>
                  <a:prstClr val="black"/>
                </a:solidFill>
                <a:latin typeface="Effra Medium" panose="020B0703020203020204" pitchFamily="34" charset="0"/>
                <a:cs typeface="Effra Medium" panose="020B0703020203020204" pitchFamily="34" charset="0"/>
              </a:rPr>
              <a:t>DRIVER OPTIONS</a:t>
            </a:r>
          </a:p>
        </p:txBody>
      </p:sp>
      <p:cxnSp>
        <p:nvCxnSpPr>
          <p:cNvPr id="29" name="Straight Connector 28">
            <a:extLst>
              <a:ext uri="{FF2B5EF4-FFF2-40B4-BE49-F238E27FC236}">
                <a16:creationId xmlns:a16="http://schemas.microsoft.com/office/drawing/2014/main" id="{8EC96CE6-53E0-43D3-9E56-2C0F99BE5F9F}"/>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30" name="Straight Connector 29">
            <a:extLst>
              <a:ext uri="{FF2B5EF4-FFF2-40B4-BE49-F238E27FC236}">
                <a16:creationId xmlns:a16="http://schemas.microsoft.com/office/drawing/2014/main" id="{54B35EA1-0A5A-474E-A589-47D877231477}"/>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31" name="Straight Connector 30">
            <a:extLst>
              <a:ext uri="{FF2B5EF4-FFF2-40B4-BE49-F238E27FC236}">
                <a16:creationId xmlns:a16="http://schemas.microsoft.com/office/drawing/2014/main" id="{47AEB2F6-3D0C-4C89-9FC8-962F9D0AD7C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33" name="Straight Connector 32">
            <a:extLst>
              <a:ext uri="{FF2B5EF4-FFF2-40B4-BE49-F238E27FC236}">
                <a16:creationId xmlns:a16="http://schemas.microsoft.com/office/drawing/2014/main" id="{63A0E554-0177-461F-81E3-253AAD35C287}"/>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pic>
        <p:nvPicPr>
          <p:cNvPr id="49" name="Picture 48">
            <a:extLst>
              <a:ext uri="{FF2B5EF4-FFF2-40B4-BE49-F238E27FC236}">
                <a16:creationId xmlns:a16="http://schemas.microsoft.com/office/drawing/2014/main" id="{F84C70BC-A9B0-420B-B3B5-8CF4A16A54FA}"/>
              </a:ext>
            </a:extLst>
          </p:cNvPr>
          <p:cNvPicPr>
            <a:picLocks noChangeAspect="1"/>
          </p:cNvPicPr>
          <p:nvPr/>
        </p:nvPicPr>
        <p:blipFill>
          <a:blip r:embed="rId4"/>
          <a:stretch>
            <a:fillRect/>
          </a:stretch>
        </p:blipFill>
        <p:spPr>
          <a:xfrm>
            <a:off x="10339047" y="5800495"/>
            <a:ext cx="1645920" cy="502935"/>
          </a:xfrm>
          <a:prstGeom prst="rect">
            <a:avLst/>
          </a:prstGeom>
          <a:effectLst/>
        </p:spPr>
      </p:pic>
      <p:sp>
        <p:nvSpPr>
          <p:cNvPr id="56" name="TextBox 55">
            <a:extLst>
              <a:ext uri="{FF2B5EF4-FFF2-40B4-BE49-F238E27FC236}">
                <a16:creationId xmlns:a16="http://schemas.microsoft.com/office/drawing/2014/main" id="{7C4AA9AD-6D81-45CE-BFBE-6A5BA9075E53}"/>
              </a:ext>
            </a:extLst>
          </p:cNvPr>
          <p:cNvSpPr txBox="1"/>
          <p:nvPr/>
        </p:nvSpPr>
        <p:spPr>
          <a:xfrm>
            <a:off x="1285861" y="3381001"/>
            <a:ext cx="3707333" cy="369332"/>
          </a:xfrm>
          <a:prstGeom prst="rect">
            <a:avLst/>
          </a:prstGeom>
          <a:noFill/>
        </p:spPr>
        <p:txBody>
          <a:bodyPr wrap="square" rtlCol="0">
            <a:spAutoFit/>
          </a:bodyPr>
          <a:lstStyle/>
          <a:p>
            <a:r>
              <a:rPr lang="en-US" dirty="0">
                <a:solidFill>
                  <a:srgbClr val="FFFFFF"/>
                </a:solidFill>
                <a:cs typeface="Effra Light" panose="020B0403020203020204" pitchFamily="34" charset="0"/>
              </a:rPr>
              <a:t>Swap Between Up to Three Drivers</a:t>
            </a:r>
            <a:r>
              <a:rPr lang="en-US" sz="1400" baseline="38000" dirty="0">
                <a:solidFill>
                  <a:srgbClr val="FFFFFF"/>
                </a:solidFill>
                <a:cs typeface="Effra Light" panose="020B0403020203020204" pitchFamily="34" charset="0"/>
              </a:rPr>
              <a:t>*</a:t>
            </a:r>
            <a:endParaRPr lang="en-US" baseline="38000" dirty="0">
              <a:solidFill>
                <a:srgbClr val="FFFFFF"/>
              </a:solidFill>
              <a:cs typeface="Effra Light" panose="020B0403020203020204" pitchFamily="34" charset="0"/>
            </a:endParaRPr>
          </a:p>
        </p:txBody>
      </p:sp>
      <p:pic>
        <p:nvPicPr>
          <p:cNvPr id="25" name="Picture 24">
            <a:extLst>
              <a:ext uri="{FF2B5EF4-FFF2-40B4-BE49-F238E27FC236}">
                <a16:creationId xmlns:a16="http://schemas.microsoft.com/office/drawing/2014/main" id="{CD5C8749-AA2B-4011-9CE1-CF229A9BD760}"/>
              </a:ext>
            </a:extLst>
          </p:cNvPr>
          <p:cNvPicPr>
            <a:picLocks noChangeAspect="1"/>
          </p:cNvPicPr>
          <p:nvPr/>
        </p:nvPicPr>
        <p:blipFill>
          <a:blip r:embed="rId5"/>
          <a:stretch>
            <a:fillRect/>
          </a:stretch>
        </p:blipFill>
        <p:spPr>
          <a:xfrm>
            <a:off x="728029" y="3359927"/>
            <a:ext cx="545413" cy="411480"/>
          </a:xfrm>
          <a:prstGeom prst="rect">
            <a:avLst/>
          </a:prstGeom>
          <a:effectLst/>
        </p:spPr>
      </p:pic>
      <p:sp>
        <p:nvSpPr>
          <p:cNvPr id="21" name="Rectangle 20">
            <a:extLst>
              <a:ext uri="{FF2B5EF4-FFF2-40B4-BE49-F238E27FC236}">
                <a16:creationId xmlns:a16="http://schemas.microsoft.com/office/drawing/2014/main" id="{20EFCF1F-FFD1-4084-85FB-9424EF0509A3}"/>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34" name="Group 33">
            <a:extLst>
              <a:ext uri="{FF2B5EF4-FFF2-40B4-BE49-F238E27FC236}">
                <a16:creationId xmlns:a16="http://schemas.microsoft.com/office/drawing/2014/main" id="{7F2F690D-F0D0-40CC-970E-FE4BFF0B36C1}"/>
              </a:ext>
            </a:extLst>
          </p:cNvPr>
          <p:cNvGrpSpPr/>
          <p:nvPr/>
        </p:nvGrpSpPr>
        <p:grpSpPr>
          <a:xfrm>
            <a:off x="7856495" y="4924540"/>
            <a:ext cx="4335505" cy="548640"/>
            <a:chOff x="7863840" y="4924540"/>
            <a:chExt cx="4335505" cy="548640"/>
          </a:xfrm>
        </p:grpSpPr>
        <p:sp>
          <p:nvSpPr>
            <p:cNvPr id="35" name="Rectangle 34">
              <a:extLst>
                <a:ext uri="{FF2B5EF4-FFF2-40B4-BE49-F238E27FC236}">
                  <a16:creationId xmlns:a16="http://schemas.microsoft.com/office/drawing/2014/main" id="{FD41D309-67C6-4409-8932-A463B355648B}"/>
                </a:ext>
              </a:extLst>
            </p:cNvPr>
            <p:cNvSpPr/>
            <p:nvPr/>
          </p:nvSpPr>
          <p:spPr>
            <a:xfrm>
              <a:off x="7863840" y="4924540"/>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6" name="Group 35">
              <a:extLst>
                <a:ext uri="{FF2B5EF4-FFF2-40B4-BE49-F238E27FC236}">
                  <a16:creationId xmlns:a16="http://schemas.microsoft.com/office/drawing/2014/main" id="{F46C176B-1411-4373-9735-0495BAB610C5}"/>
                </a:ext>
              </a:extLst>
            </p:cNvPr>
            <p:cNvGrpSpPr/>
            <p:nvPr/>
          </p:nvGrpSpPr>
          <p:grpSpPr>
            <a:xfrm>
              <a:off x="11650705" y="4924540"/>
              <a:ext cx="548640" cy="548640"/>
              <a:chOff x="11650705" y="4924540"/>
              <a:chExt cx="548640" cy="548640"/>
            </a:xfrm>
          </p:grpSpPr>
          <p:sp>
            <p:nvSpPr>
              <p:cNvPr id="37" name="Rectangle 36">
                <a:extLst>
                  <a:ext uri="{FF2B5EF4-FFF2-40B4-BE49-F238E27FC236}">
                    <a16:creationId xmlns:a16="http://schemas.microsoft.com/office/drawing/2014/main" id="{EB8C60EA-63AD-4146-A9C9-DB9EBADA83DD}"/>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8" name="Picture 37">
                <a:extLst>
                  <a:ext uri="{FF2B5EF4-FFF2-40B4-BE49-F238E27FC236}">
                    <a16:creationId xmlns:a16="http://schemas.microsoft.com/office/drawing/2014/main" id="{B23ABD7D-84DB-4FA1-800E-F1A2C8711A1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sp>
        <p:nvSpPr>
          <p:cNvPr id="46" name="Rectangle 45">
            <a:extLst>
              <a:ext uri="{FF2B5EF4-FFF2-40B4-BE49-F238E27FC236}">
                <a16:creationId xmlns:a16="http://schemas.microsoft.com/office/drawing/2014/main" id="{E416402D-8D54-44AC-9AAF-BFE1DE82A8BC}"/>
              </a:ext>
            </a:extLst>
          </p:cNvPr>
          <p:cNvSpPr/>
          <p:nvPr/>
        </p:nvSpPr>
        <p:spPr>
          <a:xfrm>
            <a:off x="1377381" y="5213872"/>
            <a:ext cx="337221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Create, Design, Playtest, and Optimize</a:t>
            </a:r>
          </a:p>
        </p:txBody>
      </p:sp>
      <p:grpSp>
        <p:nvGrpSpPr>
          <p:cNvPr id="6" name="Group 5">
            <a:extLst>
              <a:ext uri="{FF2B5EF4-FFF2-40B4-BE49-F238E27FC236}">
                <a16:creationId xmlns:a16="http://schemas.microsoft.com/office/drawing/2014/main" id="{A4B1EF8E-CD59-43F2-BE05-0C5B9B04564F}"/>
              </a:ext>
            </a:extLst>
          </p:cNvPr>
          <p:cNvGrpSpPr/>
          <p:nvPr/>
        </p:nvGrpSpPr>
        <p:grpSpPr>
          <a:xfrm>
            <a:off x="765447" y="5247486"/>
            <a:ext cx="559024" cy="446975"/>
            <a:chOff x="765447" y="5276061"/>
            <a:chExt cx="559024" cy="446975"/>
          </a:xfrm>
        </p:grpSpPr>
        <p:pic>
          <p:nvPicPr>
            <p:cNvPr id="50" name="Picture 49">
              <a:extLst>
                <a:ext uri="{FF2B5EF4-FFF2-40B4-BE49-F238E27FC236}">
                  <a16:creationId xmlns:a16="http://schemas.microsoft.com/office/drawing/2014/main" id="{C7B1B2B5-DAD3-40EF-BE49-3973FB191292}"/>
                </a:ext>
              </a:extLst>
            </p:cNvPr>
            <p:cNvPicPr>
              <a:picLocks noChangeAspect="1"/>
            </p:cNvPicPr>
            <p:nvPr/>
          </p:nvPicPr>
          <p:blipFill>
            <a:blip r:embed="rId7"/>
            <a:stretch>
              <a:fillRect/>
            </a:stretch>
          </p:blipFill>
          <p:spPr>
            <a:xfrm>
              <a:off x="765447" y="5393093"/>
              <a:ext cx="479691" cy="329943"/>
            </a:xfrm>
            <a:prstGeom prst="rect">
              <a:avLst/>
            </a:prstGeom>
          </p:spPr>
        </p:pic>
        <p:pic>
          <p:nvPicPr>
            <p:cNvPr id="51" name="Picture 50">
              <a:extLst>
                <a:ext uri="{FF2B5EF4-FFF2-40B4-BE49-F238E27FC236}">
                  <a16:creationId xmlns:a16="http://schemas.microsoft.com/office/drawing/2014/main" id="{B06EF967-562D-4E4A-B486-4CE8B92453D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1849" y="5276061"/>
              <a:ext cx="292622" cy="292622"/>
            </a:xfrm>
            <a:prstGeom prst="rect">
              <a:avLst/>
            </a:prstGeom>
          </p:spPr>
        </p:pic>
      </p:grpSp>
      <p:sp>
        <p:nvSpPr>
          <p:cNvPr id="53" name="TextBox 52">
            <a:extLst>
              <a:ext uri="{FF2B5EF4-FFF2-40B4-BE49-F238E27FC236}">
                <a16:creationId xmlns:a16="http://schemas.microsoft.com/office/drawing/2014/main" id="{3ED6253A-0607-4225-B724-0E073E1C1E29}"/>
              </a:ext>
            </a:extLst>
          </p:cNvPr>
          <p:cNvSpPr txBox="1"/>
          <p:nvPr/>
        </p:nvSpPr>
        <p:spPr>
          <a:xfrm>
            <a:off x="619459" y="763512"/>
            <a:ext cx="4270721" cy="1400383"/>
          </a:xfrm>
          <a:prstGeom prst="rect">
            <a:avLst/>
          </a:prstGeom>
          <a:noFill/>
        </p:spPr>
        <p:txBody>
          <a:bodyPr wrap="none" rtlCol="0">
            <a:spAutoFit/>
          </a:bodyPr>
          <a:lstStyle/>
          <a:p>
            <a:pPr>
              <a:spcAft>
                <a:spcPts val="600"/>
              </a:spcAft>
              <a:buClr>
                <a:schemeClr val="bg2"/>
              </a:buClr>
            </a:pPr>
            <a:r>
              <a:rPr lang="en-CA" sz="4000" dirty="0">
                <a:solidFill>
                  <a:srgbClr val="FFFFFF"/>
                </a:solidFill>
                <a:latin typeface="Effra" panose="020B0603020203020204" pitchFamily="34" charset="0"/>
                <a:cs typeface="Effra" panose="020B0603020203020204" pitchFamily="34" charset="0"/>
              </a:rPr>
              <a:t>Accelerates Game</a:t>
            </a:r>
          </a:p>
          <a:p>
            <a:pPr>
              <a:spcAft>
                <a:spcPts val="600"/>
              </a:spcAft>
              <a:buClr>
                <a:schemeClr val="bg2"/>
              </a:buClr>
            </a:pPr>
            <a:r>
              <a:rPr lang="en-CA" sz="4000" dirty="0">
                <a:solidFill>
                  <a:srgbClr val="FFFFFF"/>
                </a:solidFill>
                <a:latin typeface="Effra" panose="020B0603020203020204" pitchFamily="34" charset="0"/>
                <a:cs typeface="Effra" panose="020B0603020203020204" pitchFamily="34" charset="0"/>
              </a:rPr>
              <a:t>Design Workflows</a:t>
            </a:r>
          </a:p>
        </p:txBody>
      </p:sp>
      <p:grpSp>
        <p:nvGrpSpPr>
          <p:cNvPr id="3" name="Group 2">
            <a:extLst>
              <a:ext uri="{FF2B5EF4-FFF2-40B4-BE49-F238E27FC236}">
                <a16:creationId xmlns:a16="http://schemas.microsoft.com/office/drawing/2014/main" id="{9500C4B4-E412-4354-91BF-FCF8DFA166FA}"/>
              </a:ext>
            </a:extLst>
          </p:cNvPr>
          <p:cNvGrpSpPr/>
          <p:nvPr/>
        </p:nvGrpSpPr>
        <p:grpSpPr>
          <a:xfrm>
            <a:off x="728561" y="4261769"/>
            <a:ext cx="3924067" cy="595968"/>
            <a:chOff x="559016" y="4261769"/>
            <a:chExt cx="3924067" cy="595968"/>
          </a:xfrm>
        </p:grpSpPr>
        <p:sp>
          <p:nvSpPr>
            <p:cNvPr id="58" name="Rectangle 57">
              <a:extLst>
                <a:ext uri="{FF2B5EF4-FFF2-40B4-BE49-F238E27FC236}">
                  <a16:creationId xmlns:a16="http://schemas.microsoft.com/office/drawing/2014/main" id="{7D4B9ACA-3CCF-4C01-9E8F-9F0997DF9C3E}"/>
                </a:ext>
              </a:extLst>
            </p:cNvPr>
            <p:cNvSpPr/>
            <p:nvPr/>
          </p:nvSpPr>
          <p:spPr>
            <a:xfrm>
              <a:off x="1690060" y="4261769"/>
              <a:ext cx="279302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Support for the Latest</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18.2.1 Gaming Driver </a:t>
              </a:r>
            </a:p>
          </p:txBody>
        </p:sp>
        <p:pic>
          <p:nvPicPr>
            <p:cNvPr id="61" name="Picture 60">
              <a:extLst>
                <a:ext uri="{FF2B5EF4-FFF2-40B4-BE49-F238E27FC236}">
                  <a16:creationId xmlns:a16="http://schemas.microsoft.com/office/drawing/2014/main" id="{53E1C1F5-0F22-4637-AF68-7A1DFFD707B6}"/>
                </a:ext>
              </a:extLst>
            </p:cNvPr>
            <p:cNvPicPr>
              <a:picLocks noChangeAspect="1"/>
            </p:cNvPicPr>
            <p:nvPr/>
          </p:nvPicPr>
          <p:blipFill>
            <a:blip r:embed="rId9"/>
            <a:stretch>
              <a:fillRect/>
            </a:stretch>
          </p:blipFill>
          <p:spPr>
            <a:xfrm>
              <a:off x="559016" y="4381176"/>
              <a:ext cx="895794" cy="274320"/>
            </a:xfrm>
            <a:prstGeom prst="rect">
              <a:avLst/>
            </a:prstGeom>
          </p:spPr>
        </p:pic>
      </p:grpSp>
      <p:sp>
        <p:nvSpPr>
          <p:cNvPr id="62" name="Rectangle 61">
            <a:extLst>
              <a:ext uri="{FF2B5EF4-FFF2-40B4-BE49-F238E27FC236}">
                <a16:creationId xmlns:a16="http://schemas.microsoft.com/office/drawing/2014/main" id="{CECBA1CD-69D4-4568-96D4-11C9824ADF3D}"/>
              </a:ext>
            </a:extLst>
          </p:cNvPr>
          <p:cNvSpPr/>
          <p:nvPr/>
        </p:nvSpPr>
        <p:spPr>
          <a:xfrm>
            <a:off x="9550184" y="4944469"/>
            <a:ext cx="1979238"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Work. Swap. Play.</a:t>
            </a:r>
          </a:p>
        </p:txBody>
      </p:sp>
      <p:pic>
        <p:nvPicPr>
          <p:cNvPr id="8" name="Picture 7">
            <a:extLst>
              <a:ext uri="{FF2B5EF4-FFF2-40B4-BE49-F238E27FC236}">
                <a16:creationId xmlns:a16="http://schemas.microsoft.com/office/drawing/2014/main" id="{21140F7B-2B8F-4601-87FB-C609ACB79CD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888369" y="4970260"/>
            <a:ext cx="607326" cy="457200"/>
          </a:xfrm>
          <a:prstGeom prst="rect">
            <a:avLst/>
          </a:prstGeom>
        </p:spPr>
      </p:pic>
    </p:spTree>
    <p:extLst>
      <p:ext uri="{BB962C8B-B14F-4D97-AF65-F5344CB8AC3E}">
        <p14:creationId xmlns:p14="http://schemas.microsoft.com/office/powerpoint/2010/main" val="3695386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EA2E698D-D0A2-414D-A9EC-F71E097A5B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1538" y="0"/>
            <a:ext cx="6990460" cy="6454138"/>
          </a:xfrm>
          <a:prstGeom prst="rect">
            <a:avLst/>
          </a:prstGeom>
        </p:spPr>
      </p:pic>
      <p:sp>
        <p:nvSpPr>
          <p:cNvPr id="28" name="Rectangle 27" hidden="1">
            <a:extLst>
              <a:ext uri="{FF2B5EF4-FFF2-40B4-BE49-F238E27FC236}">
                <a16:creationId xmlns:a16="http://schemas.microsoft.com/office/drawing/2014/main" id="{C5F6AE4C-CFD2-4A05-8B33-126CD09F3874}"/>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 name="TextBox 2">
            <a:extLst>
              <a:ext uri="{FF2B5EF4-FFF2-40B4-BE49-F238E27FC236}">
                <a16:creationId xmlns:a16="http://schemas.microsoft.com/office/drawing/2014/main" id="{E5BAD1B5-EABC-469E-8F69-55DEAC00DBAE}"/>
              </a:ext>
            </a:extLst>
          </p:cNvPr>
          <p:cNvSpPr txBox="1"/>
          <p:nvPr/>
        </p:nvSpPr>
        <p:spPr>
          <a:xfrm>
            <a:off x="222280" y="131887"/>
            <a:ext cx="4453415"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RADEON™ PRO RELIVE</a:t>
            </a:r>
          </a:p>
        </p:txBody>
      </p:sp>
      <p:grpSp>
        <p:nvGrpSpPr>
          <p:cNvPr id="6" name="Group 5">
            <a:extLst>
              <a:ext uri="{FF2B5EF4-FFF2-40B4-BE49-F238E27FC236}">
                <a16:creationId xmlns:a16="http://schemas.microsoft.com/office/drawing/2014/main" id="{A08E9263-4411-447B-9DC5-D1E1F20FC48C}"/>
              </a:ext>
            </a:extLst>
          </p:cNvPr>
          <p:cNvGrpSpPr/>
          <p:nvPr/>
        </p:nvGrpSpPr>
        <p:grpSpPr>
          <a:xfrm>
            <a:off x="711492" y="1487725"/>
            <a:ext cx="8365214" cy="1593484"/>
            <a:chOff x="711492" y="1487725"/>
            <a:chExt cx="8365214" cy="1593484"/>
          </a:xfrm>
        </p:grpSpPr>
        <p:sp>
          <p:nvSpPr>
            <p:cNvPr id="7" name="Rectangle 6">
              <a:extLst>
                <a:ext uri="{FF2B5EF4-FFF2-40B4-BE49-F238E27FC236}">
                  <a16:creationId xmlns:a16="http://schemas.microsoft.com/office/drawing/2014/main" id="{9EC9F6BC-8AF6-42F8-A4B9-54701D8431C5}"/>
                </a:ext>
              </a:extLst>
            </p:cNvPr>
            <p:cNvSpPr/>
            <p:nvPr/>
          </p:nvSpPr>
          <p:spPr>
            <a:xfrm>
              <a:off x="727357" y="2177644"/>
              <a:ext cx="8349349" cy="903565"/>
            </a:xfrm>
            <a:prstGeom prst="rect">
              <a:avLst/>
            </a:prstGeom>
            <a:noFill/>
            <a:ln w="12700" cap="flat" cmpd="sng" algn="ctr">
              <a:noFill/>
              <a:prstDash val="solid"/>
              <a:miter lim="800000"/>
            </a:ln>
            <a:effectLst/>
          </p:spPr>
          <p:txBody>
            <a:bodyPr lIns="0" tIns="0" rIns="0" bIns="0" rtlCol="0" anchor="t" anchorCtr="0"/>
            <a:lstStyle/>
            <a:p>
              <a:r>
                <a:rPr lang="en-US" sz="2400" dirty="0">
                  <a:solidFill>
                    <a:srgbClr val="FFFFFF"/>
                  </a:solidFill>
                </a:rPr>
                <a:t>Record Your Work for Collaboration,</a:t>
              </a:r>
              <a:br>
                <a:rPr lang="en-US" sz="2400" dirty="0">
                  <a:solidFill>
                    <a:srgbClr val="FFFFFF"/>
                  </a:solidFill>
                </a:rPr>
              </a:br>
              <a:r>
                <a:rPr lang="en-US" sz="2400" dirty="0">
                  <a:solidFill>
                    <a:srgbClr val="FFFFFF"/>
                  </a:solidFill>
                </a:rPr>
                <a:t>Presentation, Training, and Support</a:t>
              </a:r>
              <a:endParaRPr lang="en-US" sz="2400" dirty="0">
                <a:solidFill>
                  <a:srgbClr val="FFFFFF"/>
                </a:solidFill>
                <a:latin typeface="Effra" panose="020B0603020203020204" pitchFamily="34" charset="0"/>
                <a:cs typeface="Effra" panose="020B0603020203020204" pitchFamily="34" charset="0"/>
              </a:endParaRPr>
            </a:p>
          </p:txBody>
        </p:sp>
        <p:sp>
          <p:nvSpPr>
            <p:cNvPr id="8" name="Title 4">
              <a:extLst>
                <a:ext uri="{FF2B5EF4-FFF2-40B4-BE49-F238E27FC236}">
                  <a16:creationId xmlns:a16="http://schemas.microsoft.com/office/drawing/2014/main" id="{C7324A0E-E1D0-487A-A1D0-04A51B74A1CF}"/>
                </a:ext>
              </a:extLst>
            </p:cNvPr>
            <p:cNvSpPr txBox="1">
              <a:spLocks/>
            </p:cNvSpPr>
            <p:nvPr/>
          </p:nvSpPr>
          <p:spPr>
            <a:xfrm>
              <a:off x="711492" y="1487725"/>
              <a:ext cx="4949720"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a:lnSpc>
                  <a:spcPct val="85000"/>
                </a:lnSpc>
              </a:pPr>
              <a:r>
                <a:rPr lang="en-CA" sz="4000" dirty="0">
                  <a:solidFill>
                    <a:srgbClr val="FFFFFF"/>
                  </a:solidFill>
                  <a:latin typeface="Effra" panose="020B0603020203020204" pitchFamily="34" charset="0"/>
                  <a:cs typeface="Effra" panose="020B0603020203020204" pitchFamily="34" charset="0"/>
                </a:rPr>
                <a:t>Radeon Pro ReLive</a:t>
              </a:r>
              <a:endParaRPr lang="en-CA" sz="4000" spc="0" dirty="0">
                <a:solidFill>
                  <a:srgbClr val="FFFFFF"/>
                </a:solidFill>
                <a:latin typeface="Effra" panose="020B0603020203020204" pitchFamily="34" charset="0"/>
                <a:cs typeface="Effra" panose="020B0603020203020204" pitchFamily="34" charset="0"/>
              </a:endParaRPr>
            </a:p>
          </p:txBody>
        </p:sp>
      </p:grpSp>
      <p:cxnSp>
        <p:nvCxnSpPr>
          <p:cNvPr id="12" name="Straight Connector 11">
            <a:extLst>
              <a:ext uri="{FF2B5EF4-FFF2-40B4-BE49-F238E27FC236}">
                <a16:creationId xmlns:a16="http://schemas.microsoft.com/office/drawing/2014/main" id="{A2388DB0-F0A0-447C-88B8-B893B2FB97C1}"/>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3" name="Straight Connector 12">
            <a:extLst>
              <a:ext uri="{FF2B5EF4-FFF2-40B4-BE49-F238E27FC236}">
                <a16:creationId xmlns:a16="http://schemas.microsoft.com/office/drawing/2014/main" id="{69EFE58F-13DF-4829-8F40-20E4E5781F6E}"/>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4" name="Straight Connector 13">
            <a:extLst>
              <a:ext uri="{FF2B5EF4-FFF2-40B4-BE49-F238E27FC236}">
                <a16:creationId xmlns:a16="http://schemas.microsoft.com/office/drawing/2014/main" id="{FEB10373-5742-4E7D-8234-23956A174FA2}"/>
              </a:ext>
            </a:extLst>
          </p:cNvPr>
          <p:cNvCxnSpPr/>
          <p:nvPr/>
        </p:nvCxnSpPr>
        <p:spPr>
          <a:xfrm>
            <a:off x="711491"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15" name="Straight Connector 14">
            <a:extLst>
              <a:ext uri="{FF2B5EF4-FFF2-40B4-BE49-F238E27FC236}">
                <a16:creationId xmlns:a16="http://schemas.microsoft.com/office/drawing/2014/main" id="{5126F8F8-BF7E-4257-8F9F-BF6E75A77198}"/>
              </a:ext>
            </a:extLst>
          </p:cNvPr>
          <p:cNvCxnSpPr/>
          <p:nvPr/>
        </p:nvCxnSpPr>
        <p:spPr>
          <a:xfrm>
            <a:off x="711491" y="5946738"/>
            <a:ext cx="3978341" cy="0"/>
          </a:xfrm>
          <a:prstGeom prst="line">
            <a:avLst/>
          </a:prstGeom>
          <a:noFill/>
          <a:ln w="9525" cap="flat" cmpd="sng" algn="ctr">
            <a:solidFill>
              <a:sysClr val="window" lastClr="FFFFFF">
                <a:alpha val="24000"/>
              </a:sysClr>
            </a:solidFill>
            <a:prstDash val="solid"/>
            <a:miter lim="800000"/>
          </a:ln>
          <a:effectLst/>
        </p:spPr>
      </p:cxnSp>
      <p:sp>
        <p:nvSpPr>
          <p:cNvPr id="23" name="Rectangle 22">
            <a:extLst>
              <a:ext uri="{FF2B5EF4-FFF2-40B4-BE49-F238E27FC236}">
                <a16:creationId xmlns:a16="http://schemas.microsoft.com/office/drawing/2014/main" id="{39B71FE8-86AF-407C-AD9B-6AFDBDB5D454}"/>
              </a:ext>
            </a:extLst>
          </p:cNvPr>
          <p:cNvSpPr/>
          <p:nvPr/>
        </p:nvSpPr>
        <p:spPr>
          <a:xfrm>
            <a:off x="1377381" y="3309100"/>
            <a:ext cx="3488698"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Capture Windowed Professional Applications</a:t>
            </a:r>
          </a:p>
        </p:txBody>
      </p:sp>
      <p:sp>
        <p:nvSpPr>
          <p:cNvPr id="21" name="Rectangle 20">
            <a:extLst>
              <a:ext uri="{FF2B5EF4-FFF2-40B4-BE49-F238E27FC236}">
                <a16:creationId xmlns:a16="http://schemas.microsoft.com/office/drawing/2014/main" id="{760F53AD-9246-4CF5-9E8D-1A0AA3EB81C1}"/>
              </a:ext>
            </a:extLst>
          </p:cNvPr>
          <p:cNvSpPr/>
          <p:nvPr/>
        </p:nvSpPr>
        <p:spPr>
          <a:xfrm>
            <a:off x="1377381" y="4261769"/>
            <a:ext cx="3372213" cy="595968"/>
          </a:xfrm>
          <a:prstGeom prst="rect">
            <a:avLst/>
          </a:prstGeom>
        </p:spPr>
        <p:txBody>
          <a:bodyPr wrap="square" lIns="0" tIns="0" rIns="0" bIns="0" anchor="t" anchorCtr="0">
            <a:noAutofit/>
          </a:bodyPr>
          <a:lstStyle/>
          <a:p>
            <a:r>
              <a:rPr lang="en-US" dirty="0">
                <a:cs typeface="Effra Light" panose="020B0403020203020204" pitchFamily="34" charset="0"/>
              </a:rPr>
              <a:t>Remove Webcam Backgrounds</a:t>
            </a:r>
            <a:br>
              <a:rPr lang="en-US" dirty="0">
                <a:cs typeface="Effra Light" panose="020B0403020203020204" pitchFamily="34" charset="0"/>
              </a:rPr>
            </a:br>
            <a:r>
              <a:rPr lang="en-US" dirty="0">
                <a:cs typeface="Effra Light" panose="020B0403020203020204" pitchFamily="34" charset="0"/>
              </a:rPr>
              <a:t>to Put Yourself in the Video</a:t>
            </a:r>
          </a:p>
        </p:txBody>
      </p:sp>
      <p:sp>
        <p:nvSpPr>
          <p:cNvPr id="27" name="Rectangle 26">
            <a:extLst>
              <a:ext uri="{FF2B5EF4-FFF2-40B4-BE49-F238E27FC236}">
                <a16:creationId xmlns:a16="http://schemas.microsoft.com/office/drawing/2014/main" id="{C37C1C02-82D9-4FF2-A603-5E35FDD2C2AF}"/>
              </a:ext>
            </a:extLst>
          </p:cNvPr>
          <p:cNvSpPr/>
          <p:nvPr/>
        </p:nvSpPr>
        <p:spPr>
          <a:xfrm>
            <a:off x="1" y="6038721"/>
            <a:ext cx="7863840" cy="461665"/>
          </a:xfrm>
          <a:prstGeom prst="rect">
            <a:avLst/>
          </a:prstGeom>
        </p:spPr>
        <p:txBody>
          <a:bodyPr wrap="square">
            <a:spAutoFit/>
          </a:bodyPr>
          <a:lstStyle/>
          <a:p>
            <a:pPr lvl="0">
              <a:defRPr/>
            </a:pPr>
            <a:endParaRPr lang="en-US" sz="800" dirty="0">
              <a:solidFill>
                <a:srgbClr val="FFFFFF">
                  <a:alpha val="50000"/>
                </a:srgbClr>
              </a:solidFill>
              <a:cs typeface="Effra Light" panose="020B0403020203020204" pitchFamily="34" charset="0"/>
            </a:endParaRPr>
          </a:p>
          <a:p>
            <a:pPr lvl="0">
              <a:defRPr/>
            </a:pP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Compatible with: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Pro WX series,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Pro SSG,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Pro Duo series, AMD FirePro</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W series, and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Vega Frontier Edition. Supports: Windows® 7/10</a:t>
            </a:r>
          </a:p>
        </p:txBody>
      </p:sp>
      <p:pic>
        <p:nvPicPr>
          <p:cNvPr id="35" name="Graphic 34">
            <a:extLst>
              <a:ext uri="{FF2B5EF4-FFF2-40B4-BE49-F238E27FC236}">
                <a16:creationId xmlns:a16="http://schemas.microsoft.com/office/drawing/2014/main" id="{611444AF-17A9-4C12-865E-14C9190AEA6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8010" y="3359927"/>
            <a:ext cx="452336" cy="411480"/>
          </a:xfrm>
          <a:prstGeom prst="rect">
            <a:avLst/>
          </a:prstGeom>
        </p:spPr>
      </p:pic>
      <p:pic>
        <p:nvPicPr>
          <p:cNvPr id="33" name="Picture 32">
            <a:extLst>
              <a:ext uri="{FF2B5EF4-FFF2-40B4-BE49-F238E27FC236}">
                <a16:creationId xmlns:a16="http://schemas.microsoft.com/office/drawing/2014/main" id="{005D55DD-9062-4155-B0AF-9BF40858DF38}"/>
              </a:ext>
            </a:extLst>
          </p:cNvPr>
          <p:cNvPicPr>
            <a:picLocks noChangeAspect="1"/>
          </p:cNvPicPr>
          <p:nvPr/>
        </p:nvPicPr>
        <p:blipFill>
          <a:blip r:embed="rId5"/>
          <a:stretch>
            <a:fillRect/>
          </a:stretch>
        </p:blipFill>
        <p:spPr>
          <a:xfrm>
            <a:off x="791456" y="4303851"/>
            <a:ext cx="429768" cy="429768"/>
          </a:xfrm>
          <a:prstGeom prst="rect">
            <a:avLst/>
          </a:prstGeom>
        </p:spPr>
      </p:pic>
      <p:sp>
        <p:nvSpPr>
          <p:cNvPr id="24" name="Rectangle 23">
            <a:extLst>
              <a:ext uri="{FF2B5EF4-FFF2-40B4-BE49-F238E27FC236}">
                <a16:creationId xmlns:a16="http://schemas.microsoft.com/office/drawing/2014/main" id="{5CD50A6B-EA7D-4246-B027-E98BCD2C2D5A}"/>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26" name="Picture 25">
            <a:extLst>
              <a:ext uri="{FF2B5EF4-FFF2-40B4-BE49-F238E27FC236}">
                <a16:creationId xmlns:a16="http://schemas.microsoft.com/office/drawing/2014/main" id="{78D811BE-2591-4E97-B9E7-A57A8F9D95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93911" y="5799967"/>
            <a:ext cx="1536192" cy="509168"/>
          </a:xfrm>
          <a:prstGeom prst="rect">
            <a:avLst/>
          </a:prstGeom>
          <a:effectLst/>
        </p:spPr>
      </p:pic>
      <p:grpSp>
        <p:nvGrpSpPr>
          <p:cNvPr id="30" name="Group 29">
            <a:extLst>
              <a:ext uri="{FF2B5EF4-FFF2-40B4-BE49-F238E27FC236}">
                <a16:creationId xmlns:a16="http://schemas.microsoft.com/office/drawing/2014/main" id="{19ED800B-F119-46E5-A47E-C69F61C86E57}"/>
              </a:ext>
            </a:extLst>
          </p:cNvPr>
          <p:cNvGrpSpPr/>
          <p:nvPr/>
        </p:nvGrpSpPr>
        <p:grpSpPr>
          <a:xfrm>
            <a:off x="7856495" y="4924540"/>
            <a:ext cx="4335505" cy="548640"/>
            <a:chOff x="7863840" y="4924540"/>
            <a:chExt cx="4335505" cy="548640"/>
          </a:xfrm>
        </p:grpSpPr>
        <p:sp>
          <p:nvSpPr>
            <p:cNvPr id="32" name="Rectangle 31">
              <a:extLst>
                <a:ext uri="{FF2B5EF4-FFF2-40B4-BE49-F238E27FC236}">
                  <a16:creationId xmlns:a16="http://schemas.microsoft.com/office/drawing/2014/main" id="{AD53D94A-4413-4DEB-8387-46630741D6F4}"/>
                </a:ext>
              </a:extLst>
            </p:cNvPr>
            <p:cNvSpPr/>
            <p:nvPr/>
          </p:nvSpPr>
          <p:spPr>
            <a:xfrm>
              <a:off x="7863840" y="4924540"/>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7" name="Group 36">
              <a:extLst>
                <a:ext uri="{FF2B5EF4-FFF2-40B4-BE49-F238E27FC236}">
                  <a16:creationId xmlns:a16="http://schemas.microsoft.com/office/drawing/2014/main" id="{8FBF4D8D-87C9-4AB1-AAF2-0E48A310C02A}"/>
                </a:ext>
              </a:extLst>
            </p:cNvPr>
            <p:cNvGrpSpPr/>
            <p:nvPr/>
          </p:nvGrpSpPr>
          <p:grpSpPr>
            <a:xfrm>
              <a:off x="11650705" y="4924540"/>
              <a:ext cx="548640" cy="548640"/>
              <a:chOff x="11650705" y="4924540"/>
              <a:chExt cx="548640" cy="548640"/>
            </a:xfrm>
          </p:grpSpPr>
          <p:sp>
            <p:nvSpPr>
              <p:cNvPr id="38" name="Rectangle 37">
                <a:extLst>
                  <a:ext uri="{FF2B5EF4-FFF2-40B4-BE49-F238E27FC236}">
                    <a16:creationId xmlns:a16="http://schemas.microsoft.com/office/drawing/2014/main" id="{A4C8BE4A-FB3C-416F-9870-07622C9EF251}"/>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9" name="Picture 38">
                <a:extLst>
                  <a:ext uri="{FF2B5EF4-FFF2-40B4-BE49-F238E27FC236}">
                    <a16:creationId xmlns:a16="http://schemas.microsoft.com/office/drawing/2014/main" id="{C3D5263B-0FC6-4B57-A522-5DEE9B13564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cxnSp>
        <p:nvCxnSpPr>
          <p:cNvPr id="40" name="Straight Connector 39">
            <a:extLst>
              <a:ext uri="{FF2B5EF4-FFF2-40B4-BE49-F238E27FC236}">
                <a16:creationId xmlns:a16="http://schemas.microsoft.com/office/drawing/2014/main" id="{62975CA7-DE72-4561-81D0-467B40FA434E}"/>
              </a:ext>
            </a:extLst>
          </p:cNvPr>
          <p:cNvCxnSpPr/>
          <p:nvPr/>
        </p:nvCxnSpPr>
        <p:spPr>
          <a:xfrm>
            <a:off x="711491"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41" name="Straight Connector 40">
            <a:extLst>
              <a:ext uri="{FF2B5EF4-FFF2-40B4-BE49-F238E27FC236}">
                <a16:creationId xmlns:a16="http://schemas.microsoft.com/office/drawing/2014/main" id="{5ED2DA04-C216-468D-9811-1CEF4B98AC9B}"/>
              </a:ext>
            </a:extLst>
          </p:cNvPr>
          <p:cNvCxnSpPr/>
          <p:nvPr/>
        </p:nvCxnSpPr>
        <p:spPr>
          <a:xfrm>
            <a:off x="711491" y="5946738"/>
            <a:ext cx="3978341" cy="0"/>
          </a:xfrm>
          <a:prstGeom prst="line">
            <a:avLst/>
          </a:prstGeom>
          <a:noFill/>
          <a:ln w="9525" cap="flat" cmpd="sng" algn="ctr">
            <a:solidFill>
              <a:sysClr val="window" lastClr="FFFFFF">
                <a:alpha val="24000"/>
              </a:sysClr>
            </a:solidFill>
            <a:prstDash val="solid"/>
            <a:miter lim="800000"/>
          </a:ln>
          <a:effectLst/>
        </p:spPr>
      </p:cxnSp>
      <p:graphicFrame>
        <p:nvGraphicFramePr>
          <p:cNvPr id="42" name="Table 41">
            <a:extLst>
              <a:ext uri="{FF2B5EF4-FFF2-40B4-BE49-F238E27FC236}">
                <a16:creationId xmlns:a16="http://schemas.microsoft.com/office/drawing/2014/main" id="{93E23058-BCA0-4ED2-8544-D6D8A3BAA7A1}"/>
              </a:ext>
            </a:extLst>
          </p:cNvPr>
          <p:cNvGraphicFramePr>
            <a:graphicFrameLocks noGrp="1"/>
          </p:cNvGraphicFramePr>
          <p:nvPr>
            <p:extLst>
              <p:ext uri="{D42A27DB-BD31-4B8C-83A1-F6EECF244321}">
                <p14:modId xmlns:p14="http://schemas.microsoft.com/office/powerpoint/2010/main" val="1092642405"/>
              </p:ext>
            </p:extLst>
          </p:nvPr>
        </p:nvGraphicFramePr>
        <p:xfrm>
          <a:off x="711489" y="4994484"/>
          <a:ext cx="3978344" cy="952253"/>
        </p:xfrm>
        <a:graphic>
          <a:graphicData uri="http://schemas.openxmlformats.org/drawingml/2006/table">
            <a:tbl>
              <a:tblPr firstRow="1" bandRow="1">
                <a:tableStyleId>{5C22544A-7EE6-4342-B048-85BDC9FD1C3A}</a:tableStyleId>
              </a:tblPr>
              <a:tblGrid>
                <a:gridCol w="1989172">
                  <a:extLst>
                    <a:ext uri="{9D8B030D-6E8A-4147-A177-3AD203B41FA5}">
                      <a16:colId xmlns:a16="http://schemas.microsoft.com/office/drawing/2014/main" val="2869485214"/>
                    </a:ext>
                  </a:extLst>
                </a:gridCol>
                <a:gridCol w="661238">
                  <a:extLst>
                    <a:ext uri="{9D8B030D-6E8A-4147-A177-3AD203B41FA5}">
                      <a16:colId xmlns:a16="http://schemas.microsoft.com/office/drawing/2014/main" val="2289111612"/>
                    </a:ext>
                  </a:extLst>
                </a:gridCol>
                <a:gridCol w="1327934">
                  <a:extLst>
                    <a:ext uri="{9D8B030D-6E8A-4147-A177-3AD203B41FA5}">
                      <a16:colId xmlns:a16="http://schemas.microsoft.com/office/drawing/2014/main" val="490534269"/>
                    </a:ext>
                  </a:extLst>
                </a:gridCol>
              </a:tblGrid>
              <a:tr h="952253">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200" b="0" dirty="0">
                          <a:solidFill>
                            <a:srgbClr val="FFFFFF"/>
                          </a:solidFill>
                          <a:cs typeface="Effra Light" panose="020B0403020203020204" pitchFamily="34" charset="0"/>
                        </a:rPr>
                        <a:t>New Radeon</a:t>
                      </a:r>
                      <a:r>
                        <a:rPr lang="en-US" sz="1050" b="0" baseline="42000" dirty="0">
                          <a:cs typeface="Effra" panose="020B0603020203020204" pitchFamily="34" charset="0"/>
                        </a:rPr>
                        <a:t>™</a:t>
                      </a:r>
                      <a:r>
                        <a:rPr lang="en-US" sz="1050" b="0" baseline="0" dirty="0">
                          <a:cs typeface="Effra" panose="020B0603020203020204" pitchFamily="34" charset="0"/>
                        </a:rPr>
                        <a:t> </a:t>
                      </a:r>
                      <a:r>
                        <a:rPr lang="en-US" sz="1200" b="0" baseline="0" dirty="0">
                          <a:solidFill>
                            <a:srgbClr val="FFFFFF"/>
                          </a:solidFill>
                          <a:latin typeface="Effra Light" panose="020B0403020203020204" pitchFamily="34" charset="0"/>
                          <a:cs typeface="Effra Light" panose="020B0403020203020204" pitchFamily="34" charset="0"/>
                        </a:rPr>
                        <a:t>P</a:t>
                      </a:r>
                      <a:r>
                        <a:rPr lang="en-US" sz="1200" b="0" dirty="0">
                          <a:solidFill>
                            <a:srgbClr val="FFFFFF"/>
                          </a:solidFill>
                          <a:latin typeface="Effra Light" panose="020B0403020203020204" pitchFamily="34" charset="0"/>
                          <a:cs typeface="Effra Light" panose="020B0403020203020204" pitchFamily="34" charset="0"/>
                        </a:rPr>
                        <a:t>ro Overlay UI for One-click</a:t>
                      </a:r>
                      <a:br>
                        <a:rPr lang="en-US" sz="1200" b="0" dirty="0">
                          <a:solidFill>
                            <a:srgbClr val="FFFFFF"/>
                          </a:solidFill>
                          <a:latin typeface="Effra Light" panose="020B0403020203020204" pitchFamily="34" charset="0"/>
                          <a:cs typeface="Effra Light" panose="020B0403020203020204" pitchFamily="34" charset="0"/>
                        </a:rPr>
                      </a:br>
                      <a:r>
                        <a:rPr lang="en-US" sz="1200" b="0" dirty="0">
                          <a:solidFill>
                            <a:srgbClr val="FFFFFF"/>
                          </a:solidFill>
                          <a:latin typeface="Effra Light" panose="020B0403020203020204" pitchFamily="34" charset="0"/>
                          <a:cs typeface="Effra Light" panose="020B0403020203020204" pitchFamily="34" charset="0"/>
                        </a:rPr>
                        <a:t>Access and Control of</a:t>
                      </a:r>
                      <a:br>
                        <a:rPr lang="en-US" sz="1200" b="0" dirty="0">
                          <a:solidFill>
                            <a:srgbClr val="FFFFFF"/>
                          </a:solidFill>
                          <a:latin typeface="Effra Light" panose="020B0403020203020204" pitchFamily="34" charset="0"/>
                          <a:cs typeface="Effra Light" panose="020B0403020203020204" pitchFamily="34" charset="0"/>
                        </a:rPr>
                      </a:br>
                      <a:r>
                        <a:rPr lang="en-US" sz="1200" b="0" dirty="0">
                          <a:solidFill>
                            <a:srgbClr val="FFFFFF"/>
                          </a:solidFill>
                          <a:latin typeface="Effra Light" panose="020B0403020203020204" pitchFamily="34" charset="0"/>
                          <a:cs typeface="Effra Light" panose="020B0403020203020204" pitchFamily="34" charset="0"/>
                        </a:rPr>
                        <a:t>Radeon Pro ReLive</a:t>
                      </a:r>
                      <a:endParaRPr lang="en-US" sz="1200" b="0" dirty="0">
                        <a:latin typeface="Effra Light" panose="020B0403020203020204" pitchFamily="34" charset="0"/>
                        <a:cs typeface="Effra Light" panose="020B04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600"/>
                        </a:spcAft>
                        <a:buClr>
                          <a:srgbClr val="FFFFFF"/>
                        </a:buClr>
                        <a:buSzTx/>
                        <a:buFontTx/>
                        <a:buNone/>
                        <a:tabLst/>
                        <a:defRPr/>
                      </a:pPr>
                      <a:endParaRPr lang="en-US" sz="1200" b="0" dirty="0">
                        <a:solidFill>
                          <a:srgbClr val="FFFFFF"/>
                        </a:solidFill>
                        <a:cs typeface="Effra Light" panose="020B04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200" b="0" dirty="0">
                          <a:solidFill>
                            <a:srgbClr val="FFFFFF"/>
                          </a:solidFill>
                          <a:cs typeface="Effra Light" panose="020B0403020203020204" pitchFamily="34" charset="0"/>
                        </a:rPr>
                        <a:t>Trim, Your Videos From Within Radeon</a:t>
                      </a:r>
                      <a:r>
                        <a:rPr lang="en-US" sz="1050" b="0" baseline="42000" dirty="0">
                          <a:cs typeface="Effra" panose="020B0603020203020204" pitchFamily="34" charset="0"/>
                        </a:rPr>
                        <a:t>™</a:t>
                      </a:r>
                      <a:r>
                        <a:rPr lang="en-US" sz="1200" b="0" dirty="0">
                          <a:solidFill>
                            <a:srgbClr val="FFFFFF"/>
                          </a:solidFill>
                          <a:cs typeface="Effra Light" panose="020B0403020203020204" pitchFamily="34" charset="0"/>
                        </a:rPr>
                        <a:t> Pro Settings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40566122"/>
                  </a:ext>
                </a:extLst>
              </a:tr>
            </a:tbl>
          </a:graphicData>
        </a:graphic>
      </p:graphicFrame>
      <p:cxnSp>
        <p:nvCxnSpPr>
          <p:cNvPr id="43" name="Straight Connector 42">
            <a:extLst>
              <a:ext uri="{FF2B5EF4-FFF2-40B4-BE49-F238E27FC236}">
                <a16:creationId xmlns:a16="http://schemas.microsoft.com/office/drawing/2014/main" id="{CDC12F68-B737-40F0-9CF0-4C6BBF9E7D44}"/>
              </a:ext>
            </a:extLst>
          </p:cNvPr>
          <p:cNvCxnSpPr>
            <a:cxnSpLocks/>
          </p:cNvCxnSpPr>
          <p:nvPr/>
        </p:nvCxnSpPr>
        <p:spPr>
          <a:xfrm rot="16200000">
            <a:off x="2289182" y="5470610"/>
            <a:ext cx="822960" cy="0"/>
          </a:xfrm>
          <a:prstGeom prst="line">
            <a:avLst/>
          </a:prstGeom>
          <a:noFill/>
          <a:ln w="9525" cap="flat" cmpd="sng" algn="ctr">
            <a:solidFill>
              <a:sysClr val="window" lastClr="FFFFFF">
                <a:alpha val="24000"/>
              </a:sysClr>
            </a:solidFill>
            <a:prstDash val="solid"/>
            <a:miter lim="800000"/>
          </a:ln>
          <a:effectLst/>
        </p:spPr>
      </p:cxnSp>
      <p:pic>
        <p:nvPicPr>
          <p:cNvPr id="36" name="Graphic 35" descr="Scissors">
            <a:extLst>
              <a:ext uri="{FF2B5EF4-FFF2-40B4-BE49-F238E27FC236}">
                <a16:creationId xmlns:a16="http://schemas.microsoft.com/office/drawing/2014/main" id="{F11D6C7A-A16E-4A89-9DE3-2FC035B259B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flipH="1">
            <a:off x="2780571" y="5219151"/>
            <a:ext cx="502920" cy="502920"/>
          </a:xfrm>
          <a:prstGeom prst="rect">
            <a:avLst/>
          </a:prstGeom>
        </p:spPr>
      </p:pic>
      <p:grpSp>
        <p:nvGrpSpPr>
          <p:cNvPr id="4" name="Group 3">
            <a:extLst>
              <a:ext uri="{FF2B5EF4-FFF2-40B4-BE49-F238E27FC236}">
                <a16:creationId xmlns:a16="http://schemas.microsoft.com/office/drawing/2014/main" id="{104888E6-6ABD-4F22-8CA9-4D33B3AAC6FF}"/>
              </a:ext>
            </a:extLst>
          </p:cNvPr>
          <p:cNvGrpSpPr/>
          <p:nvPr/>
        </p:nvGrpSpPr>
        <p:grpSpPr>
          <a:xfrm>
            <a:off x="8970273" y="4944469"/>
            <a:ext cx="2568322" cy="548640"/>
            <a:chOff x="8674988" y="4944469"/>
            <a:chExt cx="2568322" cy="548640"/>
          </a:xfrm>
        </p:grpSpPr>
        <p:sp>
          <p:nvSpPr>
            <p:cNvPr id="45" name="Rectangle 44">
              <a:extLst>
                <a:ext uri="{FF2B5EF4-FFF2-40B4-BE49-F238E27FC236}">
                  <a16:creationId xmlns:a16="http://schemas.microsoft.com/office/drawing/2014/main" id="{459071C2-C206-401D-BC52-0CCBB1112967}"/>
                </a:ext>
              </a:extLst>
            </p:cNvPr>
            <p:cNvSpPr/>
            <p:nvPr/>
          </p:nvSpPr>
          <p:spPr>
            <a:xfrm>
              <a:off x="9214113" y="4944469"/>
              <a:ext cx="2029197"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Improve Communication</a:t>
              </a:r>
            </a:p>
          </p:txBody>
        </p:sp>
        <p:pic>
          <p:nvPicPr>
            <p:cNvPr id="57" name="Graphic 56" descr="Megaphone">
              <a:extLst>
                <a:ext uri="{FF2B5EF4-FFF2-40B4-BE49-F238E27FC236}">
                  <a16:creationId xmlns:a16="http://schemas.microsoft.com/office/drawing/2014/main" id="{4EEC6A18-B48E-45B8-85F2-D947DA34712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674988" y="4947400"/>
              <a:ext cx="502920" cy="502920"/>
            </a:xfrm>
            <a:prstGeom prst="rect">
              <a:avLst/>
            </a:prstGeom>
          </p:spPr>
        </p:pic>
      </p:grpSp>
    </p:spTree>
    <p:extLst>
      <p:ext uri="{BB962C8B-B14F-4D97-AF65-F5344CB8AC3E}">
        <p14:creationId xmlns:p14="http://schemas.microsoft.com/office/powerpoint/2010/main" val="3682941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4785AECB-956A-466C-B0ED-EB48D59F514D}"/>
              </a:ext>
            </a:extLst>
          </p:cNvPr>
          <p:cNvPicPr>
            <a:picLocks noChangeAspect="1"/>
          </p:cNvPicPr>
          <p:nvPr/>
        </p:nvPicPr>
        <p:blipFill rotWithShape="1">
          <a:blip r:embed="rId3"/>
          <a:srcRect l="624" t="1" r="624" b="39461"/>
          <a:stretch/>
        </p:blipFill>
        <p:spPr>
          <a:xfrm flipH="1">
            <a:off x="-3" y="0"/>
            <a:ext cx="12192002" cy="5034703"/>
          </a:xfrm>
          <a:prstGeom prst="rect">
            <a:avLst/>
          </a:prstGeom>
        </p:spPr>
      </p:pic>
      <p:pic>
        <p:nvPicPr>
          <p:cNvPr id="27" name="Picture 26">
            <a:extLst>
              <a:ext uri="{FF2B5EF4-FFF2-40B4-BE49-F238E27FC236}">
                <a16:creationId xmlns:a16="http://schemas.microsoft.com/office/drawing/2014/main" id="{143C830B-1098-453A-8659-6C80DE2085CC}"/>
              </a:ext>
            </a:extLst>
          </p:cNvPr>
          <p:cNvPicPr>
            <a:picLocks noChangeAspect="1"/>
          </p:cNvPicPr>
          <p:nvPr/>
        </p:nvPicPr>
        <p:blipFill>
          <a:blip r:embed="rId4"/>
          <a:stretch>
            <a:fillRect/>
          </a:stretch>
        </p:blipFill>
        <p:spPr>
          <a:xfrm>
            <a:off x="3234944" y="0"/>
            <a:ext cx="8957056" cy="5038344"/>
          </a:xfrm>
          <a:prstGeom prst="rect">
            <a:avLst/>
          </a:prstGeom>
        </p:spPr>
      </p:pic>
      <p:sp>
        <p:nvSpPr>
          <p:cNvPr id="28" name="Rectangle 27">
            <a:extLst>
              <a:ext uri="{FF2B5EF4-FFF2-40B4-BE49-F238E27FC236}">
                <a16:creationId xmlns:a16="http://schemas.microsoft.com/office/drawing/2014/main" id="{EE3B1986-4AD8-4763-A5CA-CEBA6F3E7E6F}"/>
              </a:ext>
            </a:extLst>
          </p:cNvPr>
          <p:cNvSpPr/>
          <p:nvPr/>
        </p:nvSpPr>
        <p:spPr>
          <a:xfrm>
            <a:off x="-2" y="0"/>
            <a:ext cx="6675120" cy="5034703"/>
          </a:xfrm>
          <a:prstGeom prst="rect">
            <a:avLst/>
          </a:prstGeom>
          <a:gradFill>
            <a:gsLst>
              <a:gs pos="100000">
                <a:srgbClr val="0000E1"/>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cxnSp>
        <p:nvCxnSpPr>
          <p:cNvPr id="29" name="Straight Connector 28">
            <a:extLst>
              <a:ext uri="{FF2B5EF4-FFF2-40B4-BE49-F238E27FC236}">
                <a16:creationId xmlns:a16="http://schemas.microsoft.com/office/drawing/2014/main" id="{B3D965D2-ED70-4AA2-97C2-0044B5844A12}"/>
              </a:ext>
            </a:extLst>
          </p:cNvPr>
          <p:cNvCxnSpPr/>
          <p:nvPr/>
        </p:nvCxnSpPr>
        <p:spPr>
          <a:xfrm>
            <a:off x="423747" y="5029200"/>
            <a:ext cx="11329889" cy="0"/>
          </a:xfrm>
          <a:prstGeom prst="line">
            <a:avLst/>
          </a:prstGeom>
          <a:ln w="19050">
            <a:gradFill>
              <a:gsLst>
                <a:gs pos="0">
                  <a:srgbClr val="0000E1">
                    <a:alpha val="0"/>
                  </a:srgbClr>
                </a:gs>
                <a:gs pos="25000">
                  <a:srgbClr val="0000E1"/>
                </a:gs>
                <a:gs pos="75000">
                  <a:srgbClr val="0000E1"/>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482FAA7C-A691-45C4-84B9-8FA5CE5F6EC0}"/>
              </a:ext>
            </a:extLst>
          </p:cNvPr>
          <p:cNvGrpSpPr/>
          <p:nvPr/>
        </p:nvGrpSpPr>
        <p:grpSpPr>
          <a:xfrm>
            <a:off x="2894125" y="5157217"/>
            <a:ext cx="6400476" cy="1097280"/>
            <a:chOff x="2894125" y="5155367"/>
            <a:chExt cx="6400476" cy="1097280"/>
          </a:xfrm>
        </p:grpSpPr>
        <p:cxnSp>
          <p:nvCxnSpPr>
            <p:cNvPr id="31" name="Straight Connector 30">
              <a:extLst>
                <a:ext uri="{FF2B5EF4-FFF2-40B4-BE49-F238E27FC236}">
                  <a16:creationId xmlns:a16="http://schemas.microsoft.com/office/drawing/2014/main" id="{59091A01-8BAD-47F5-8FE8-E7D8F45E9FD9}"/>
                </a:ext>
              </a:extLst>
            </p:cNvPr>
            <p:cNvCxnSpPr/>
            <p:nvPr/>
          </p:nvCxnSpPr>
          <p:spPr>
            <a:xfrm>
              <a:off x="2894125"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0DEEA6D-8510-4765-ABDE-F7D9F21AC1D2}"/>
                </a:ext>
              </a:extLst>
            </p:cNvPr>
            <p:cNvCxnSpPr/>
            <p:nvPr/>
          </p:nvCxnSpPr>
          <p:spPr>
            <a:xfrm>
              <a:off x="6096000"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08533C0-2328-405F-9C00-3B7BD92F318C}"/>
                </a:ext>
              </a:extLst>
            </p:cNvPr>
            <p:cNvCxnSpPr/>
            <p:nvPr/>
          </p:nvCxnSpPr>
          <p:spPr>
            <a:xfrm>
              <a:off x="9294601"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34" name="Title 2">
            <a:extLst>
              <a:ext uri="{FF2B5EF4-FFF2-40B4-BE49-F238E27FC236}">
                <a16:creationId xmlns:a16="http://schemas.microsoft.com/office/drawing/2014/main" id="{7FCB48EE-C380-4535-A90F-B31EA0FF94D0}"/>
              </a:ext>
            </a:extLst>
          </p:cNvPr>
          <p:cNvSpPr txBox="1">
            <a:spLocks/>
          </p:cNvSpPr>
          <p:nvPr/>
        </p:nvSpPr>
        <p:spPr>
          <a:xfrm>
            <a:off x="676019" y="1721730"/>
            <a:ext cx="7427121"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85000"/>
              </a:lnSpc>
              <a:defRPr/>
            </a:pPr>
            <a:r>
              <a:rPr lang="en-US" sz="4400" dirty="0">
                <a:solidFill>
                  <a:prstClr val="white"/>
                </a:solidFill>
                <a:latin typeface="Effra" panose="020B0603020203020204" pitchFamily="34" charset="0"/>
                <a:cs typeface="Effra" panose="020B0603020203020204" pitchFamily="34" charset="0"/>
              </a:rPr>
              <a:t>Virtualized Graphics</a:t>
            </a:r>
          </a:p>
          <a:p>
            <a:pPr lvl="0" algn="l">
              <a:defRPr/>
            </a:pPr>
            <a:r>
              <a:rPr lang="en-US" sz="2800" kern="0" dirty="0">
                <a:solidFill>
                  <a:prstClr val="white"/>
                </a:solidFill>
                <a:cs typeface="Effra" panose="020B0603020203020204" pitchFamily="34" charset="0"/>
              </a:rPr>
              <a:t>AMD MxGPU Hardware</a:t>
            </a:r>
            <a:br>
              <a:rPr lang="en-US" sz="2800" kern="0" dirty="0">
                <a:solidFill>
                  <a:prstClr val="white"/>
                </a:solidFill>
                <a:cs typeface="Effra" panose="020B0603020203020204" pitchFamily="34" charset="0"/>
              </a:rPr>
            </a:br>
            <a:r>
              <a:rPr lang="en-US" sz="2800" kern="0" dirty="0">
                <a:solidFill>
                  <a:prstClr val="white"/>
                </a:solidFill>
                <a:cs typeface="Effra" panose="020B0603020203020204" pitchFamily="34" charset="0"/>
              </a:rPr>
              <a:t>Virtualization Delivers</a:t>
            </a:r>
          </a:p>
        </p:txBody>
      </p:sp>
      <p:grpSp>
        <p:nvGrpSpPr>
          <p:cNvPr id="35" name="Group 34">
            <a:extLst>
              <a:ext uri="{FF2B5EF4-FFF2-40B4-BE49-F238E27FC236}">
                <a16:creationId xmlns:a16="http://schemas.microsoft.com/office/drawing/2014/main" id="{3217E578-0DF2-4D61-AAAF-460BA82D2232}"/>
              </a:ext>
            </a:extLst>
          </p:cNvPr>
          <p:cNvGrpSpPr/>
          <p:nvPr/>
        </p:nvGrpSpPr>
        <p:grpSpPr>
          <a:xfrm>
            <a:off x="7001840" y="5104630"/>
            <a:ext cx="1386918" cy="1338828"/>
            <a:chOff x="7001840" y="5215609"/>
            <a:chExt cx="1386918" cy="1338828"/>
          </a:xfrm>
        </p:grpSpPr>
        <p:sp>
          <p:nvSpPr>
            <p:cNvPr id="36" name="Rectangle 35">
              <a:extLst>
                <a:ext uri="{FF2B5EF4-FFF2-40B4-BE49-F238E27FC236}">
                  <a16:creationId xmlns:a16="http://schemas.microsoft.com/office/drawing/2014/main" id="{E8EAC69B-62F2-42D9-BA99-B1F612C5B0AA}"/>
                </a:ext>
              </a:extLst>
            </p:cNvPr>
            <p:cNvSpPr/>
            <p:nvPr/>
          </p:nvSpPr>
          <p:spPr>
            <a:xfrm>
              <a:off x="7001840" y="5215609"/>
              <a:ext cx="1386918" cy="1338828"/>
            </a:xfrm>
            <a:prstGeom prst="rect">
              <a:avLst/>
            </a:prstGeom>
          </p:spPr>
          <p:txBody>
            <a:bodyPr wrap="none">
              <a:spAutoFit/>
            </a:bodyPr>
            <a:lstStyle/>
            <a:p>
              <a:pPr lvl="0" algn="ctr">
                <a:defRPr/>
              </a:pPr>
              <a:r>
                <a:rPr lang="en-CA" sz="1500" kern="0" dirty="0">
                  <a:solidFill>
                    <a:schemeClr val="bg2"/>
                  </a:solidFill>
                  <a:latin typeface="Effra" panose="020B0603020203020204" pitchFamily="34" charset="0"/>
                  <a:cs typeface="Effra" panose="020B0603020203020204" pitchFamily="34" charset="0"/>
                </a:rPr>
                <a:t>Security</a:t>
              </a: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r>
                <a:rPr lang="en-CA" sz="1050" kern="0" dirty="0">
                  <a:solidFill>
                    <a:schemeClr val="bg2"/>
                  </a:solidFill>
                  <a:cs typeface="Effra Light" panose="020B0403020203020204" pitchFamily="34" charset="0"/>
                </a:rPr>
                <a:t>No Software-Based </a:t>
              </a:r>
              <a:br>
                <a:rPr lang="en-CA" sz="1050" kern="0" dirty="0">
                  <a:solidFill>
                    <a:schemeClr val="bg2"/>
                  </a:solidFill>
                  <a:cs typeface="Effra Light" panose="020B0403020203020204" pitchFamily="34" charset="0"/>
                </a:rPr>
              </a:br>
              <a:r>
                <a:rPr lang="en-CA" sz="1050" kern="0" dirty="0">
                  <a:solidFill>
                    <a:schemeClr val="bg2"/>
                  </a:solidFill>
                  <a:cs typeface="Effra Light" panose="020B0403020203020204" pitchFamily="34" charset="0"/>
                </a:rPr>
                <a:t>Virtualization Overlay</a:t>
              </a:r>
            </a:p>
          </p:txBody>
        </p:sp>
        <p:pic>
          <p:nvPicPr>
            <p:cNvPr id="37" name="Graphic 36" descr="Lock">
              <a:extLst>
                <a:ext uri="{FF2B5EF4-FFF2-40B4-BE49-F238E27FC236}">
                  <a16:creationId xmlns:a16="http://schemas.microsoft.com/office/drawing/2014/main" id="{792E6CF5-0B13-460F-B123-ED7EACEC8B9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38683" y="5459378"/>
              <a:ext cx="713232" cy="713232"/>
            </a:xfrm>
            <a:prstGeom prst="rect">
              <a:avLst/>
            </a:prstGeom>
            <a:effectLst/>
          </p:spPr>
        </p:pic>
      </p:grpSp>
      <p:grpSp>
        <p:nvGrpSpPr>
          <p:cNvPr id="38" name="Group 37">
            <a:extLst>
              <a:ext uri="{FF2B5EF4-FFF2-40B4-BE49-F238E27FC236}">
                <a16:creationId xmlns:a16="http://schemas.microsoft.com/office/drawing/2014/main" id="{43565E05-2EDB-4B8B-995A-7BACFD31151B}"/>
              </a:ext>
            </a:extLst>
          </p:cNvPr>
          <p:cNvGrpSpPr/>
          <p:nvPr/>
        </p:nvGrpSpPr>
        <p:grpSpPr>
          <a:xfrm>
            <a:off x="3627808" y="5104630"/>
            <a:ext cx="1802095" cy="1338828"/>
            <a:chOff x="3627808" y="5215609"/>
            <a:chExt cx="1802095" cy="1338828"/>
          </a:xfrm>
        </p:grpSpPr>
        <p:sp>
          <p:nvSpPr>
            <p:cNvPr id="39" name="Rectangle 38">
              <a:extLst>
                <a:ext uri="{FF2B5EF4-FFF2-40B4-BE49-F238E27FC236}">
                  <a16:creationId xmlns:a16="http://schemas.microsoft.com/office/drawing/2014/main" id="{69A55343-4677-4F5F-9485-CDBFE9A4C045}"/>
                </a:ext>
              </a:extLst>
            </p:cNvPr>
            <p:cNvSpPr/>
            <p:nvPr/>
          </p:nvSpPr>
          <p:spPr>
            <a:xfrm>
              <a:off x="3627808" y="5215609"/>
              <a:ext cx="1802095" cy="1338828"/>
            </a:xfrm>
            <a:prstGeom prst="rect">
              <a:avLst/>
            </a:prstGeom>
          </p:spPr>
          <p:txBody>
            <a:bodyPr wrap="none">
              <a:spAutoFit/>
            </a:bodyPr>
            <a:lstStyle/>
            <a:p>
              <a:pPr lvl="0" algn="ctr">
                <a:defRPr/>
              </a:pPr>
              <a:r>
                <a:rPr lang="en-CA" sz="1500" kern="0" dirty="0">
                  <a:solidFill>
                    <a:schemeClr val="bg2"/>
                  </a:solidFill>
                  <a:latin typeface="Effra" panose="020B0603020203020204" pitchFamily="34" charset="0"/>
                  <a:cs typeface="Effra" panose="020B0603020203020204" pitchFamily="34" charset="0"/>
                </a:rPr>
                <a:t>Performance</a:t>
              </a: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r>
                <a:rPr lang="en-US" sz="1050" kern="0" dirty="0">
                  <a:solidFill>
                    <a:schemeClr val="bg2"/>
                  </a:solidFill>
                  <a:cs typeface="Effra Light" panose="020B0403020203020204" pitchFamily="34" charset="0"/>
                </a:rPr>
                <a:t>Workstation-Class Graphics </a:t>
              </a:r>
            </a:p>
            <a:p>
              <a:pPr lvl="0" algn="ctr">
                <a:defRPr/>
              </a:pPr>
              <a:r>
                <a:rPr lang="en-US" sz="1050" kern="0" dirty="0">
                  <a:solidFill>
                    <a:schemeClr val="bg2"/>
                  </a:solidFill>
                  <a:cs typeface="Effra Light" panose="020B0403020203020204" pitchFamily="34" charset="0"/>
                </a:rPr>
                <a:t>Up to 16 Users per GPU </a:t>
              </a:r>
            </a:p>
          </p:txBody>
        </p:sp>
        <p:sp>
          <p:nvSpPr>
            <p:cNvPr id="40" name="Freeform 14">
              <a:extLst>
                <a:ext uri="{FF2B5EF4-FFF2-40B4-BE49-F238E27FC236}">
                  <a16:creationId xmlns:a16="http://schemas.microsoft.com/office/drawing/2014/main" id="{8B05B2FF-F725-4560-9525-C734549D8E8D}"/>
                </a:ext>
              </a:extLst>
            </p:cNvPr>
            <p:cNvSpPr>
              <a:spLocks noChangeAspect="1" noEditPoints="1"/>
            </p:cNvSpPr>
            <p:nvPr/>
          </p:nvSpPr>
          <p:spPr bwMode="auto">
            <a:xfrm>
              <a:off x="4253518" y="5541674"/>
              <a:ext cx="549192" cy="54864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grpSp>
      <p:grpSp>
        <p:nvGrpSpPr>
          <p:cNvPr id="41" name="Group 40">
            <a:extLst>
              <a:ext uri="{FF2B5EF4-FFF2-40B4-BE49-F238E27FC236}">
                <a16:creationId xmlns:a16="http://schemas.microsoft.com/office/drawing/2014/main" id="{603B8D2E-0FEB-41A4-817D-B2FED169DC22}"/>
              </a:ext>
            </a:extLst>
          </p:cNvPr>
          <p:cNvGrpSpPr/>
          <p:nvPr/>
        </p:nvGrpSpPr>
        <p:grpSpPr>
          <a:xfrm>
            <a:off x="9839518" y="5104630"/>
            <a:ext cx="1662636" cy="1338828"/>
            <a:chOff x="9839518" y="5215609"/>
            <a:chExt cx="1662636" cy="1338828"/>
          </a:xfrm>
        </p:grpSpPr>
        <p:sp>
          <p:nvSpPr>
            <p:cNvPr id="42" name="Rectangle 41">
              <a:extLst>
                <a:ext uri="{FF2B5EF4-FFF2-40B4-BE49-F238E27FC236}">
                  <a16:creationId xmlns:a16="http://schemas.microsoft.com/office/drawing/2014/main" id="{FD0F1B08-1348-4B5D-9DBF-4A702F958139}"/>
                </a:ext>
              </a:extLst>
            </p:cNvPr>
            <p:cNvSpPr/>
            <p:nvPr/>
          </p:nvSpPr>
          <p:spPr>
            <a:xfrm>
              <a:off x="9839518" y="5215609"/>
              <a:ext cx="1662636" cy="1338828"/>
            </a:xfrm>
            <a:prstGeom prst="rect">
              <a:avLst/>
            </a:prstGeom>
          </p:spPr>
          <p:txBody>
            <a:bodyPr wrap="none">
              <a:spAutoFit/>
            </a:bodyPr>
            <a:lstStyle/>
            <a:p>
              <a:pPr lvl="0" algn="ctr">
                <a:defRPr/>
              </a:pPr>
              <a:r>
                <a:rPr lang="en-CA" sz="1500" kern="0" dirty="0">
                  <a:solidFill>
                    <a:schemeClr val="bg2"/>
                  </a:solidFill>
                  <a:latin typeface="Effra" panose="020B0603020203020204" pitchFamily="34" charset="0"/>
                  <a:cs typeface="Effra" panose="020B0603020203020204" pitchFamily="34" charset="0"/>
                </a:rPr>
                <a:t>Value</a:t>
              </a: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eaLnBrk="0" fontAlgn="base" hangingPunct="0">
                <a:spcBef>
                  <a:spcPct val="0"/>
                </a:spcBef>
                <a:defRPr/>
              </a:pPr>
              <a:r>
                <a:rPr lang="en-US" sz="1050" dirty="0">
                  <a:solidFill>
                    <a:prstClr val="white"/>
                  </a:solidFill>
                  <a:cs typeface="Effra" panose="020B0603020203020204" pitchFamily="34" charset="0"/>
                </a:rPr>
                <a:t>No Fee End User Licenses</a:t>
              </a:r>
            </a:p>
            <a:p>
              <a:pPr lvl="0" algn="ctr" eaLnBrk="0" fontAlgn="base" hangingPunct="0">
                <a:spcBef>
                  <a:spcPct val="0"/>
                </a:spcBef>
                <a:defRPr/>
              </a:pPr>
              <a:r>
                <a:rPr lang="en-US" sz="1050" dirty="0">
                  <a:solidFill>
                    <a:prstClr val="white"/>
                  </a:solidFill>
                  <a:cs typeface="Effra" panose="020B0603020203020204" pitchFamily="34" charset="0"/>
                </a:rPr>
                <a:t>Low TCO</a:t>
              </a:r>
            </a:p>
          </p:txBody>
        </p:sp>
        <p:pic>
          <p:nvPicPr>
            <p:cNvPr id="43" name="Picture 42" descr="Original file ‎ (SVG file, nominally 64 × 64 pixels, file size: 4 ...">
              <a:extLst>
                <a:ext uri="{FF2B5EF4-FFF2-40B4-BE49-F238E27FC236}">
                  <a16:creationId xmlns:a16="http://schemas.microsoft.com/office/drawing/2014/main" id="{2E4F2885-8970-4605-90D0-1178A590D492}"/>
                </a:ext>
              </a:extLst>
            </p:cNvPr>
            <p:cNvPicPr>
              <a:picLocks noChangeAspect="1"/>
            </p:cNvPicPr>
            <p:nvPr/>
          </p:nvPicPr>
          <p:blipFill>
            <a:blip r:embed="rId7"/>
            <a:stretch>
              <a:fillRect/>
            </a:stretch>
          </p:blipFill>
          <p:spPr>
            <a:xfrm>
              <a:off x="10396516" y="5541674"/>
              <a:ext cx="548640" cy="548640"/>
            </a:xfrm>
            <a:prstGeom prst="rect">
              <a:avLst/>
            </a:prstGeom>
            <a:effectLst/>
          </p:spPr>
        </p:pic>
      </p:grpSp>
      <p:grpSp>
        <p:nvGrpSpPr>
          <p:cNvPr id="44" name="Group 43">
            <a:extLst>
              <a:ext uri="{FF2B5EF4-FFF2-40B4-BE49-F238E27FC236}">
                <a16:creationId xmlns:a16="http://schemas.microsoft.com/office/drawing/2014/main" id="{CB4D7115-E95F-42B7-B665-F299145D3A49}"/>
              </a:ext>
            </a:extLst>
          </p:cNvPr>
          <p:cNvGrpSpPr/>
          <p:nvPr/>
        </p:nvGrpSpPr>
        <p:grpSpPr>
          <a:xfrm>
            <a:off x="351280" y="5104630"/>
            <a:ext cx="2357320" cy="1338828"/>
            <a:chOff x="351280" y="5215609"/>
            <a:chExt cx="2357320" cy="1338828"/>
          </a:xfrm>
        </p:grpSpPr>
        <p:sp>
          <p:nvSpPr>
            <p:cNvPr id="45" name="TextBox 44">
              <a:extLst>
                <a:ext uri="{FF2B5EF4-FFF2-40B4-BE49-F238E27FC236}">
                  <a16:creationId xmlns:a16="http://schemas.microsoft.com/office/drawing/2014/main" id="{67629459-5382-49B3-96BF-4532156B600D}"/>
                </a:ext>
              </a:extLst>
            </p:cNvPr>
            <p:cNvSpPr txBox="1"/>
            <p:nvPr/>
          </p:nvSpPr>
          <p:spPr>
            <a:xfrm>
              <a:off x="351280" y="5215609"/>
              <a:ext cx="2357320" cy="1338828"/>
            </a:xfrm>
            <a:prstGeom prst="rect">
              <a:avLst/>
            </a:prstGeom>
            <a:noFill/>
          </p:spPr>
          <p:txBody>
            <a:bodyPr wrap="square" rtlCol="0">
              <a:spAutoFit/>
            </a:bodyPr>
            <a:lstStyle/>
            <a:p>
              <a:pPr lvl="0" algn="ctr">
                <a:defRPr/>
              </a:pPr>
              <a:r>
                <a:rPr lang="en-CA" sz="1500" kern="0" dirty="0">
                  <a:solidFill>
                    <a:schemeClr val="bg2"/>
                  </a:solidFill>
                  <a:latin typeface="Effra" panose="020B0603020203020204" pitchFamily="34" charset="0"/>
                  <a:cs typeface="Effra" panose="020B0603020203020204" pitchFamily="34" charset="0"/>
                </a:rPr>
                <a:t>Predictability</a:t>
              </a: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r>
                <a:rPr lang="en-CA" sz="1050" kern="0" dirty="0">
                  <a:solidFill>
                    <a:schemeClr val="bg2"/>
                  </a:solidFill>
                  <a:cs typeface="Effra Light" panose="020B0403020203020204" pitchFamily="34" charset="0"/>
                </a:rPr>
                <a:t>Native AMD Drivers</a:t>
              </a:r>
            </a:p>
            <a:p>
              <a:pPr lvl="0" algn="ctr">
                <a:defRPr/>
              </a:pPr>
              <a:r>
                <a:rPr lang="en-CA" sz="1050" kern="0" dirty="0">
                  <a:solidFill>
                    <a:schemeClr val="bg2"/>
                  </a:solidFill>
                  <a:cs typeface="Effra Light" panose="020B0403020203020204" pitchFamily="34" charset="0"/>
                </a:rPr>
                <a:t>Deterministic Performance</a:t>
              </a:r>
            </a:p>
          </p:txBody>
        </p:sp>
        <p:pic>
          <p:nvPicPr>
            <p:cNvPr id="46" name="Graphic 45" descr="Gears">
              <a:extLst>
                <a:ext uri="{FF2B5EF4-FFF2-40B4-BE49-F238E27FC236}">
                  <a16:creationId xmlns:a16="http://schemas.microsoft.com/office/drawing/2014/main" id="{CEF76156-AB72-437B-8A94-F1A53C1974E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87040" y="5473094"/>
              <a:ext cx="685800" cy="685800"/>
            </a:xfrm>
            <a:prstGeom prst="rect">
              <a:avLst/>
            </a:prstGeom>
          </p:spPr>
        </p:pic>
      </p:grpSp>
      <p:sp>
        <p:nvSpPr>
          <p:cNvPr id="47" name="Rectangle 46">
            <a:extLst>
              <a:ext uri="{FF2B5EF4-FFF2-40B4-BE49-F238E27FC236}">
                <a16:creationId xmlns:a16="http://schemas.microsoft.com/office/drawing/2014/main" id="{3C7D3A35-E5D2-453B-B48F-53EB19222B91}"/>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dirty="0">
              <a:solidFill>
                <a:prstClr val="white"/>
              </a:solidFill>
              <a:latin typeface="Effra Medium" panose="020B0703020203020204" pitchFamily="34" charset="0"/>
              <a:cs typeface="Effra Medium" panose="020B0703020203020204" pitchFamily="34" charset="0"/>
            </a:endParaRPr>
          </a:p>
        </p:txBody>
      </p:sp>
      <p:sp>
        <p:nvSpPr>
          <p:cNvPr id="48" name="Rectangle 47">
            <a:extLst>
              <a:ext uri="{FF2B5EF4-FFF2-40B4-BE49-F238E27FC236}">
                <a16:creationId xmlns:a16="http://schemas.microsoft.com/office/drawing/2014/main" id="{FCDFDAF5-2337-437A-9DA4-F7035BE7340B}"/>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dirty="0">
              <a:solidFill>
                <a:prstClr val="white"/>
              </a:solidFill>
              <a:latin typeface="Calibri" panose="020F0502020204030204"/>
            </a:endParaRPr>
          </a:p>
        </p:txBody>
      </p:sp>
      <p:sp>
        <p:nvSpPr>
          <p:cNvPr id="49" name="TextBox 48">
            <a:extLst>
              <a:ext uri="{FF2B5EF4-FFF2-40B4-BE49-F238E27FC236}">
                <a16:creationId xmlns:a16="http://schemas.microsoft.com/office/drawing/2014/main" id="{E6A5E10C-A49C-4F81-A8C0-DB3BD71F2BA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kern="0" dirty="0">
                <a:solidFill>
                  <a:prstClr val="black"/>
                </a:solidFill>
                <a:latin typeface="Effra Medium" panose="020B0703020203020204" pitchFamily="34" charset="0"/>
                <a:cs typeface="Effra Medium" panose="020B0703020203020204" pitchFamily="34" charset="0"/>
              </a:rPr>
              <a:t>AMD MxGPU</a:t>
            </a:r>
          </a:p>
        </p:txBody>
      </p:sp>
      <p:sp>
        <p:nvSpPr>
          <p:cNvPr id="50" name="Rectangle 49">
            <a:extLst>
              <a:ext uri="{FF2B5EF4-FFF2-40B4-BE49-F238E27FC236}">
                <a16:creationId xmlns:a16="http://schemas.microsoft.com/office/drawing/2014/main" id="{635BCA12-08BA-45BF-8A9D-FC406672E9E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3142496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4">
            <a:extLst>
              <a:ext uri="{FF2B5EF4-FFF2-40B4-BE49-F238E27FC236}">
                <a16:creationId xmlns:a16="http://schemas.microsoft.com/office/drawing/2014/main" id="{061DB244-1978-4DAD-A703-A1C481D212E2}"/>
              </a:ext>
            </a:extLst>
          </p:cNvPr>
          <p:cNvSpPr txBox="1">
            <a:spLocks/>
          </p:cNvSpPr>
          <p:nvPr/>
        </p:nvSpPr>
        <p:spPr>
          <a:xfrm>
            <a:off x="711937" y="1481490"/>
            <a:ext cx="6088171"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lvl="0">
              <a:lnSpc>
                <a:spcPct val="85000"/>
              </a:lnSpc>
              <a:defRPr/>
            </a:pPr>
            <a:r>
              <a:rPr lang="en-CA" sz="4000" spc="0" dirty="0">
                <a:solidFill>
                  <a:srgbClr val="FFFFFF"/>
                </a:solidFill>
                <a:latin typeface="Effra" panose="020B0603020203020204" pitchFamily="34" charset="0"/>
                <a:cs typeface="Effra" panose="020B0603020203020204" pitchFamily="34" charset="0"/>
              </a:rPr>
              <a:t>ENTERPRISE EDITION</a:t>
            </a:r>
            <a:endParaRPr kumimoji="0" lang="en-CA" sz="4000" b="0" i="0" u="none" strike="noStrike" kern="1200" cap="none" spc="0" normalizeH="0" baseline="0" noProof="0" dirty="0">
              <a:ln>
                <a:noFill/>
              </a:ln>
              <a:solidFill>
                <a:srgbClr val="FFFFFF"/>
              </a:solidFill>
              <a:effectLst/>
              <a:uLnTx/>
              <a:uFillTx/>
              <a:latin typeface="Effra" panose="020B0603020203020204" pitchFamily="34" charset="0"/>
              <a:cs typeface="Effra" panose="020B0603020203020204" pitchFamily="34" charset="0"/>
            </a:endParaRPr>
          </a:p>
        </p:txBody>
      </p:sp>
      <p:cxnSp>
        <p:nvCxnSpPr>
          <p:cNvPr id="35" name="Straight Connector 34">
            <a:extLst>
              <a:ext uri="{FF2B5EF4-FFF2-40B4-BE49-F238E27FC236}">
                <a16:creationId xmlns:a16="http://schemas.microsoft.com/office/drawing/2014/main" id="{ED639E72-67AF-4C8A-B738-4E8A5968B190}"/>
              </a:ext>
            </a:extLst>
          </p:cNvPr>
          <p:cNvCxnSpPr>
            <a:cxnSpLocks/>
          </p:cNvCxnSpPr>
          <p:nvPr/>
        </p:nvCxnSpPr>
        <p:spPr>
          <a:xfrm>
            <a:off x="707074" y="2137098"/>
            <a:ext cx="6400800" cy="0"/>
          </a:xfrm>
          <a:prstGeom prst="line">
            <a:avLst/>
          </a:prstGeom>
          <a:noFill/>
          <a:ln w="9525" cap="flat" cmpd="sng" algn="ctr">
            <a:solidFill>
              <a:sysClr val="window" lastClr="FFFFFF">
                <a:alpha val="24000"/>
              </a:sysClr>
            </a:solidFill>
            <a:prstDash val="solid"/>
            <a:miter lim="800000"/>
          </a:ln>
          <a:effectLst/>
        </p:spPr>
      </p:cxnSp>
      <p:sp>
        <p:nvSpPr>
          <p:cNvPr id="20" name="TextBox 19">
            <a:extLst>
              <a:ext uri="{FF2B5EF4-FFF2-40B4-BE49-F238E27FC236}">
                <a16:creationId xmlns:a16="http://schemas.microsoft.com/office/drawing/2014/main" id="{79EC720A-C58B-4E8E-80DE-9809221401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RADEON</a:t>
            </a:r>
            <a:r>
              <a:rPr lang="en-US" sz="1000" baseline="76000" dirty="0">
                <a:solidFill>
                  <a:schemeClr val="bg1"/>
                </a:solidFill>
                <a:latin typeface="Effra Medium" panose="020B0703020203020204" pitchFamily="34" charset="0"/>
                <a:cs typeface="Effra Medium" panose="020B0703020203020204" pitchFamily="34" charset="0"/>
              </a:rPr>
              <a:t>TM</a:t>
            </a:r>
            <a:r>
              <a:rPr kumimoji="0" lang="en-US" sz="1800" b="0" i="0" u="none" strike="noStrike" kern="1200" cap="none" spc="0" normalizeH="0" baseline="0" noProof="0" dirty="0">
                <a:ln>
                  <a:noFill/>
                </a:ln>
                <a:solidFill>
                  <a:srgbClr val="000000"/>
                </a:solidFill>
                <a:effectLst/>
                <a:uLnTx/>
                <a:uFillTx/>
                <a:latin typeface="Effra Medium" panose="020B0703020203020204" pitchFamily="34" charset="0"/>
                <a:ea typeface="+mn-ea"/>
                <a:cs typeface="Effra Medium" panose="020B0703020203020204" pitchFamily="34" charset="0"/>
              </a:rPr>
              <a:t> PRO SOFTWARE</a:t>
            </a:r>
          </a:p>
        </p:txBody>
      </p:sp>
      <p:grpSp>
        <p:nvGrpSpPr>
          <p:cNvPr id="2" name="Group 1">
            <a:extLst>
              <a:ext uri="{FF2B5EF4-FFF2-40B4-BE49-F238E27FC236}">
                <a16:creationId xmlns:a16="http://schemas.microsoft.com/office/drawing/2014/main" id="{014A7F41-1F9F-4544-98E7-4AF3A8F39013}"/>
              </a:ext>
            </a:extLst>
          </p:cNvPr>
          <p:cNvGrpSpPr/>
          <p:nvPr/>
        </p:nvGrpSpPr>
        <p:grpSpPr>
          <a:xfrm>
            <a:off x="730285" y="2354788"/>
            <a:ext cx="6354379" cy="2691150"/>
            <a:chOff x="727357" y="2354788"/>
            <a:chExt cx="6354379" cy="2691150"/>
          </a:xfrm>
        </p:grpSpPr>
        <p:sp>
          <p:nvSpPr>
            <p:cNvPr id="25" name="Rectangle 24">
              <a:extLst>
                <a:ext uri="{FF2B5EF4-FFF2-40B4-BE49-F238E27FC236}">
                  <a16:creationId xmlns:a16="http://schemas.microsoft.com/office/drawing/2014/main" id="{A3143CCE-4DE4-4D21-BF6C-E94718E17593}"/>
                </a:ext>
              </a:extLst>
            </p:cNvPr>
            <p:cNvSpPr/>
            <p:nvPr/>
          </p:nvSpPr>
          <p:spPr>
            <a:xfrm>
              <a:off x="727357" y="2354788"/>
              <a:ext cx="6354379" cy="903565"/>
            </a:xfrm>
            <a:prstGeom prst="rect">
              <a:avLst/>
            </a:prstGeom>
            <a:noFill/>
            <a:ln w="12700" cap="flat" cmpd="sng" algn="ctr">
              <a:noFill/>
              <a:prstDash val="solid"/>
              <a:miter lim="800000"/>
            </a:ln>
            <a:effectLst/>
          </p:spPr>
          <p:txBody>
            <a:bodyPr lIns="0" tIns="0" rIns="0" bIns="0" rtlCol="0" anchor="t" anchorCtr="0"/>
            <a:lstStyle/>
            <a:p>
              <a:r>
                <a:rPr lang="en-US" sz="2800" dirty="0">
                  <a:cs typeface="Effra" panose="020B0603020203020204" pitchFamily="34" charset="0"/>
                </a:rPr>
                <a:t>Helping Protect Your Graphics Investment</a:t>
              </a:r>
            </a:p>
            <a:p>
              <a:pPr lvl="3">
                <a:lnSpc>
                  <a:spcPct val="130000"/>
                </a:lnSpc>
              </a:pPr>
              <a:r>
                <a:rPr lang="en-US" sz="2800" dirty="0">
                  <a:latin typeface="Effra" panose="020B0603020203020204" pitchFamily="34" charset="0"/>
                  <a:cs typeface="Effra" panose="020B0603020203020204" pitchFamily="34" charset="0"/>
                </a:rPr>
                <a:t>	         Quality </a:t>
              </a:r>
            </a:p>
            <a:p>
              <a:pPr lvl="3">
                <a:lnSpc>
                  <a:spcPct val="130000"/>
                </a:lnSpc>
              </a:pPr>
              <a:r>
                <a:rPr lang="en-US" sz="2800" dirty="0">
                  <a:latin typeface="Effra" panose="020B0603020203020204" pitchFamily="34" charset="0"/>
                  <a:cs typeface="Effra" panose="020B0603020203020204" pitchFamily="34" charset="0"/>
                </a:rPr>
                <a:t>	         Performance</a:t>
              </a:r>
            </a:p>
            <a:p>
              <a:pPr lvl="3">
                <a:lnSpc>
                  <a:spcPct val="130000"/>
                </a:lnSpc>
              </a:pPr>
              <a:r>
                <a:rPr lang="en-US" sz="2800" dirty="0">
                  <a:latin typeface="Effra" panose="020B0603020203020204" pitchFamily="34" charset="0"/>
                  <a:cs typeface="Effra" panose="020B0603020203020204" pitchFamily="34" charset="0"/>
                </a:rPr>
                <a:t>	         Security Features</a:t>
              </a:r>
            </a:p>
            <a:p>
              <a:pPr lvl="3">
                <a:lnSpc>
                  <a:spcPct val="130000"/>
                </a:lnSpc>
              </a:pPr>
              <a:r>
                <a:rPr lang="en-US" sz="2800" dirty="0">
                  <a:latin typeface="Effra" panose="020B0603020203020204" pitchFamily="34" charset="0"/>
                  <a:cs typeface="Effra" panose="020B0603020203020204" pitchFamily="34" charset="0"/>
                </a:rPr>
                <a:t>	         Simplicity</a:t>
              </a:r>
            </a:p>
            <a:p>
              <a:pPr lvl="3">
                <a:lnSpc>
                  <a:spcPct val="130000"/>
                </a:lnSpc>
              </a:pPr>
              <a:r>
                <a:rPr lang="en-US" sz="2800" dirty="0">
                  <a:latin typeface="Effra" panose="020B0603020203020204" pitchFamily="34" charset="0"/>
                  <a:cs typeface="Effra" panose="020B0603020203020204" pitchFamily="34" charset="0"/>
                </a:rPr>
                <a:t>	         Innovation</a:t>
              </a:r>
            </a:p>
          </p:txBody>
        </p:sp>
        <p:cxnSp>
          <p:nvCxnSpPr>
            <p:cNvPr id="27" name="Straight Connector 26">
              <a:extLst>
                <a:ext uri="{FF2B5EF4-FFF2-40B4-BE49-F238E27FC236}">
                  <a16:creationId xmlns:a16="http://schemas.microsoft.com/office/drawing/2014/main" id="{8795FCAB-E90F-4DF8-A05A-A3B643AD3F63}"/>
                </a:ext>
              </a:extLst>
            </p:cNvPr>
            <p:cNvCxnSpPr/>
            <p:nvPr/>
          </p:nvCxnSpPr>
          <p:spPr>
            <a:xfrm>
              <a:off x="3105800" y="3379063"/>
              <a:ext cx="2743200" cy="0"/>
            </a:xfrm>
            <a:prstGeom prst="line">
              <a:avLst/>
            </a:prstGeom>
            <a:noFill/>
            <a:ln w="9525" cap="flat" cmpd="sng" algn="ctr">
              <a:solidFill>
                <a:sysClr val="window" lastClr="FFFFFF">
                  <a:alpha val="24000"/>
                </a:sysClr>
              </a:solidFill>
              <a:prstDash val="solid"/>
              <a:miter lim="800000"/>
            </a:ln>
            <a:effectLst/>
          </p:spPr>
        </p:cxnSp>
        <p:cxnSp>
          <p:nvCxnSpPr>
            <p:cNvPr id="32" name="Straight Connector 31">
              <a:extLst>
                <a:ext uri="{FF2B5EF4-FFF2-40B4-BE49-F238E27FC236}">
                  <a16:creationId xmlns:a16="http://schemas.microsoft.com/office/drawing/2014/main" id="{450D08B8-4803-4FF7-AFFE-328A198A64A9}"/>
                </a:ext>
              </a:extLst>
            </p:cNvPr>
            <p:cNvCxnSpPr/>
            <p:nvPr/>
          </p:nvCxnSpPr>
          <p:spPr>
            <a:xfrm>
              <a:off x="3105800" y="3934688"/>
              <a:ext cx="2743200" cy="0"/>
            </a:xfrm>
            <a:prstGeom prst="line">
              <a:avLst/>
            </a:prstGeom>
            <a:noFill/>
            <a:ln w="9525" cap="flat" cmpd="sng" algn="ctr">
              <a:solidFill>
                <a:sysClr val="window" lastClr="FFFFFF">
                  <a:alpha val="24000"/>
                </a:sysClr>
              </a:solidFill>
              <a:prstDash val="solid"/>
              <a:miter lim="800000"/>
            </a:ln>
            <a:effectLst/>
          </p:spPr>
        </p:cxnSp>
        <p:cxnSp>
          <p:nvCxnSpPr>
            <p:cNvPr id="34" name="Straight Connector 33">
              <a:extLst>
                <a:ext uri="{FF2B5EF4-FFF2-40B4-BE49-F238E27FC236}">
                  <a16:creationId xmlns:a16="http://schemas.microsoft.com/office/drawing/2014/main" id="{B1A2E810-0BB5-45B6-9C1D-55801CF1E058}"/>
                </a:ext>
              </a:extLst>
            </p:cNvPr>
            <p:cNvCxnSpPr/>
            <p:nvPr/>
          </p:nvCxnSpPr>
          <p:spPr>
            <a:xfrm>
              <a:off x="3105800" y="4490313"/>
              <a:ext cx="2743200" cy="0"/>
            </a:xfrm>
            <a:prstGeom prst="line">
              <a:avLst/>
            </a:prstGeom>
            <a:noFill/>
            <a:ln w="9525" cap="flat" cmpd="sng" algn="ctr">
              <a:solidFill>
                <a:sysClr val="window" lastClr="FFFFFF">
                  <a:alpha val="24000"/>
                </a:sysClr>
              </a:solidFill>
              <a:prstDash val="solid"/>
              <a:miter lim="800000"/>
            </a:ln>
            <a:effectLst/>
          </p:spPr>
        </p:cxnSp>
        <p:cxnSp>
          <p:nvCxnSpPr>
            <p:cNvPr id="36" name="Straight Connector 35">
              <a:extLst>
                <a:ext uri="{FF2B5EF4-FFF2-40B4-BE49-F238E27FC236}">
                  <a16:creationId xmlns:a16="http://schemas.microsoft.com/office/drawing/2014/main" id="{05345D40-C186-40EC-B7B5-8849457C3E41}"/>
                </a:ext>
              </a:extLst>
            </p:cNvPr>
            <p:cNvCxnSpPr/>
            <p:nvPr/>
          </p:nvCxnSpPr>
          <p:spPr>
            <a:xfrm>
              <a:off x="3105800" y="5045938"/>
              <a:ext cx="2743200" cy="0"/>
            </a:xfrm>
            <a:prstGeom prst="line">
              <a:avLst/>
            </a:prstGeom>
            <a:noFill/>
            <a:ln w="9525" cap="flat" cmpd="sng" algn="ctr">
              <a:solidFill>
                <a:sysClr val="window" lastClr="FFFFFF">
                  <a:alpha val="24000"/>
                </a:sysClr>
              </a:solidFill>
              <a:prstDash val="solid"/>
              <a:miter lim="800000"/>
            </a:ln>
            <a:effectLst/>
          </p:spPr>
        </p:cxnSp>
      </p:grpSp>
      <p:pic>
        <p:nvPicPr>
          <p:cNvPr id="44" name="Picture 43">
            <a:extLst>
              <a:ext uri="{FF2B5EF4-FFF2-40B4-BE49-F238E27FC236}">
                <a16:creationId xmlns:a16="http://schemas.microsoft.com/office/drawing/2014/main" id="{1D4FEF6C-8867-4785-BA69-80EFA412504D}"/>
              </a:ext>
            </a:extLst>
          </p:cNvPr>
          <p:cNvPicPr>
            <a:picLocks noChangeAspect="1"/>
          </p:cNvPicPr>
          <p:nvPr/>
        </p:nvPicPr>
        <p:blipFill rotWithShape="1">
          <a:blip r:embed="rId2">
            <a:extLst>
              <a:ext uri="{28A0092B-C50C-407E-A947-70E740481C1C}">
                <a14:useLocalDpi xmlns:a14="http://schemas.microsoft.com/office/drawing/2010/main" val="0"/>
              </a:ext>
            </a:extLst>
          </a:blip>
          <a:srcRect r="4787"/>
          <a:stretch/>
        </p:blipFill>
        <p:spPr>
          <a:xfrm>
            <a:off x="6968239" y="0"/>
            <a:ext cx="5223761" cy="5498603"/>
          </a:xfrm>
          <a:prstGeom prst="rect">
            <a:avLst/>
          </a:prstGeom>
        </p:spPr>
      </p:pic>
      <p:sp>
        <p:nvSpPr>
          <p:cNvPr id="12" name="Rectangle 11">
            <a:extLst>
              <a:ext uri="{FF2B5EF4-FFF2-40B4-BE49-F238E27FC236}">
                <a16:creationId xmlns:a16="http://schemas.microsoft.com/office/drawing/2014/main" id="{5B24829F-CB09-44C9-BC98-A20646CD1D7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7573729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0076A7F-8A35-4EE3-84E1-23891DB4E2F1}"/>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5" name="Group 4">
            <a:extLst>
              <a:ext uri="{FF2B5EF4-FFF2-40B4-BE49-F238E27FC236}">
                <a16:creationId xmlns:a16="http://schemas.microsoft.com/office/drawing/2014/main" id="{3520E189-9F14-4AD7-BEF3-B9AC127C64A7}"/>
              </a:ext>
            </a:extLst>
          </p:cNvPr>
          <p:cNvGrpSpPr/>
          <p:nvPr/>
        </p:nvGrpSpPr>
        <p:grpSpPr>
          <a:xfrm>
            <a:off x="1" y="1851325"/>
            <a:ext cx="12192000" cy="3983178"/>
            <a:chOff x="423747" y="2043549"/>
            <a:chExt cx="11329889" cy="3983178"/>
          </a:xfrm>
        </p:grpSpPr>
        <p:cxnSp>
          <p:nvCxnSpPr>
            <p:cNvPr id="6" name="Straight Connector 5">
              <a:extLst>
                <a:ext uri="{FF2B5EF4-FFF2-40B4-BE49-F238E27FC236}">
                  <a16:creationId xmlns:a16="http://schemas.microsoft.com/office/drawing/2014/main" id="{D2211395-1512-40B9-A860-C15453CB1553}"/>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6E37F72-1AAD-48FD-A8A8-4D61E0D349A9}"/>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graphicFrame>
        <p:nvGraphicFramePr>
          <p:cNvPr id="3" name="Chart 2">
            <a:extLst>
              <a:ext uri="{FF2B5EF4-FFF2-40B4-BE49-F238E27FC236}">
                <a16:creationId xmlns:a16="http://schemas.microsoft.com/office/drawing/2014/main" id="{37698418-4D46-4564-A5AB-6C67488EB069}"/>
              </a:ext>
            </a:extLst>
          </p:cNvPr>
          <p:cNvGraphicFramePr>
            <a:graphicFrameLocks/>
          </p:cNvGraphicFramePr>
          <p:nvPr>
            <p:extLst/>
          </p:nvPr>
        </p:nvGraphicFramePr>
        <p:xfrm>
          <a:off x="684605" y="2054497"/>
          <a:ext cx="10822791" cy="357049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9FAE8391-27C8-488A-96D7-5BE5197B2CCB}"/>
              </a:ext>
            </a:extLst>
          </p:cNvPr>
          <p:cNvSpPr txBox="1"/>
          <p:nvPr/>
        </p:nvSpPr>
        <p:spPr>
          <a:xfrm>
            <a:off x="222280" y="131887"/>
            <a:ext cx="4910014" cy="369332"/>
          </a:xfrm>
          <a:prstGeom prst="rect">
            <a:avLst/>
          </a:prstGeom>
          <a:noFill/>
        </p:spPr>
        <p:txBody>
          <a:bodyPr wrap="square" lIns="0" rIns="0" rtlCol="0">
            <a:spAutoFit/>
          </a:bodyPr>
          <a:lstStyle/>
          <a:p>
            <a:pPr lvl="0">
              <a:defRPr/>
            </a:pPr>
            <a:r>
              <a:rPr lang="en-US" kern="0" dirty="0">
                <a:solidFill>
                  <a:prstClr val="black"/>
                </a:solidFill>
                <a:latin typeface="Effra Medium" panose="020B0703020203020204" pitchFamily="34" charset="0"/>
                <a:cs typeface="Effra Medium" panose="020B0703020203020204" pitchFamily="34" charset="0"/>
              </a:rPr>
              <a:t>AMD MxGPU</a:t>
            </a:r>
          </a:p>
        </p:txBody>
      </p:sp>
      <p:sp>
        <p:nvSpPr>
          <p:cNvPr id="9" name="Rectangle 8">
            <a:extLst>
              <a:ext uri="{FF2B5EF4-FFF2-40B4-BE49-F238E27FC236}">
                <a16:creationId xmlns:a16="http://schemas.microsoft.com/office/drawing/2014/main" id="{466C8AC8-2F62-4A43-BF99-54E49EFC6D6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1" name="Rectangle 10">
            <a:extLst>
              <a:ext uri="{FF2B5EF4-FFF2-40B4-BE49-F238E27FC236}">
                <a16:creationId xmlns:a16="http://schemas.microsoft.com/office/drawing/2014/main" id="{CD3370E2-8C22-43FB-B624-994FE49BFF0A}"/>
              </a:ext>
            </a:extLst>
          </p:cNvPr>
          <p:cNvSpPr/>
          <p:nvPr/>
        </p:nvSpPr>
        <p:spPr>
          <a:xfrm>
            <a:off x="338418" y="6094093"/>
            <a:ext cx="11515164" cy="461665"/>
          </a:xfrm>
          <a:prstGeom prst="rect">
            <a:avLst/>
          </a:prstGeom>
        </p:spPr>
        <p:txBody>
          <a:bodyPr wrap="square">
            <a:spAutoFit/>
          </a:bodyPr>
          <a:lstStyle/>
          <a:p>
            <a:pPr lvl="0" algn="ctr">
              <a:defRPr/>
            </a:pPr>
            <a:endParaRPr lang="en-US" sz="800" dirty="0">
              <a:solidFill>
                <a:srgbClr val="FFFFFF">
                  <a:alpha val="50000"/>
                </a:srgbClr>
              </a:solidFill>
              <a:cs typeface="Effra Light" panose="020B0403020203020204" pitchFamily="34" charset="0"/>
            </a:endParaRPr>
          </a:p>
          <a:p>
            <a:pPr lvl="0" algn="ctr">
              <a:defRPr/>
            </a:pPr>
            <a:endParaRPr lang="en-US" sz="800" dirty="0">
              <a:solidFill>
                <a:srgbClr val="FFFFFF">
                  <a:alpha val="50000"/>
                </a:srgbClr>
              </a:solidFill>
              <a:cs typeface="Effra Light" panose="020B0403020203020204" pitchFamily="34" charset="0"/>
            </a:endParaRPr>
          </a:p>
          <a:p>
            <a:pPr lvl="0" algn="ctr">
              <a:defRPr/>
            </a:pPr>
            <a:r>
              <a:rPr lang="en-US" sz="800" dirty="0">
                <a:solidFill>
                  <a:srgbClr val="FFFFFF">
                    <a:alpha val="50000"/>
                  </a:srgbClr>
                </a:solidFill>
                <a:latin typeface="Effra Light" panose="020B0403020203020204" pitchFamily="34" charset="0"/>
                <a:cs typeface="Effra Light" panose="020B0403020203020204" pitchFamily="34" charset="0"/>
              </a:rPr>
              <a:t>Results are based on August 2017 internal testing. See endnotes for details. Use of third party marks / logos is for informational purposes only and no endorsement of or by AMD is intended or implied. GD-83</a:t>
            </a:r>
          </a:p>
        </p:txBody>
      </p:sp>
      <p:sp>
        <p:nvSpPr>
          <p:cNvPr id="13" name="Rectangle 12">
            <a:extLst>
              <a:ext uri="{FF2B5EF4-FFF2-40B4-BE49-F238E27FC236}">
                <a16:creationId xmlns:a16="http://schemas.microsoft.com/office/drawing/2014/main" id="{0BAB5B7E-84E3-4807-83BD-7F8B101B0502}"/>
              </a:ext>
            </a:extLst>
          </p:cNvPr>
          <p:cNvSpPr/>
          <p:nvPr/>
        </p:nvSpPr>
        <p:spPr>
          <a:xfrm>
            <a:off x="0" y="608816"/>
            <a:ext cx="12192000" cy="1200329"/>
          </a:xfrm>
          <a:prstGeom prst="rect">
            <a:avLst/>
          </a:prstGeom>
        </p:spPr>
        <p:txBody>
          <a:bodyPr wrap="square">
            <a:spAutoFit/>
          </a:bodyPr>
          <a:lstStyle/>
          <a:p>
            <a:pPr lvl="0" algn="ctr">
              <a:defRPr/>
            </a:pPr>
            <a:r>
              <a:rPr kumimoji="0" lang="en-US" sz="24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Quality of Service in Virtualized Graphics Deployments</a:t>
            </a:r>
            <a:br>
              <a:rPr kumimoji="0" lang="en-US" sz="24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br>
            <a:r>
              <a:rPr kumimoji="0" lang="en-US" sz="24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Using AMD MxGPU Technology</a:t>
            </a:r>
            <a:br>
              <a:rPr kumimoji="0" lang="en-US" sz="4400" b="0" i="0" u="none" strike="noStrike" kern="0" cap="none" spc="0" normalizeH="0" baseline="0" noProof="0" dirty="0">
                <a:ln>
                  <a:noFill/>
                </a:ln>
                <a:solidFill>
                  <a:srgbClr val="FFFFFF"/>
                </a:solidFill>
                <a:effectLst/>
                <a:uLnTx/>
                <a:uFillTx/>
                <a:cs typeface="Effra Light" panose="020B0403020203020204" pitchFamily="34" charset="0"/>
              </a:rPr>
            </a:br>
            <a:r>
              <a:rPr lang="en-US" sz="1200" kern="0" dirty="0">
                <a:solidFill>
                  <a:srgbClr val="FFFFFF"/>
                </a:solidFill>
                <a:latin typeface="Effra Light" panose="020B0403020203020204" pitchFamily="34" charset="0"/>
                <a:cs typeface="Effra Light" panose="020B0403020203020204" pitchFamily="34" charset="0"/>
              </a:rPr>
              <a:t>With 16 Virtual Machines, AMD FirePro</a:t>
            </a:r>
            <a:r>
              <a:rPr lang="en-US" sz="11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S7150 x2 Delivers up to 9x Lower Standard Deviation in SPECapc</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for SOLIDWORKS</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2015</a:t>
            </a:r>
            <a:br>
              <a:rPr lang="en-US" sz="1200" kern="0" dirty="0">
                <a:solidFill>
                  <a:srgbClr val="FFFFFF"/>
                </a:solidFill>
                <a:latin typeface="Effra Light" panose="020B0403020203020204" pitchFamily="34" charset="0"/>
                <a:cs typeface="Effra Light" panose="020B0403020203020204" pitchFamily="34" charset="0"/>
              </a:rPr>
            </a:br>
            <a:r>
              <a:rPr lang="en-US" sz="1200" kern="0" dirty="0">
                <a:solidFill>
                  <a:srgbClr val="FFFFFF"/>
                </a:solidFill>
                <a:latin typeface="Effra Light" panose="020B0403020203020204" pitchFamily="34" charset="0"/>
                <a:cs typeface="Effra Light" panose="020B0403020203020204" pitchFamily="34" charset="0"/>
              </a:rPr>
              <a:t>than NVIDIA</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Tesla M60, Derived Using Graphics Composite Scores from SPECapc</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for SOLIDWORKS</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2015</a:t>
            </a:r>
            <a:r>
              <a:rPr lang="en-US" sz="700" kern="0" baseline="75000" dirty="0">
                <a:solidFill>
                  <a:srgbClr val="FFFFFF"/>
                </a:solidFill>
                <a:latin typeface="Effra Light" panose="020B0403020203020204" pitchFamily="34" charset="0"/>
                <a:cs typeface="Effra Light" panose="020B0403020203020204" pitchFamily="34" charset="0"/>
              </a:rPr>
              <a:t>10</a:t>
            </a:r>
            <a:endParaRPr lang="en-US" sz="1000" kern="0" baseline="75000" dirty="0">
              <a:solidFill>
                <a:srgbClr val="FFFFFF"/>
              </a:solidFill>
              <a:latin typeface="Effra Light" panose="020B0403020203020204" pitchFamily="34" charset="0"/>
              <a:cs typeface="Effra Light" panose="020B0403020203020204" pitchFamily="34" charset="0"/>
            </a:endParaRPr>
          </a:p>
        </p:txBody>
      </p:sp>
      <p:sp>
        <p:nvSpPr>
          <p:cNvPr id="2" name="Rectangle 1">
            <a:extLst>
              <a:ext uri="{FF2B5EF4-FFF2-40B4-BE49-F238E27FC236}">
                <a16:creationId xmlns:a16="http://schemas.microsoft.com/office/drawing/2014/main" id="{739B93EE-DA33-4889-B725-5A90777E9C85}"/>
              </a:ext>
            </a:extLst>
          </p:cNvPr>
          <p:cNvSpPr/>
          <p:nvPr/>
        </p:nvSpPr>
        <p:spPr>
          <a:xfrm>
            <a:off x="1611549" y="5870341"/>
            <a:ext cx="8968902" cy="461665"/>
          </a:xfrm>
          <a:prstGeom prst="rect">
            <a:avLst/>
          </a:prstGeom>
        </p:spPr>
        <p:txBody>
          <a:bodyPr wrap="square">
            <a:spAutoFit/>
          </a:bodyPr>
          <a:lstStyle/>
          <a:p>
            <a:pPr algn="ctr"/>
            <a:r>
              <a:rPr lang="en-US" sz="1200" dirty="0">
                <a:latin typeface="Effra" panose="020B0603020203020204" pitchFamily="34" charset="0"/>
                <a:cs typeface="Effra" panose="020B0603020203020204" pitchFamily="34" charset="0"/>
              </a:rPr>
              <a:t>Performance Stability Across 16 Virtual Machines for </a:t>
            </a:r>
            <a:r>
              <a:rPr lang="en-US" sz="1200" kern="0" dirty="0">
                <a:solidFill>
                  <a:srgbClr val="FFFFFF"/>
                </a:solidFill>
                <a:latin typeface="Effra" panose="020B0603020203020204" pitchFamily="34" charset="0"/>
                <a:cs typeface="Effra" panose="020B0603020203020204" pitchFamily="34" charset="0"/>
              </a:rPr>
              <a:t>AMD MxGPU </a:t>
            </a:r>
            <a:r>
              <a:rPr lang="en-US" sz="1200" dirty="0">
                <a:latin typeface="Effra" panose="020B0603020203020204" pitchFamily="34" charset="0"/>
                <a:cs typeface="Effra" panose="020B0603020203020204" pitchFamily="34" charset="0"/>
              </a:rPr>
              <a:t>(Red) and </a:t>
            </a:r>
            <a:r>
              <a:rPr lang="en-US" sz="1200" kern="0" dirty="0">
                <a:solidFill>
                  <a:srgbClr val="FFFFFF"/>
                </a:solidFill>
                <a:latin typeface="Effra" panose="020B0603020203020204" pitchFamily="34" charset="0"/>
                <a:cs typeface="Effra" panose="020B0603020203020204" pitchFamily="34" charset="0"/>
              </a:rPr>
              <a:t>NVIDIA </a:t>
            </a:r>
            <a:r>
              <a:rPr lang="en-US" sz="1200" dirty="0">
                <a:latin typeface="Effra" panose="020B0603020203020204" pitchFamily="34" charset="0"/>
                <a:cs typeface="Effra" panose="020B0603020203020204" pitchFamily="34" charset="0"/>
              </a:rPr>
              <a:t>Tesla (White).</a:t>
            </a:r>
            <a:br>
              <a:rPr lang="en-US" sz="1200" dirty="0">
                <a:latin typeface="Effra" panose="020B0603020203020204" pitchFamily="34" charset="0"/>
                <a:cs typeface="Effra" panose="020B0603020203020204" pitchFamily="34" charset="0"/>
              </a:rPr>
            </a:br>
            <a:r>
              <a:rPr lang="en-US" sz="1200" dirty="0">
                <a:latin typeface="Effra" panose="020B0603020203020204" pitchFamily="34" charset="0"/>
                <a:cs typeface="Effra" panose="020B0603020203020204" pitchFamily="34" charset="0"/>
              </a:rPr>
              <a:t>Values Normalized to Make the Mean 100%. Flatter Curve Nearer to 100% Is Better</a:t>
            </a:r>
          </a:p>
        </p:txBody>
      </p:sp>
    </p:spTree>
    <p:extLst>
      <p:ext uri="{BB962C8B-B14F-4D97-AF65-F5344CB8AC3E}">
        <p14:creationId xmlns:p14="http://schemas.microsoft.com/office/powerpoint/2010/main" val="2532178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2148154F-0D4B-4323-9195-110D17283D17}"/>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1" name="Rectangle 70">
            <a:extLst>
              <a:ext uri="{FF2B5EF4-FFF2-40B4-BE49-F238E27FC236}">
                <a16:creationId xmlns:a16="http://schemas.microsoft.com/office/drawing/2014/main" id="{463F0996-44CF-4421-9B86-67C829C31567}"/>
              </a:ext>
            </a:extLst>
          </p:cNvPr>
          <p:cNvSpPr/>
          <p:nvPr/>
        </p:nvSpPr>
        <p:spPr>
          <a:xfrm>
            <a:off x="5196840" y="0"/>
            <a:ext cx="6995160" cy="6454220"/>
          </a:xfrm>
          <a:prstGeom prst="rect">
            <a:avLst/>
          </a:prstGeom>
          <a:gradFill flip="none" rotWithShape="1">
            <a:gsLst>
              <a:gs pos="100000">
                <a:srgbClr val="0000E1">
                  <a:alpha val="70000"/>
                </a:srgbClr>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67" name="Picture 66">
            <a:extLst>
              <a:ext uri="{FF2B5EF4-FFF2-40B4-BE49-F238E27FC236}">
                <a16:creationId xmlns:a16="http://schemas.microsoft.com/office/drawing/2014/main" id="{3CFA6747-07A5-4C88-B7CF-BF4B0797D6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2" cy="6454140"/>
          </a:xfrm>
          <a:prstGeom prst="rect">
            <a:avLst/>
          </a:prstGeom>
        </p:spPr>
      </p:pic>
      <p:sp>
        <p:nvSpPr>
          <p:cNvPr id="4" name="TextBox 3">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defRPr/>
            </a:pPr>
            <a:r>
              <a:rPr lang="en-US" kern="0" dirty="0">
                <a:solidFill>
                  <a:prstClr val="black"/>
                </a:solidFill>
                <a:latin typeface="Effra Medium" panose="020B0703020203020204" pitchFamily="34" charset="0"/>
                <a:cs typeface="Effra Medium" panose="020B0703020203020204" pitchFamily="34" charset="0"/>
              </a:rPr>
              <a:t>AMD MxGPU</a:t>
            </a:r>
          </a:p>
        </p:txBody>
      </p:sp>
      <p:sp>
        <p:nvSpPr>
          <p:cNvPr id="10" name="Rectangle 9">
            <a:extLst>
              <a:ext uri="{FF2B5EF4-FFF2-40B4-BE49-F238E27FC236}">
                <a16:creationId xmlns:a16="http://schemas.microsoft.com/office/drawing/2014/main" id="{4401ACAC-8C16-498C-BE8C-355EF9081B9C}"/>
              </a:ext>
            </a:extLst>
          </p:cNvPr>
          <p:cNvSpPr/>
          <p:nvPr/>
        </p:nvSpPr>
        <p:spPr>
          <a:xfrm>
            <a:off x="727357" y="2177644"/>
            <a:ext cx="5269085" cy="903565"/>
          </a:xfrm>
          <a:prstGeom prst="rect">
            <a:avLst/>
          </a:prstGeom>
          <a:noFill/>
          <a:ln w="12700" cap="flat" cmpd="sng" algn="ctr">
            <a:noFill/>
            <a:prstDash val="solid"/>
            <a:miter lim="800000"/>
          </a:ln>
          <a:effectLst/>
        </p:spPr>
        <p:txBody>
          <a:bodyPr lIns="0" tIns="0" rIns="0" bIns="0" rtlCol="0" anchor="t" anchorCtr="0"/>
          <a:lstStyle/>
          <a:p>
            <a:r>
              <a:rPr lang="en-US" sz="2400" dirty="0">
                <a:solidFill>
                  <a:srgbClr val="FFFFFF"/>
                </a:solidFill>
              </a:rPr>
              <a:t>E</a:t>
            </a:r>
            <a:r>
              <a:rPr lang="en-US" sz="2400">
                <a:solidFill>
                  <a:srgbClr val="FFFFFF"/>
                </a:solidFill>
              </a:rPr>
              <a:t>nabling </a:t>
            </a:r>
            <a:r>
              <a:rPr lang="en-US" sz="2400" dirty="0">
                <a:solidFill>
                  <a:srgbClr val="FFFFFF"/>
                </a:solidFill>
              </a:rPr>
              <a:t>MxGPU for Citrix</a:t>
            </a:r>
            <a:r>
              <a:rPr lang="en-US" sz="1600" baseline="56000" dirty="0">
                <a:solidFill>
                  <a:srgbClr val="FFFFFF"/>
                </a:solidFill>
                <a:cs typeface="Effra Light" panose="020B0403020203020204" pitchFamily="34" charset="0"/>
              </a:rPr>
              <a:t>®</a:t>
            </a:r>
            <a:r>
              <a:rPr lang="en-US" sz="2400" dirty="0">
                <a:solidFill>
                  <a:srgbClr val="FFFFFF"/>
                </a:solidFill>
              </a:rPr>
              <a:t> VDI and</a:t>
            </a:r>
            <a:br>
              <a:rPr lang="en-US" sz="2400" dirty="0">
                <a:solidFill>
                  <a:srgbClr val="FFFFFF"/>
                </a:solidFill>
              </a:rPr>
            </a:br>
            <a:r>
              <a:rPr lang="en-US" sz="2400" dirty="0">
                <a:solidFill>
                  <a:srgbClr val="FFFFFF"/>
                </a:solidFill>
              </a:rPr>
              <a:t>App Virtualization Deployments</a:t>
            </a:r>
          </a:p>
        </p:txBody>
      </p:sp>
      <p:sp>
        <p:nvSpPr>
          <p:cNvPr id="26" name="Rectangle 25">
            <a:extLst>
              <a:ext uri="{FF2B5EF4-FFF2-40B4-BE49-F238E27FC236}">
                <a16:creationId xmlns:a16="http://schemas.microsoft.com/office/drawing/2014/main" id="{9B33FD7B-74AC-4429-80DE-180580DBC686}"/>
              </a:ext>
            </a:extLst>
          </p:cNvPr>
          <p:cNvSpPr/>
          <p:nvPr/>
        </p:nvSpPr>
        <p:spPr>
          <a:xfrm>
            <a:off x="1" y="6038721"/>
            <a:ext cx="7863840" cy="461665"/>
          </a:xfrm>
          <a:prstGeom prst="rect">
            <a:avLst/>
          </a:prstGeom>
        </p:spPr>
        <p:txBody>
          <a:bodyPr wrap="square">
            <a:spAutoFit/>
          </a:bodyPr>
          <a:lstStyle/>
          <a:p>
            <a:pPr lvl="0">
              <a:defRPr/>
            </a:pP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Compatible with: AMD FirePro</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S7100X, S7150, and S7150 x2 products. Supports: Windows® 7/10</a:t>
            </a:r>
          </a:p>
          <a:p>
            <a:pP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endParaRPr kumimoji="0" lang="en-US" sz="800" b="0" i="0" u="none" strike="noStrike" kern="1200" cap="none" spc="0" normalizeH="0" baseline="0" noProof="0" dirty="0">
              <a:ln>
                <a:noFill/>
              </a:ln>
              <a:solidFill>
                <a:srgbClr val="FFFFFF">
                  <a:alpha val="50000"/>
                </a:srgbClr>
              </a:solidFill>
              <a:effectLst/>
              <a:uLnTx/>
              <a:uFillTx/>
              <a:latin typeface="Effra Light"/>
              <a:ea typeface="+mn-ea"/>
              <a:cs typeface="Effra Light" panose="020B0403020203020204" pitchFamily="34" charset="0"/>
            </a:endParaRPr>
          </a:p>
        </p:txBody>
      </p:sp>
      <p:cxnSp>
        <p:nvCxnSpPr>
          <p:cNvPr id="51" name="Straight Connector 50">
            <a:extLst>
              <a:ext uri="{FF2B5EF4-FFF2-40B4-BE49-F238E27FC236}">
                <a16:creationId xmlns:a16="http://schemas.microsoft.com/office/drawing/2014/main" id="{5B85A7F1-47EB-4D3C-AAD7-2AFF3F523250}"/>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52" name="Straight Connector 51">
            <a:extLst>
              <a:ext uri="{FF2B5EF4-FFF2-40B4-BE49-F238E27FC236}">
                <a16:creationId xmlns:a16="http://schemas.microsoft.com/office/drawing/2014/main" id="{A460B69C-C584-4F0E-B8E4-8B9E0D7C9774}"/>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3" name="Straight Connector 52">
            <a:extLst>
              <a:ext uri="{FF2B5EF4-FFF2-40B4-BE49-F238E27FC236}">
                <a16:creationId xmlns:a16="http://schemas.microsoft.com/office/drawing/2014/main" id="{0B9886B2-17EC-4AB2-B349-BE14D591828F}"/>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4" name="Straight Connector 53">
            <a:extLst>
              <a:ext uri="{FF2B5EF4-FFF2-40B4-BE49-F238E27FC236}">
                <a16:creationId xmlns:a16="http://schemas.microsoft.com/office/drawing/2014/main" id="{A1560C59-7652-4330-A1E9-414CDFFCCC86}"/>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64" name="Rectangle 63">
            <a:extLst>
              <a:ext uri="{FF2B5EF4-FFF2-40B4-BE49-F238E27FC236}">
                <a16:creationId xmlns:a16="http://schemas.microsoft.com/office/drawing/2014/main" id="{E27AF8B8-C275-433E-9574-6A0DB0E2864A}"/>
              </a:ext>
            </a:extLst>
          </p:cNvPr>
          <p:cNvSpPr/>
          <p:nvPr/>
        </p:nvSpPr>
        <p:spPr>
          <a:xfrm>
            <a:off x="1377380" y="3309100"/>
            <a:ext cx="4160555"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Graphics Acceleration from the Data</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Center to Multiple Users Simultaneously</a:t>
            </a:r>
          </a:p>
        </p:txBody>
      </p:sp>
      <p:sp>
        <p:nvSpPr>
          <p:cNvPr id="28" name="TextBox 27">
            <a:extLst>
              <a:ext uri="{FF2B5EF4-FFF2-40B4-BE49-F238E27FC236}">
                <a16:creationId xmlns:a16="http://schemas.microsoft.com/office/drawing/2014/main" id="{98B88F6B-0D51-47C2-94A7-C1EC0BC9455A}"/>
              </a:ext>
            </a:extLst>
          </p:cNvPr>
          <p:cNvSpPr txBox="1"/>
          <p:nvPr/>
        </p:nvSpPr>
        <p:spPr>
          <a:xfrm>
            <a:off x="619458" y="763512"/>
            <a:ext cx="4687833" cy="1323439"/>
          </a:xfrm>
          <a:prstGeom prst="rect">
            <a:avLst/>
          </a:prstGeom>
          <a:noFill/>
        </p:spPr>
        <p:txBody>
          <a:bodyPr wrap="square" rtlCol="0">
            <a:spAutoFit/>
          </a:bodyPr>
          <a:lstStyle/>
          <a:p>
            <a:pPr>
              <a:spcAft>
                <a:spcPts val="600"/>
              </a:spcAft>
              <a:buClr>
                <a:schemeClr val="bg2"/>
              </a:buClr>
            </a:pPr>
            <a:br>
              <a:rPr lang="en-CA" sz="4000" dirty="0">
                <a:solidFill>
                  <a:srgbClr val="FFFFFF"/>
                </a:solidFill>
                <a:latin typeface="Effra" panose="020B0603020203020204" pitchFamily="34" charset="0"/>
                <a:cs typeface="Effra" panose="020B0603020203020204" pitchFamily="34" charset="0"/>
              </a:rPr>
            </a:br>
            <a:r>
              <a:rPr lang="en-CA" sz="4000" dirty="0">
                <a:solidFill>
                  <a:srgbClr val="FFFFFF"/>
                </a:solidFill>
                <a:latin typeface="Effra" panose="020B0603020203020204" pitchFamily="34" charset="0"/>
                <a:cs typeface="Effra" panose="020B0603020203020204" pitchFamily="34" charset="0"/>
              </a:rPr>
              <a:t>XenServer</a:t>
            </a:r>
            <a:r>
              <a:rPr lang="en-US" sz="2800" baseline="51000" dirty="0">
                <a:solidFill>
                  <a:srgbClr val="FFFFFF"/>
                </a:solidFill>
                <a:cs typeface="Effra Light" panose="020B0403020203020204" pitchFamily="34" charset="0"/>
              </a:rPr>
              <a:t>®</a:t>
            </a:r>
            <a:r>
              <a:rPr lang="en-CA" sz="4000" dirty="0">
                <a:solidFill>
                  <a:srgbClr val="FFFFFF"/>
                </a:solidFill>
                <a:latin typeface="Effra" panose="020B0603020203020204" pitchFamily="34" charset="0"/>
                <a:cs typeface="Effra" panose="020B0603020203020204" pitchFamily="34" charset="0"/>
              </a:rPr>
              <a:t> Support</a:t>
            </a:r>
          </a:p>
        </p:txBody>
      </p:sp>
      <p:grpSp>
        <p:nvGrpSpPr>
          <p:cNvPr id="30" name="Group 29">
            <a:extLst>
              <a:ext uri="{FF2B5EF4-FFF2-40B4-BE49-F238E27FC236}">
                <a16:creationId xmlns:a16="http://schemas.microsoft.com/office/drawing/2014/main" id="{AD6D9F7C-34AD-428A-BC4B-CA45D0B0A5FD}"/>
              </a:ext>
            </a:extLst>
          </p:cNvPr>
          <p:cNvGrpSpPr>
            <a:grpSpLocks noChangeAspect="1"/>
          </p:cNvGrpSpPr>
          <p:nvPr/>
        </p:nvGrpSpPr>
        <p:grpSpPr>
          <a:xfrm>
            <a:off x="770914" y="3374952"/>
            <a:ext cx="466527" cy="381430"/>
            <a:chOff x="6089651" y="1012826"/>
            <a:chExt cx="1227138" cy="1003300"/>
          </a:xfrm>
        </p:grpSpPr>
        <p:sp>
          <p:nvSpPr>
            <p:cNvPr id="31" name="Freeform 5">
              <a:extLst>
                <a:ext uri="{FF2B5EF4-FFF2-40B4-BE49-F238E27FC236}">
                  <a16:creationId xmlns:a16="http://schemas.microsoft.com/office/drawing/2014/main" id="{88236930-221D-475F-AC6B-A1E7D4966A97}"/>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2" name="Freeform 6">
              <a:extLst>
                <a:ext uri="{FF2B5EF4-FFF2-40B4-BE49-F238E27FC236}">
                  <a16:creationId xmlns:a16="http://schemas.microsoft.com/office/drawing/2014/main" id="{E2A6E077-6C06-453F-BD67-E0EC93FEC4FC}"/>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3" name="Freeform 7">
              <a:extLst>
                <a:ext uri="{FF2B5EF4-FFF2-40B4-BE49-F238E27FC236}">
                  <a16:creationId xmlns:a16="http://schemas.microsoft.com/office/drawing/2014/main" id="{28562946-B6F9-481B-9200-ED8CD9B3EFE2}"/>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4" name="Freeform 8">
              <a:extLst>
                <a:ext uri="{FF2B5EF4-FFF2-40B4-BE49-F238E27FC236}">
                  <a16:creationId xmlns:a16="http://schemas.microsoft.com/office/drawing/2014/main" id="{7AA7D555-D126-490F-9D64-65AB9AF1EBB9}"/>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5" name="Freeform 9">
              <a:extLst>
                <a:ext uri="{FF2B5EF4-FFF2-40B4-BE49-F238E27FC236}">
                  <a16:creationId xmlns:a16="http://schemas.microsoft.com/office/drawing/2014/main" id="{880B45DB-04D8-4A3B-B7BC-2DA367A412AF}"/>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6" name="Freeform 10">
              <a:extLst>
                <a:ext uri="{FF2B5EF4-FFF2-40B4-BE49-F238E27FC236}">
                  <a16:creationId xmlns:a16="http://schemas.microsoft.com/office/drawing/2014/main" id="{494CDC94-A56E-4FA9-8833-4379E8AF92E9}"/>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grpSp>
      <p:grpSp>
        <p:nvGrpSpPr>
          <p:cNvPr id="2" name="Group 1">
            <a:extLst>
              <a:ext uri="{FF2B5EF4-FFF2-40B4-BE49-F238E27FC236}">
                <a16:creationId xmlns:a16="http://schemas.microsoft.com/office/drawing/2014/main" id="{17F89C76-1204-4633-BD61-8EF0219E35E3}"/>
              </a:ext>
            </a:extLst>
          </p:cNvPr>
          <p:cNvGrpSpPr/>
          <p:nvPr/>
        </p:nvGrpSpPr>
        <p:grpSpPr>
          <a:xfrm>
            <a:off x="821297" y="4335260"/>
            <a:ext cx="365760" cy="365760"/>
            <a:chOff x="6409063" y="4095211"/>
            <a:chExt cx="429768" cy="429768"/>
          </a:xfrm>
        </p:grpSpPr>
        <p:pic>
          <p:nvPicPr>
            <p:cNvPr id="38" name="Graphic 37" descr="Checkmark">
              <a:extLst>
                <a:ext uri="{FF2B5EF4-FFF2-40B4-BE49-F238E27FC236}">
                  <a16:creationId xmlns:a16="http://schemas.microsoft.com/office/drawing/2014/main" id="{8884E10E-75DD-42E6-8F0E-D405EC5F48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8499" y="4154647"/>
              <a:ext cx="310896" cy="310896"/>
            </a:xfrm>
            <a:prstGeom prst="rect">
              <a:avLst/>
            </a:prstGeom>
          </p:spPr>
        </p:pic>
        <p:sp>
          <p:nvSpPr>
            <p:cNvPr id="39" name="Oval 38">
              <a:extLst>
                <a:ext uri="{FF2B5EF4-FFF2-40B4-BE49-F238E27FC236}">
                  <a16:creationId xmlns:a16="http://schemas.microsoft.com/office/drawing/2014/main" id="{60586689-BCCD-4DE7-837E-33D374CF9E93}"/>
                </a:ext>
              </a:extLst>
            </p:cNvPr>
            <p:cNvSpPr>
              <a:spLocks noChangeAspect="1"/>
            </p:cNvSpPr>
            <p:nvPr/>
          </p:nvSpPr>
          <p:spPr>
            <a:xfrm>
              <a:off x="6409063" y="4095211"/>
              <a:ext cx="429768" cy="429768"/>
            </a:xfrm>
            <a:prstGeom prst="ellipse">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43" name="Group 42">
            <a:extLst>
              <a:ext uri="{FF2B5EF4-FFF2-40B4-BE49-F238E27FC236}">
                <a16:creationId xmlns:a16="http://schemas.microsoft.com/office/drawing/2014/main" id="{E869669E-A883-4773-BEC8-7DF580CCA4D0}"/>
              </a:ext>
            </a:extLst>
          </p:cNvPr>
          <p:cNvGrpSpPr/>
          <p:nvPr/>
        </p:nvGrpSpPr>
        <p:grpSpPr>
          <a:xfrm>
            <a:off x="821298" y="5287734"/>
            <a:ext cx="365760" cy="365760"/>
            <a:chOff x="6409063" y="4095211"/>
            <a:chExt cx="429768" cy="429768"/>
          </a:xfrm>
        </p:grpSpPr>
        <p:pic>
          <p:nvPicPr>
            <p:cNvPr id="44" name="Graphic 43" descr="Checkmark">
              <a:extLst>
                <a:ext uri="{FF2B5EF4-FFF2-40B4-BE49-F238E27FC236}">
                  <a16:creationId xmlns:a16="http://schemas.microsoft.com/office/drawing/2014/main" id="{7859144B-62C3-4CBE-85A0-4D63D42A5C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8499" y="4154647"/>
              <a:ext cx="310896" cy="310896"/>
            </a:xfrm>
            <a:prstGeom prst="rect">
              <a:avLst/>
            </a:prstGeom>
          </p:spPr>
        </p:pic>
        <p:sp>
          <p:nvSpPr>
            <p:cNvPr id="46" name="Oval 45">
              <a:extLst>
                <a:ext uri="{FF2B5EF4-FFF2-40B4-BE49-F238E27FC236}">
                  <a16:creationId xmlns:a16="http://schemas.microsoft.com/office/drawing/2014/main" id="{E70B076B-70A8-46D9-AF0C-05FDAAB4C0AD}"/>
                </a:ext>
              </a:extLst>
            </p:cNvPr>
            <p:cNvSpPr>
              <a:spLocks noChangeAspect="1"/>
            </p:cNvSpPr>
            <p:nvPr/>
          </p:nvSpPr>
          <p:spPr>
            <a:xfrm>
              <a:off x="6409063" y="4095211"/>
              <a:ext cx="429768" cy="429768"/>
            </a:xfrm>
            <a:prstGeom prst="ellipse">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pic>
        <p:nvPicPr>
          <p:cNvPr id="59" name="Picture 58">
            <a:extLst>
              <a:ext uri="{FF2B5EF4-FFF2-40B4-BE49-F238E27FC236}">
                <a16:creationId xmlns:a16="http://schemas.microsoft.com/office/drawing/2014/main" id="{91C19D5F-E23A-4A9D-84A9-0D5A68F26442}"/>
              </a:ext>
            </a:extLst>
          </p:cNvPr>
          <p:cNvPicPr>
            <a:picLocks noChangeAspect="1"/>
          </p:cNvPicPr>
          <p:nvPr/>
        </p:nvPicPr>
        <p:blipFill>
          <a:blip r:embed="rId6"/>
          <a:stretch>
            <a:fillRect/>
          </a:stretch>
        </p:blipFill>
        <p:spPr>
          <a:xfrm>
            <a:off x="729005" y="761210"/>
            <a:ext cx="1673571" cy="630936"/>
          </a:xfrm>
          <a:prstGeom prst="rect">
            <a:avLst/>
          </a:prstGeom>
          <a:effectLst/>
        </p:spPr>
      </p:pic>
      <p:sp>
        <p:nvSpPr>
          <p:cNvPr id="37" name="Rectangle 36">
            <a:extLst>
              <a:ext uri="{FF2B5EF4-FFF2-40B4-BE49-F238E27FC236}">
                <a16:creationId xmlns:a16="http://schemas.microsoft.com/office/drawing/2014/main" id="{238391FE-E5F4-4D61-B676-5B4E036C2B22}"/>
              </a:ext>
            </a:extLst>
          </p:cNvPr>
          <p:cNvSpPr/>
          <p:nvPr/>
        </p:nvSpPr>
        <p:spPr>
          <a:xfrm>
            <a:off x="1377381" y="4261769"/>
            <a:ext cx="3654302"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MxGPU Citrix</a:t>
            </a:r>
            <a:r>
              <a:rPr lang="en-US" sz="1400" baseline="44000" dirty="0">
                <a:solidFill>
                  <a:srgbClr val="FFFFFF"/>
                </a:solidFill>
                <a:cs typeface="Effra Light" panose="020B0403020203020204" pitchFamily="34" charset="0"/>
              </a:rPr>
              <a:t>®</a:t>
            </a:r>
            <a:r>
              <a:rPr lang="en-US" dirty="0">
                <a:solidFill>
                  <a:srgbClr val="FFFFFF"/>
                </a:solidFill>
                <a:cs typeface="Effra Light" panose="020B0403020203020204" pitchFamily="34" charset="0"/>
              </a:rPr>
              <a:t> Ready</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certified for XenServer</a:t>
            </a:r>
            <a:r>
              <a:rPr lang="en-US" sz="1400" baseline="44000" dirty="0">
                <a:solidFill>
                  <a:srgbClr val="FFFFFF"/>
                </a:solidFill>
                <a:cs typeface="Effra Light" panose="020B0403020203020204" pitchFamily="34" charset="0"/>
              </a:rPr>
              <a:t>®</a:t>
            </a:r>
            <a:r>
              <a:rPr lang="en-US" dirty="0">
                <a:solidFill>
                  <a:srgbClr val="FFFFFF"/>
                </a:solidFill>
                <a:cs typeface="Effra Light" panose="020B0403020203020204" pitchFamily="34" charset="0"/>
              </a:rPr>
              <a:t> 7.4</a:t>
            </a:r>
          </a:p>
        </p:txBody>
      </p:sp>
      <p:sp>
        <p:nvSpPr>
          <p:cNvPr id="40" name="Rectangle 39">
            <a:extLst>
              <a:ext uri="{FF2B5EF4-FFF2-40B4-BE49-F238E27FC236}">
                <a16:creationId xmlns:a16="http://schemas.microsoft.com/office/drawing/2014/main" id="{92C2E8C6-2D7C-4E95-A0A5-3CBD8964DB4A}"/>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dirty="0">
                <a:solidFill>
                  <a:prstClr val="white"/>
                </a:solidFill>
                <a:cs typeface="Effra Light" panose="020B0403020203020204" pitchFamily="34" charset="0"/>
              </a:rPr>
              <a:t>Support for </a:t>
            </a:r>
            <a:r>
              <a:rPr lang="en-US" dirty="0">
                <a:solidFill>
                  <a:srgbClr val="FFFFFF"/>
                </a:solidFill>
                <a:cs typeface="Effra Light" panose="020B0403020203020204" pitchFamily="34" charset="0"/>
              </a:rPr>
              <a:t>Citrix</a:t>
            </a:r>
            <a:r>
              <a:rPr lang="en-US" sz="1400" baseline="44000" dirty="0">
                <a:solidFill>
                  <a:srgbClr val="FFFFFF"/>
                </a:solidFill>
                <a:cs typeface="Effra Light" panose="020B0403020203020204" pitchFamily="34" charset="0"/>
              </a:rPr>
              <a:t>®</a:t>
            </a:r>
            <a:r>
              <a:rPr lang="en-US" baseline="40000" dirty="0">
                <a:solidFill>
                  <a:srgbClr val="FFFFFF"/>
                </a:solidFill>
                <a:cs typeface="Effra Light" panose="020B0403020203020204" pitchFamily="34" charset="0"/>
              </a:rPr>
              <a:t> </a:t>
            </a:r>
          </a:p>
          <a:p>
            <a:pPr>
              <a:spcAft>
                <a:spcPts val="600"/>
              </a:spcAft>
              <a:buClr>
                <a:schemeClr val="bg2"/>
              </a:buClr>
            </a:pPr>
            <a:r>
              <a:rPr lang="en-US" dirty="0">
                <a:solidFill>
                  <a:srgbClr val="FFFFFF"/>
                </a:solidFill>
                <a:cs typeface="Effra Light" panose="020B0403020203020204" pitchFamily="34" charset="0"/>
              </a:rPr>
              <a:t>XenDesktop</a:t>
            </a:r>
            <a:r>
              <a:rPr lang="en-US" sz="1400" baseline="44000" dirty="0">
                <a:solidFill>
                  <a:srgbClr val="FFFFFF"/>
                </a:solidFill>
                <a:cs typeface="Effra Light" panose="020B0403020203020204" pitchFamily="34" charset="0"/>
              </a:rPr>
              <a:t>®</a:t>
            </a:r>
            <a:r>
              <a:rPr lang="en-US" sz="1400" baseline="30000" dirty="0">
                <a:solidFill>
                  <a:prstClr val="white"/>
                </a:solidFill>
                <a:cs typeface="Effra Light" panose="020B0403020203020204" pitchFamily="34" charset="0"/>
              </a:rPr>
              <a:t> </a:t>
            </a:r>
            <a:r>
              <a:rPr lang="en-US" altLang="en-US" dirty="0">
                <a:solidFill>
                  <a:prstClr val="white"/>
                </a:solidFill>
                <a:cs typeface="Effra Light" panose="020B0403020203020204" pitchFamily="34" charset="0"/>
              </a:rPr>
              <a:t>and </a:t>
            </a:r>
            <a:r>
              <a:rPr lang="en-US" dirty="0">
                <a:solidFill>
                  <a:srgbClr val="FFFFFF"/>
                </a:solidFill>
                <a:cs typeface="Effra Light" panose="020B0403020203020204" pitchFamily="34" charset="0"/>
              </a:rPr>
              <a:t>XenApp</a:t>
            </a:r>
            <a:r>
              <a:rPr lang="en-US" sz="1400" baseline="44000" dirty="0">
                <a:solidFill>
                  <a:srgbClr val="FFFFFF"/>
                </a:solidFill>
                <a:cs typeface="Effra Light" panose="020B0403020203020204" pitchFamily="34" charset="0"/>
              </a:rPr>
              <a:t>®</a:t>
            </a:r>
            <a:r>
              <a:rPr lang="en-US" altLang="en-US" dirty="0">
                <a:solidFill>
                  <a:prstClr val="white"/>
                </a:solidFill>
                <a:cs typeface="Effra Light" panose="020B0403020203020204" pitchFamily="34" charset="0"/>
              </a:rPr>
              <a:t> </a:t>
            </a:r>
          </a:p>
        </p:txBody>
      </p:sp>
      <p:pic>
        <p:nvPicPr>
          <p:cNvPr id="41" name="Picture 40">
            <a:extLst>
              <a:ext uri="{FF2B5EF4-FFF2-40B4-BE49-F238E27FC236}">
                <a16:creationId xmlns:a16="http://schemas.microsoft.com/office/drawing/2014/main" id="{40BD2778-7605-41BA-BABD-E8A3692A653B}"/>
              </a:ext>
            </a:extLst>
          </p:cNvPr>
          <p:cNvPicPr>
            <a:picLocks noChangeAspect="1"/>
          </p:cNvPicPr>
          <p:nvPr/>
        </p:nvPicPr>
        <p:blipFill>
          <a:blip r:embed="rId7"/>
          <a:stretch>
            <a:fillRect/>
          </a:stretch>
        </p:blipFill>
        <p:spPr>
          <a:xfrm>
            <a:off x="10339047" y="5800495"/>
            <a:ext cx="1645920" cy="502935"/>
          </a:xfrm>
          <a:prstGeom prst="rect">
            <a:avLst/>
          </a:prstGeom>
          <a:effectLst/>
        </p:spPr>
      </p:pic>
      <p:grpSp>
        <p:nvGrpSpPr>
          <p:cNvPr id="45" name="Group 44">
            <a:extLst>
              <a:ext uri="{FF2B5EF4-FFF2-40B4-BE49-F238E27FC236}">
                <a16:creationId xmlns:a16="http://schemas.microsoft.com/office/drawing/2014/main" id="{0578619D-4D89-43FE-84C2-845A64059B9B}"/>
              </a:ext>
            </a:extLst>
          </p:cNvPr>
          <p:cNvGrpSpPr/>
          <p:nvPr/>
        </p:nvGrpSpPr>
        <p:grpSpPr>
          <a:xfrm>
            <a:off x="7856495" y="4924540"/>
            <a:ext cx="4335505" cy="548640"/>
            <a:chOff x="7863840" y="4924540"/>
            <a:chExt cx="4335505" cy="548640"/>
          </a:xfrm>
        </p:grpSpPr>
        <p:sp>
          <p:nvSpPr>
            <p:cNvPr id="47" name="Rectangle 46">
              <a:extLst>
                <a:ext uri="{FF2B5EF4-FFF2-40B4-BE49-F238E27FC236}">
                  <a16:creationId xmlns:a16="http://schemas.microsoft.com/office/drawing/2014/main" id="{2D709D0B-4028-4414-8CB8-67622C3EBDC0}"/>
                </a:ext>
              </a:extLst>
            </p:cNvPr>
            <p:cNvSpPr/>
            <p:nvPr/>
          </p:nvSpPr>
          <p:spPr>
            <a:xfrm>
              <a:off x="7863840" y="4924540"/>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48" name="Group 47">
              <a:extLst>
                <a:ext uri="{FF2B5EF4-FFF2-40B4-BE49-F238E27FC236}">
                  <a16:creationId xmlns:a16="http://schemas.microsoft.com/office/drawing/2014/main" id="{F01C3995-21A7-4D59-9FFD-5D3AC5CB5424}"/>
                </a:ext>
              </a:extLst>
            </p:cNvPr>
            <p:cNvGrpSpPr/>
            <p:nvPr/>
          </p:nvGrpSpPr>
          <p:grpSpPr>
            <a:xfrm>
              <a:off x="11650705" y="4924540"/>
              <a:ext cx="548640" cy="548640"/>
              <a:chOff x="11650705" y="4924540"/>
              <a:chExt cx="548640" cy="548640"/>
            </a:xfrm>
          </p:grpSpPr>
          <p:sp>
            <p:nvSpPr>
              <p:cNvPr id="49" name="Rectangle 48">
                <a:extLst>
                  <a:ext uri="{FF2B5EF4-FFF2-40B4-BE49-F238E27FC236}">
                    <a16:creationId xmlns:a16="http://schemas.microsoft.com/office/drawing/2014/main" id="{B6C535EF-E7C7-4437-BBA0-1B09F24A8165}"/>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50" name="Picture 49">
                <a:extLst>
                  <a:ext uri="{FF2B5EF4-FFF2-40B4-BE49-F238E27FC236}">
                    <a16:creationId xmlns:a16="http://schemas.microsoft.com/office/drawing/2014/main" id="{4AF053B6-BA4F-4188-B802-908412274DF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sp>
        <p:nvSpPr>
          <p:cNvPr id="55" name="Rectangle 54">
            <a:extLst>
              <a:ext uri="{FF2B5EF4-FFF2-40B4-BE49-F238E27FC236}">
                <a16:creationId xmlns:a16="http://schemas.microsoft.com/office/drawing/2014/main" id="{E90F4124-0FEA-4768-A4E2-82CEB229F0E8}"/>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2" name="Graphic 41" descr="Laptop">
            <a:extLst>
              <a:ext uri="{FF2B5EF4-FFF2-40B4-BE49-F238E27FC236}">
                <a16:creationId xmlns:a16="http://schemas.microsoft.com/office/drawing/2014/main" id="{ECE89902-B9FF-48EB-B67A-FF6496CEB9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82450" y="4889772"/>
            <a:ext cx="617220" cy="617220"/>
          </a:xfrm>
          <a:prstGeom prst="rect">
            <a:avLst/>
          </a:prstGeom>
        </p:spPr>
      </p:pic>
      <p:sp>
        <p:nvSpPr>
          <p:cNvPr id="56" name="Rectangle 55">
            <a:extLst>
              <a:ext uri="{FF2B5EF4-FFF2-40B4-BE49-F238E27FC236}">
                <a16:creationId xmlns:a16="http://schemas.microsoft.com/office/drawing/2014/main" id="{51F77A4C-5385-488C-AD46-E65F4AA76F7E}"/>
              </a:ext>
            </a:extLst>
          </p:cNvPr>
          <p:cNvSpPr/>
          <p:nvPr/>
        </p:nvSpPr>
        <p:spPr>
          <a:xfrm>
            <a:off x="9509398" y="4944469"/>
            <a:ext cx="2029197"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Work from Anywhere Using Citrix Solutions</a:t>
            </a:r>
          </a:p>
        </p:txBody>
      </p:sp>
    </p:spTree>
    <p:extLst>
      <p:ext uri="{BB962C8B-B14F-4D97-AF65-F5344CB8AC3E}">
        <p14:creationId xmlns:p14="http://schemas.microsoft.com/office/powerpoint/2010/main" val="1565394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2148154F-0D4B-4323-9195-110D17283D17}"/>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1" name="Rectangle 70">
            <a:extLst>
              <a:ext uri="{FF2B5EF4-FFF2-40B4-BE49-F238E27FC236}">
                <a16:creationId xmlns:a16="http://schemas.microsoft.com/office/drawing/2014/main" id="{463F0996-44CF-4421-9B86-67C829C31567}"/>
              </a:ext>
            </a:extLst>
          </p:cNvPr>
          <p:cNvSpPr/>
          <p:nvPr/>
        </p:nvSpPr>
        <p:spPr>
          <a:xfrm>
            <a:off x="5196840" y="0"/>
            <a:ext cx="6995160" cy="6454220"/>
          </a:xfrm>
          <a:prstGeom prst="rect">
            <a:avLst/>
          </a:prstGeom>
          <a:gradFill flip="none" rotWithShape="1">
            <a:gsLst>
              <a:gs pos="100000">
                <a:srgbClr val="0000E1">
                  <a:alpha val="70000"/>
                </a:srgbClr>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67" name="Picture 66">
            <a:extLst>
              <a:ext uri="{FF2B5EF4-FFF2-40B4-BE49-F238E27FC236}">
                <a16:creationId xmlns:a16="http://schemas.microsoft.com/office/drawing/2014/main" id="{3CFA6747-07A5-4C88-B7CF-BF4B0797D6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2" cy="6454140"/>
          </a:xfrm>
          <a:prstGeom prst="rect">
            <a:avLst/>
          </a:prstGeom>
        </p:spPr>
      </p:pic>
      <p:sp>
        <p:nvSpPr>
          <p:cNvPr id="4" name="TextBox 3">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defRPr/>
            </a:pPr>
            <a:r>
              <a:rPr lang="en-US" kern="0" dirty="0">
                <a:solidFill>
                  <a:prstClr val="black"/>
                </a:solidFill>
                <a:latin typeface="Effra Medium" panose="020B0703020203020204" pitchFamily="34" charset="0"/>
                <a:cs typeface="Effra Medium" panose="020B0703020203020204" pitchFamily="34" charset="0"/>
              </a:rPr>
              <a:t>AMD MxGPU</a:t>
            </a:r>
          </a:p>
        </p:txBody>
      </p:sp>
      <p:sp>
        <p:nvSpPr>
          <p:cNvPr id="10" name="Rectangle 9">
            <a:extLst>
              <a:ext uri="{FF2B5EF4-FFF2-40B4-BE49-F238E27FC236}">
                <a16:creationId xmlns:a16="http://schemas.microsoft.com/office/drawing/2014/main" id="{4401ACAC-8C16-498C-BE8C-355EF9081B9C}"/>
              </a:ext>
            </a:extLst>
          </p:cNvPr>
          <p:cNvSpPr/>
          <p:nvPr/>
        </p:nvSpPr>
        <p:spPr>
          <a:xfrm>
            <a:off x="727357" y="2177644"/>
            <a:ext cx="5269085" cy="903565"/>
          </a:xfrm>
          <a:prstGeom prst="rect">
            <a:avLst/>
          </a:prstGeom>
          <a:noFill/>
          <a:ln w="12700" cap="flat" cmpd="sng" algn="ctr">
            <a:noFill/>
            <a:prstDash val="solid"/>
            <a:miter lim="800000"/>
          </a:ln>
          <a:effectLst/>
        </p:spPr>
        <p:txBody>
          <a:bodyPr lIns="0" tIns="0" rIns="0" bIns="0" rtlCol="0" anchor="t" anchorCtr="0"/>
          <a:lstStyle/>
          <a:p>
            <a:r>
              <a:rPr lang="en-US" sz="2400" dirty="0">
                <a:solidFill>
                  <a:srgbClr val="FFFFFF"/>
                </a:solidFill>
              </a:rPr>
              <a:t>Enabling MxGPU for VMware</a:t>
            </a:r>
            <a:r>
              <a:rPr lang="en-US" sz="1600" baseline="56000" dirty="0">
                <a:solidFill>
                  <a:srgbClr val="FFFFFF"/>
                </a:solidFill>
                <a:cs typeface="Effra Light" panose="020B0403020203020204" pitchFamily="34" charset="0"/>
              </a:rPr>
              <a:t>®</a:t>
            </a:r>
            <a:r>
              <a:rPr lang="en-US" sz="2400" dirty="0">
                <a:solidFill>
                  <a:srgbClr val="FFFFFF"/>
                </a:solidFill>
              </a:rPr>
              <a:t> Horizon and App Virtualization Deployments</a:t>
            </a:r>
          </a:p>
        </p:txBody>
      </p:sp>
      <p:sp>
        <p:nvSpPr>
          <p:cNvPr id="26" name="Rectangle 25">
            <a:extLst>
              <a:ext uri="{FF2B5EF4-FFF2-40B4-BE49-F238E27FC236}">
                <a16:creationId xmlns:a16="http://schemas.microsoft.com/office/drawing/2014/main" id="{9B33FD7B-74AC-4429-80DE-180580DBC686}"/>
              </a:ext>
            </a:extLst>
          </p:cNvPr>
          <p:cNvSpPr/>
          <p:nvPr/>
        </p:nvSpPr>
        <p:spPr>
          <a:xfrm>
            <a:off x="1" y="6038721"/>
            <a:ext cx="7863840" cy="461665"/>
          </a:xfrm>
          <a:prstGeom prst="rect">
            <a:avLst/>
          </a:prstGeom>
        </p:spPr>
        <p:txBody>
          <a:bodyPr wrap="square">
            <a:spAutoFit/>
          </a:bodyPr>
          <a:lstStyle/>
          <a:p>
            <a:pPr lvl="0">
              <a:defRPr/>
            </a:pP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Compatible with: AMD FirePro</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S7100X, S7150, and S7150 x2 products. Supports: Windows® 7/10</a:t>
            </a:r>
          </a:p>
          <a:p>
            <a:pP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endParaRPr kumimoji="0" lang="en-US" sz="800" b="0" i="0" u="none" strike="noStrike" kern="1200" cap="none" spc="0" normalizeH="0" baseline="0" noProof="0" dirty="0">
              <a:ln>
                <a:noFill/>
              </a:ln>
              <a:solidFill>
                <a:srgbClr val="FFFFFF">
                  <a:alpha val="50000"/>
                </a:srgbClr>
              </a:solidFill>
              <a:effectLst/>
              <a:uLnTx/>
              <a:uFillTx/>
              <a:latin typeface="Effra Light"/>
              <a:ea typeface="+mn-ea"/>
              <a:cs typeface="Effra Light" panose="020B0403020203020204" pitchFamily="34" charset="0"/>
            </a:endParaRPr>
          </a:p>
        </p:txBody>
      </p:sp>
      <p:cxnSp>
        <p:nvCxnSpPr>
          <p:cNvPr id="51" name="Straight Connector 50">
            <a:extLst>
              <a:ext uri="{FF2B5EF4-FFF2-40B4-BE49-F238E27FC236}">
                <a16:creationId xmlns:a16="http://schemas.microsoft.com/office/drawing/2014/main" id="{5B85A7F1-47EB-4D3C-AAD7-2AFF3F523250}"/>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52" name="Straight Connector 51">
            <a:extLst>
              <a:ext uri="{FF2B5EF4-FFF2-40B4-BE49-F238E27FC236}">
                <a16:creationId xmlns:a16="http://schemas.microsoft.com/office/drawing/2014/main" id="{A460B69C-C584-4F0E-B8E4-8B9E0D7C9774}"/>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3" name="Straight Connector 52">
            <a:extLst>
              <a:ext uri="{FF2B5EF4-FFF2-40B4-BE49-F238E27FC236}">
                <a16:creationId xmlns:a16="http://schemas.microsoft.com/office/drawing/2014/main" id="{0B9886B2-17EC-4AB2-B349-BE14D591828F}"/>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4" name="Straight Connector 53">
            <a:extLst>
              <a:ext uri="{FF2B5EF4-FFF2-40B4-BE49-F238E27FC236}">
                <a16:creationId xmlns:a16="http://schemas.microsoft.com/office/drawing/2014/main" id="{A1560C59-7652-4330-A1E9-414CDFFCCC86}"/>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64" name="Rectangle 63">
            <a:extLst>
              <a:ext uri="{FF2B5EF4-FFF2-40B4-BE49-F238E27FC236}">
                <a16:creationId xmlns:a16="http://schemas.microsoft.com/office/drawing/2014/main" id="{E27AF8B8-C275-433E-9574-6A0DB0E2864A}"/>
              </a:ext>
            </a:extLst>
          </p:cNvPr>
          <p:cNvSpPr/>
          <p:nvPr/>
        </p:nvSpPr>
        <p:spPr>
          <a:xfrm>
            <a:off x="1377380" y="3309100"/>
            <a:ext cx="4160555"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Graphics Acceleration from the Data</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Center to Multiple Users Simultaneously</a:t>
            </a:r>
          </a:p>
        </p:txBody>
      </p:sp>
      <p:sp>
        <p:nvSpPr>
          <p:cNvPr id="28" name="TextBox 27">
            <a:extLst>
              <a:ext uri="{FF2B5EF4-FFF2-40B4-BE49-F238E27FC236}">
                <a16:creationId xmlns:a16="http://schemas.microsoft.com/office/drawing/2014/main" id="{98B88F6B-0D51-47C2-94A7-C1EC0BC9455A}"/>
              </a:ext>
            </a:extLst>
          </p:cNvPr>
          <p:cNvSpPr txBox="1"/>
          <p:nvPr/>
        </p:nvSpPr>
        <p:spPr>
          <a:xfrm>
            <a:off x="619458" y="763512"/>
            <a:ext cx="4687833" cy="1323439"/>
          </a:xfrm>
          <a:prstGeom prst="rect">
            <a:avLst/>
          </a:prstGeom>
          <a:noFill/>
        </p:spPr>
        <p:txBody>
          <a:bodyPr wrap="square" rtlCol="0">
            <a:spAutoFit/>
          </a:bodyPr>
          <a:lstStyle/>
          <a:p>
            <a:pPr>
              <a:spcAft>
                <a:spcPts val="600"/>
              </a:spcAft>
              <a:buClr>
                <a:schemeClr val="bg2"/>
              </a:buClr>
            </a:pPr>
            <a:br>
              <a:rPr lang="en-CA" sz="4000" dirty="0">
                <a:solidFill>
                  <a:srgbClr val="FFFFFF"/>
                </a:solidFill>
                <a:latin typeface="Effra" panose="020B0603020203020204" pitchFamily="34" charset="0"/>
                <a:cs typeface="Effra" panose="020B0603020203020204" pitchFamily="34" charset="0"/>
              </a:rPr>
            </a:br>
            <a:r>
              <a:rPr lang="en-CA" sz="4000" dirty="0">
                <a:solidFill>
                  <a:srgbClr val="FFFFFF"/>
                </a:solidFill>
                <a:latin typeface="Effra" panose="020B0603020203020204" pitchFamily="34" charset="0"/>
                <a:cs typeface="Effra" panose="020B0603020203020204" pitchFamily="34" charset="0"/>
              </a:rPr>
              <a:t> vSphere</a:t>
            </a:r>
            <a:r>
              <a:rPr lang="en-US" sz="2800" baseline="51000" dirty="0">
                <a:solidFill>
                  <a:srgbClr val="FFFFFF"/>
                </a:solidFill>
                <a:cs typeface="Effra Light" panose="020B0403020203020204" pitchFamily="34" charset="0"/>
              </a:rPr>
              <a:t>®</a:t>
            </a:r>
            <a:r>
              <a:rPr lang="en-CA" sz="4000" dirty="0">
                <a:solidFill>
                  <a:srgbClr val="FFFFFF"/>
                </a:solidFill>
                <a:latin typeface="Effra" panose="020B0603020203020204" pitchFamily="34" charset="0"/>
                <a:cs typeface="Effra" panose="020B0603020203020204" pitchFamily="34" charset="0"/>
              </a:rPr>
              <a:t> Support</a:t>
            </a:r>
          </a:p>
        </p:txBody>
      </p:sp>
      <p:grpSp>
        <p:nvGrpSpPr>
          <p:cNvPr id="30" name="Group 29">
            <a:extLst>
              <a:ext uri="{FF2B5EF4-FFF2-40B4-BE49-F238E27FC236}">
                <a16:creationId xmlns:a16="http://schemas.microsoft.com/office/drawing/2014/main" id="{AD6D9F7C-34AD-428A-BC4B-CA45D0B0A5FD}"/>
              </a:ext>
            </a:extLst>
          </p:cNvPr>
          <p:cNvGrpSpPr>
            <a:grpSpLocks noChangeAspect="1"/>
          </p:cNvGrpSpPr>
          <p:nvPr/>
        </p:nvGrpSpPr>
        <p:grpSpPr>
          <a:xfrm>
            <a:off x="770914" y="3374952"/>
            <a:ext cx="466527" cy="381430"/>
            <a:chOff x="6089651" y="1012826"/>
            <a:chExt cx="1227138" cy="1003300"/>
          </a:xfrm>
        </p:grpSpPr>
        <p:sp>
          <p:nvSpPr>
            <p:cNvPr id="31" name="Freeform 5">
              <a:extLst>
                <a:ext uri="{FF2B5EF4-FFF2-40B4-BE49-F238E27FC236}">
                  <a16:creationId xmlns:a16="http://schemas.microsoft.com/office/drawing/2014/main" id="{88236930-221D-475F-AC6B-A1E7D4966A97}"/>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2" name="Freeform 6">
              <a:extLst>
                <a:ext uri="{FF2B5EF4-FFF2-40B4-BE49-F238E27FC236}">
                  <a16:creationId xmlns:a16="http://schemas.microsoft.com/office/drawing/2014/main" id="{E2A6E077-6C06-453F-BD67-E0EC93FEC4FC}"/>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3" name="Freeform 7">
              <a:extLst>
                <a:ext uri="{FF2B5EF4-FFF2-40B4-BE49-F238E27FC236}">
                  <a16:creationId xmlns:a16="http://schemas.microsoft.com/office/drawing/2014/main" id="{28562946-B6F9-481B-9200-ED8CD9B3EFE2}"/>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4" name="Freeform 8">
              <a:extLst>
                <a:ext uri="{FF2B5EF4-FFF2-40B4-BE49-F238E27FC236}">
                  <a16:creationId xmlns:a16="http://schemas.microsoft.com/office/drawing/2014/main" id="{7AA7D555-D126-490F-9D64-65AB9AF1EBB9}"/>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5" name="Freeform 9">
              <a:extLst>
                <a:ext uri="{FF2B5EF4-FFF2-40B4-BE49-F238E27FC236}">
                  <a16:creationId xmlns:a16="http://schemas.microsoft.com/office/drawing/2014/main" id="{880B45DB-04D8-4A3B-B7BC-2DA367A412AF}"/>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6" name="Freeform 10">
              <a:extLst>
                <a:ext uri="{FF2B5EF4-FFF2-40B4-BE49-F238E27FC236}">
                  <a16:creationId xmlns:a16="http://schemas.microsoft.com/office/drawing/2014/main" id="{494CDC94-A56E-4FA9-8833-4379E8AF92E9}"/>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grpSp>
      <p:grpSp>
        <p:nvGrpSpPr>
          <p:cNvPr id="2" name="Group 1">
            <a:extLst>
              <a:ext uri="{FF2B5EF4-FFF2-40B4-BE49-F238E27FC236}">
                <a16:creationId xmlns:a16="http://schemas.microsoft.com/office/drawing/2014/main" id="{17F89C76-1204-4633-BD61-8EF0219E35E3}"/>
              </a:ext>
            </a:extLst>
          </p:cNvPr>
          <p:cNvGrpSpPr/>
          <p:nvPr/>
        </p:nvGrpSpPr>
        <p:grpSpPr>
          <a:xfrm>
            <a:off x="821297" y="4335260"/>
            <a:ext cx="365760" cy="365760"/>
            <a:chOff x="6409063" y="4095211"/>
            <a:chExt cx="429768" cy="429768"/>
          </a:xfrm>
        </p:grpSpPr>
        <p:pic>
          <p:nvPicPr>
            <p:cNvPr id="38" name="Graphic 37" descr="Checkmark">
              <a:extLst>
                <a:ext uri="{FF2B5EF4-FFF2-40B4-BE49-F238E27FC236}">
                  <a16:creationId xmlns:a16="http://schemas.microsoft.com/office/drawing/2014/main" id="{8884E10E-75DD-42E6-8F0E-D405EC5F48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8499" y="4154647"/>
              <a:ext cx="310896" cy="310896"/>
            </a:xfrm>
            <a:prstGeom prst="rect">
              <a:avLst/>
            </a:prstGeom>
          </p:spPr>
        </p:pic>
        <p:sp>
          <p:nvSpPr>
            <p:cNvPr id="39" name="Oval 38">
              <a:extLst>
                <a:ext uri="{FF2B5EF4-FFF2-40B4-BE49-F238E27FC236}">
                  <a16:creationId xmlns:a16="http://schemas.microsoft.com/office/drawing/2014/main" id="{60586689-BCCD-4DE7-837E-33D374CF9E93}"/>
                </a:ext>
              </a:extLst>
            </p:cNvPr>
            <p:cNvSpPr>
              <a:spLocks noChangeAspect="1"/>
            </p:cNvSpPr>
            <p:nvPr/>
          </p:nvSpPr>
          <p:spPr>
            <a:xfrm>
              <a:off x="6409063" y="4095211"/>
              <a:ext cx="429768" cy="429768"/>
            </a:xfrm>
            <a:prstGeom prst="ellipse">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43" name="Group 42">
            <a:extLst>
              <a:ext uri="{FF2B5EF4-FFF2-40B4-BE49-F238E27FC236}">
                <a16:creationId xmlns:a16="http://schemas.microsoft.com/office/drawing/2014/main" id="{E869669E-A883-4773-BEC8-7DF580CCA4D0}"/>
              </a:ext>
            </a:extLst>
          </p:cNvPr>
          <p:cNvGrpSpPr/>
          <p:nvPr/>
        </p:nvGrpSpPr>
        <p:grpSpPr>
          <a:xfrm>
            <a:off x="821298" y="5287734"/>
            <a:ext cx="365760" cy="365760"/>
            <a:chOff x="6409063" y="4095211"/>
            <a:chExt cx="429768" cy="429768"/>
          </a:xfrm>
        </p:grpSpPr>
        <p:pic>
          <p:nvPicPr>
            <p:cNvPr id="44" name="Graphic 43" descr="Checkmark">
              <a:extLst>
                <a:ext uri="{FF2B5EF4-FFF2-40B4-BE49-F238E27FC236}">
                  <a16:creationId xmlns:a16="http://schemas.microsoft.com/office/drawing/2014/main" id="{7859144B-62C3-4CBE-85A0-4D63D42A5C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8499" y="4154647"/>
              <a:ext cx="310896" cy="310896"/>
            </a:xfrm>
            <a:prstGeom prst="rect">
              <a:avLst/>
            </a:prstGeom>
          </p:spPr>
        </p:pic>
        <p:sp>
          <p:nvSpPr>
            <p:cNvPr id="46" name="Oval 45">
              <a:extLst>
                <a:ext uri="{FF2B5EF4-FFF2-40B4-BE49-F238E27FC236}">
                  <a16:creationId xmlns:a16="http://schemas.microsoft.com/office/drawing/2014/main" id="{E70B076B-70A8-46D9-AF0C-05FDAAB4C0AD}"/>
                </a:ext>
              </a:extLst>
            </p:cNvPr>
            <p:cNvSpPr>
              <a:spLocks noChangeAspect="1"/>
            </p:cNvSpPr>
            <p:nvPr/>
          </p:nvSpPr>
          <p:spPr>
            <a:xfrm>
              <a:off x="6409063" y="4095211"/>
              <a:ext cx="429768" cy="429768"/>
            </a:xfrm>
            <a:prstGeom prst="ellipse">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37" name="Rectangle 36">
            <a:extLst>
              <a:ext uri="{FF2B5EF4-FFF2-40B4-BE49-F238E27FC236}">
                <a16:creationId xmlns:a16="http://schemas.microsoft.com/office/drawing/2014/main" id="{238391FE-E5F4-4D61-B676-5B4E036C2B22}"/>
              </a:ext>
            </a:extLst>
          </p:cNvPr>
          <p:cNvSpPr/>
          <p:nvPr/>
        </p:nvSpPr>
        <p:spPr>
          <a:xfrm>
            <a:off x="1377381" y="4261769"/>
            <a:ext cx="3654302"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MxGPU Support for</a:t>
            </a:r>
            <a:br>
              <a:rPr lang="en-US" dirty="0">
                <a:solidFill>
                  <a:srgbClr val="FFFFFF"/>
                </a:solidFill>
                <a:cs typeface="Effra Light" panose="020B0403020203020204" pitchFamily="34" charset="0"/>
              </a:rPr>
            </a:br>
            <a:r>
              <a:rPr lang="en-US" dirty="0" err="1">
                <a:solidFill>
                  <a:srgbClr val="FFFFFF"/>
                </a:solidFill>
                <a:cs typeface="Effra Light" panose="020B0403020203020204" pitchFamily="34" charset="0"/>
              </a:rPr>
              <a:t>ESXi</a:t>
            </a:r>
            <a:r>
              <a:rPr lang="en-US" sz="1100" baseline="65000" dirty="0" err="1">
                <a:solidFill>
                  <a:srgbClr val="FFFFFF"/>
                </a:solidFill>
                <a:cs typeface="Effra Light" panose="020B0403020203020204" pitchFamily="34" charset="0"/>
              </a:rPr>
              <a:t>TM</a:t>
            </a:r>
            <a:r>
              <a:rPr lang="en-US" dirty="0">
                <a:solidFill>
                  <a:srgbClr val="FFFFFF"/>
                </a:solidFill>
                <a:cs typeface="Effra Light" panose="020B0403020203020204" pitchFamily="34" charset="0"/>
              </a:rPr>
              <a:t> 6.5 Update 1 Support</a:t>
            </a:r>
          </a:p>
          <a:p>
            <a:endParaRPr lang="en-US" dirty="0">
              <a:solidFill>
                <a:srgbClr val="FFFFFF"/>
              </a:solidFill>
              <a:cs typeface="Effra Light" panose="020B0403020203020204" pitchFamily="34" charset="0"/>
            </a:endParaRPr>
          </a:p>
        </p:txBody>
      </p:sp>
      <p:sp>
        <p:nvSpPr>
          <p:cNvPr id="40" name="Rectangle 39">
            <a:extLst>
              <a:ext uri="{FF2B5EF4-FFF2-40B4-BE49-F238E27FC236}">
                <a16:creationId xmlns:a16="http://schemas.microsoft.com/office/drawing/2014/main" id="{92C2E8C6-2D7C-4E95-A0A5-3CBD8964DB4A}"/>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dirty="0">
                <a:solidFill>
                  <a:prstClr val="white"/>
                </a:solidFill>
                <a:cs typeface="Effra Light" panose="020B0403020203020204" pitchFamily="34" charset="0"/>
              </a:rPr>
              <a:t>Linked Clones </a:t>
            </a:r>
            <a:r>
              <a:rPr lang="en-US" dirty="0">
                <a:solidFill>
                  <a:srgbClr val="FFFFFF"/>
                </a:solidFill>
                <a:cs typeface="Effra Light" panose="020B0403020203020204" pitchFamily="34" charset="0"/>
              </a:rPr>
              <a:t>Technical Preview </a:t>
            </a:r>
            <a:r>
              <a:rPr lang="en-US" altLang="en-US" dirty="0">
                <a:solidFill>
                  <a:prstClr val="white"/>
                </a:solidFill>
                <a:cs typeface="Effra Light" panose="020B0403020203020204" pitchFamily="34" charset="0"/>
              </a:rPr>
              <a:t>Support with MxGPU</a:t>
            </a:r>
            <a:r>
              <a:rPr lang="en-US" altLang="en-US" baseline="30000" dirty="0">
                <a:solidFill>
                  <a:prstClr val="white"/>
                </a:solidFill>
                <a:cs typeface="Effra Light" panose="020B0403020203020204" pitchFamily="34" charset="0"/>
              </a:rPr>
              <a:t>*</a:t>
            </a:r>
          </a:p>
        </p:txBody>
      </p:sp>
      <p:pic>
        <p:nvPicPr>
          <p:cNvPr id="41" name="Picture 40">
            <a:extLst>
              <a:ext uri="{FF2B5EF4-FFF2-40B4-BE49-F238E27FC236}">
                <a16:creationId xmlns:a16="http://schemas.microsoft.com/office/drawing/2014/main" id="{40BD2778-7605-41BA-BABD-E8A3692A653B}"/>
              </a:ext>
            </a:extLst>
          </p:cNvPr>
          <p:cNvPicPr>
            <a:picLocks noChangeAspect="1"/>
          </p:cNvPicPr>
          <p:nvPr/>
        </p:nvPicPr>
        <p:blipFill>
          <a:blip r:embed="rId6"/>
          <a:stretch>
            <a:fillRect/>
          </a:stretch>
        </p:blipFill>
        <p:spPr>
          <a:xfrm>
            <a:off x="10339047" y="5800495"/>
            <a:ext cx="1645920" cy="502935"/>
          </a:xfrm>
          <a:prstGeom prst="rect">
            <a:avLst/>
          </a:prstGeom>
          <a:effectLst/>
        </p:spPr>
      </p:pic>
      <p:grpSp>
        <p:nvGrpSpPr>
          <p:cNvPr id="45" name="Group 44">
            <a:extLst>
              <a:ext uri="{FF2B5EF4-FFF2-40B4-BE49-F238E27FC236}">
                <a16:creationId xmlns:a16="http://schemas.microsoft.com/office/drawing/2014/main" id="{0578619D-4D89-43FE-84C2-845A64059B9B}"/>
              </a:ext>
            </a:extLst>
          </p:cNvPr>
          <p:cNvGrpSpPr/>
          <p:nvPr/>
        </p:nvGrpSpPr>
        <p:grpSpPr>
          <a:xfrm>
            <a:off x="7856495" y="4924540"/>
            <a:ext cx="4335505" cy="548640"/>
            <a:chOff x="7863840" y="4924540"/>
            <a:chExt cx="4335505" cy="548640"/>
          </a:xfrm>
        </p:grpSpPr>
        <p:sp>
          <p:nvSpPr>
            <p:cNvPr id="47" name="Rectangle 46">
              <a:extLst>
                <a:ext uri="{FF2B5EF4-FFF2-40B4-BE49-F238E27FC236}">
                  <a16:creationId xmlns:a16="http://schemas.microsoft.com/office/drawing/2014/main" id="{2D709D0B-4028-4414-8CB8-67622C3EBDC0}"/>
                </a:ext>
              </a:extLst>
            </p:cNvPr>
            <p:cNvSpPr/>
            <p:nvPr/>
          </p:nvSpPr>
          <p:spPr>
            <a:xfrm>
              <a:off x="7863840" y="4924540"/>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48" name="Group 47">
              <a:extLst>
                <a:ext uri="{FF2B5EF4-FFF2-40B4-BE49-F238E27FC236}">
                  <a16:creationId xmlns:a16="http://schemas.microsoft.com/office/drawing/2014/main" id="{F01C3995-21A7-4D59-9FFD-5D3AC5CB5424}"/>
                </a:ext>
              </a:extLst>
            </p:cNvPr>
            <p:cNvGrpSpPr/>
            <p:nvPr/>
          </p:nvGrpSpPr>
          <p:grpSpPr>
            <a:xfrm>
              <a:off x="11650705" y="4924540"/>
              <a:ext cx="548640" cy="548640"/>
              <a:chOff x="11650705" y="4924540"/>
              <a:chExt cx="548640" cy="548640"/>
            </a:xfrm>
          </p:grpSpPr>
          <p:sp>
            <p:nvSpPr>
              <p:cNvPr id="49" name="Rectangle 48">
                <a:extLst>
                  <a:ext uri="{FF2B5EF4-FFF2-40B4-BE49-F238E27FC236}">
                    <a16:creationId xmlns:a16="http://schemas.microsoft.com/office/drawing/2014/main" id="{B6C535EF-E7C7-4437-BBA0-1B09F24A8165}"/>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50" name="Picture 49">
                <a:extLst>
                  <a:ext uri="{FF2B5EF4-FFF2-40B4-BE49-F238E27FC236}">
                    <a16:creationId xmlns:a16="http://schemas.microsoft.com/office/drawing/2014/main" id="{4AF053B6-BA4F-4188-B802-908412274DF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sp>
        <p:nvSpPr>
          <p:cNvPr id="55" name="Rectangle 54">
            <a:extLst>
              <a:ext uri="{FF2B5EF4-FFF2-40B4-BE49-F238E27FC236}">
                <a16:creationId xmlns:a16="http://schemas.microsoft.com/office/drawing/2014/main" id="{E5E0384B-2F59-47D8-8943-0055E78B6526}"/>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56" name="Rectangle 55" hidden="1">
            <a:extLst>
              <a:ext uri="{FF2B5EF4-FFF2-40B4-BE49-F238E27FC236}">
                <a16:creationId xmlns:a16="http://schemas.microsoft.com/office/drawing/2014/main" id="{13C1AC74-DA8B-4B70-8093-8BDB9152CE39}"/>
              </a:ext>
            </a:extLst>
          </p:cNvPr>
          <p:cNvSpPr/>
          <p:nvPr/>
        </p:nvSpPr>
        <p:spPr>
          <a:xfrm>
            <a:off x="11513820" y="4924189"/>
            <a:ext cx="129539" cy="548991"/>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solidFill>
                <a:schemeClr val="bg1"/>
              </a:solidFill>
            </a:endParaRPr>
          </a:p>
        </p:txBody>
      </p:sp>
      <p:sp>
        <p:nvSpPr>
          <p:cNvPr id="58" name="Rectangle 57">
            <a:extLst>
              <a:ext uri="{FF2B5EF4-FFF2-40B4-BE49-F238E27FC236}">
                <a16:creationId xmlns:a16="http://schemas.microsoft.com/office/drawing/2014/main" id="{0D3FD1AE-572D-4EF4-9044-8629714E3890}"/>
              </a:ext>
            </a:extLst>
          </p:cNvPr>
          <p:cNvSpPr/>
          <p:nvPr/>
        </p:nvSpPr>
        <p:spPr>
          <a:xfrm>
            <a:off x="9509398" y="4944469"/>
            <a:ext cx="2029197"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Work from Anywhere Using VMware Solutions</a:t>
            </a:r>
          </a:p>
        </p:txBody>
      </p:sp>
      <p:pic>
        <p:nvPicPr>
          <p:cNvPr id="59" name="Picture 58">
            <a:extLst>
              <a:ext uri="{FF2B5EF4-FFF2-40B4-BE49-F238E27FC236}">
                <a16:creationId xmlns:a16="http://schemas.microsoft.com/office/drawing/2014/main" id="{85225822-F05B-4893-85EF-4CAACE2A4C9E}"/>
              </a:ext>
            </a:extLst>
          </p:cNvPr>
          <p:cNvPicPr>
            <a:picLocks noChangeAspect="1"/>
          </p:cNvPicPr>
          <p:nvPr/>
        </p:nvPicPr>
        <p:blipFill>
          <a:blip r:embed="rId8">
            <a:biLevel thresh="50000"/>
            <a:extLst>
              <a:ext uri="{28A0092B-C50C-407E-A947-70E740481C1C}">
                <a14:useLocalDpi xmlns:a14="http://schemas.microsoft.com/office/drawing/2010/main" val="0"/>
              </a:ext>
            </a:extLst>
          </a:blip>
          <a:stretch>
            <a:fillRect/>
          </a:stretch>
        </p:blipFill>
        <p:spPr>
          <a:xfrm>
            <a:off x="727357" y="892619"/>
            <a:ext cx="2300022" cy="374904"/>
          </a:xfrm>
          <a:prstGeom prst="rect">
            <a:avLst/>
          </a:prstGeom>
          <a:effectLst/>
        </p:spPr>
      </p:pic>
      <p:pic>
        <p:nvPicPr>
          <p:cNvPr id="60" name="Graphic 59" descr="Laptop">
            <a:extLst>
              <a:ext uri="{FF2B5EF4-FFF2-40B4-BE49-F238E27FC236}">
                <a16:creationId xmlns:a16="http://schemas.microsoft.com/office/drawing/2014/main" id="{1F235FDD-0C61-43EF-B31E-1AA8E8231BD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82450" y="4889772"/>
            <a:ext cx="617220" cy="617220"/>
          </a:xfrm>
          <a:prstGeom prst="rect">
            <a:avLst/>
          </a:prstGeom>
        </p:spPr>
      </p:pic>
    </p:spTree>
    <p:extLst>
      <p:ext uri="{BB962C8B-B14F-4D97-AF65-F5344CB8AC3E}">
        <p14:creationId xmlns:p14="http://schemas.microsoft.com/office/powerpoint/2010/main" val="3983370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296A57E-709C-45D3-AFBB-E6B3B9EA22A9}"/>
              </a:ext>
            </a:extLst>
          </p:cNvPr>
          <p:cNvSpPr/>
          <p:nvPr/>
        </p:nvSpPr>
        <p:spPr>
          <a:xfrm>
            <a:off x="1" y="0"/>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7" name="Rectangle 26">
            <a:extLst>
              <a:ext uri="{FF2B5EF4-FFF2-40B4-BE49-F238E27FC236}">
                <a16:creationId xmlns:a16="http://schemas.microsoft.com/office/drawing/2014/main" id="{33F2EEFF-38C3-4C55-8736-CDBEF3C11E91}"/>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31" name="Picture 30">
            <a:extLst>
              <a:ext uri="{FF2B5EF4-FFF2-40B4-BE49-F238E27FC236}">
                <a16:creationId xmlns:a16="http://schemas.microsoft.com/office/drawing/2014/main" id="{076EA9A7-9A47-4022-A058-CA42AC618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1" cy="6454140"/>
          </a:xfrm>
          <a:prstGeom prst="rect">
            <a:avLst/>
          </a:prstGeom>
        </p:spPr>
      </p:pic>
      <p:sp>
        <p:nvSpPr>
          <p:cNvPr id="4" name="TextBox 3">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defRPr/>
            </a:pPr>
            <a:r>
              <a:rPr lang="en-US" kern="0" dirty="0">
                <a:solidFill>
                  <a:prstClr val="black"/>
                </a:solidFill>
                <a:latin typeface="Effra Medium" panose="020B0703020203020204" pitchFamily="34" charset="0"/>
                <a:cs typeface="Effra Medium" panose="020B0703020203020204" pitchFamily="34" charset="0"/>
              </a:rPr>
              <a:t>AMD MxGPU</a:t>
            </a:r>
          </a:p>
        </p:txBody>
      </p:sp>
      <p:grpSp>
        <p:nvGrpSpPr>
          <p:cNvPr id="25" name="Group 24">
            <a:extLst>
              <a:ext uri="{FF2B5EF4-FFF2-40B4-BE49-F238E27FC236}">
                <a16:creationId xmlns:a16="http://schemas.microsoft.com/office/drawing/2014/main" id="{F1318344-1B37-4733-9263-9A6507E7CD53}"/>
              </a:ext>
            </a:extLst>
          </p:cNvPr>
          <p:cNvGrpSpPr/>
          <p:nvPr/>
        </p:nvGrpSpPr>
        <p:grpSpPr>
          <a:xfrm>
            <a:off x="711492" y="1487725"/>
            <a:ext cx="5604467" cy="1593484"/>
            <a:chOff x="711492" y="1487725"/>
            <a:chExt cx="5604467" cy="1593484"/>
          </a:xfrm>
        </p:grpSpPr>
        <p:sp>
          <p:nvSpPr>
            <p:cNvPr id="10" name="Rectangle 9">
              <a:extLst>
                <a:ext uri="{FF2B5EF4-FFF2-40B4-BE49-F238E27FC236}">
                  <a16:creationId xmlns:a16="http://schemas.microsoft.com/office/drawing/2014/main" id="{4401ACAC-8C16-498C-BE8C-355EF9081B9C}"/>
                </a:ext>
              </a:extLst>
            </p:cNvPr>
            <p:cNvSpPr/>
            <p:nvPr/>
          </p:nvSpPr>
          <p:spPr>
            <a:xfrm>
              <a:off x="727357" y="2177644"/>
              <a:ext cx="5588602" cy="903565"/>
            </a:xfrm>
            <a:prstGeom prst="rect">
              <a:avLst/>
            </a:prstGeom>
            <a:noFill/>
            <a:ln w="12700" cap="flat" cmpd="sng" algn="ctr">
              <a:noFill/>
              <a:prstDash val="solid"/>
              <a:miter lim="800000"/>
            </a:ln>
            <a:effectLst/>
          </p:spPr>
          <p:txBody>
            <a:bodyPr lIns="0" tIns="0" rIns="0" bIns="0" rtlCol="0" anchor="t" anchorCtr="0"/>
            <a:lstStyle/>
            <a:p>
              <a:r>
                <a:rPr lang="en-US" sz="2400">
                  <a:solidFill>
                    <a:srgbClr val="FFFFFF"/>
                  </a:solidFill>
                </a:rPr>
                <a:t>Open-Source </a:t>
              </a:r>
              <a:r>
                <a:rPr lang="en-US" sz="2400" dirty="0">
                  <a:solidFill>
                    <a:srgbClr val="FFFFFF"/>
                  </a:solidFill>
                </a:rPr>
                <a:t>KVM </a:t>
              </a:r>
              <a:r>
                <a:rPr lang="da-DK" sz="2400" dirty="0">
                  <a:solidFill>
                    <a:srgbClr val="FFFFFF"/>
                  </a:solidFill>
                </a:rPr>
                <a:t>Host OS Driver for Enterprises and Cloud Service Providers</a:t>
              </a:r>
              <a:r>
                <a:rPr lang="en-US" sz="2400" dirty="0">
                  <a:solidFill>
                    <a:srgbClr val="FFFFFF"/>
                  </a:solidFill>
                </a:rPr>
                <a:t> </a:t>
              </a:r>
            </a:p>
          </p:txBody>
        </p:sp>
        <p:sp>
          <p:nvSpPr>
            <p:cNvPr id="11" name="Title 4">
              <a:extLst>
                <a:ext uri="{FF2B5EF4-FFF2-40B4-BE49-F238E27FC236}">
                  <a16:creationId xmlns:a16="http://schemas.microsoft.com/office/drawing/2014/main" id="{E247875C-DBD7-4601-9CDC-7E8DC987C752}"/>
                </a:ext>
              </a:extLst>
            </p:cNvPr>
            <p:cNvSpPr txBox="1">
              <a:spLocks/>
            </p:cNvSpPr>
            <p:nvPr/>
          </p:nvSpPr>
          <p:spPr>
            <a:xfrm>
              <a:off x="711492" y="1487725"/>
              <a:ext cx="4881329"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a:lnSpc>
                  <a:spcPct val="85000"/>
                </a:lnSpc>
              </a:pPr>
              <a:r>
                <a:rPr lang="en-CA" sz="4000" spc="0" dirty="0">
                  <a:solidFill>
                    <a:srgbClr val="FFFFFF"/>
                  </a:solidFill>
                  <a:latin typeface="Effra" panose="020B0603020203020204" pitchFamily="34" charset="0"/>
                  <a:cs typeface="Effra" panose="020B0603020203020204" pitchFamily="34" charset="0"/>
                </a:rPr>
                <a:t>GIM Open Source</a:t>
              </a:r>
            </a:p>
          </p:txBody>
        </p:sp>
      </p:grpSp>
      <p:sp>
        <p:nvSpPr>
          <p:cNvPr id="26" name="Rectangle 25">
            <a:extLst>
              <a:ext uri="{FF2B5EF4-FFF2-40B4-BE49-F238E27FC236}">
                <a16:creationId xmlns:a16="http://schemas.microsoft.com/office/drawing/2014/main" id="{9B33FD7B-74AC-4429-80DE-180580DBC686}"/>
              </a:ext>
            </a:extLst>
          </p:cNvPr>
          <p:cNvSpPr/>
          <p:nvPr/>
        </p:nvSpPr>
        <p:spPr>
          <a:xfrm>
            <a:off x="1" y="6038721"/>
            <a:ext cx="7863840" cy="461665"/>
          </a:xfrm>
          <a:prstGeom prst="rect">
            <a:avLst/>
          </a:prstGeom>
        </p:spPr>
        <p:txBody>
          <a:bodyPr wrap="square">
            <a:spAutoFit/>
          </a:bodyPr>
          <a:lstStyle/>
          <a:p>
            <a:pPr lvl="0">
              <a:defRPr/>
            </a:pP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Compatible with: AMD FirePro</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S7100X, S7150, and S7150 x2 products</a:t>
            </a:r>
          </a:p>
          <a:p>
            <a:pPr lvl="0">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endParaRPr kumimoji="0" lang="en-US" sz="800" b="0" i="0" u="none" strike="noStrike" kern="1200" cap="none" spc="0" normalizeH="0" baseline="0" noProof="0" dirty="0">
              <a:ln>
                <a:noFill/>
              </a:ln>
              <a:solidFill>
                <a:srgbClr val="FFFFFF">
                  <a:alpha val="50000"/>
                </a:srgbClr>
              </a:solidFill>
              <a:effectLst/>
              <a:uLnTx/>
              <a:uFillTx/>
              <a:latin typeface="Effra Light"/>
              <a:ea typeface="+mn-ea"/>
              <a:cs typeface="Effra Light" panose="020B0403020203020204" pitchFamily="34" charset="0"/>
            </a:endParaRPr>
          </a:p>
        </p:txBody>
      </p:sp>
      <p:cxnSp>
        <p:nvCxnSpPr>
          <p:cNvPr id="51" name="Straight Connector 50">
            <a:extLst>
              <a:ext uri="{FF2B5EF4-FFF2-40B4-BE49-F238E27FC236}">
                <a16:creationId xmlns:a16="http://schemas.microsoft.com/office/drawing/2014/main" id="{5B85A7F1-47EB-4D3C-AAD7-2AFF3F523250}"/>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52" name="Straight Connector 51">
            <a:extLst>
              <a:ext uri="{FF2B5EF4-FFF2-40B4-BE49-F238E27FC236}">
                <a16:creationId xmlns:a16="http://schemas.microsoft.com/office/drawing/2014/main" id="{A460B69C-C584-4F0E-B8E4-8B9E0D7C9774}"/>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3" name="Straight Connector 52">
            <a:extLst>
              <a:ext uri="{FF2B5EF4-FFF2-40B4-BE49-F238E27FC236}">
                <a16:creationId xmlns:a16="http://schemas.microsoft.com/office/drawing/2014/main" id="{0B9886B2-17EC-4AB2-B349-BE14D591828F}"/>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4" name="Straight Connector 53">
            <a:extLst>
              <a:ext uri="{FF2B5EF4-FFF2-40B4-BE49-F238E27FC236}">
                <a16:creationId xmlns:a16="http://schemas.microsoft.com/office/drawing/2014/main" id="{A1560C59-7652-4330-A1E9-414CDFFCCC86}"/>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pic>
        <p:nvPicPr>
          <p:cNvPr id="62" name="Graphic 3" descr="Download">
            <a:extLst>
              <a:ext uri="{FF2B5EF4-FFF2-40B4-BE49-F238E27FC236}">
                <a16:creationId xmlns:a16="http://schemas.microsoft.com/office/drawing/2014/main" id="{F7A4D605-E1FD-4356-914F-19F28C77AA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6132" y="5262569"/>
            <a:ext cx="416091" cy="416091"/>
          </a:xfrm>
          <a:prstGeom prst="rect">
            <a:avLst/>
          </a:prstGeom>
        </p:spPr>
      </p:pic>
      <p:sp>
        <p:nvSpPr>
          <p:cNvPr id="64" name="Rectangle 63">
            <a:extLst>
              <a:ext uri="{FF2B5EF4-FFF2-40B4-BE49-F238E27FC236}">
                <a16:creationId xmlns:a16="http://schemas.microsoft.com/office/drawing/2014/main" id="{E27AF8B8-C275-433E-9574-6A0DB0E2864A}"/>
              </a:ext>
            </a:extLst>
          </p:cNvPr>
          <p:cNvSpPr/>
          <p:nvPr/>
        </p:nvSpPr>
        <p:spPr>
          <a:xfrm>
            <a:off x="1377381" y="3309100"/>
            <a:ext cx="3929910"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Tailor GIM (Guest Interface Manager)</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to Your Production Environment</a:t>
            </a:r>
          </a:p>
        </p:txBody>
      </p:sp>
      <p:sp>
        <p:nvSpPr>
          <p:cNvPr id="29" name="TextBox 28">
            <a:extLst>
              <a:ext uri="{FF2B5EF4-FFF2-40B4-BE49-F238E27FC236}">
                <a16:creationId xmlns:a16="http://schemas.microsoft.com/office/drawing/2014/main" id="{135BABD3-0F55-49CD-B700-F91898234C1E}"/>
              </a:ext>
            </a:extLst>
          </p:cNvPr>
          <p:cNvSpPr txBox="1"/>
          <p:nvPr/>
        </p:nvSpPr>
        <p:spPr>
          <a:xfrm>
            <a:off x="1285862" y="5285948"/>
            <a:ext cx="3403971" cy="369332"/>
          </a:xfrm>
          <a:prstGeom prst="rect">
            <a:avLst/>
          </a:prstGeom>
          <a:noFill/>
        </p:spPr>
        <p:txBody>
          <a:bodyPr wrap="square" rtlCol="0">
            <a:spAutoFit/>
          </a:bodyPr>
          <a:lstStyle/>
          <a:p>
            <a:pPr>
              <a:spcAft>
                <a:spcPts val="600"/>
              </a:spcAft>
              <a:buClr>
                <a:schemeClr val="bg2"/>
              </a:buClr>
            </a:pPr>
            <a:r>
              <a:rPr lang="en-US" altLang="en-US" dirty="0">
                <a:solidFill>
                  <a:prstClr val="white"/>
                </a:solidFill>
                <a:cs typeface="Effra Light" panose="020B0403020203020204" pitchFamily="34" charset="0"/>
              </a:rPr>
              <a:t>Available on GitHub</a:t>
            </a:r>
          </a:p>
        </p:txBody>
      </p:sp>
      <p:sp>
        <p:nvSpPr>
          <p:cNvPr id="30" name="Rectangle 29">
            <a:extLst>
              <a:ext uri="{FF2B5EF4-FFF2-40B4-BE49-F238E27FC236}">
                <a16:creationId xmlns:a16="http://schemas.microsoft.com/office/drawing/2014/main" id="{2D4B89E2-7C01-4F30-ABE8-8527590B8316}"/>
              </a:ext>
            </a:extLst>
          </p:cNvPr>
          <p:cNvSpPr/>
          <p:nvPr/>
        </p:nvSpPr>
        <p:spPr>
          <a:xfrm>
            <a:off x="1377381" y="4261769"/>
            <a:ext cx="3654302"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Reiterates AMD’s Commitment</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to Open-source Solutions</a:t>
            </a:r>
          </a:p>
        </p:txBody>
      </p:sp>
      <p:grpSp>
        <p:nvGrpSpPr>
          <p:cNvPr id="36" name="Group 35">
            <a:extLst>
              <a:ext uri="{FF2B5EF4-FFF2-40B4-BE49-F238E27FC236}">
                <a16:creationId xmlns:a16="http://schemas.microsoft.com/office/drawing/2014/main" id="{E252890A-659B-4E97-81E4-787A6B47B0E6}"/>
              </a:ext>
            </a:extLst>
          </p:cNvPr>
          <p:cNvGrpSpPr>
            <a:grpSpLocks noChangeAspect="1"/>
          </p:cNvGrpSpPr>
          <p:nvPr/>
        </p:nvGrpSpPr>
        <p:grpSpPr>
          <a:xfrm>
            <a:off x="770914" y="3374952"/>
            <a:ext cx="466527" cy="381430"/>
            <a:chOff x="6089651" y="1012826"/>
            <a:chExt cx="1227138" cy="1003300"/>
          </a:xfrm>
        </p:grpSpPr>
        <p:sp>
          <p:nvSpPr>
            <p:cNvPr id="37" name="Freeform 5">
              <a:extLst>
                <a:ext uri="{FF2B5EF4-FFF2-40B4-BE49-F238E27FC236}">
                  <a16:creationId xmlns:a16="http://schemas.microsoft.com/office/drawing/2014/main" id="{B1B0DB27-75EA-43C3-9CEC-D28C9AAE0C29}"/>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8" name="Freeform 6">
              <a:extLst>
                <a:ext uri="{FF2B5EF4-FFF2-40B4-BE49-F238E27FC236}">
                  <a16:creationId xmlns:a16="http://schemas.microsoft.com/office/drawing/2014/main" id="{461D841B-1206-4909-8220-621F3184C5EE}"/>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9" name="Freeform 7">
              <a:extLst>
                <a:ext uri="{FF2B5EF4-FFF2-40B4-BE49-F238E27FC236}">
                  <a16:creationId xmlns:a16="http://schemas.microsoft.com/office/drawing/2014/main" id="{F03ACFD9-A891-4810-A5DF-B66B1B4F3F6F}"/>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40" name="Freeform 8">
              <a:extLst>
                <a:ext uri="{FF2B5EF4-FFF2-40B4-BE49-F238E27FC236}">
                  <a16:creationId xmlns:a16="http://schemas.microsoft.com/office/drawing/2014/main" id="{5CD0ED4E-EA11-4FB2-9136-67FC11C2E3D4}"/>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41" name="Freeform 9">
              <a:extLst>
                <a:ext uri="{FF2B5EF4-FFF2-40B4-BE49-F238E27FC236}">
                  <a16:creationId xmlns:a16="http://schemas.microsoft.com/office/drawing/2014/main" id="{B8B19085-AC32-4A6B-8456-0DDCD51D6D2A}"/>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43" name="Freeform 10">
              <a:extLst>
                <a:ext uri="{FF2B5EF4-FFF2-40B4-BE49-F238E27FC236}">
                  <a16:creationId xmlns:a16="http://schemas.microsoft.com/office/drawing/2014/main" id="{EB846DF4-E52E-4C7B-B39B-9B07C38CE8B6}"/>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grpSp>
      <p:grpSp>
        <p:nvGrpSpPr>
          <p:cNvPr id="44" name="Group 43">
            <a:extLst>
              <a:ext uri="{FF2B5EF4-FFF2-40B4-BE49-F238E27FC236}">
                <a16:creationId xmlns:a16="http://schemas.microsoft.com/office/drawing/2014/main" id="{AB181D21-3FC6-4327-83CE-4BBDD3A4C33E}"/>
              </a:ext>
            </a:extLst>
          </p:cNvPr>
          <p:cNvGrpSpPr>
            <a:grpSpLocks noChangeAspect="1"/>
          </p:cNvGrpSpPr>
          <p:nvPr/>
        </p:nvGrpSpPr>
        <p:grpSpPr>
          <a:xfrm>
            <a:off x="801420" y="4289041"/>
            <a:ext cx="405515" cy="492443"/>
            <a:chOff x="7802432" y="5734791"/>
            <a:chExt cx="429518" cy="521590"/>
          </a:xfrm>
        </p:grpSpPr>
        <p:sp>
          <p:nvSpPr>
            <p:cNvPr id="46" name="Donut 5">
              <a:extLst>
                <a:ext uri="{FF2B5EF4-FFF2-40B4-BE49-F238E27FC236}">
                  <a16:creationId xmlns:a16="http://schemas.microsoft.com/office/drawing/2014/main" id="{772EF317-162B-4B13-8C01-F7690C9CDC4D}"/>
                </a:ext>
              </a:extLst>
            </p:cNvPr>
            <p:cNvSpPr/>
            <p:nvPr/>
          </p:nvSpPr>
          <p:spPr>
            <a:xfrm>
              <a:off x="7802432" y="5762964"/>
              <a:ext cx="429518" cy="429518"/>
            </a:xfrm>
            <a:prstGeom prst="donut">
              <a:avLst>
                <a:gd name="adj" fmla="val 8684"/>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sp>
          <p:nvSpPr>
            <p:cNvPr id="55" name="Rectangle 54">
              <a:extLst>
                <a:ext uri="{FF2B5EF4-FFF2-40B4-BE49-F238E27FC236}">
                  <a16:creationId xmlns:a16="http://schemas.microsoft.com/office/drawing/2014/main" id="{58C136EE-3E95-4610-BE0B-E4A95DFC5BE5}"/>
                </a:ext>
              </a:extLst>
            </p:cNvPr>
            <p:cNvSpPr/>
            <p:nvPr/>
          </p:nvSpPr>
          <p:spPr>
            <a:xfrm>
              <a:off x="7820563" y="5734791"/>
              <a:ext cx="394250" cy="52159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rgbClr val="FFFFFF"/>
                  </a:solidFill>
                  <a:effectLst/>
                  <a:uLnTx/>
                  <a:uFillTx/>
                  <a:latin typeface="Effra Heavy" panose="020B0803020203020204" pitchFamily="34" charset="0"/>
                  <a:cs typeface="Effra Heavy" panose="020B0803020203020204" pitchFamily="34" charset="0"/>
                </a:rPr>
                <a:t>$</a:t>
              </a:r>
            </a:p>
          </p:txBody>
        </p:sp>
        <p:sp>
          <p:nvSpPr>
            <p:cNvPr id="57" name="Rectangle 56">
              <a:extLst>
                <a:ext uri="{FF2B5EF4-FFF2-40B4-BE49-F238E27FC236}">
                  <a16:creationId xmlns:a16="http://schemas.microsoft.com/office/drawing/2014/main" id="{325B3FCF-BDCC-475F-AE58-5DBF8C2724B7}"/>
                </a:ext>
              </a:extLst>
            </p:cNvPr>
            <p:cNvSpPr/>
            <p:nvPr/>
          </p:nvSpPr>
          <p:spPr>
            <a:xfrm rot="18900000" flipH="1">
              <a:off x="7994332" y="5791762"/>
              <a:ext cx="45719" cy="36576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grpSp>
      <p:pic>
        <p:nvPicPr>
          <p:cNvPr id="33" name="Picture 32">
            <a:extLst>
              <a:ext uri="{FF2B5EF4-FFF2-40B4-BE49-F238E27FC236}">
                <a16:creationId xmlns:a16="http://schemas.microsoft.com/office/drawing/2014/main" id="{1CF1F480-DDEE-482D-83CC-3400DAE16990}"/>
              </a:ext>
            </a:extLst>
          </p:cNvPr>
          <p:cNvPicPr>
            <a:picLocks noChangeAspect="1"/>
          </p:cNvPicPr>
          <p:nvPr/>
        </p:nvPicPr>
        <p:blipFill>
          <a:blip r:embed="rId6"/>
          <a:stretch>
            <a:fillRect/>
          </a:stretch>
        </p:blipFill>
        <p:spPr>
          <a:xfrm>
            <a:off x="10339047" y="5800495"/>
            <a:ext cx="1645920" cy="502935"/>
          </a:xfrm>
          <a:prstGeom prst="rect">
            <a:avLst/>
          </a:prstGeom>
          <a:effectLst/>
        </p:spPr>
      </p:pic>
      <p:grpSp>
        <p:nvGrpSpPr>
          <p:cNvPr id="32" name="Group 31">
            <a:extLst>
              <a:ext uri="{FF2B5EF4-FFF2-40B4-BE49-F238E27FC236}">
                <a16:creationId xmlns:a16="http://schemas.microsoft.com/office/drawing/2014/main" id="{C2DD3209-5220-40CF-BCB2-5CA12DADDF6E}"/>
              </a:ext>
            </a:extLst>
          </p:cNvPr>
          <p:cNvGrpSpPr/>
          <p:nvPr/>
        </p:nvGrpSpPr>
        <p:grpSpPr>
          <a:xfrm>
            <a:off x="7856495" y="4924540"/>
            <a:ext cx="4335505" cy="548640"/>
            <a:chOff x="7863840" y="4924540"/>
            <a:chExt cx="4335505" cy="548640"/>
          </a:xfrm>
        </p:grpSpPr>
        <p:sp>
          <p:nvSpPr>
            <p:cNvPr id="34" name="Rectangle 33">
              <a:extLst>
                <a:ext uri="{FF2B5EF4-FFF2-40B4-BE49-F238E27FC236}">
                  <a16:creationId xmlns:a16="http://schemas.microsoft.com/office/drawing/2014/main" id="{A56188C8-A228-4412-A392-38715861D9F0}"/>
                </a:ext>
              </a:extLst>
            </p:cNvPr>
            <p:cNvSpPr/>
            <p:nvPr/>
          </p:nvSpPr>
          <p:spPr>
            <a:xfrm>
              <a:off x="7863840" y="4924540"/>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5" name="Group 34">
              <a:extLst>
                <a:ext uri="{FF2B5EF4-FFF2-40B4-BE49-F238E27FC236}">
                  <a16:creationId xmlns:a16="http://schemas.microsoft.com/office/drawing/2014/main" id="{578D77F5-C370-42B1-9E42-188CDD9433A9}"/>
                </a:ext>
              </a:extLst>
            </p:cNvPr>
            <p:cNvGrpSpPr/>
            <p:nvPr/>
          </p:nvGrpSpPr>
          <p:grpSpPr>
            <a:xfrm>
              <a:off x="11650705" y="4924540"/>
              <a:ext cx="548640" cy="548640"/>
              <a:chOff x="11650705" y="4924540"/>
              <a:chExt cx="548640" cy="548640"/>
            </a:xfrm>
          </p:grpSpPr>
          <p:sp>
            <p:nvSpPr>
              <p:cNvPr id="42" name="Rectangle 41">
                <a:extLst>
                  <a:ext uri="{FF2B5EF4-FFF2-40B4-BE49-F238E27FC236}">
                    <a16:creationId xmlns:a16="http://schemas.microsoft.com/office/drawing/2014/main" id="{7C1C743C-6928-4BBC-9F6C-3AC5EB5B9E76}"/>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5" name="Picture 44">
                <a:extLst>
                  <a:ext uri="{FF2B5EF4-FFF2-40B4-BE49-F238E27FC236}">
                    <a16:creationId xmlns:a16="http://schemas.microsoft.com/office/drawing/2014/main" id="{65578473-F1D0-49E4-89D3-F8E5761321F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sp>
        <p:nvSpPr>
          <p:cNvPr id="47" name="Rectangle 46">
            <a:extLst>
              <a:ext uri="{FF2B5EF4-FFF2-40B4-BE49-F238E27FC236}">
                <a16:creationId xmlns:a16="http://schemas.microsoft.com/office/drawing/2014/main" id="{0AD1B253-7AD3-43CD-88CA-58F336ABBBA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48" name="Group 47">
            <a:extLst>
              <a:ext uri="{FF2B5EF4-FFF2-40B4-BE49-F238E27FC236}">
                <a16:creationId xmlns:a16="http://schemas.microsoft.com/office/drawing/2014/main" id="{B9BC6958-6283-4F70-8AF6-E436F1723245}"/>
              </a:ext>
            </a:extLst>
          </p:cNvPr>
          <p:cNvGrpSpPr>
            <a:grpSpLocks noChangeAspect="1"/>
          </p:cNvGrpSpPr>
          <p:nvPr/>
        </p:nvGrpSpPr>
        <p:grpSpPr>
          <a:xfrm>
            <a:off x="9171807" y="5007667"/>
            <a:ext cx="466527" cy="381430"/>
            <a:chOff x="6089651" y="1012826"/>
            <a:chExt cx="1227138" cy="1003300"/>
          </a:xfrm>
          <a:solidFill>
            <a:schemeClr val="bg1"/>
          </a:solidFill>
        </p:grpSpPr>
        <p:sp>
          <p:nvSpPr>
            <p:cNvPr id="49" name="Freeform 5">
              <a:extLst>
                <a:ext uri="{FF2B5EF4-FFF2-40B4-BE49-F238E27FC236}">
                  <a16:creationId xmlns:a16="http://schemas.microsoft.com/office/drawing/2014/main" id="{57012136-7448-42AE-933A-0986957831DE}"/>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50" name="Freeform 6">
              <a:extLst>
                <a:ext uri="{FF2B5EF4-FFF2-40B4-BE49-F238E27FC236}">
                  <a16:creationId xmlns:a16="http://schemas.microsoft.com/office/drawing/2014/main" id="{4E8DC4D8-CB9B-45D8-9A7C-A327E4AEF1A5}"/>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56" name="Freeform 7">
              <a:extLst>
                <a:ext uri="{FF2B5EF4-FFF2-40B4-BE49-F238E27FC236}">
                  <a16:creationId xmlns:a16="http://schemas.microsoft.com/office/drawing/2014/main" id="{CC41AD8F-5FE7-46FE-98AB-3D255F933A18}"/>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58" name="Freeform 8">
              <a:extLst>
                <a:ext uri="{FF2B5EF4-FFF2-40B4-BE49-F238E27FC236}">
                  <a16:creationId xmlns:a16="http://schemas.microsoft.com/office/drawing/2014/main" id="{F9328AB7-782D-4632-BCE8-8566956A2109}"/>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59" name="Freeform 9">
              <a:extLst>
                <a:ext uri="{FF2B5EF4-FFF2-40B4-BE49-F238E27FC236}">
                  <a16:creationId xmlns:a16="http://schemas.microsoft.com/office/drawing/2014/main" id="{AF7D278F-2F4F-40F2-9A99-0400286A099B}"/>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60" name="Freeform 10">
              <a:extLst>
                <a:ext uri="{FF2B5EF4-FFF2-40B4-BE49-F238E27FC236}">
                  <a16:creationId xmlns:a16="http://schemas.microsoft.com/office/drawing/2014/main" id="{E2258679-3C93-48AA-8253-771736A59C91}"/>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grpSp>
      <p:sp>
        <p:nvSpPr>
          <p:cNvPr id="61" name="Rectangle 60">
            <a:extLst>
              <a:ext uri="{FF2B5EF4-FFF2-40B4-BE49-F238E27FC236}">
                <a16:creationId xmlns:a16="http://schemas.microsoft.com/office/drawing/2014/main" id="{C9812CC4-105D-43D0-827D-4D453778563E}"/>
              </a:ext>
            </a:extLst>
          </p:cNvPr>
          <p:cNvSpPr/>
          <p:nvPr/>
        </p:nvSpPr>
        <p:spPr>
          <a:xfrm>
            <a:off x="9509398" y="4944469"/>
            <a:ext cx="2029197"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Make MxGPU Yours </a:t>
            </a:r>
          </a:p>
        </p:txBody>
      </p:sp>
    </p:spTree>
    <p:extLst>
      <p:ext uri="{BB962C8B-B14F-4D97-AF65-F5344CB8AC3E}">
        <p14:creationId xmlns:p14="http://schemas.microsoft.com/office/powerpoint/2010/main" val="3767058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FF8C13BD-7DB3-4B36-A0EB-AC45DFC85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3" name="Rectangle 32">
            <a:extLst>
              <a:ext uri="{FF2B5EF4-FFF2-40B4-BE49-F238E27FC236}">
                <a16:creationId xmlns:a16="http://schemas.microsoft.com/office/drawing/2014/main" id="{EB96E5B4-C841-4A91-9972-28683B9F1098}"/>
              </a:ext>
            </a:extLst>
          </p:cNvPr>
          <p:cNvSpPr/>
          <p:nvPr/>
        </p:nvSpPr>
        <p:spPr>
          <a:xfrm>
            <a:off x="0" y="1145512"/>
            <a:ext cx="12192000" cy="5712489"/>
          </a:xfrm>
          <a:prstGeom prst="rect">
            <a:avLst/>
          </a:prstGeom>
          <a:gradFill flip="none" rotWithShape="1">
            <a:gsLst>
              <a:gs pos="53000">
                <a:sysClr val="windowText" lastClr="000000">
                  <a:alpha val="72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Connector 10"/>
          <p:cNvCxnSpPr/>
          <p:nvPr/>
        </p:nvCxnSpPr>
        <p:spPr>
          <a:xfrm rot="16200000" flipV="1">
            <a:off x="6092546" y="-3354733"/>
            <a:ext cx="0" cy="12174200"/>
          </a:xfrm>
          <a:prstGeom prst="line">
            <a:avLst/>
          </a:prstGeom>
          <a:noFill/>
          <a:ln w="19050" cap="flat" cmpd="sng" algn="ctr">
            <a:gradFill>
              <a:gsLst>
                <a:gs pos="0">
                  <a:srgbClr val="FFFFFF">
                    <a:alpha val="0"/>
                  </a:srgbClr>
                </a:gs>
                <a:gs pos="30000">
                  <a:srgbClr val="FFFFFF">
                    <a:alpha val="60000"/>
                  </a:srgbClr>
                </a:gs>
                <a:gs pos="70000">
                  <a:srgbClr val="FFFFFF">
                    <a:alpha val="60000"/>
                  </a:srgbClr>
                </a:gs>
                <a:gs pos="100000">
                  <a:srgbClr val="FFFFFF">
                    <a:alpha val="0"/>
                  </a:srgbClr>
                </a:gs>
              </a:gsLst>
              <a:lin ang="5400000" scaled="0"/>
            </a:gradFill>
            <a:prstDash val="solid"/>
          </a:ln>
          <a:effectLst/>
        </p:spPr>
      </p:cxnSp>
      <p:sp>
        <p:nvSpPr>
          <p:cNvPr id="28" name="Title 4">
            <a:extLst>
              <a:ext uri="{FF2B5EF4-FFF2-40B4-BE49-F238E27FC236}">
                <a16:creationId xmlns:a16="http://schemas.microsoft.com/office/drawing/2014/main" id="{BE96EF09-95BF-40B8-9E24-FBABC0ED6A53}"/>
              </a:ext>
            </a:extLst>
          </p:cNvPr>
          <p:cNvSpPr txBox="1">
            <a:spLocks/>
          </p:cNvSpPr>
          <p:nvPr/>
        </p:nvSpPr>
        <p:spPr>
          <a:xfrm>
            <a:off x="2026068" y="2011842"/>
            <a:ext cx="8132956" cy="735321"/>
          </a:xfrm>
          <a:prstGeom prst="rect">
            <a:avLst/>
          </a:prstGeom>
          <a:effectLst>
            <a:outerShdw blurRad="165100" dist="12700" dir="2700000" algn="tl" rotWithShape="0">
              <a:prstClr val="black">
                <a:alpha val="72000"/>
              </a:prstClr>
            </a:outerShdw>
          </a:effectLst>
        </p:spPr>
        <p:txBody>
          <a:bodyPr lIns="0" tIns="0" rIns="0" bIns="91440" anchor="t" anchorCtr="0"/>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marL="0" marR="0" lvl="0" indent="0" algn="ctr" defTabSz="914126" rtl="0" eaLnBrk="1" fontAlgn="auto" latinLnBrk="0" hangingPunct="1">
              <a:lnSpc>
                <a:spcPct val="80000"/>
              </a:lnSpc>
              <a:spcBef>
                <a:spcPct val="0"/>
              </a:spcBef>
              <a:spcAft>
                <a:spcPts val="0"/>
              </a:spcAft>
              <a:buClrTx/>
              <a:buSzTx/>
              <a:buFontTx/>
              <a:buNone/>
              <a:tabLst/>
              <a:defRPr/>
            </a:pPr>
            <a:r>
              <a:rPr kumimoji="0" lang="en-CA" sz="6000" b="0" i="0" u="none" strike="noStrike" kern="1200" cap="none" spc="0" normalizeH="0" baseline="0" noProof="0" dirty="0">
                <a:ln>
                  <a:noFill/>
                </a:ln>
                <a:solidFill>
                  <a:prstClr val="white"/>
                </a:solidFill>
                <a:effectLst/>
                <a:uLnTx/>
                <a:uFillTx/>
                <a:latin typeface="Effra Light" panose="020B0403020203020204" pitchFamily="34" charset="0"/>
                <a:cs typeface="Effra Light" panose="020B0403020203020204" pitchFamily="34" charset="0"/>
              </a:rPr>
              <a:t>ENTERPRISE EDITION</a:t>
            </a:r>
          </a:p>
        </p:txBody>
      </p:sp>
      <p:pic>
        <p:nvPicPr>
          <p:cNvPr id="29" name="Picture 28">
            <a:extLst>
              <a:ext uri="{FF2B5EF4-FFF2-40B4-BE49-F238E27FC236}">
                <a16:creationId xmlns:a16="http://schemas.microsoft.com/office/drawing/2014/main" id="{4630AD59-3249-4D4E-9909-76D17A75B3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3093" y="786845"/>
            <a:ext cx="3038907" cy="928144"/>
          </a:xfrm>
          <a:prstGeom prst="rect">
            <a:avLst/>
          </a:prstGeom>
        </p:spPr>
      </p:pic>
      <p:graphicFrame>
        <p:nvGraphicFramePr>
          <p:cNvPr id="6" name="Table 5">
            <a:extLst>
              <a:ext uri="{FF2B5EF4-FFF2-40B4-BE49-F238E27FC236}">
                <a16:creationId xmlns:a16="http://schemas.microsoft.com/office/drawing/2014/main" id="{3AFE5589-5C7F-4EDE-8FA5-5B2CBA861FD0}"/>
              </a:ext>
            </a:extLst>
          </p:cNvPr>
          <p:cNvGraphicFramePr>
            <a:graphicFrameLocks noGrp="1"/>
          </p:cNvGraphicFramePr>
          <p:nvPr>
            <p:extLst>
              <p:ext uri="{D42A27DB-BD31-4B8C-83A1-F6EECF244321}">
                <p14:modId xmlns:p14="http://schemas.microsoft.com/office/powerpoint/2010/main" val="1877797925"/>
              </p:ext>
            </p:extLst>
          </p:nvPr>
        </p:nvGraphicFramePr>
        <p:xfrm>
          <a:off x="606146" y="3478775"/>
          <a:ext cx="10972800" cy="3130542"/>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882728203"/>
                    </a:ext>
                  </a:extLst>
                </a:gridCol>
                <a:gridCol w="2743200">
                  <a:extLst>
                    <a:ext uri="{9D8B030D-6E8A-4147-A177-3AD203B41FA5}">
                      <a16:colId xmlns:a16="http://schemas.microsoft.com/office/drawing/2014/main" val="558547994"/>
                    </a:ext>
                  </a:extLst>
                </a:gridCol>
                <a:gridCol w="2743200">
                  <a:extLst>
                    <a:ext uri="{9D8B030D-6E8A-4147-A177-3AD203B41FA5}">
                      <a16:colId xmlns:a16="http://schemas.microsoft.com/office/drawing/2014/main" val="712453457"/>
                    </a:ext>
                  </a:extLst>
                </a:gridCol>
                <a:gridCol w="2743200">
                  <a:extLst>
                    <a:ext uri="{9D8B030D-6E8A-4147-A177-3AD203B41FA5}">
                      <a16:colId xmlns:a16="http://schemas.microsoft.com/office/drawing/2014/main" val="2846178133"/>
                    </a:ext>
                  </a:extLst>
                </a:gridCol>
              </a:tblGrid>
              <a:tr h="3130542">
                <a:tc>
                  <a:txBody>
                    <a:bodyPr/>
                    <a:lstStyle/>
                    <a:p>
                      <a:pPr algn="ctr"/>
                      <a:r>
                        <a:rPr lang="en-US" sz="2400" b="0" dirty="0">
                          <a:latin typeface="Effra" panose="020B0603020203020204" pitchFamily="34" charset="0"/>
                          <a:cs typeface="Effra" panose="020B0603020203020204" pitchFamily="34" charset="0"/>
                        </a:rPr>
                        <a:t>Quality</a:t>
                      </a: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dirty="0">
                          <a:solidFill>
                            <a:srgbClr val="FFFFFF"/>
                          </a:solidFill>
                          <a:cs typeface="Effra Light" panose="020B0403020203020204" pitchFamily="34" charset="0"/>
                        </a:rPr>
                        <a:t>Optimize Uptime</a:t>
                      </a:r>
                      <a:endParaRPr lang="en-US" sz="1800" b="0" i="1" dirty="0">
                        <a:solidFill>
                          <a:srgbClr val="FFFFFF"/>
                        </a:solidFill>
                        <a:latin typeface="Effra Light" panose="020B0403020203020204" pitchFamily="34" charset="0"/>
                        <a:cs typeface="Effra Light" panose="020B0403020203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400" b="0" dirty="0">
                          <a:latin typeface="Effra" panose="020B0603020203020204" pitchFamily="34" charset="0"/>
                          <a:cs typeface="Effra" panose="020B0603020203020204" pitchFamily="34" charset="0"/>
                        </a:rPr>
                        <a:t>Performance</a:t>
                      </a: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dirty="0">
                          <a:solidFill>
                            <a:srgbClr val="FFFFFF"/>
                          </a:solidFill>
                          <a:cs typeface="Effra Light" panose="020B0403020203020204" pitchFamily="34" charset="0"/>
                        </a:rPr>
                        <a:t>Optimize Productivity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400" b="0" dirty="0">
                          <a:latin typeface="Effra" panose="020B0603020203020204" pitchFamily="34" charset="0"/>
                          <a:cs typeface="Effra" panose="020B0603020203020204" pitchFamily="34" charset="0"/>
                        </a:rPr>
                        <a:t>Security Features</a:t>
                      </a: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dirty="0">
                          <a:solidFill>
                            <a:srgbClr val="FFFFFF"/>
                          </a:solidFill>
                          <a:cs typeface="Effra Light" panose="020B0403020203020204" pitchFamily="34" charset="0"/>
                        </a:rPr>
                        <a:t>Help Minimize Threats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2400" b="0" dirty="0">
                          <a:latin typeface="Effra" panose="020B0603020203020204" pitchFamily="34" charset="0"/>
                          <a:cs typeface="Effra" panose="020B0603020203020204" pitchFamily="34" charset="0"/>
                        </a:rPr>
                        <a:t>Simplicity</a:t>
                      </a: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dirty="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dirty="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dirty="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dirty="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dirty="0">
                          <a:solidFill>
                            <a:srgbClr val="FFFFFF"/>
                          </a:solidFill>
                          <a:cs typeface="Effra Light" panose="020B0403020203020204" pitchFamily="34" charset="0"/>
                        </a:rPr>
                        <a:t>Help Minimize Overhead</a:t>
                      </a: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1800" b="0" dirty="0">
                        <a:solidFill>
                          <a:srgbClr val="FFFFFF"/>
                        </a:solidFill>
                        <a:cs typeface="Effra Light" panose="020B0403020203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3067577"/>
                  </a:ext>
                </a:extLst>
              </a:tr>
            </a:tbl>
          </a:graphicData>
        </a:graphic>
      </p:graphicFrame>
      <p:sp>
        <p:nvSpPr>
          <p:cNvPr id="2" name="Rectangle 1">
            <a:extLst>
              <a:ext uri="{FF2B5EF4-FFF2-40B4-BE49-F238E27FC236}">
                <a16:creationId xmlns:a16="http://schemas.microsoft.com/office/drawing/2014/main" id="{F1F14456-4B60-4CBC-9DA7-89F3A759B666}"/>
              </a:ext>
            </a:extLst>
          </p:cNvPr>
          <p:cNvSpPr/>
          <p:nvPr/>
        </p:nvSpPr>
        <p:spPr>
          <a:xfrm>
            <a:off x="1907747" y="2767869"/>
            <a:ext cx="8369599" cy="646331"/>
          </a:xfrm>
          <a:prstGeom prst="rect">
            <a:avLst/>
          </a:prstGeom>
        </p:spPr>
        <p:txBody>
          <a:bodyPr wrap="none">
            <a:spAutoFit/>
          </a:bodyPr>
          <a:lstStyle/>
          <a:p>
            <a:r>
              <a:rPr lang="en-US" sz="3600" dirty="0">
                <a:cs typeface="Effra" panose="020B0603020203020204" pitchFamily="34" charset="0"/>
              </a:rPr>
              <a:t>Helping Protect Your Graphics Investment</a:t>
            </a:r>
          </a:p>
        </p:txBody>
      </p:sp>
      <p:grpSp>
        <p:nvGrpSpPr>
          <p:cNvPr id="3" name="Group 2">
            <a:extLst>
              <a:ext uri="{FF2B5EF4-FFF2-40B4-BE49-F238E27FC236}">
                <a16:creationId xmlns:a16="http://schemas.microsoft.com/office/drawing/2014/main" id="{41A0C5F3-5077-4F24-BA26-E0B9922BB9FF}"/>
              </a:ext>
            </a:extLst>
          </p:cNvPr>
          <p:cNvGrpSpPr/>
          <p:nvPr/>
        </p:nvGrpSpPr>
        <p:grpSpPr>
          <a:xfrm>
            <a:off x="1407508" y="4035432"/>
            <a:ext cx="1143000" cy="1143000"/>
            <a:chOff x="1330154" y="4029284"/>
            <a:chExt cx="1143000" cy="1143000"/>
          </a:xfrm>
        </p:grpSpPr>
        <p:pic>
          <p:nvPicPr>
            <p:cNvPr id="30" name="Graphic 102" descr="Ribbon">
              <a:extLst>
                <a:ext uri="{FF2B5EF4-FFF2-40B4-BE49-F238E27FC236}">
                  <a16:creationId xmlns:a16="http://schemas.microsoft.com/office/drawing/2014/main" id="{17398F33-BAA3-45A6-920E-364012BF21B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30154" y="4029284"/>
              <a:ext cx="1143000" cy="1143000"/>
            </a:xfrm>
            <a:prstGeom prst="rect">
              <a:avLst/>
            </a:prstGeom>
          </p:spPr>
        </p:pic>
        <p:pic>
          <p:nvPicPr>
            <p:cNvPr id="31" name="Graphic 103" descr="Checkmark">
              <a:extLst>
                <a:ext uri="{FF2B5EF4-FFF2-40B4-BE49-F238E27FC236}">
                  <a16:creationId xmlns:a16="http://schemas.microsoft.com/office/drawing/2014/main" id="{58181587-E838-4C33-AD3D-82E3D0E1A8A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14315" y="4275351"/>
              <a:ext cx="346555" cy="346555"/>
            </a:xfrm>
            <a:prstGeom prst="rect">
              <a:avLst/>
            </a:prstGeom>
          </p:spPr>
        </p:pic>
      </p:grpSp>
      <p:sp>
        <p:nvSpPr>
          <p:cNvPr id="34" name="Freeform 14">
            <a:extLst>
              <a:ext uri="{FF2B5EF4-FFF2-40B4-BE49-F238E27FC236}">
                <a16:creationId xmlns:a16="http://schemas.microsoft.com/office/drawing/2014/main" id="{DD55D5AD-9983-49C9-94E9-A8481451E1C0}"/>
              </a:ext>
            </a:extLst>
          </p:cNvPr>
          <p:cNvSpPr>
            <a:spLocks noChangeAspect="1" noEditPoints="1"/>
          </p:cNvSpPr>
          <p:nvPr/>
        </p:nvSpPr>
        <p:spPr bwMode="auto">
          <a:xfrm>
            <a:off x="4264101" y="4149732"/>
            <a:ext cx="915320" cy="91440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35" name="Graphic 34" descr="Lock">
            <a:extLst>
              <a:ext uri="{FF2B5EF4-FFF2-40B4-BE49-F238E27FC236}">
                <a16:creationId xmlns:a16="http://schemas.microsoft.com/office/drawing/2014/main" id="{3D8EBE48-EABF-455F-8E48-2DBC826DDA8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869877" y="4012572"/>
            <a:ext cx="1188720" cy="1188720"/>
          </a:xfrm>
          <a:prstGeom prst="rect">
            <a:avLst/>
          </a:prstGeom>
          <a:effectLst/>
        </p:spPr>
      </p:pic>
      <p:pic>
        <p:nvPicPr>
          <p:cNvPr id="4" name="Graphic 3" descr="Thumbs Up Sign">
            <a:extLst>
              <a:ext uri="{FF2B5EF4-FFF2-40B4-BE49-F238E27FC236}">
                <a16:creationId xmlns:a16="http://schemas.microsoft.com/office/drawing/2014/main" id="{63F51F9E-B374-4C20-8F86-5F98CD735DB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634754" y="4035432"/>
            <a:ext cx="1143000" cy="1143000"/>
          </a:xfrm>
          <a:prstGeom prst="rect">
            <a:avLst/>
          </a:prstGeom>
        </p:spPr>
      </p:pic>
    </p:spTree>
    <p:extLst>
      <p:ext uri="{BB962C8B-B14F-4D97-AF65-F5344CB8AC3E}">
        <p14:creationId xmlns:p14="http://schemas.microsoft.com/office/powerpoint/2010/main" val="70358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dirty="0">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dirty="0">
                <a:latin typeface="Effra" panose="020B0603020203020204" pitchFamily="34" charset="0"/>
                <a:cs typeface="Effra" panose="020B0603020203020204" pitchFamily="34" charset="0"/>
              </a:rPr>
              <a:t>SLIDE 6</a:t>
            </a:r>
          </a:p>
          <a:p>
            <a:pPr marL="0" indent="0">
              <a:spcAft>
                <a:spcPts val="600"/>
              </a:spcAft>
              <a:buClr>
                <a:schemeClr val="bg2"/>
              </a:buClr>
              <a:buNone/>
            </a:pPr>
            <a:r>
              <a:rPr lang="en-US" sz="1200" dirty="0"/>
              <a:t>1. Radeon™ Pro Software Enterprise Edition 18.Q1 is up to 5% faster in SPECviewperf® 12.1 catia-04 than Radeon™ Pro Software Enterprise Driver 17.Q1. Testing conducted by AMD Performance Labs as of February 7th, 2018 on a test system comprising of an Intel® Xeon 6-core E5-1650 v3 @ 3.5GHz (3.8GHz max), 16GB RAM, Windows® 10 Creators Update Professional 64-bit, Radeon™ Pro WX 7100, Radeon™ Pro Software Enterprise Edition 18.Q1/Radeon™ Pro Software Enterprise Driver 17.Q1. Benchmark Application: SPECviewperf® 12.1 catia-04. Radeon™ Pro Software Enterprise Edition 18.Q1 score: 106.78. Radeon™ Pro Software Enterprise Driver 17.Q1 score: 101.90. Performance Differential: (106.78-101.90)/101.90*100 = ~4.8% faster performance with Radeon™ Pro Software Enterprise Edition 18.Q1. Scores are based on AMD internal lab measurements/modelling and may vary. Additional information about SPECviewperf®12.1 can be found at www.spec.org. PC manufacturers may vary configurations, yielding different results. Performance may vary based on use of latest drivers. RPS-11 </a:t>
            </a:r>
          </a:p>
          <a:p>
            <a:pPr marL="0" indent="0">
              <a:spcAft>
                <a:spcPts val="600"/>
              </a:spcAft>
              <a:buClr>
                <a:schemeClr val="bg2"/>
              </a:buClr>
              <a:buNone/>
            </a:pPr>
            <a:r>
              <a:rPr lang="en-US" sz="1200" dirty="0">
                <a:latin typeface="+mn-lt"/>
                <a:cs typeface="Effra" panose="020B0603020203020204" pitchFamily="34" charset="0"/>
              </a:rPr>
              <a:t>2. Radeon™ Pro Software Enterprise Edition 18.Q1 is up to 25% faster in SPECviewperf® 12.1 snx-02 than Radeon™ Pro Software Enterprise Driver 17.Q1. Testing conducted by AMD Performance Labs as of February 7th, 2018 on a test system comprising of an Intel® Xeon 6-core E5-1650 v3 @ 3.5GHz (3.8GHz max), 16GB RAM, Windows® 10 Creators Update Professional 64-bit, Radeon™ Pro WX 7100, Radeon™ Pro Software Enterprise Edition 18.Q1/Radeon™ Pro Software Enterprise Driver 17.Q1. Benchmark Application: SPECviewperf® 12.1 snx-02. Radeon™ Pro Software Enterprise Edition 18.Q1 score: 116.99. Radeon™ Pro Software Enterprise Driver 17.Q1 score: 93.41. Performance Differential: (116.99-93.41)/93.41*100 = ~25.2% faster performance with Radeon™ Pro Software Enterprise Edition 18.Q1. Scores are based on AMD internal lab measurements/modelling and may vary. Additional information about SPECviewperf®12.1 can be found at www.spec.org. PC manufacturers may vary configurations, yielding different results. Performance may vary based on use of latest drivers. RPS-12</a:t>
            </a:r>
          </a:p>
          <a:p>
            <a:pPr marL="0" indent="0">
              <a:spcAft>
                <a:spcPts val="600"/>
              </a:spcAft>
              <a:buClr>
                <a:schemeClr val="bg2"/>
              </a:buClr>
              <a:buNone/>
            </a:pPr>
            <a:r>
              <a:rPr lang="en-US" sz="1200" dirty="0">
                <a:latin typeface="Effra" panose="020B0603020203020204" pitchFamily="34" charset="0"/>
                <a:cs typeface="Effra" panose="020B0603020203020204" pitchFamily="34" charset="0"/>
              </a:rPr>
              <a:t>SLIDE 7</a:t>
            </a:r>
            <a:endParaRPr lang="en-US" sz="1200" dirty="0">
              <a:latin typeface="+mn-lt"/>
              <a:cs typeface="Effra" panose="020B0603020203020204" pitchFamily="34" charset="0"/>
            </a:endParaRPr>
          </a:p>
          <a:p>
            <a:pPr marL="0" indent="0">
              <a:spcAft>
                <a:spcPts val="600"/>
              </a:spcAft>
              <a:buClr>
                <a:schemeClr val="bg2"/>
              </a:buClr>
              <a:buNone/>
            </a:pPr>
            <a:r>
              <a:rPr lang="en-US" sz="1200" dirty="0"/>
              <a:t>3. Radeon™ Pro Software Enterprise Edition 18.Q1 is up to 47% faster in SPECapc® for 3dsmax 2015 Graphics Composite (8x FSAA @ 4K) than Radeon™ Pro Software Enterprise Driver 17.Q1. Testing conducted by AMD Performance Labs as of February 7th, 2018 on a test system comprising of an Intel® Xeon 6-core E5-1650 v3 @ 3.5GHz (3.8GHz max), 16GB RAM, Windows® 10 Creators Update Professional 64-bit, Radeon™ Pro WX 7100, Radeon™ Pro Software Enterprise Edition 18.Q1/Radeon™ Pro Software Enterprise Driver 17.Q1. Benchmark Application: SPECapc® for 3dsmax 2015 Graphics Composite (8x FSAA @ 4K). Radeon™ Pro Software Enterprise Edition 18.Q1 score: 2.59. Radeon™ Pro Software Enterprise Driver 17.Q1 score: 1.77. Performance Differential: (2.59 - 1.77)/1.77*100 = ~46.7% faster performance with Radeon™ Pro Software Enterprise Edition 18.Q1. Scores are based on AMD internal lab measurements/modelling and may vary. Additional information about SPECapc® for 3dsmax 2015 can be found at www.spec.org. PC manufacturers may vary configurations, yielding different results. Performance may vary based on use of latest drivers. RPS-13</a:t>
            </a:r>
          </a:p>
          <a:p>
            <a:pPr marL="0" indent="0">
              <a:spcAft>
                <a:spcPts val="600"/>
              </a:spcAft>
              <a:buClr>
                <a:schemeClr val="bg2"/>
              </a:buClr>
              <a:buNone/>
            </a:pPr>
            <a:r>
              <a:rPr lang="en-US" sz="1200" dirty="0"/>
              <a:t> </a:t>
            </a:r>
          </a:p>
          <a:p>
            <a:pPr marL="0" indent="0">
              <a:spcAft>
                <a:spcPts val="600"/>
              </a:spcAft>
              <a:buClr>
                <a:schemeClr val="bg2"/>
              </a:buClr>
              <a:buNone/>
            </a:pPr>
            <a:endParaRPr lang="en-US" sz="1200" dirty="0"/>
          </a:p>
          <a:p>
            <a:pPr marL="0" indent="0">
              <a:spcAft>
                <a:spcPts val="600"/>
              </a:spcAft>
              <a:buClr>
                <a:schemeClr val="bg2"/>
              </a:buClr>
              <a:buNone/>
            </a:pP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3531456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dirty="0">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dirty="0">
                <a:latin typeface="Effra" panose="020B0603020203020204" pitchFamily="34" charset="0"/>
                <a:cs typeface="Effra" panose="020B0603020203020204" pitchFamily="34" charset="0"/>
              </a:rPr>
              <a:t>SLIDE 7 cont.</a:t>
            </a:r>
            <a:endParaRPr lang="en-US" sz="1200" dirty="0">
              <a:cs typeface="Effra" panose="020B0603020203020204" pitchFamily="34" charset="0"/>
            </a:endParaRPr>
          </a:p>
          <a:p>
            <a:pPr marL="0" indent="0">
              <a:spcAft>
                <a:spcPts val="600"/>
              </a:spcAft>
              <a:buClr>
                <a:schemeClr val="bg2"/>
              </a:buClr>
              <a:buNone/>
            </a:pPr>
            <a:r>
              <a:rPr lang="en-US" sz="1200" dirty="0"/>
              <a:t>4. Radeon™ Pro Software Enterprise Edition 18.Q1 is up to 13% faster in SPECapc® for Maya 2017 Graphics Interactive Composite (8x MSAA @ 1080p) than Radeon™ Pro Software Enterprise Driver 17.Q1. Testing conducted by AMD Performance Labs as of February 7th, 2018 on a test system comprising of an Intel® Xeon 6-core E5-1650 v3 @ 3.5GHz (3.8GHz max), 16GB RAM, Windows® 10 Creators Update Professional 64-bit, Radeon™ Pro WX 7100, Radeon™ Pro Software Enterprise Edition 18.Q1/Radeon™ Pro Software Enterprise Driver 17.Q1. Benchmark Application: SPECapc® for Maya 2017 Graphics Interactive Composite (8x MSAA @ 1080p). Radeon™ Pro Software Enterprise Edition 18.Q1 score: 2.86. Radeon™ Pro Software Enterprise Driver 17.Q1 score: 2.52. Performance Differential: (2.86 - 2.52)/2.52 *100 = ~13.5% faster performance with Radeon™ Pro Software Enterprise Edition 18.Q1. Scores are based on AMD internal lab measurements/modelling and may vary. Additional information about SPECapc® for Maya 2017 can be found at www.spec.org. PC manufacturers may vary configurations, yielding different results. Performance may vary based on use of latest drivers. RPS-14</a:t>
            </a:r>
            <a:endParaRPr lang="en-US" sz="1200" dirty="0">
              <a:latin typeface="Effra" panose="020B0603020203020204" pitchFamily="34" charset="0"/>
              <a:cs typeface="Effra" panose="020B0603020203020204" pitchFamily="34" charset="0"/>
            </a:endParaRPr>
          </a:p>
          <a:p>
            <a:pPr marL="0" indent="0">
              <a:spcAft>
                <a:spcPts val="600"/>
              </a:spcAft>
              <a:buClr>
                <a:schemeClr val="bg2"/>
              </a:buClr>
              <a:buNone/>
            </a:pPr>
            <a:r>
              <a:rPr lang="en-US" sz="1200" dirty="0">
                <a:latin typeface="Effra" panose="020B0603020203020204" pitchFamily="34" charset="0"/>
                <a:cs typeface="Effra" panose="020B0603020203020204" pitchFamily="34" charset="0"/>
              </a:rPr>
              <a:t>SLIDE 11</a:t>
            </a:r>
          </a:p>
          <a:p>
            <a:pPr marL="0" indent="0">
              <a:spcAft>
                <a:spcPts val="600"/>
              </a:spcAft>
              <a:buClr>
                <a:schemeClr val="bg2"/>
              </a:buClr>
              <a:buNone/>
            </a:pPr>
            <a:r>
              <a:rPr lang="en-US" sz="1200" dirty="0">
                <a:latin typeface="+mn-lt"/>
                <a:cs typeface="Effra" panose="020B0603020203020204" pitchFamily="34" charset="0"/>
              </a:rPr>
              <a:t>5. AMD is making the Radeon™ Pro Software Enterprise Edition 18.Q1 with “One Driver” support available exclusively to enterprise customers, and those wishing to implement it will need to contact their AMD Sales Representative or fill in the request form at: http://www.amdsurveys.com/se/5A1E27D243E8A083. Enterprise professionals who only require Radeon™ Pro workstation and virtualization support can download our regular 18.Q1 Enterprise Edition posted on AMD.com.</a:t>
            </a:r>
          </a:p>
          <a:p>
            <a:pPr marL="0" indent="0">
              <a:spcAft>
                <a:spcPts val="600"/>
              </a:spcAft>
              <a:buClr>
                <a:schemeClr val="bg2"/>
              </a:buClr>
              <a:buNone/>
            </a:pPr>
            <a:r>
              <a:rPr lang="en-US" sz="1200" dirty="0">
                <a:latin typeface="Effra" panose="020B0603020203020204" pitchFamily="34" charset="0"/>
                <a:cs typeface="Effra" panose="020B0603020203020204" pitchFamily="34" charset="0"/>
              </a:rPr>
              <a:t>SLIDE 12</a:t>
            </a:r>
          </a:p>
          <a:p>
            <a:pPr marL="0" indent="0">
              <a:spcAft>
                <a:spcPts val="600"/>
              </a:spcAft>
              <a:buClr>
                <a:schemeClr val="bg2"/>
              </a:buClr>
              <a:buNone/>
            </a:pPr>
            <a:r>
              <a:rPr lang="en-US" sz="1200" dirty="0"/>
              <a:t>6. 4 minutes is the expected response time and is not guaranteed.</a:t>
            </a:r>
          </a:p>
          <a:p>
            <a:pPr marL="0" indent="0">
              <a:spcAft>
                <a:spcPts val="600"/>
              </a:spcAft>
              <a:buClr>
                <a:schemeClr val="bg2"/>
              </a:buClr>
              <a:buNone/>
            </a:pPr>
            <a:r>
              <a:rPr lang="en-US" sz="1200" dirty="0"/>
              <a:t>7. Local language support exception for India.</a:t>
            </a:r>
          </a:p>
          <a:p>
            <a:pPr marL="0" indent="0">
              <a:spcAft>
                <a:spcPts val="600"/>
              </a:spcAft>
              <a:buClr>
                <a:schemeClr val="bg2"/>
              </a:buClr>
              <a:buNone/>
            </a:pPr>
            <a:r>
              <a:rPr lang="en-US" sz="1200" dirty="0"/>
              <a:t>8. Toll free exception for China.</a:t>
            </a:r>
          </a:p>
          <a:p>
            <a:pPr marL="0" indent="0">
              <a:spcAft>
                <a:spcPts val="600"/>
              </a:spcAft>
              <a:buClr>
                <a:schemeClr val="bg2"/>
              </a:buClr>
              <a:buNone/>
            </a:pPr>
            <a:endParaRPr lang="en-US" sz="1200" dirty="0"/>
          </a:p>
          <a:p>
            <a:pPr marL="0" indent="0">
              <a:spcAft>
                <a:spcPts val="600"/>
              </a:spcAft>
              <a:buClr>
                <a:schemeClr val="bg2"/>
              </a:buClr>
              <a:buNone/>
            </a:pP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731025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dirty="0">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dirty="0">
                <a:latin typeface="Effra" panose="020B0603020203020204" pitchFamily="34" charset="0"/>
                <a:cs typeface="Effra" panose="020B0603020203020204" pitchFamily="34" charset="0"/>
              </a:rPr>
              <a:t>SLIDE 15</a:t>
            </a:r>
          </a:p>
          <a:p>
            <a:pPr marL="0" indent="0">
              <a:spcAft>
                <a:spcPts val="600"/>
              </a:spcAft>
              <a:buClr>
                <a:schemeClr val="bg2"/>
              </a:buClr>
              <a:buNone/>
            </a:pPr>
            <a:r>
              <a:rPr lang="en-US" sz="1200" dirty="0"/>
              <a:t>9. 2x Radeon™ Vega Frontier Edition is up to 91% faster rendering than 1x Radeon™ Vega Frontier Edition when using Maya with the Radeon™ ProRender plug-in. Testing conducted by AMD Performance Labs as of May 26th, 2017 on a test system comprising of Ryzen™ 7 1800X @3.60 GHz, 32GB DDR4 physical memory, Windows 10 Enterprise 64-bit, Radeon™ Vega Frontier Edition, AMD graphics driver 17.20 and Samsung 850 PRO 512GB SSD. Benchmark Application: Maya Radeon ProRender plug-in GPU rendering option. Measurement: Render time for the Helmet scene with 8x AA, HD720 output and 100 pass limit. 2 x Radeon™ Vega Frontier Edition render time (seconds): 135. Single Radeon™ Vega Frontier Edition render time (seconds): 258. Performance differential: (258-135)/135 = ~91.11% faster rendering on 2 x Radeon™ Vega Frontier Edition. Scores are estimates based on AMD internal lab measurements/modelling and may vary. PC manufacturers may vary configurations, yielding different results. Performance may vary based on use of latest drivers. Performance may vary based on use of latest drivers. RPSW-002</a:t>
            </a:r>
            <a:endParaRPr lang="en-US" sz="1200" dirty="0">
              <a:latin typeface="Effra" panose="020B0603020203020204" pitchFamily="34" charset="0"/>
              <a:cs typeface="Effra" panose="020B0603020203020204" pitchFamily="34" charset="0"/>
            </a:endParaRPr>
          </a:p>
          <a:p>
            <a:pPr marL="0" indent="0">
              <a:spcAft>
                <a:spcPts val="600"/>
              </a:spcAft>
              <a:buClr>
                <a:schemeClr val="bg2"/>
              </a:buClr>
              <a:buNone/>
            </a:pPr>
            <a:r>
              <a:rPr lang="en-US" sz="1200" dirty="0">
                <a:latin typeface="Effra" panose="020B0603020203020204" pitchFamily="34" charset="0"/>
                <a:cs typeface="Effra" panose="020B0603020203020204" pitchFamily="34" charset="0"/>
              </a:rPr>
              <a:t>SLIDE 20</a:t>
            </a:r>
            <a:endParaRPr lang="en-US" sz="1200" dirty="0">
              <a:cs typeface="Effra" panose="020B0603020203020204" pitchFamily="34" charset="0"/>
            </a:endParaRPr>
          </a:p>
          <a:p>
            <a:pPr marL="0" indent="0">
              <a:spcAft>
                <a:spcPts val="600"/>
              </a:spcAft>
              <a:buClr>
                <a:schemeClr val="bg2"/>
              </a:buClr>
              <a:buNone/>
            </a:pPr>
            <a:r>
              <a:rPr lang="en-US" sz="1200" dirty="0"/>
              <a:t>10. With 16 virtual machines, AMD FirePro™ S7150 x2 delivers up to 9x lower standard deviation in SPECapc® for SOLIDWORKS® 2015 than NVIDIA® Tesla M60, derived using Graphics Composite Scores from SPECapc® for SOLIDWORKS® 2015. Testing conducted by AMD Performance Labs as of August 1st, 2017 under following host and virtual machine configuration: Host: VMware® </a:t>
            </a:r>
            <a:r>
              <a:rPr lang="en-US" sz="1200" dirty="0" err="1"/>
              <a:t>ESXi</a:t>
            </a:r>
            <a:r>
              <a:rPr lang="en-US" sz="1200" dirty="0"/>
              <a:t>™ 6.5.0 with host driver Radeon™ Pro VMware vSphere® Driver – Revision 1.02/NVIDIA® VMware® </a:t>
            </a:r>
            <a:r>
              <a:rPr lang="en-US" sz="1200" dirty="0" err="1"/>
              <a:t>ESXi</a:t>
            </a:r>
            <a:r>
              <a:rPr lang="en-US" sz="1200" dirty="0"/>
              <a:t>™ 6.5 Host Driver 367.106. Virtual Machines: Intel(R) Xeon(R) E5-2698 v4 @2.20 GHz, 4 Cores, 4 Logical Processors, 8GB Physical Memory, 120 GB Storage, Windows 7 Enterprise 64-bit SP1 Build 7601 with Radeon™ Pro Software 17.30 driver/NVIDIA® GRID 370.12 guest graphics driver. Benchmark: SPECapc® for SOLIDWORKS® 2015 simultaneously on 16 virtual machines. NVIDIA® GRID </a:t>
            </a:r>
            <a:r>
              <a:rPr lang="en-US" sz="1200" dirty="0" err="1"/>
              <a:t>vGPU</a:t>
            </a:r>
            <a:r>
              <a:rPr lang="en-US" sz="1200" dirty="0"/>
              <a:t> configuration: Each VM has 1 </a:t>
            </a:r>
            <a:r>
              <a:rPr lang="en-US" sz="1200" dirty="0" err="1"/>
              <a:t>vGPU</a:t>
            </a:r>
            <a:r>
              <a:rPr lang="en-US" sz="1200" dirty="0"/>
              <a:t> assigned from NVIDIA® GRID M60-0Q profile (16 </a:t>
            </a:r>
            <a:r>
              <a:rPr lang="en-US" sz="1200" dirty="0" err="1"/>
              <a:t>vGPU</a:t>
            </a:r>
            <a:r>
              <a:rPr lang="en-US" sz="1200" dirty="0"/>
              <a:t> on a physical GPU). AMD MxGPU configuration: Each VM has 1 </a:t>
            </a:r>
            <a:r>
              <a:rPr lang="en-US" sz="1200" dirty="0" err="1"/>
              <a:t>vGPU</a:t>
            </a:r>
            <a:r>
              <a:rPr lang="en-US" sz="1200" dirty="0"/>
              <a:t> assigned from 16 VFs configuration (16 </a:t>
            </a:r>
            <a:r>
              <a:rPr lang="en-US" sz="1200" dirty="0" err="1"/>
              <a:t>vGPU</a:t>
            </a:r>
            <a:r>
              <a:rPr lang="en-US" sz="1200" dirty="0"/>
              <a:t> on a physical GPU). AMD Graphics Composite Scores, Enumerated Per Virtual Machine Instance: 0.32, 0.32, 0.32, 0.33, 0.32, 0.32, 0.32, 0.33, 0.32, 0.32, 0.32, 0.32, 0.33, 0.32, 0.32, 0.32. NVIDIA® Graphics Composite Scores Results, Enumerated Per Virtual Machine Instance: 0.41, 0.37, 0.31, 0.32, 0.37, 0.32, 0.32, 0.31, 0.37, 0.33, 0.41, 0.29, 0.33, 0.39, 0.33, 0.37. AMD FirePro™ S7150 x2 standard deviation of the Graphic Composite scores: 0.00390. NVIDIA® Tesla M60 standard deviation of the Graphic Composite scores: 0.03618. Performance Differential: 0.03618/0.00390 = ~9.27x higher standard deviation on NVIDIA® Tesla M60. Additional information about the SPEC benchmarks can be found at www.spec.org/gwpg. PC and server manufacturers may vary configurations, yielding different results. Performance may vary based on use of latest drivers. RPW-177</a:t>
            </a:r>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4532967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dirty="0">
                <a:solidFill>
                  <a:srgbClr val="000000"/>
                </a:solidFill>
                <a:latin typeface="Effra Medium" panose="020B0703020203020204" pitchFamily="34" charset="0"/>
                <a:cs typeface="Effra Medium" panose="020B0703020203020204" pitchFamily="34" charset="0"/>
              </a:rPr>
              <a:t>DISCLAIMER AND ATTRIBUTION</a:t>
            </a:r>
          </a:p>
        </p:txBody>
      </p:sp>
      <p:sp>
        <p:nvSpPr>
          <p:cNvPr id="4" name="Text Placeholder 6">
            <a:extLst>
              <a:ext uri="{FF2B5EF4-FFF2-40B4-BE49-F238E27FC236}">
                <a16:creationId xmlns:a16="http://schemas.microsoft.com/office/drawing/2014/main" id="{5F74715D-4D1D-4B82-A028-C6DAA9C0CCFC}"/>
              </a:ext>
            </a:extLst>
          </p:cNvPr>
          <p:cNvSpPr txBox="1">
            <a:spLocks/>
          </p:cNvSpPr>
          <p:nvPr/>
        </p:nvSpPr>
        <p:spPr>
          <a:xfrm>
            <a:off x="272218" y="4324146"/>
            <a:ext cx="11649976" cy="1942822"/>
          </a:xfrm>
          <a:prstGeom prst="rect">
            <a:avLst/>
          </a:prstGeom>
        </p:spPr>
        <p:txBody>
          <a:bodyPr anchor="b">
            <a:norm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CA" sz="1200" dirty="0">
                <a:solidFill>
                  <a:srgbClr val="FFFFFF"/>
                </a:solidFill>
                <a:latin typeface="Effra Light" panose="020B0403020203020204" pitchFamily="34" charset="0"/>
                <a:cs typeface="Effra Light" panose="020B0403020203020204" pitchFamily="34" charset="0"/>
              </a:rPr>
              <a:t>© 2018 Advanced Micro Devices, Inc. All rights reserved. AMD, the AMD Arrow logo, Radeon, FirePro, and combinations thereof are trademarks of Advanced Micro Devices, Inc. in the United States and/or other jurisdictions. Windows is a registered trademark of Microsoft Corporation </a:t>
            </a:r>
            <a:r>
              <a:rPr lang="en-US" sz="1200" dirty="0">
                <a:solidFill>
                  <a:srgbClr val="FFFFFF"/>
                </a:solidFill>
                <a:latin typeface="Effra Light" panose="020B0403020203020204" pitchFamily="34" charset="0"/>
                <a:cs typeface="Effra Light" panose="020B0403020203020204" pitchFamily="34" charset="0"/>
              </a:rPr>
              <a:t>in the United States and/or other jurisdictions. SPEC® and the benchmarks </a:t>
            </a:r>
            <a:r>
              <a:rPr lang="en-US" sz="1200" dirty="0" err="1">
                <a:solidFill>
                  <a:srgbClr val="FFFFFF"/>
                </a:solidFill>
                <a:latin typeface="Effra Light" panose="020B0403020203020204" pitchFamily="34" charset="0"/>
                <a:cs typeface="Effra Light" panose="020B0403020203020204" pitchFamily="34" charset="0"/>
              </a:rPr>
              <a:t>SPECviewperf</a:t>
            </a:r>
            <a:r>
              <a:rPr lang="en-US" sz="1200" dirty="0">
                <a:solidFill>
                  <a:srgbClr val="FFFFFF"/>
                </a:solidFill>
                <a:latin typeface="Effra Light" panose="020B0403020203020204" pitchFamily="34" charset="0"/>
                <a:cs typeface="Effra Light" panose="020B0403020203020204" pitchFamily="34" charset="0"/>
              </a:rPr>
              <a:t>® and </a:t>
            </a:r>
            <a:r>
              <a:rPr lang="en-US" sz="1200" dirty="0" err="1">
                <a:solidFill>
                  <a:srgbClr val="FFFFFF"/>
                </a:solidFill>
                <a:latin typeface="Effra Light" panose="020B0403020203020204" pitchFamily="34" charset="0"/>
                <a:cs typeface="Effra Light" panose="020B0403020203020204" pitchFamily="34" charset="0"/>
              </a:rPr>
              <a:t>SPECapc</a:t>
            </a:r>
            <a:r>
              <a:rPr lang="en-US" sz="1200" dirty="0">
                <a:solidFill>
                  <a:srgbClr val="FFFFFF"/>
                </a:solidFill>
                <a:latin typeface="Effra Light" panose="020B0403020203020204" pitchFamily="34" charset="0"/>
                <a:cs typeface="Effra Light" panose="020B0403020203020204" pitchFamily="34" charset="0"/>
              </a:rPr>
              <a:t>® are trademarks of Standard Performance Evaluation Corporation. For more information, go to www.spec.org. </a:t>
            </a:r>
            <a:r>
              <a:rPr lang="en-US" sz="1200" dirty="0">
                <a:solidFill>
                  <a:srgbClr val="FFFFFF"/>
                </a:solidFill>
              </a:rPr>
              <a:t>Other product names used in this publication are for identification purposes only and may be trademarks of their respective companies.</a:t>
            </a:r>
            <a:endParaRPr lang="en-CA" sz="1200" dirty="0">
              <a:solidFill>
                <a:srgbClr val="FFFFFF"/>
              </a:solidFill>
              <a:latin typeface="Effra Light" panose="020B0403020203020204" pitchFamily="34" charset="0"/>
              <a:cs typeface="Effra Light" panose="020B0403020203020204" pitchFamily="34" charset="0"/>
            </a:endParaRP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6"/>
            <a:ext cx="11649976" cy="2593074"/>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dirty="0">
                <a:latin typeface="Effra" panose="020B0603020203020204" pitchFamily="34" charset="0"/>
                <a:cs typeface="Effra" panose="020B0603020203020204" pitchFamily="34" charset="0"/>
              </a:rPr>
              <a:t>DISCLAIMER</a:t>
            </a:r>
          </a:p>
          <a:p>
            <a:pPr marL="0" indent="0">
              <a:spcAft>
                <a:spcPts val="600"/>
              </a:spcAft>
              <a:buClr>
                <a:schemeClr val="bg2"/>
              </a:buClr>
              <a:buNone/>
            </a:pPr>
            <a:r>
              <a:rPr lang="en-US" sz="1200" dirty="0"/>
              <a:t>The information contained herein is for informational purposes only, and is subject to change without notice. While every precaution has been taken in the preparation of this document, it may contain technical inaccuracies, omissions and typographical errors, and AMD is under no obligation to update or otherwise correct this information.  Advanced Micro Devices, Inc. makes no representations or warranties with respect to the accuracy or completeness of the contents of this document, and assumes no liability of any kind, including the implied warranties of noninfringement, merchantability or fitness for particular purposes, with respect to the operation or use of AMD hardware, software or other products described herein.  No license, including implied or arising by estoppel, to any intellectual property rights is granted by this document. Terms and limitations applicable to the purchase or use of AMD’s products are as set forth in a signed agreement between the parties or in AMD's Standard Terms and Conditions of Sale. GD-18</a:t>
            </a:r>
          </a:p>
          <a:p>
            <a:pPr marL="0" indent="0">
              <a:spcAft>
                <a:spcPts val="600"/>
              </a:spcAft>
              <a:buClr>
                <a:schemeClr val="bg2"/>
              </a:buClr>
              <a:buNone/>
            </a:pPr>
            <a:endParaRPr lang="en-US" sz="1200" dirty="0"/>
          </a:p>
          <a:p>
            <a:pPr marL="0" indent="0">
              <a:spcAft>
                <a:spcPts val="600"/>
              </a:spcAft>
              <a:buClr>
                <a:schemeClr val="bg2"/>
              </a:buClr>
              <a:buNone/>
            </a:pPr>
            <a:r>
              <a:rPr lang="en-US" sz="1200" dirty="0"/>
              <a:t>Use of third party marks / products is for informational purposes only and no endorsement of or by AMD is intended or implied. GD-83</a:t>
            </a:r>
          </a:p>
          <a:p>
            <a:pPr marL="0" indent="0">
              <a:spcAft>
                <a:spcPts val="600"/>
              </a:spcAft>
              <a:buClr>
                <a:schemeClr val="bg2"/>
              </a:buClr>
              <a:buNone/>
            </a:pPr>
            <a:r>
              <a:rPr lang="en-US" sz="1200" dirty="0"/>
              <a:t>Vega is a codename for AMD architecture and is not a product name. </a:t>
            </a:r>
          </a:p>
        </p:txBody>
      </p:sp>
      <p:sp>
        <p:nvSpPr>
          <p:cNvPr id="7" name="Rectangle 6">
            <a:extLst>
              <a:ext uri="{FF2B5EF4-FFF2-40B4-BE49-F238E27FC236}">
                <a16:creationId xmlns:a16="http://schemas.microsoft.com/office/drawing/2014/main" id="{1259C8C5-0972-4F42-80CC-F7596C9CF1D0}"/>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2729690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5F6AE4C-CFD2-4A05-8B33-126CD09F3874}"/>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 name="TextBox 2">
            <a:extLst>
              <a:ext uri="{FF2B5EF4-FFF2-40B4-BE49-F238E27FC236}">
                <a16:creationId xmlns:a16="http://schemas.microsoft.com/office/drawing/2014/main" id="{E5BAD1B5-EABC-469E-8F69-55DEAC00DBAE}"/>
              </a:ext>
            </a:extLst>
          </p:cNvPr>
          <p:cNvSpPr txBox="1"/>
          <p:nvPr/>
        </p:nvSpPr>
        <p:spPr>
          <a:xfrm>
            <a:off x="222280" y="131887"/>
            <a:ext cx="4453415"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QUALITY</a:t>
            </a:r>
            <a:endParaRPr lang="en-US" dirty="0">
              <a:solidFill>
                <a:srgbClr val="000000"/>
              </a:solidFill>
              <a:latin typeface="Effra Medium" panose="020B0703020203020204" pitchFamily="34" charset="0"/>
              <a:cs typeface="Effra Medium" panose="020B0703020203020204" pitchFamily="34" charset="0"/>
            </a:endParaRPr>
          </a:p>
        </p:txBody>
      </p:sp>
      <p:pic>
        <p:nvPicPr>
          <p:cNvPr id="46" name="Picture 45">
            <a:extLst>
              <a:ext uri="{FF2B5EF4-FFF2-40B4-BE49-F238E27FC236}">
                <a16:creationId xmlns:a16="http://schemas.microsoft.com/office/drawing/2014/main" id="{C7BF19C5-3976-470C-9614-07B018937C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1538" y="0"/>
            <a:ext cx="6990461" cy="6454140"/>
          </a:xfrm>
          <a:prstGeom prst="rect">
            <a:avLst/>
          </a:prstGeom>
        </p:spPr>
      </p:pic>
      <p:cxnSp>
        <p:nvCxnSpPr>
          <p:cNvPr id="12" name="Straight Connector 11">
            <a:extLst>
              <a:ext uri="{FF2B5EF4-FFF2-40B4-BE49-F238E27FC236}">
                <a16:creationId xmlns:a16="http://schemas.microsoft.com/office/drawing/2014/main" id="{A2388DB0-F0A0-447C-88B8-B893B2FB97C1}"/>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3" name="Straight Connector 12">
            <a:extLst>
              <a:ext uri="{FF2B5EF4-FFF2-40B4-BE49-F238E27FC236}">
                <a16:creationId xmlns:a16="http://schemas.microsoft.com/office/drawing/2014/main" id="{69EFE58F-13DF-4829-8F40-20E4E5781F6E}"/>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4" name="Straight Connector 13">
            <a:extLst>
              <a:ext uri="{FF2B5EF4-FFF2-40B4-BE49-F238E27FC236}">
                <a16:creationId xmlns:a16="http://schemas.microsoft.com/office/drawing/2014/main" id="{FEB10373-5742-4E7D-8234-23956A174FA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15" name="Straight Connector 14">
            <a:extLst>
              <a:ext uri="{FF2B5EF4-FFF2-40B4-BE49-F238E27FC236}">
                <a16:creationId xmlns:a16="http://schemas.microsoft.com/office/drawing/2014/main" id="{5126F8F8-BF7E-4257-8F9F-BF6E75A77198}"/>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3" name="Rectangle 22">
            <a:extLst>
              <a:ext uri="{FF2B5EF4-FFF2-40B4-BE49-F238E27FC236}">
                <a16:creationId xmlns:a16="http://schemas.microsoft.com/office/drawing/2014/main" id="{39B71FE8-86AF-407C-AD9B-6AFDBDB5D454}"/>
              </a:ext>
            </a:extLst>
          </p:cNvPr>
          <p:cNvSpPr/>
          <p:nvPr/>
        </p:nvSpPr>
        <p:spPr>
          <a:xfrm>
            <a:off x="1377380" y="3309100"/>
            <a:ext cx="3672291"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Stress Tested for</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Demanding 24/7 Environments</a:t>
            </a:r>
          </a:p>
        </p:txBody>
      </p:sp>
      <p:sp>
        <p:nvSpPr>
          <p:cNvPr id="24" name="Rectangle 23">
            <a:extLst>
              <a:ext uri="{FF2B5EF4-FFF2-40B4-BE49-F238E27FC236}">
                <a16:creationId xmlns:a16="http://schemas.microsoft.com/office/drawing/2014/main" id="{5CD50A6B-EA7D-4246-B027-E98BCD2C2D5A}"/>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2" name="TextBox 31">
            <a:extLst>
              <a:ext uri="{FF2B5EF4-FFF2-40B4-BE49-F238E27FC236}">
                <a16:creationId xmlns:a16="http://schemas.microsoft.com/office/drawing/2014/main" id="{F3377271-B6BA-4DBB-A93B-435B68623203}"/>
              </a:ext>
            </a:extLst>
          </p:cNvPr>
          <p:cNvSpPr txBox="1"/>
          <p:nvPr/>
        </p:nvSpPr>
        <p:spPr>
          <a:xfrm>
            <a:off x="619459" y="763512"/>
            <a:ext cx="4176143" cy="1323439"/>
          </a:xfrm>
          <a:prstGeom prst="rect">
            <a:avLst/>
          </a:prstGeom>
          <a:noFill/>
        </p:spPr>
        <p:txBody>
          <a:bodyPr wrap="none" rtlCol="0">
            <a:spAutoFit/>
          </a:bodyPr>
          <a:lstStyle/>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Enterprise Edition</a:t>
            </a:r>
            <a:br>
              <a:rPr lang="en-US" sz="4000" dirty="0">
                <a:solidFill>
                  <a:srgbClr val="FFFFFF"/>
                </a:solidFill>
                <a:latin typeface="Effra" panose="020B0603020203020204" pitchFamily="34" charset="0"/>
                <a:cs typeface="Effra" panose="020B0603020203020204" pitchFamily="34" charset="0"/>
              </a:rPr>
            </a:br>
            <a:r>
              <a:rPr lang="en-US" sz="4000" dirty="0">
                <a:solidFill>
                  <a:srgbClr val="FFFFFF"/>
                </a:solidFill>
                <a:latin typeface="Effra" panose="020B0603020203020204" pitchFamily="34" charset="0"/>
                <a:cs typeface="Effra" panose="020B0603020203020204" pitchFamily="34" charset="0"/>
              </a:rPr>
              <a:t>Stability Testing </a:t>
            </a:r>
          </a:p>
        </p:txBody>
      </p:sp>
      <p:sp>
        <p:nvSpPr>
          <p:cNvPr id="34" name="Rectangle 33">
            <a:extLst>
              <a:ext uri="{FF2B5EF4-FFF2-40B4-BE49-F238E27FC236}">
                <a16:creationId xmlns:a16="http://schemas.microsoft.com/office/drawing/2014/main" id="{526210E0-AD1F-4EC8-ACEB-3F5CA2E396FE}"/>
              </a:ext>
            </a:extLst>
          </p:cNvPr>
          <p:cNvSpPr/>
          <p:nvPr/>
        </p:nvSpPr>
        <p:spPr>
          <a:xfrm>
            <a:off x="727357" y="2177644"/>
            <a:ext cx="5905455" cy="903565"/>
          </a:xfrm>
          <a:prstGeom prst="rect">
            <a:avLst/>
          </a:prstGeom>
          <a:noFill/>
          <a:ln w="12700" cap="flat" cmpd="sng" algn="ctr">
            <a:noFill/>
            <a:prstDash val="solid"/>
            <a:miter lim="800000"/>
          </a:ln>
          <a:effectLst/>
        </p:spPr>
        <p:txBody>
          <a:bodyPr lIns="0" tIns="0" rIns="0" bIns="0" rtlCol="0" anchor="t" anchorCtr="0"/>
          <a:lstStyle/>
          <a:p>
            <a:r>
              <a:rPr lang="en-US" sz="2400" dirty="0">
                <a:cs typeface="Effra" panose="020B0603020203020204" pitchFamily="34" charset="0"/>
              </a:rPr>
              <a:t>Extensive Testing Delivers</a:t>
            </a:r>
            <a:br>
              <a:rPr lang="en-US" sz="2400" dirty="0">
                <a:cs typeface="Effra" panose="020B0603020203020204" pitchFamily="34" charset="0"/>
              </a:rPr>
            </a:br>
            <a:r>
              <a:rPr lang="en-US" sz="2400" dirty="0">
                <a:cs typeface="Effra" panose="020B0603020203020204" pitchFamily="34" charset="0"/>
              </a:rPr>
              <a:t>Enterprise-Grade Quality</a:t>
            </a:r>
          </a:p>
        </p:txBody>
      </p:sp>
      <p:grpSp>
        <p:nvGrpSpPr>
          <p:cNvPr id="18" name="Group 17">
            <a:extLst>
              <a:ext uri="{FF2B5EF4-FFF2-40B4-BE49-F238E27FC236}">
                <a16:creationId xmlns:a16="http://schemas.microsoft.com/office/drawing/2014/main" id="{3942DEF0-FAA3-4704-AEF5-4D1AD2819CCC}"/>
              </a:ext>
            </a:extLst>
          </p:cNvPr>
          <p:cNvGrpSpPr/>
          <p:nvPr/>
        </p:nvGrpSpPr>
        <p:grpSpPr>
          <a:xfrm>
            <a:off x="732046" y="3290726"/>
            <a:ext cx="548640" cy="548640"/>
            <a:chOff x="732046" y="3290726"/>
            <a:chExt cx="548640" cy="548640"/>
          </a:xfrm>
        </p:grpSpPr>
        <p:pic>
          <p:nvPicPr>
            <p:cNvPr id="10" name="Graphic 9" descr="Refresh">
              <a:extLst>
                <a:ext uri="{FF2B5EF4-FFF2-40B4-BE49-F238E27FC236}">
                  <a16:creationId xmlns:a16="http://schemas.microsoft.com/office/drawing/2014/main" id="{684A83AF-8775-4BE8-BFF2-4BE7FFE609C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2046" y="3290726"/>
              <a:ext cx="548640" cy="548640"/>
            </a:xfrm>
            <a:prstGeom prst="rect">
              <a:avLst/>
            </a:prstGeom>
          </p:spPr>
        </p:pic>
        <p:sp>
          <p:nvSpPr>
            <p:cNvPr id="11" name="TextBox 10">
              <a:extLst>
                <a:ext uri="{FF2B5EF4-FFF2-40B4-BE49-F238E27FC236}">
                  <a16:creationId xmlns:a16="http://schemas.microsoft.com/office/drawing/2014/main" id="{1EE9594C-6DB0-4022-9355-945BF0A0E44F}"/>
                </a:ext>
              </a:extLst>
            </p:cNvPr>
            <p:cNvSpPr txBox="1"/>
            <p:nvPr/>
          </p:nvSpPr>
          <p:spPr>
            <a:xfrm>
              <a:off x="833798" y="3416656"/>
              <a:ext cx="418378" cy="338554"/>
            </a:xfrm>
            <a:prstGeom prst="rect">
              <a:avLst/>
            </a:prstGeom>
            <a:noFill/>
          </p:spPr>
          <p:txBody>
            <a:bodyPr wrap="square" rtlCol="0">
              <a:spAutoFit/>
            </a:bodyPr>
            <a:lstStyle/>
            <a:p>
              <a:pPr algn="ctr">
                <a:spcAft>
                  <a:spcPts val="600"/>
                </a:spcAft>
                <a:buClr>
                  <a:schemeClr val="bg2"/>
                </a:buClr>
              </a:pPr>
              <a:r>
                <a:rPr lang="en-US" sz="1600" dirty="0">
                  <a:latin typeface="Effra Heavy" panose="020B0803020203020204" pitchFamily="34" charset="0"/>
                  <a:cs typeface="Effra Heavy" panose="020B0803020203020204" pitchFamily="34" charset="0"/>
                </a:rPr>
                <a:t>24</a:t>
              </a:r>
            </a:p>
          </p:txBody>
        </p:sp>
      </p:grpSp>
      <p:sp>
        <p:nvSpPr>
          <p:cNvPr id="40" name="Rectangle 39">
            <a:extLst>
              <a:ext uri="{FF2B5EF4-FFF2-40B4-BE49-F238E27FC236}">
                <a16:creationId xmlns:a16="http://schemas.microsoft.com/office/drawing/2014/main" id="{A1F8406E-13BE-4D4D-BFE5-0E055AEED708}"/>
              </a:ext>
            </a:extLst>
          </p:cNvPr>
          <p:cNvSpPr/>
          <p:nvPr/>
        </p:nvSpPr>
        <p:spPr>
          <a:xfrm>
            <a:off x="1377381" y="4261769"/>
            <a:ext cx="337221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Extensive </a:t>
            </a:r>
            <a:r>
              <a:rPr lang="en-US" altLang="en-US" dirty="0">
                <a:solidFill>
                  <a:prstClr val="white"/>
                </a:solidFill>
                <a:cs typeface="Effra Light" panose="020B0403020203020204" pitchFamily="34" charset="0"/>
              </a:rPr>
              <a:t>OEM</a:t>
            </a:r>
          </a:p>
          <a:p>
            <a:r>
              <a:rPr lang="en-US" altLang="en-US" dirty="0">
                <a:solidFill>
                  <a:prstClr val="white"/>
                </a:solidFill>
                <a:cs typeface="Effra Light" panose="020B0403020203020204" pitchFamily="34" charset="0"/>
              </a:rPr>
              <a:t>Platform Testing</a:t>
            </a:r>
            <a:endParaRPr lang="en-US" baseline="30000" dirty="0">
              <a:solidFill>
                <a:srgbClr val="FFFFFF"/>
              </a:solidFill>
              <a:cs typeface="Effra Light" panose="020B0403020203020204" pitchFamily="34" charset="0"/>
            </a:endParaRPr>
          </a:p>
          <a:p>
            <a:endParaRPr lang="en-US" dirty="0">
              <a:solidFill>
                <a:srgbClr val="FFFFFF"/>
              </a:solidFill>
              <a:cs typeface="Effra Light" panose="020B0403020203020204" pitchFamily="34" charset="0"/>
            </a:endParaRPr>
          </a:p>
          <a:p>
            <a:endParaRPr lang="en-US" dirty="0">
              <a:solidFill>
                <a:srgbClr val="FFFFFF"/>
              </a:solidFill>
              <a:cs typeface="Effra Light" panose="020B0403020203020204" pitchFamily="34" charset="0"/>
            </a:endParaRPr>
          </a:p>
        </p:txBody>
      </p:sp>
      <p:sp>
        <p:nvSpPr>
          <p:cNvPr id="49" name="Rectangle 48">
            <a:extLst>
              <a:ext uri="{FF2B5EF4-FFF2-40B4-BE49-F238E27FC236}">
                <a16:creationId xmlns:a16="http://schemas.microsoft.com/office/drawing/2014/main" id="{6075B0AF-576C-46F6-AAB7-831F7F374F4B}"/>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dirty="0">
                <a:solidFill>
                  <a:prstClr val="white"/>
                </a:solidFill>
                <a:cs typeface="Effra Light" panose="020B0403020203020204" pitchFamily="34" charset="0"/>
              </a:rPr>
              <a:t>Comprehensive ISV</a:t>
            </a:r>
            <a:br>
              <a:rPr lang="en-US" altLang="en-US" dirty="0">
                <a:solidFill>
                  <a:prstClr val="white"/>
                </a:solidFill>
                <a:cs typeface="Effra Light" panose="020B0403020203020204" pitchFamily="34" charset="0"/>
              </a:rPr>
            </a:br>
            <a:r>
              <a:rPr lang="en-US" altLang="en-US" dirty="0">
                <a:solidFill>
                  <a:prstClr val="white"/>
                </a:solidFill>
                <a:cs typeface="Effra Light" panose="020B0403020203020204" pitchFamily="34" charset="0"/>
              </a:rPr>
              <a:t>Certification Testing</a:t>
            </a:r>
            <a:endParaRPr lang="en-US" baseline="30000" dirty="0">
              <a:solidFill>
                <a:srgbClr val="FFFFFF"/>
              </a:solidFill>
              <a:cs typeface="Effra Light" panose="020B0403020203020204" pitchFamily="34" charset="0"/>
            </a:endParaRPr>
          </a:p>
          <a:p>
            <a:endParaRPr lang="en-US" dirty="0">
              <a:solidFill>
                <a:srgbClr val="FFFFFF"/>
              </a:solidFill>
              <a:cs typeface="Effra Light" panose="020B0403020203020204" pitchFamily="34" charset="0"/>
            </a:endParaRPr>
          </a:p>
        </p:txBody>
      </p:sp>
      <p:pic>
        <p:nvPicPr>
          <p:cNvPr id="51" name="Graphic 50">
            <a:extLst>
              <a:ext uri="{FF2B5EF4-FFF2-40B4-BE49-F238E27FC236}">
                <a16:creationId xmlns:a16="http://schemas.microsoft.com/office/drawing/2014/main" id="{8461A780-C837-44DF-99C6-48F2C6D0748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8010" y="5264699"/>
            <a:ext cx="452336" cy="411480"/>
          </a:xfrm>
          <a:prstGeom prst="rect">
            <a:avLst/>
          </a:prstGeom>
        </p:spPr>
      </p:pic>
      <p:pic>
        <p:nvPicPr>
          <p:cNvPr id="5" name="Graphic 4" descr="Computer">
            <a:extLst>
              <a:ext uri="{FF2B5EF4-FFF2-40B4-BE49-F238E27FC236}">
                <a16:creationId xmlns:a16="http://schemas.microsoft.com/office/drawing/2014/main" id="{E0455D3B-1A86-4CF3-961E-5DC3915DF2F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75578" y="4289760"/>
            <a:ext cx="457200" cy="457200"/>
          </a:xfrm>
          <a:prstGeom prst="rect">
            <a:avLst/>
          </a:prstGeom>
        </p:spPr>
      </p:pic>
      <p:pic>
        <p:nvPicPr>
          <p:cNvPr id="45" name="Picture 44">
            <a:extLst>
              <a:ext uri="{FF2B5EF4-FFF2-40B4-BE49-F238E27FC236}">
                <a16:creationId xmlns:a16="http://schemas.microsoft.com/office/drawing/2014/main" id="{7DB2CAA2-6144-4783-8A08-94867BCD1C47}"/>
              </a:ext>
            </a:extLst>
          </p:cNvPr>
          <p:cNvPicPr>
            <a:picLocks noChangeAspect="1"/>
          </p:cNvPicPr>
          <p:nvPr/>
        </p:nvPicPr>
        <p:blipFill>
          <a:blip r:embed="rId9"/>
          <a:stretch>
            <a:fillRect/>
          </a:stretch>
        </p:blipFill>
        <p:spPr>
          <a:xfrm>
            <a:off x="10339047" y="5800495"/>
            <a:ext cx="1645920" cy="502935"/>
          </a:xfrm>
          <a:prstGeom prst="rect">
            <a:avLst/>
          </a:prstGeom>
          <a:effectLst/>
        </p:spPr>
      </p:pic>
      <p:grpSp>
        <p:nvGrpSpPr>
          <p:cNvPr id="27" name="Group 26">
            <a:extLst>
              <a:ext uri="{FF2B5EF4-FFF2-40B4-BE49-F238E27FC236}">
                <a16:creationId xmlns:a16="http://schemas.microsoft.com/office/drawing/2014/main" id="{648E218A-7B2E-4D95-8442-F5461FBC2BEC}"/>
              </a:ext>
            </a:extLst>
          </p:cNvPr>
          <p:cNvGrpSpPr/>
          <p:nvPr/>
        </p:nvGrpSpPr>
        <p:grpSpPr>
          <a:xfrm>
            <a:off x="7856495" y="4924540"/>
            <a:ext cx="4335505" cy="548640"/>
            <a:chOff x="7863840" y="4924540"/>
            <a:chExt cx="4335505" cy="548640"/>
          </a:xfrm>
        </p:grpSpPr>
        <p:sp>
          <p:nvSpPr>
            <p:cNvPr id="29" name="Rectangle 28">
              <a:extLst>
                <a:ext uri="{FF2B5EF4-FFF2-40B4-BE49-F238E27FC236}">
                  <a16:creationId xmlns:a16="http://schemas.microsoft.com/office/drawing/2014/main" id="{4EB68441-54EB-43E7-A65C-AB3267DBEC11}"/>
                </a:ext>
              </a:extLst>
            </p:cNvPr>
            <p:cNvSpPr/>
            <p:nvPr/>
          </p:nvSpPr>
          <p:spPr>
            <a:xfrm>
              <a:off x="7863840" y="4924540"/>
              <a:ext cx="432816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5" name="Group 34">
              <a:extLst>
                <a:ext uri="{FF2B5EF4-FFF2-40B4-BE49-F238E27FC236}">
                  <a16:creationId xmlns:a16="http://schemas.microsoft.com/office/drawing/2014/main" id="{9A55CFA2-E92F-48D2-A868-A83557A1A597}"/>
                </a:ext>
              </a:extLst>
            </p:cNvPr>
            <p:cNvGrpSpPr/>
            <p:nvPr/>
          </p:nvGrpSpPr>
          <p:grpSpPr>
            <a:xfrm>
              <a:off x="11650705" y="4924540"/>
              <a:ext cx="548640" cy="548640"/>
              <a:chOff x="11650705" y="4924540"/>
              <a:chExt cx="548640" cy="548640"/>
            </a:xfrm>
          </p:grpSpPr>
          <p:sp>
            <p:nvSpPr>
              <p:cNvPr id="36" name="Rectangle 35">
                <a:extLst>
                  <a:ext uri="{FF2B5EF4-FFF2-40B4-BE49-F238E27FC236}">
                    <a16:creationId xmlns:a16="http://schemas.microsoft.com/office/drawing/2014/main" id="{DF773960-FEF4-4C1F-999F-473AC46D3E09}"/>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8" name="Picture 37">
                <a:extLst>
                  <a:ext uri="{FF2B5EF4-FFF2-40B4-BE49-F238E27FC236}">
                    <a16:creationId xmlns:a16="http://schemas.microsoft.com/office/drawing/2014/main" id="{8A77BD3D-9BEB-48A6-B09B-6BF1C4352A4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grpSp>
        <p:nvGrpSpPr>
          <p:cNvPr id="39" name="Group 38">
            <a:extLst>
              <a:ext uri="{FF2B5EF4-FFF2-40B4-BE49-F238E27FC236}">
                <a16:creationId xmlns:a16="http://schemas.microsoft.com/office/drawing/2014/main" id="{1918C553-7468-4715-8EAC-901F6393563D}"/>
              </a:ext>
            </a:extLst>
          </p:cNvPr>
          <p:cNvGrpSpPr/>
          <p:nvPr/>
        </p:nvGrpSpPr>
        <p:grpSpPr>
          <a:xfrm>
            <a:off x="8912944" y="4944469"/>
            <a:ext cx="2632787" cy="548640"/>
            <a:chOff x="9049419" y="4944469"/>
            <a:chExt cx="2632787" cy="548640"/>
          </a:xfrm>
        </p:grpSpPr>
        <p:sp>
          <p:nvSpPr>
            <p:cNvPr id="41" name="Rectangle 40">
              <a:extLst>
                <a:ext uri="{FF2B5EF4-FFF2-40B4-BE49-F238E27FC236}">
                  <a16:creationId xmlns:a16="http://schemas.microsoft.com/office/drawing/2014/main" id="{E4D60B59-EC3A-47FE-9D38-7758893524BC}"/>
                </a:ext>
              </a:extLst>
            </p:cNvPr>
            <p:cNvSpPr/>
            <p:nvPr/>
          </p:nvSpPr>
          <p:spPr>
            <a:xfrm>
              <a:off x="9550184" y="4944469"/>
              <a:ext cx="2132022" cy="548640"/>
            </a:xfrm>
            <a:prstGeom prst="rect">
              <a:avLst/>
            </a:prstGeom>
            <a:noFill/>
            <a:ln w="12700" cap="flat" cmpd="sng" algn="ctr">
              <a:noFill/>
              <a:prstDash val="solid"/>
              <a:miter lim="800000"/>
            </a:ln>
            <a:effectLst/>
          </p:spPr>
          <p:txBody>
            <a:bodyPr lIns="0" tIns="0" rIns="0" bIns="0" rtlCol="0" anchor="ctr"/>
            <a:lstStyle/>
            <a:p>
              <a:pPr lvl="0">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Certified on Leading Professional ISV Applications </a:t>
              </a:r>
            </a:p>
          </p:txBody>
        </p:sp>
        <p:pic>
          <p:nvPicPr>
            <p:cNvPr id="42" name="Graphic 102" descr="Ribbon">
              <a:extLst>
                <a:ext uri="{FF2B5EF4-FFF2-40B4-BE49-F238E27FC236}">
                  <a16:creationId xmlns:a16="http://schemas.microsoft.com/office/drawing/2014/main" id="{B74BC29D-08D5-4A61-8169-D04211350163}"/>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049419" y="4970260"/>
              <a:ext cx="457200" cy="457200"/>
            </a:xfrm>
            <a:prstGeom prst="rect">
              <a:avLst/>
            </a:prstGeom>
          </p:spPr>
        </p:pic>
        <p:pic>
          <p:nvPicPr>
            <p:cNvPr id="43" name="Graphic 103" descr="Checkmark">
              <a:extLst>
                <a:ext uri="{FF2B5EF4-FFF2-40B4-BE49-F238E27FC236}">
                  <a16:creationId xmlns:a16="http://schemas.microsoft.com/office/drawing/2014/main" id="{33AE7458-FB14-488D-BC4E-42189CF80F49}"/>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207358" y="5074505"/>
              <a:ext cx="137160" cy="137160"/>
            </a:xfrm>
            <a:prstGeom prst="rect">
              <a:avLst/>
            </a:prstGeom>
          </p:spPr>
        </p:pic>
      </p:grpSp>
    </p:spTree>
    <p:extLst>
      <p:ext uri="{BB962C8B-B14F-4D97-AF65-F5344CB8AC3E}">
        <p14:creationId xmlns:p14="http://schemas.microsoft.com/office/powerpoint/2010/main" val="831607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279D6A11-E8C7-4A2E-AE29-61FFAD424A52}"/>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2"/>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2"/>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dirty="0">
              <a:latin typeface="Effra Light" panose="020B0403020203020204"/>
            </a:endParaRPr>
          </a:p>
          <a:p>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sz="2000" dirty="0">
              <a:latin typeface="Effra Light" panose="020B0403020203020204"/>
            </a:endParaRPr>
          </a:p>
          <a:p>
            <a:pPr marL="0" indent="0">
              <a:buFontTx/>
              <a:buNone/>
            </a:pPr>
            <a:endParaRPr lang="en-US" dirty="0"/>
          </a:p>
        </p:txBody>
      </p:sp>
      <p:sp>
        <p:nvSpPr>
          <p:cNvPr id="19" name="Rectangle 18">
            <a:extLst>
              <a:ext uri="{FF2B5EF4-FFF2-40B4-BE49-F238E27FC236}">
                <a16:creationId xmlns:a16="http://schemas.microsoft.com/office/drawing/2014/main" id="{3D3A6B56-9A8A-488C-AF8F-091A59E37F9B}"/>
              </a:ext>
            </a:extLst>
          </p:cNvPr>
          <p:cNvSpPr/>
          <p:nvPr/>
        </p:nvSpPr>
        <p:spPr>
          <a:xfrm>
            <a:off x="1" y="548640"/>
            <a:ext cx="12192000" cy="1200329"/>
          </a:xfrm>
          <a:prstGeom prst="rect">
            <a:avLst/>
          </a:prstGeom>
        </p:spPr>
        <p:txBody>
          <a:bodyPr wrap="square">
            <a:spAutoFit/>
          </a:bodyPr>
          <a:lstStyle/>
          <a:p>
            <a:pPr lvl="0" algn="ctr">
              <a:defRPr/>
            </a:pPr>
            <a:r>
              <a:rPr kumimoji="0" lang="en-US" sz="440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Radeon</a:t>
            </a:r>
            <a:r>
              <a:rPr kumimoji="0" lang="en-US" sz="2400" u="none" strike="noStrike" kern="0" cap="none" spc="0" normalizeH="0" baseline="70000" noProof="0" dirty="0">
                <a:ln>
                  <a:noFill/>
                </a:ln>
                <a:solidFill>
                  <a:srgbClr val="FFFFFF"/>
                </a:solidFill>
                <a:uLnTx/>
                <a:uFillTx/>
                <a:latin typeface="Effra" panose="020B0603020203020204" pitchFamily="34" charset="0"/>
                <a:cs typeface="Effra" panose="020B0603020203020204" pitchFamily="34" charset="0"/>
              </a:rPr>
              <a:t>™</a:t>
            </a:r>
            <a:r>
              <a:rPr kumimoji="0" lang="en-US" sz="440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 Pro Software Certifications</a:t>
            </a:r>
            <a:br>
              <a:rPr kumimoji="0" lang="en-US" sz="4400" b="0" i="0" u="none" strike="noStrike" kern="0" cap="none" spc="0" normalizeH="0" baseline="0" noProof="0" dirty="0">
                <a:ln>
                  <a:noFill/>
                </a:ln>
                <a:solidFill>
                  <a:srgbClr val="FFFFFF"/>
                </a:solidFill>
                <a:uLnTx/>
                <a:uFillTx/>
                <a:cs typeface="Effra Light" panose="020B0403020203020204" pitchFamily="34" charset="0"/>
              </a:rPr>
            </a:br>
            <a:r>
              <a:rPr lang="en-US" sz="2800" kern="0" dirty="0">
                <a:solidFill>
                  <a:srgbClr val="FFFFFF"/>
                </a:solidFill>
                <a:cs typeface="Effra Light" panose="020B0403020203020204" pitchFamily="34" charset="0"/>
              </a:rPr>
              <a:t>Certified on Leading ISV Applications Professionals Use</a:t>
            </a:r>
            <a:endParaRPr kumimoji="0" lang="en-US" sz="2800" b="0" i="0" u="none" kern="0" cap="none" spc="0" normalizeH="0" baseline="0" noProof="0" dirty="0">
              <a:ln>
                <a:noFill/>
              </a:ln>
              <a:solidFill>
                <a:srgbClr val="FFFFFF"/>
              </a:solidFill>
              <a:uLnTx/>
              <a:uFillTx/>
              <a:cs typeface="Effra Light" panose="020B0403020203020204" pitchFamily="34" charset="0"/>
            </a:endParaRPr>
          </a:p>
        </p:txBody>
      </p:sp>
      <p:sp>
        <p:nvSpPr>
          <p:cNvPr id="31" name="TextBox 30">
            <a:extLst>
              <a:ext uri="{FF2B5EF4-FFF2-40B4-BE49-F238E27FC236}">
                <a16:creationId xmlns:a16="http://schemas.microsoft.com/office/drawing/2014/main" id="{D8EC7030-E50F-4F9A-80C8-368A1E744271}"/>
              </a:ext>
            </a:extLst>
          </p:cNvPr>
          <p:cNvSpPr txBox="1"/>
          <p:nvPr/>
        </p:nvSpPr>
        <p:spPr>
          <a:xfrm>
            <a:off x="222279" y="131887"/>
            <a:ext cx="5063953" cy="369332"/>
          </a:xfrm>
          <a:prstGeom prst="rect">
            <a:avLst/>
          </a:prstGeom>
          <a:noFill/>
        </p:spPr>
        <p:txBody>
          <a:bodyPr wrap="square" lIns="0" rIns="0" rtlCol="0">
            <a:spAutoFit/>
          </a:bodyPr>
          <a:lstStyle/>
          <a:p>
            <a:r>
              <a:rPr lang="en-US" dirty="0">
                <a:solidFill>
                  <a:schemeClr val="bg1"/>
                </a:solidFill>
                <a:latin typeface="Effra Medium" panose="020B0703020203020204" pitchFamily="34" charset="0"/>
                <a:cs typeface="Effra Medium" panose="020B0703020203020204" pitchFamily="34" charset="0"/>
              </a:rPr>
              <a:t>QUALITY</a:t>
            </a:r>
          </a:p>
        </p:txBody>
      </p:sp>
      <p:sp>
        <p:nvSpPr>
          <p:cNvPr id="32" name="Rectangle 31">
            <a:extLst>
              <a:ext uri="{FF2B5EF4-FFF2-40B4-BE49-F238E27FC236}">
                <a16:creationId xmlns:a16="http://schemas.microsoft.com/office/drawing/2014/main" id="{2BD4F59C-70EA-4A76-A7CF-34123E713B38}"/>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25" name="Rectangle 24">
            <a:extLst>
              <a:ext uri="{FF2B5EF4-FFF2-40B4-BE49-F238E27FC236}">
                <a16:creationId xmlns:a16="http://schemas.microsoft.com/office/drawing/2014/main" id="{7A2BA69D-7562-4DDB-A834-F4102E40435E}"/>
              </a:ext>
            </a:extLst>
          </p:cNvPr>
          <p:cNvSpPr/>
          <p:nvPr/>
        </p:nvSpPr>
        <p:spPr>
          <a:xfrm>
            <a:off x="0" y="2037207"/>
            <a:ext cx="12192000" cy="3989520"/>
          </a:xfrm>
          <a:prstGeom prst="rect">
            <a:avLst/>
          </a:prstGeom>
          <a:gradFill flip="none" rotWithShape="1">
            <a:gsLst>
              <a:gs pos="51680">
                <a:srgbClr val="0000E1">
                  <a:alpha val="50000"/>
                </a:srgbClr>
              </a:gs>
              <a:gs pos="15000">
                <a:srgbClr val="0000E1">
                  <a:alpha val="40000"/>
                </a:srgbClr>
              </a:gs>
              <a:gs pos="100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8" name="Group 27">
            <a:extLst>
              <a:ext uri="{FF2B5EF4-FFF2-40B4-BE49-F238E27FC236}">
                <a16:creationId xmlns:a16="http://schemas.microsoft.com/office/drawing/2014/main" id="{33E48920-6C54-4EE2-B662-97748107568C}"/>
              </a:ext>
            </a:extLst>
          </p:cNvPr>
          <p:cNvGrpSpPr/>
          <p:nvPr/>
        </p:nvGrpSpPr>
        <p:grpSpPr>
          <a:xfrm>
            <a:off x="1" y="2043549"/>
            <a:ext cx="12192000" cy="3983178"/>
            <a:chOff x="423747" y="2043549"/>
            <a:chExt cx="11329889" cy="3983178"/>
          </a:xfrm>
        </p:grpSpPr>
        <p:cxnSp>
          <p:nvCxnSpPr>
            <p:cNvPr id="29" name="Straight Connector 28">
              <a:extLst>
                <a:ext uri="{FF2B5EF4-FFF2-40B4-BE49-F238E27FC236}">
                  <a16:creationId xmlns:a16="http://schemas.microsoft.com/office/drawing/2014/main" id="{12D9AB1F-6A7C-44AD-B205-C631A858C376}"/>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ED39DED-9F2C-4B9F-A4E4-BC9A3A505A43}"/>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graphicFrame>
        <p:nvGraphicFramePr>
          <p:cNvPr id="33" name="Chart 32">
            <a:extLst>
              <a:ext uri="{FF2B5EF4-FFF2-40B4-BE49-F238E27FC236}">
                <a16:creationId xmlns:a16="http://schemas.microsoft.com/office/drawing/2014/main" id="{DF54BF83-F030-4B5A-ACE1-DB528BF10A28}"/>
              </a:ext>
            </a:extLst>
          </p:cNvPr>
          <p:cNvGraphicFramePr/>
          <p:nvPr>
            <p:extLst/>
          </p:nvPr>
        </p:nvGraphicFramePr>
        <p:xfrm>
          <a:off x="6858623" y="2385330"/>
          <a:ext cx="4091386" cy="3089979"/>
        </p:xfrm>
        <a:graphic>
          <a:graphicData uri="http://schemas.openxmlformats.org/drawingml/2006/chart">
            <c:chart xmlns:c="http://schemas.openxmlformats.org/drawingml/2006/chart" xmlns:r="http://schemas.openxmlformats.org/officeDocument/2006/relationships" r:id="rId3"/>
          </a:graphicData>
        </a:graphic>
      </p:graphicFrame>
      <p:pic>
        <p:nvPicPr>
          <p:cNvPr id="34" name="Picture 18" descr="https://www.thefoundry.co.uk/packages/foundry_homepage/themes/foundry_homepage/images/header_menu_main_thefoundry.png">
            <a:extLst>
              <a:ext uri="{FF2B5EF4-FFF2-40B4-BE49-F238E27FC236}">
                <a16:creationId xmlns:a16="http://schemas.microsoft.com/office/drawing/2014/main" id="{68D7D1F5-3F41-40F0-A0D3-13ECCB4009CD}"/>
              </a:ext>
            </a:extLst>
          </p:cNvPr>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769144" y="4556856"/>
            <a:ext cx="778669" cy="235744"/>
          </a:xfrm>
          <a:prstGeom prst="rect">
            <a:avLst/>
          </a:prstGeom>
          <a:noFill/>
          <a:ln>
            <a:noFill/>
          </a:ln>
          <a:effectLst/>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BFF4CB86-5754-449F-A4A5-55F0B06925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0118" y="2487535"/>
            <a:ext cx="324115" cy="445016"/>
          </a:xfrm>
          <a:prstGeom prst="rect">
            <a:avLst/>
          </a:prstGeom>
          <a:effectLst/>
        </p:spPr>
      </p:pic>
      <p:pic>
        <p:nvPicPr>
          <p:cNvPr id="36" name="Picture 35">
            <a:extLst>
              <a:ext uri="{FF2B5EF4-FFF2-40B4-BE49-F238E27FC236}">
                <a16:creationId xmlns:a16="http://schemas.microsoft.com/office/drawing/2014/main" id="{B24FB6DB-C05A-4B1D-985B-0B8C9EAD71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53505" y="5137745"/>
            <a:ext cx="640080" cy="203662"/>
          </a:xfrm>
          <a:prstGeom prst="rect">
            <a:avLst/>
          </a:prstGeom>
          <a:effectLst/>
        </p:spPr>
      </p:pic>
      <p:sp>
        <p:nvSpPr>
          <p:cNvPr id="37" name="TextBox 1">
            <a:extLst>
              <a:ext uri="{FF2B5EF4-FFF2-40B4-BE49-F238E27FC236}">
                <a16:creationId xmlns:a16="http://schemas.microsoft.com/office/drawing/2014/main" id="{9C99EA74-CDEA-4986-BB7A-08DCDCDF014C}"/>
              </a:ext>
            </a:extLst>
          </p:cNvPr>
          <p:cNvSpPr txBox="1"/>
          <p:nvPr/>
        </p:nvSpPr>
        <p:spPr>
          <a:xfrm>
            <a:off x="9268157" y="5305408"/>
            <a:ext cx="988767"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kumimoji="0" lang="en-US" sz="1600" b="0" i="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Others</a:t>
            </a:r>
          </a:p>
        </p:txBody>
      </p:sp>
      <p:graphicFrame>
        <p:nvGraphicFramePr>
          <p:cNvPr id="38" name="Chart 37">
            <a:extLst>
              <a:ext uri="{FF2B5EF4-FFF2-40B4-BE49-F238E27FC236}">
                <a16:creationId xmlns:a16="http://schemas.microsoft.com/office/drawing/2014/main" id="{8524A70F-06F5-4298-8E11-13D20879E9BF}"/>
              </a:ext>
            </a:extLst>
          </p:cNvPr>
          <p:cNvGraphicFramePr/>
          <p:nvPr>
            <p:extLst/>
          </p:nvPr>
        </p:nvGraphicFramePr>
        <p:xfrm>
          <a:off x="1267923" y="2385330"/>
          <a:ext cx="4091386" cy="3089979"/>
        </p:xfrm>
        <a:graphic>
          <a:graphicData uri="http://schemas.openxmlformats.org/drawingml/2006/chart">
            <c:chart xmlns:c="http://schemas.openxmlformats.org/drawingml/2006/chart" xmlns:r="http://schemas.openxmlformats.org/officeDocument/2006/relationships" r:id="rId7"/>
          </a:graphicData>
        </a:graphic>
      </p:graphicFrame>
      <p:pic>
        <p:nvPicPr>
          <p:cNvPr id="39" name="Picture 38">
            <a:extLst>
              <a:ext uri="{FF2B5EF4-FFF2-40B4-BE49-F238E27FC236}">
                <a16:creationId xmlns:a16="http://schemas.microsoft.com/office/drawing/2014/main" id="{B8340FBB-D951-4565-B59F-039E055E1A2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60241" y="3918126"/>
            <a:ext cx="1097280" cy="227024"/>
          </a:xfrm>
          <a:prstGeom prst="rect">
            <a:avLst/>
          </a:prstGeom>
          <a:effectLst/>
        </p:spPr>
      </p:pic>
      <p:pic>
        <p:nvPicPr>
          <p:cNvPr id="40" name="Picture 39">
            <a:extLst>
              <a:ext uri="{FF2B5EF4-FFF2-40B4-BE49-F238E27FC236}">
                <a16:creationId xmlns:a16="http://schemas.microsoft.com/office/drawing/2014/main" id="{A6160587-0214-4193-AF95-4481E817BEB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86393" y="4941662"/>
            <a:ext cx="914400" cy="240632"/>
          </a:xfrm>
          <a:prstGeom prst="rect">
            <a:avLst/>
          </a:prstGeom>
          <a:effectLst/>
        </p:spPr>
      </p:pic>
      <p:grpSp>
        <p:nvGrpSpPr>
          <p:cNvPr id="41" name="Group 40">
            <a:extLst>
              <a:ext uri="{FF2B5EF4-FFF2-40B4-BE49-F238E27FC236}">
                <a16:creationId xmlns:a16="http://schemas.microsoft.com/office/drawing/2014/main" id="{BF2DDB72-B5F9-463D-B228-277265A2DB9C}"/>
              </a:ext>
            </a:extLst>
          </p:cNvPr>
          <p:cNvGrpSpPr/>
          <p:nvPr/>
        </p:nvGrpSpPr>
        <p:grpSpPr>
          <a:xfrm rot="17938356">
            <a:off x="979706" y="3543083"/>
            <a:ext cx="582178" cy="1103986"/>
            <a:chOff x="2432230" y="2858589"/>
            <a:chExt cx="582156" cy="1113427"/>
          </a:xfrm>
        </p:grpSpPr>
        <p:pic>
          <p:nvPicPr>
            <p:cNvPr id="42" name="Picture 41">
              <a:extLst>
                <a:ext uri="{FF2B5EF4-FFF2-40B4-BE49-F238E27FC236}">
                  <a16:creationId xmlns:a16="http://schemas.microsoft.com/office/drawing/2014/main" id="{02635162-6CC8-4CE0-BE20-51DD38AABD30}"/>
                </a:ext>
              </a:extLst>
            </p:cNvPr>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rot="3667630">
              <a:off x="2249324" y="3041495"/>
              <a:ext cx="599441" cy="233629"/>
            </a:xfrm>
            <a:prstGeom prst="rect">
              <a:avLst/>
            </a:prstGeom>
          </p:spPr>
        </p:pic>
        <p:sp>
          <p:nvSpPr>
            <p:cNvPr id="43" name="Rectangle 42">
              <a:extLst>
                <a:ext uri="{FF2B5EF4-FFF2-40B4-BE49-F238E27FC236}">
                  <a16:creationId xmlns:a16="http://schemas.microsoft.com/office/drawing/2014/main" id="{26068B82-881A-4FFD-A849-874D3AE8DD48}"/>
                </a:ext>
              </a:extLst>
            </p:cNvPr>
            <p:cNvSpPr/>
            <p:nvPr/>
          </p:nvSpPr>
          <p:spPr>
            <a:xfrm rot="3667630">
              <a:off x="2518165" y="3475796"/>
              <a:ext cx="653899" cy="33854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ranklin Gothic Book" panose="020B0503020102020204" pitchFamily="34" charset="0"/>
                </a:rPr>
                <a:t>Creo</a:t>
              </a:r>
            </a:p>
          </p:txBody>
        </p:sp>
      </p:grpSp>
      <p:pic>
        <p:nvPicPr>
          <p:cNvPr id="44" name="Picture 43">
            <a:extLst>
              <a:ext uri="{FF2B5EF4-FFF2-40B4-BE49-F238E27FC236}">
                <a16:creationId xmlns:a16="http://schemas.microsoft.com/office/drawing/2014/main" id="{BAB8A287-C082-4FA0-8FC2-39B65B0D563B}"/>
              </a:ext>
            </a:extLst>
          </p:cNvPr>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6460579" y="4164059"/>
            <a:ext cx="882667" cy="168889"/>
          </a:xfrm>
          <a:prstGeom prst="rect">
            <a:avLst/>
          </a:prstGeom>
          <a:noFill/>
          <a:ln>
            <a:noFill/>
          </a:ln>
          <a:effectLst/>
        </p:spPr>
      </p:pic>
      <p:sp>
        <p:nvSpPr>
          <p:cNvPr id="45" name="TextBox 1">
            <a:extLst>
              <a:ext uri="{FF2B5EF4-FFF2-40B4-BE49-F238E27FC236}">
                <a16:creationId xmlns:a16="http://schemas.microsoft.com/office/drawing/2014/main" id="{3F505045-8D8A-44B3-8406-AE0077090B8B}"/>
              </a:ext>
            </a:extLst>
          </p:cNvPr>
          <p:cNvSpPr txBox="1"/>
          <p:nvPr/>
        </p:nvSpPr>
        <p:spPr>
          <a:xfrm>
            <a:off x="8046090" y="3636510"/>
            <a:ext cx="1716451" cy="57361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85000"/>
              </a:lnSpc>
              <a:spcBef>
                <a:spcPts val="0"/>
              </a:spcBef>
              <a:spcAft>
                <a:spcPts val="0"/>
              </a:spcAft>
              <a:buClr>
                <a:srgbClr val="FFFFFF"/>
              </a:buClr>
              <a:buSzTx/>
              <a:buFontTx/>
              <a:buNone/>
              <a:tabLst/>
              <a:defRPr/>
            </a:pPr>
            <a:r>
              <a:rPr kumimoji="0" lang="en-US" sz="1800" b="0" i="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Media &amp; Entertainment</a:t>
            </a:r>
          </a:p>
        </p:txBody>
      </p:sp>
      <p:sp>
        <p:nvSpPr>
          <p:cNvPr id="46" name="TextBox 1">
            <a:extLst>
              <a:ext uri="{FF2B5EF4-FFF2-40B4-BE49-F238E27FC236}">
                <a16:creationId xmlns:a16="http://schemas.microsoft.com/office/drawing/2014/main" id="{EFACA091-2FD0-4530-94E9-5EE64AC19DC1}"/>
              </a:ext>
            </a:extLst>
          </p:cNvPr>
          <p:cNvSpPr txBox="1"/>
          <p:nvPr/>
        </p:nvSpPr>
        <p:spPr>
          <a:xfrm>
            <a:off x="2466483" y="3636510"/>
            <a:ext cx="1716451" cy="57233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85000"/>
              </a:lnSpc>
              <a:spcBef>
                <a:spcPts val="0"/>
              </a:spcBef>
              <a:spcAft>
                <a:spcPts val="0"/>
              </a:spcAft>
              <a:buClr>
                <a:srgbClr val="FFFFFF"/>
              </a:buClr>
              <a:buSzTx/>
              <a:buFontTx/>
              <a:buNone/>
              <a:tabLst/>
              <a:defRPr/>
            </a:pPr>
            <a:r>
              <a:rPr kumimoji="0" lang="en-US" sz="1800" b="0" i="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CAD &amp; Engineering</a:t>
            </a:r>
          </a:p>
        </p:txBody>
      </p:sp>
      <p:sp>
        <p:nvSpPr>
          <p:cNvPr id="47" name="TextBox 1">
            <a:extLst>
              <a:ext uri="{FF2B5EF4-FFF2-40B4-BE49-F238E27FC236}">
                <a16:creationId xmlns:a16="http://schemas.microsoft.com/office/drawing/2014/main" id="{830B064E-9626-4B10-9FB8-2E699F96951D}"/>
              </a:ext>
            </a:extLst>
          </p:cNvPr>
          <p:cNvSpPr txBox="1"/>
          <p:nvPr/>
        </p:nvSpPr>
        <p:spPr>
          <a:xfrm>
            <a:off x="3113391" y="5393592"/>
            <a:ext cx="988767"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kumimoji="0" lang="en-US" sz="1600" b="0" i="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Others</a:t>
            </a:r>
          </a:p>
        </p:txBody>
      </p:sp>
      <p:cxnSp>
        <p:nvCxnSpPr>
          <p:cNvPr id="48" name="Straight Connector 47">
            <a:extLst>
              <a:ext uri="{FF2B5EF4-FFF2-40B4-BE49-F238E27FC236}">
                <a16:creationId xmlns:a16="http://schemas.microsoft.com/office/drawing/2014/main" id="{80F64176-F78E-43F9-BB2B-134DCAD7BEE3}"/>
              </a:ext>
            </a:extLst>
          </p:cNvPr>
          <p:cNvCxnSpPr/>
          <p:nvPr/>
        </p:nvCxnSpPr>
        <p:spPr>
          <a:xfrm>
            <a:off x="6096000" y="2085435"/>
            <a:ext cx="0" cy="393192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49" name="Picture 48">
            <a:extLst>
              <a:ext uri="{FF2B5EF4-FFF2-40B4-BE49-F238E27FC236}">
                <a16:creationId xmlns:a16="http://schemas.microsoft.com/office/drawing/2014/main" id="{8970C594-2200-48B7-8FC0-5F9976126A91}"/>
              </a:ext>
            </a:extLst>
          </p:cNvPr>
          <p:cNvPicPr>
            <a:picLocks noChangeAspect="1"/>
          </p:cNvPicPr>
          <p:nvPr/>
        </p:nvPicPr>
        <p:blipFill>
          <a:blip r:embed="rId12"/>
          <a:stretch>
            <a:fillRect/>
          </a:stretch>
        </p:blipFill>
        <p:spPr>
          <a:xfrm>
            <a:off x="4343305" y="2435222"/>
            <a:ext cx="1146048" cy="292608"/>
          </a:xfrm>
          <a:prstGeom prst="rect">
            <a:avLst/>
          </a:prstGeom>
          <a:effectLst/>
        </p:spPr>
      </p:pic>
      <p:pic>
        <p:nvPicPr>
          <p:cNvPr id="50" name="Picture 49">
            <a:extLst>
              <a:ext uri="{FF2B5EF4-FFF2-40B4-BE49-F238E27FC236}">
                <a16:creationId xmlns:a16="http://schemas.microsoft.com/office/drawing/2014/main" id="{944DEEA7-3C8E-4EE3-A127-D99F3D0C6AB4}"/>
              </a:ext>
            </a:extLst>
          </p:cNvPr>
          <p:cNvPicPr>
            <a:picLocks noChangeAspect="1"/>
          </p:cNvPicPr>
          <p:nvPr/>
        </p:nvPicPr>
        <p:blipFill>
          <a:blip r:embed="rId13"/>
          <a:stretch>
            <a:fillRect/>
          </a:stretch>
        </p:blipFill>
        <p:spPr>
          <a:xfrm>
            <a:off x="1465894" y="5225223"/>
            <a:ext cx="976330" cy="265176"/>
          </a:xfrm>
          <a:prstGeom prst="rect">
            <a:avLst/>
          </a:prstGeom>
          <a:effectLst/>
        </p:spPr>
      </p:pic>
      <p:pic>
        <p:nvPicPr>
          <p:cNvPr id="51" name="Picture 50">
            <a:extLst>
              <a:ext uri="{FF2B5EF4-FFF2-40B4-BE49-F238E27FC236}">
                <a16:creationId xmlns:a16="http://schemas.microsoft.com/office/drawing/2014/main" id="{00737933-40BE-4EA7-91A3-687DDBCD08B9}"/>
              </a:ext>
            </a:extLst>
          </p:cNvPr>
          <p:cNvPicPr>
            <a:picLocks noChangeAspect="1"/>
          </p:cNvPicPr>
          <p:nvPr/>
        </p:nvPicPr>
        <p:blipFill>
          <a:blip r:embed="rId14"/>
          <a:stretch>
            <a:fillRect/>
          </a:stretch>
        </p:blipFill>
        <p:spPr>
          <a:xfrm>
            <a:off x="851802" y="3506194"/>
            <a:ext cx="684554" cy="246888"/>
          </a:xfrm>
          <a:prstGeom prst="rect">
            <a:avLst/>
          </a:prstGeom>
          <a:effectLst/>
        </p:spPr>
      </p:pic>
      <p:pic>
        <p:nvPicPr>
          <p:cNvPr id="52" name="Picture 51">
            <a:extLst>
              <a:ext uri="{FF2B5EF4-FFF2-40B4-BE49-F238E27FC236}">
                <a16:creationId xmlns:a16="http://schemas.microsoft.com/office/drawing/2014/main" id="{5BD571B9-49AF-4CF8-90D5-CA4D449FC282}"/>
              </a:ext>
            </a:extLst>
          </p:cNvPr>
          <p:cNvPicPr>
            <a:picLocks noChangeAspect="1"/>
          </p:cNvPicPr>
          <p:nvPr/>
        </p:nvPicPr>
        <p:blipFill>
          <a:blip r:embed="rId15"/>
          <a:stretch>
            <a:fillRect/>
          </a:stretch>
        </p:blipFill>
        <p:spPr>
          <a:xfrm>
            <a:off x="10349491" y="4718784"/>
            <a:ext cx="1201036" cy="274320"/>
          </a:xfrm>
          <a:prstGeom prst="rect">
            <a:avLst/>
          </a:prstGeom>
          <a:effectLst/>
        </p:spPr>
      </p:pic>
      <p:pic>
        <p:nvPicPr>
          <p:cNvPr id="53" name="Picture 52">
            <a:extLst>
              <a:ext uri="{FF2B5EF4-FFF2-40B4-BE49-F238E27FC236}">
                <a16:creationId xmlns:a16="http://schemas.microsoft.com/office/drawing/2014/main" id="{8448C40F-9960-4917-AB4B-CC2601961F1E}"/>
              </a:ext>
            </a:extLst>
          </p:cNvPr>
          <p:cNvPicPr>
            <a:picLocks noChangeAspect="1"/>
          </p:cNvPicPr>
          <p:nvPr/>
        </p:nvPicPr>
        <p:blipFill rotWithShape="1">
          <a:blip r:embed="rId16"/>
          <a:srcRect l="1074" t="10396" r="1048" b="10942"/>
          <a:stretch/>
        </p:blipFill>
        <p:spPr>
          <a:xfrm>
            <a:off x="828913" y="4674595"/>
            <a:ext cx="1133856" cy="135001"/>
          </a:xfrm>
          <a:prstGeom prst="rect">
            <a:avLst/>
          </a:prstGeom>
          <a:effectLst/>
        </p:spPr>
      </p:pic>
      <p:pic>
        <p:nvPicPr>
          <p:cNvPr id="54" name="Picture 53">
            <a:extLst>
              <a:ext uri="{FF2B5EF4-FFF2-40B4-BE49-F238E27FC236}">
                <a16:creationId xmlns:a16="http://schemas.microsoft.com/office/drawing/2014/main" id="{3B72C700-10DA-4E0E-9587-2557E35E9362}"/>
              </a:ext>
            </a:extLst>
          </p:cNvPr>
          <p:cNvPicPr>
            <a:picLocks noChangeAspect="1"/>
          </p:cNvPicPr>
          <p:nvPr/>
        </p:nvPicPr>
        <p:blipFill>
          <a:blip r:embed="rId17"/>
          <a:stretch>
            <a:fillRect/>
          </a:stretch>
        </p:blipFill>
        <p:spPr>
          <a:xfrm>
            <a:off x="10422351" y="4339583"/>
            <a:ext cx="1078994" cy="274320"/>
          </a:xfrm>
          <a:prstGeom prst="rect">
            <a:avLst/>
          </a:prstGeom>
          <a:effectLst/>
        </p:spPr>
      </p:pic>
      <p:sp>
        <p:nvSpPr>
          <p:cNvPr id="55" name="TextBox 54">
            <a:extLst>
              <a:ext uri="{FF2B5EF4-FFF2-40B4-BE49-F238E27FC236}">
                <a16:creationId xmlns:a16="http://schemas.microsoft.com/office/drawing/2014/main" id="{56C5F74D-CEBF-4056-8E89-01DEF60C6912}"/>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br>
            <a:r>
              <a:rPr lang="en-US" sz="800" kern="0" dirty="0">
                <a:solidFill>
                  <a:srgbClr val="FFFFFF">
                    <a:alpha val="50000"/>
                  </a:srgbClr>
                </a:solidFill>
                <a:cs typeface="Effra Light" panose="020B0403020203020204" pitchFamily="34" charset="0"/>
              </a:rPr>
              <a:t>Charts for illustrative purposes only. For more information about Radeon</a:t>
            </a:r>
            <a:r>
              <a:rPr lang="en-US" sz="800" kern="0" baseline="30000" dirty="0">
                <a:solidFill>
                  <a:srgbClr val="FFFFFF">
                    <a:alpha val="50000"/>
                  </a:srgbClr>
                </a:solidFill>
                <a:cs typeface="Effra Light" panose="020B0403020203020204" pitchFamily="34" charset="0"/>
              </a:rPr>
              <a:t>™</a:t>
            </a:r>
            <a:r>
              <a:rPr lang="en-US" sz="800" kern="0" dirty="0">
                <a:solidFill>
                  <a:srgbClr val="FFFFFF">
                    <a:alpha val="50000"/>
                  </a:srgbClr>
                </a:solidFill>
                <a:cs typeface="Effra Light" panose="020B0403020203020204" pitchFamily="34" charset="0"/>
              </a:rPr>
              <a:t> Pro Software certifications</a:t>
            </a:r>
            <a:r>
              <a:rPr lang="en-US" sz="800" dirty="0">
                <a:solidFill>
                  <a:srgbClr val="FFFFFF">
                    <a:alpha val="50000"/>
                  </a:srgbClr>
                </a:solidFill>
                <a:effectLst>
                  <a:outerShdw blurRad="38100" dist="38100" dir="2700000" algn="tl">
                    <a:srgbClr val="000000">
                      <a:alpha val="43137"/>
                    </a:srgbClr>
                  </a:outerShdw>
                </a:effectLst>
                <a:cs typeface="Effra Light" panose="020B0403020203020204" pitchFamily="34" charset="0"/>
              </a:rPr>
              <a:t>, please visit http://support.amd.com/en-us/download/workstation/certified</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spTree>
    <p:extLst>
      <p:ext uri="{BB962C8B-B14F-4D97-AF65-F5344CB8AC3E}">
        <p14:creationId xmlns:p14="http://schemas.microsoft.com/office/powerpoint/2010/main" val="3317101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4">
            <a:extLst>
              <a:ext uri="{FF2B5EF4-FFF2-40B4-BE49-F238E27FC236}">
                <a16:creationId xmlns:a16="http://schemas.microsoft.com/office/drawing/2014/main" id="{061DB244-1978-4DAD-A703-A1C481D212E2}"/>
              </a:ext>
            </a:extLst>
          </p:cNvPr>
          <p:cNvSpPr txBox="1">
            <a:spLocks/>
          </p:cNvSpPr>
          <p:nvPr/>
        </p:nvSpPr>
        <p:spPr>
          <a:xfrm>
            <a:off x="711937" y="1481490"/>
            <a:ext cx="6316017"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lvl="0">
              <a:lnSpc>
                <a:spcPct val="85000"/>
              </a:lnSpc>
              <a:defRPr/>
            </a:pPr>
            <a:r>
              <a:rPr lang="en-CA" sz="4000" spc="0" dirty="0">
                <a:solidFill>
                  <a:srgbClr val="FFFFFF"/>
                </a:solidFill>
                <a:latin typeface="Effra" panose="020B0603020203020204" pitchFamily="34" charset="0"/>
                <a:cs typeface="Effra" panose="020B0603020203020204" pitchFamily="34" charset="0"/>
              </a:rPr>
              <a:t>POWERFUL PERFORMANCE</a:t>
            </a:r>
            <a:endParaRPr kumimoji="0" lang="en-CA" sz="4000" b="0" i="0" u="none" strike="noStrike" kern="1200" cap="none" spc="0" normalizeH="0" baseline="0" noProof="0" dirty="0">
              <a:ln>
                <a:noFill/>
              </a:ln>
              <a:solidFill>
                <a:srgbClr val="FFFFFF"/>
              </a:solidFill>
              <a:effectLst/>
              <a:uLnTx/>
              <a:uFillTx/>
              <a:latin typeface="Effra" panose="020B0603020203020204" pitchFamily="34" charset="0"/>
              <a:cs typeface="Effra" panose="020B0603020203020204" pitchFamily="34" charset="0"/>
            </a:endParaRPr>
          </a:p>
        </p:txBody>
      </p:sp>
      <p:cxnSp>
        <p:nvCxnSpPr>
          <p:cNvPr id="35" name="Straight Connector 34">
            <a:extLst>
              <a:ext uri="{FF2B5EF4-FFF2-40B4-BE49-F238E27FC236}">
                <a16:creationId xmlns:a16="http://schemas.microsoft.com/office/drawing/2014/main" id="{ED639E72-67AF-4C8A-B738-4E8A5968B190}"/>
              </a:ext>
            </a:extLst>
          </p:cNvPr>
          <p:cNvCxnSpPr>
            <a:cxnSpLocks/>
          </p:cNvCxnSpPr>
          <p:nvPr/>
        </p:nvCxnSpPr>
        <p:spPr>
          <a:xfrm>
            <a:off x="707074" y="2137098"/>
            <a:ext cx="6400800" cy="0"/>
          </a:xfrm>
          <a:prstGeom prst="line">
            <a:avLst/>
          </a:prstGeom>
          <a:noFill/>
          <a:ln w="9525" cap="flat" cmpd="sng" algn="ctr">
            <a:solidFill>
              <a:sysClr val="window" lastClr="FFFFFF">
                <a:alpha val="24000"/>
              </a:sysClr>
            </a:solidFill>
            <a:prstDash val="solid"/>
            <a:miter lim="800000"/>
          </a:ln>
          <a:effectLst/>
        </p:spPr>
      </p:cxnSp>
      <p:sp>
        <p:nvSpPr>
          <p:cNvPr id="25" name="Rectangle 24">
            <a:extLst>
              <a:ext uri="{FF2B5EF4-FFF2-40B4-BE49-F238E27FC236}">
                <a16:creationId xmlns:a16="http://schemas.microsoft.com/office/drawing/2014/main" id="{A3143CCE-4DE4-4D21-BF6C-E94718E17593}"/>
              </a:ext>
            </a:extLst>
          </p:cNvPr>
          <p:cNvSpPr/>
          <p:nvPr/>
        </p:nvSpPr>
        <p:spPr>
          <a:xfrm>
            <a:off x="730285" y="2354788"/>
            <a:ext cx="6541141" cy="903565"/>
          </a:xfrm>
          <a:prstGeom prst="rect">
            <a:avLst/>
          </a:prstGeom>
          <a:noFill/>
          <a:ln w="12700" cap="flat" cmpd="sng" algn="ctr">
            <a:noFill/>
            <a:prstDash val="solid"/>
            <a:miter lim="800000"/>
          </a:ln>
          <a:effectLst/>
        </p:spPr>
        <p:txBody>
          <a:bodyPr lIns="0" tIns="0" rIns="0" bIns="0" rtlCol="0" anchor="t" anchorCtr="0"/>
          <a:lstStyle/>
          <a:p>
            <a:r>
              <a:rPr lang="en-US" sz="2800" dirty="0">
                <a:cs typeface="Effra" panose="020B0603020203020204" pitchFamily="34" charset="0"/>
              </a:rPr>
              <a:t>Radeon Pro Software Keeps Getting Faster	</a:t>
            </a:r>
            <a:r>
              <a:rPr lang="en-US" sz="2800" dirty="0">
                <a:latin typeface="Effra" panose="020B0603020203020204" pitchFamily="34" charset="0"/>
                <a:cs typeface="Effra" panose="020B0603020203020204" pitchFamily="34" charset="0"/>
              </a:rPr>
              <a:t>	</a:t>
            </a:r>
          </a:p>
        </p:txBody>
      </p:sp>
      <p:sp>
        <p:nvSpPr>
          <p:cNvPr id="12" name="Rectangle 11">
            <a:extLst>
              <a:ext uri="{FF2B5EF4-FFF2-40B4-BE49-F238E27FC236}">
                <a16:creationId xmlns:a16="http://schemas.microsoft.com/office/drawing/2014/main" id="{5B24829F-CB09-44C9-BC98-A20646CD1D7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 name="Picture 3">
            <a:extLst>
              <a:ext uri="{FF2B5EF4-FFF2-40B4-BE49-F238E27FC236}">
                <a16:creationId xmlns:a16="http://schemas.microsoft.com/office/drawing/2014/main" id="{B2FE40DE-6804-4BBE-84CF-632A7B1E7315}"/>
              </a:ext>
            </a:extLst>
          </p:cNvPr>
          <p:cNvPicPr>
            <a:picLocks noChangeAspect="1"/>
          </p:cNvPicPr>
          <p:nvPr/>
        </p:nvPicPr>
        <p:blipFill rotWithShape="1">
          <a:blip r:embed="rId2">
            <a:extLst>
              <a:ext uri="{28A0092B-C50C-407E-A947-70E740481C1C}">
                <a14:useLocalDpi xmlns:a14="http://schemas.microsoft.com/office/drawing/2010/main" val="0"/>
              </a:ext>
            </a:extLst>
          </a:blip>
          <a:srcRect t="8199" r="21733"/>
          <a:stretch/>
        </p:blipFill>
        <p:spPr>
          <a:xfrm>
            <a:off x="6968239" y="0"/>
            <a:ext cx="5223761" cy="6037872"/>
          </a:xfrm>
          <a:prstGeom prst="rect">
            <a:avLst/>
          </a:prstGeom>
        </p:spPr>
      </p:pic>
      <p:cxnSp>
        <p:nvCxnSpPr>
          <p:cNvPr id="26" name="Straight Connector 25">
            <a:extLst>
              <a:ext uri="{FF2B5EF4-FFF2-40B4-BE49-F238E27FC236}">
                <a16:creationId xmlns:a16="http://schemas.microsoft.com/office/drawing/2014/main" id="{8669CEB1-912E-4C28-8D06-3519145D62C5}"/>
              </a:ext>
            </a:extLst>
          </p:cNvPr>
          <p:cNvCxnSpPr/>
          <p:nvPr/>
        </p:nvCxnSpPr>
        <p:spPr>
          <a:xfrm>
            <a:off x="711492" y="3895994"/>
            <a:ext cx="3978341" cy="0"/>
          </a:xfrm>
          <a:prstGeom prst="line">
            <a:avLst/>
          </a:prstGeom>
          <a:noFill/>
          <a:ln w="9525" cap="flat" cmpd="sng" algn="ctr">
            <a:solidFill>
              <a:sysClr val="window" lastClr="FFFFFF">
                <a:alpha val="24000"/>
              </a:sysClr>
            </a:solidFill>
            <a:prstDash val="solid"/>
            <a:miter lim="800000"/>
          </a:ln>
          <a:effectLst/>
        </p:spPr>
      </p:cxnSp>
      <p:cxnSp>
        <p:nvCxnSpPr>
          <p:cNvPr id="28" name="Straight Connector 27">
            <a:extLst>
              <a:ext uri="{FF2B5EF4-FFF2-40B4-BE49-F238E27FC236}">
                <a16:creationId xmlns:a16="http://schemas.microsoft.com/office/drawing/2014/main" id="{820C722F-E5CC-40DB-B8D0-155DD2B5DE31}"/>
              </a:ext>
            </a:extLst>
          </p:cNvPr>
          <p:cNvCxnSpPr/>
          <p:nvPr/>
        </p:nvCxnSpPr>
        <p:spPr>
          <a:xfrm>
            <a:off x="711492" y="2943741"/>
            <a:ext cx="3978341" cy="0"/>
          </a:xfrm>
          <a:prstGeom prst="line">
            <a:avLst/>
          </a:prstGeom>
          <a:noFill/>
          <a:ln w="9525" cap="flat" cmpd="sng" algn="ctr">
            <a:solidFill>
              <a:sysClr val="window" lastClr="FFFFFF">
                <a:alpha val="24000"/>
              </a:sysClr>
            </a:solidFill>
            <a:prstDash val="solid"/>
            <a:miter lim="800000"/>
          </a:ln>
          <a:effectLst/>
        </p:spPr>
      </p:cxnSp>
      <p:cxnSp>
        <p:nvCxnSpPr>
          <p:cNvPr id="29" name="Straight Connector 28">
            <a:extLst>
              <a:ext uri="{FF2B5EF4-FFF2-40B4-BE49-F238E27FC236}">
                <a16:creationId xmlns:a16="http://schemas.microsoft.com/office/drawing/2014/main" id="{63D8D918-500F-4BE0-BA1E-B473BCDC5DA9}"/>
              </a:ext>
            </a:extLst>
          </p:cNvPr>
          <p:cNvCxnSpPr/>
          <p:nvPr/>
        </p:nvCxnSpPr>
        <p:spPr>
          <a:xfrm>
            <a:off x="711492" y="4848247"/>
            <a:ext cx="3978341" cy="0"/>
          </a:xfrm>
          <a:prstGeom prst="line">
            <a:avLst/>
          </a:prstGeom>
          <a:noFill/>
          <a:ln w="9525" cap="flat" cmpd="sng" algn="ctr">
            <a:solidFill>
              <a:sysClr val="window" lastClr="FFFFFF">
                <a:alpha val="24000"/>
              </a:sysClr>
            </a:solidFill>
            <a:prstDash val="solid"/>
            <a:miter lim="800000"/>
          </a:ln>
          <a:effectLst/>
        </p:spPr>
      </p:cxnSp>
      <p:sp>
        <p:nvSpPr>
          <p:cNvPr id="46" name="Rectangle 45">
            <a:extLst>
              <a:ext uri="{FF2B5EF4-FFF2-40B4-BE49-F238E27FC236}">
                <a16:creationId xmlns:a16="http://schemas.microsoft.com/office/drawing/2014/main" id="{99A913B6-0019-4406-BEE5-952643478EC3}"/>
              </a:ext>
            </a:extLst>
          </p:cNvPr>
          <p:cNvSpPr/>
          <p:nvPr/>
        </p:nvSpPr>
        <p:spPr>
          <a:xfrm>
            <a:off x="1377381" y="3164497"/>
            <a:ext cx="337221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Engineering Partnerships with</a:t>
            </a:r>
          </a:p>
          <a:p>
            <a:r>
              <a:rPr lang="en-US" dirty="0">
                <a:solidFill>
                  <a:srgbClr val="FFFFFF"/>
                </a:solidFill>
                <a:cs typeface="Effra Light" panose="020B0403020203020204" pitchFamily="34" charset="0"/>
              </a:rPr>
              <a:t>ISV Application Developers</a:t>
            </a:r>
          </a:p>
        </p:txBody>
      </p:sp>
      <p:sp>
        <p:nvSpPr>
          <p:cNvPr id="49" name="Rectangle 48">
            <a:extLst>
              <a:ext uri="{FF2B5EF4-FFF2-40B4-BE49-F238E27FC236}">
                <a16:creationId xmlns:a16="http://schemas.microsoft.com/office/drawing/2014/main" id="{39BE33F4-40FF-4CD0-9AC8-31F0975483FC}"/>
              </a:ext>
            </a:extLst>
          </p:cNvPr>
          <p:cNvSpPr/>
          <p:nvPr/>
        </p:nvSpPr>
        <p:spPr>
          <a:xfrm>
            <a:off x="1377381" y="4117166"/>
            <a:ext cx="3372213"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Continuous Radeon Pro Software Performance Optimizations</a:t>
            </a:r>
          </a:p>
        </p:txBody>
      </p:sp>
      <p:sp>
        <p:nvSpPr>
          <p:cNvPr id="51" name="Freeform 14">
            <a:extLst>
              <a:ext uri="{FF2B5EF4-FFF2-40B4-BE49-F238E27FC236}">
                <a16:creationId xmlns:a16="http://schemas.microsoft.com/office/drawing/2014/main" id="{4FEF7E35-DA96-4DB5-87C4-18923981792C}"/>
              </a:ext>
            </a:extLst>
          </p:cNvPr>
          <p:cNvSpPr>
            <a:spLocks noChangeAspect="1" noEditPoints="1"/>
          </p:cNvSpPr>
          <p:nvPr/>
        </p:nvSpPr>
        <p:spPr bwMode="auto">
          <a:xfrm>
            <a:off x="798231" y="4167993"/>
            <a:ext cx="411894" cy="41148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52" name="Graphic 51">
            <a:extLst>
              <a:ext uri="{FF2B5EF4-FFF2-40B4-BE49-F238E27FC236}">
                <a16:creationId xmlns:a16="http://schemas.microsoft.com/office/drawing/2014/main" id="{6B2EBDAD-DD21-4DDB-A83A-0569640F1E9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8010" y="3215324"/>
            <a:ext cx="452336" cy="411480"/>
          </a:xfrm>
          <a:prstGeom prst="rect">
            <a:avLst/>
          </a:prstGeom>
        </p:spPr>
      </p:pic>
      <p:sp>
        <p:nvSpPr>
          <p:cNvPr id="15" name="TextBox 14">
            <a:extLst>
              <a:ext uri="{FF2B5EF4-FFF2-40B4-BE49-F238E27FC236}">
                <a16:creationId xmlns:a16="http://schemas.microsoft.com/office/drawing/2014/main" id="{6BC35315-9E2B-4B94-B8E7-431178C7CAFA}"/>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PERFORMANCE</a:t>
            </a:r>
          </a:p>
        </p:txBody>
      </p:sp>
    </p:spTree>
    <p:extLst>
      <p:ext uri="{BB962C8B-B14F-4D97-AF65-F5344CB8AC3E}">
        <p14:creationId xmlns:p14="http://schemas.microsoft.com/office/powerpoint/2010/main" val="3343811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5C110-B7FA-4603-9CAB-E2EF54F557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PERFORMANCE</a:t>
            </a:r>
          </a:p>
        </p:txBody>
      </p:sp>
      <p:sp>
        <p:nvSpPr>
          <p:cNvPr id="28" name="Content Placeholder 1">
            <a:extLst>
              <a:ext uri="{FF2B5EF4-FFF2-40B4-BE49-F238E27FC236}">
                <a16:creationId xmlns:a16="http://schemas.microsoft.com/office/drawing/2014/main" id="{4D251CAA-EFD7-46B4-A2DC-028D47F66E29}"/>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dirty="0"/>
          </a:p>
        </p:txBody>
      </p:sp>
      <p:sp>
        <p:nvSpPr>
          <p:cNvPr id="24" name="Rectangle 23">
            <a:extLst>
              <a:ext uri="{FF2B5EF4-FFF2-40B4-BE49-F238E27FC236}">
                <a16:creationId xmlns:a16="http://schemas.microsoft.com/office/drawing/2014/main" id="{38BE26D8-E1A0-4107-9E7B-64282E15D704}"/>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5" name="Group 24">
            <a:extLst>
              <a:ext uri="{FF2B5EF4-FFF2-40B4-BE49-F238E27FC236}">
                <a16:creationId xmlns:a16="http://schemas.microsoft.com/office/drawing/2014/main" id="{B71BEBAC-9641-42CA-89DF-A4AB3F50585A}"/>
              </a:ext>
            </a:extLst>
          </p:cNvPr>
          <p:cNvGrpSpPr/>
          <p:nvPr/>
        </p:nvGrpSpPr>
        <p:grpSpPr>
          <a:xfrm>
            <a:off x="1" y="1851325"/>
            <a:ext cx="12192000" cy="3983178"/>
            <a:chOff x="423747" y="2043549"/>
            <a:chExt cx="11329889" cy="3983178"/>
          </a:xfrm>
        </p:grpSpPr>
        <p:cxnSp>
          <p:nvCxnSpPr>
            <p:cNvPr id="26" name="Straight Connector 25">
              <a:extLst>
                <a:ext uri="{FF2B5EF4-FFF2-40B4-BE49-F238E27FC236}">
                  <a16:creationId xmlns:a16="http://schemas.microsoft.com/office/drawing/2014/main" id="{FECF15F5-B05D-4A3D-BD6A-FC845472335F}"/>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0D7389-799A-4F54-8AB2-514E3F5A3C3F}"/>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cxnSp>
        <p:nvCxnSpPr>
          <p:cNvPr id="30" name="Straight Connector 29">
            <a:extLst>
              <a:ext uri="{FF2B5EF4-FFF2-40B4-BE49-F238E27FC236}">
                <a16:creationId xmlns:a16="http://schemas.microsoft.com/office/drawing/2014/main" id="{92E05FF9-25C9-4799-B5A4-D20A43B1C68C}"/>
              </a:ext>
            </a:extLst>
          </p:cNvPr>
          <p:cNvCxnSpPr/>
          <p:nvPr/>
        </p:nvCxnSpPr>
        <p:spPr>
          <a:xfrm>
            <a:off x="1569720" y="3372549"/>
            <a:ext cx="90525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DC257AA9-6EEC-4521-BAF0-D9AB180F1B38}"/>
              </a:ext>
            </a:extLst>
          </p:cNvPr>
          <p:cNvSpPr/>
          <p:nvPr/>
        </p:nvSpPr>
        <p:spPr>
          <a:xfrm>
            <a:off x="1007170" y="3234049"/>
            <a:ext cx="564577" cy="2769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Avenir Light" panose="020B0402020203020204" pitchFamily="34" charset="0"/>
              </a:rPr>
              <a:t>100%</a:t>
            </a:r>
          </a:p>
        </p:txBody>
      </p:sp>
      <p:graphicFrame>
        <p:nvGraphicFramePr>
          <p:cNvPr id="32" name="Chart 31">
            <a:extLst>
              <a:ext uri="{FF2B5EF4-FFF2-40B4-BE49-F238E27FC236}">
                <a16:creationId xmlns:a16="http://schemas.microsoft.com/office/drawing/2014/main" id="{B1D78C2D-B595-455D-A497-1C416E549E8B}"/>
              </a:ext>
            </a:extLst>
          </p:cNvPr>
          <p:cNvGraphicFramePr/>
          <p:nvPr>
            <p:extLst>
              <p:ext uri="{D42A27DB-BD31-4B8C-83A1-F6EECF244321}">
                <p14:modId xmlns:p14="http://schemas.microsoft.com/office/powerpoint/2010/main" val="835390287"/>
              </p:ext>
            </p:extLst>
          </p:nvPr>
        </p:nvGraphicFramePr>
        <p:xfrm>
          <a:off x="1433565" y="1846160"/>
          <a:ext cx="9324870" cy="4836163"/>
        </p:xfrm>
        <a:graphic>
          <a:graphicData uri="http://schemas.openxmlformats.org/drawingml/2006/chart">
            <c:chart xmlns:c="http://schemas.openxmlformats.org/drawingml/2006/chart" xmlns:r="http://schemas.openxmlformats.org/officeDocument/2006/relationships" r:id="rId4"/>
          </a:graphicData>
        </a:graphic>
      </p:graphicFrame>
      <p:sp>
        <p:nvSpPr>
          <p:cNvPr id="41" name="TextBox 40">
            <a:extLst>
              <a:ext uri="{FF2B5EF4-FFF2-40B4-BE49-F238E27FC236}">
                <a16:creationId xmlns:a16="http://schemas.microsoft.com/office/drawing/2014/main" id="{DE9BC4CA-0BF0-48A2-958D-E8147C0C099D}"/>
              </a:ext>
            </a:extLst>
          </p:cNvPr>
          <p:cNvSpPr txBox="1"/>
          <p:nvPr/>
        </p:nvSpPr>
        <p:spPr>
          <a:xfrm>
            <a:off x="3920086" y="3213833"/>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dirty="0">
                <a:solidFill>
                  <a:srgbClr val="FFFFFF"/>
                </a:solidFill>
                <a:latin typeface="Effra" panose="020B0603020203020204" pitchFamily="34" charset="0"/>
                <a:cs typeface="Effra" panose="020B0603020203020204" pitchFamily="34" charset="0"/>
              </a:rPr>
              <a:t>~5</a:t>
            </a:r>
            <a:r>
              <a:rPr kumimoji="0" lang="en-US" sz="2000" b="0" i="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a:t>
            </a:r>
            <a:r>
              <a:rPr lang="en-US" sz="1200" kern="0" baseline="75000" noProof="0" dirty="0">
                <a:solidFill>
                  <a:srgbClr val="FFFFFF"/>
                </a:solidFill>
                <a:latin typeface="Effra" panose="020B0603020203020204" pitchFamily="34" charset="0"/>
                <a:cs typeface="Effra" panose="020B0603020203020204" pitchFamily="34" charset="0"/>
              </a:rPr>
              <a:t>1</a:t>
            </a:r>
            <a:endParaRPr kumimoji="0" lang="en-US" sz="1200" b="0" i="0" u="none" strike="noStrike" kern="0" cap="none" spc="0" normalizeH="0" baseline="75000" noProof="0" dirty="0">
              <a:ln>
                <a:noFill/>
              </a:ln>
              <a:solidFill>
                <a:srgbClr val="FFFFFF"/>
              </a:solidFill>
              <a:effectLst/>
              <a:uLnTx/>
              <a:uFillTx/>
              <a:latin typeface="Effra" panose="020B0603020203020204" pitchFamily="34" charset="0"/>
              <a:cs typeface="Effra" panose="020B0603020203020204" pitchFamily="34" charset="0"/>
            </a:endParaRPr>
          </a:p>
        </p:txBody>
      </p:sp>
      <p:sp>
        <p:nvSpPr>
          <p:cNvPr id="44" name="Rectangle 43">
            <a:extLst>
              <a:ext uri="{FF2B5EF4-FFF2-40B4-BE49-F238E27FC236}">
                <a16:creationId xmlns:a16="http://schemas.microsoft.com/office/drawing/2014/main" id="{F5F6B098-C5A9-4369-B7D5-1A5E2B2A9C80}"/>
              </a:ext>
            </a:extLst>
          </p:cNvPr>
          <p:cNvSpPr/>
          <p:nvPr/>
        </p:nvSpPr>
        <p:spPr>
          <a:xfrm>
            <a:off x="0" y="608816"/>
            <a:ext cx="12192000" cy="1138773"/>
          </a:xfrm>
          <a:prstGeom prst="rect">
            <a:avLst/>
          </a:prstGeom>
        </p:spPr>
        <p:txBody>
          <a:bodyPr wrap="square">
            <a:spAutoFit/>
          </a:bodyPr>
          <a:lstStyle/>
          <a:p>
            <a:pPr lvl="0" algn="ctr">
              <a:defRPr/>
            </a:pPr>
            <a:r>
              <a:rPr kumimoji="0" lang="en-US" sz="40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Performance</a:t>
            </a:r>
            <a:br>
              <a:rPr kumimoji="0" lang="en-US" sz="4400" b="0" i="0" u="none" strike="noStrike" kern="0" cap="none" spc="0" normalizeH="0" baseline="0" noProof="0" dirty="0">
                <a:ln>
                  <a:noFill/>
                </a:ln>
                <a:solidFill>
                  <a:srgbClr val="FFFFFF"/>
                </a:solidFill>
                <a:effectLst/>
                <a:uLnTx/>
                <a:uFillTx/>
                <a:cs typeface="Effra Light" panose="020B0403020203020204" pitchFamily="34" charset="0"/>
              </a:rPr>
            </a:br>
            <a:r>
              <a:rPr lang="en-US" sz="2800" kern="0" dirty="0">
                <a:solidFill>
                  <a:srgbClr val="FFFFFF"/>
                </a:solidFill>
                <a:latin typeface="Effra Light" panose="020B0403020203020204" pitchFamily="34" charset="0"/>
                <a:cs typeface="Effra Light" panose="020B0403020203020204" pitchFamily="34" charset="0"/>
              </a:rPr>
              <a:t>18.Q1 vs. 17.Q1 Year-Over-Year Performance Improvements</a:t>
            </a:r>
            <a:endParaRPr kumimoji="0" lang="en-US" sz="2800" b="0" i="0" u="none" strike="noStrike" kern="0" cap="none" spc="0" normalizeH="0" baseline="0" noProof="0" dirty="0">
              <a:ln>
                <a:noFill/>
              </a:ln>
              <a:solidFill>
                <a:srgbClr val="FFFFFF"/>
              </a:solidFill>
              <a:effectLst/>
              <a:uLnTx/>
              <a:uFillTx/>
              <a:latin typeface="Effra Light" panose="020B0403020203020204" pitchFamily="34" charset="0"/>
              <a:cs typeface="Effra Light" panose="020B0403020203020204" pitchFamily="34" charset="0"/>
            </a:endParaRPr>
          </a:p>
        </p:txBody>
      </p:sp>
      <p:sp>
        <p:nvSpPr>
          <p:cNvPr id="56" name="TextBox 55">
            <a:extLst>
              <a:ext uri="{FF2B5EF4-FFF2-40B4-BE49-F238E27FC236}">
                <a16:creationId xmlns:a16="http://schemas.microsoft.com/office/drawing/2014/main" id="{5B65989C-D1D0-4E55-B394-B076F35471D0}"/>
              </a:ext>
            </a:extLst>
          </p:cNvPr>
          <p:cNvSpPr txBox="1"/>
          <p:nvPr/>
        </p:nvSpPr>
        <p:spPr>
          <a:xfrm>
            <a:off x="8443161" y="2567328"/>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dirty="0">
                <a:solidFill>
                  <a:srgbClr val="FFFFFF"/>
                </a:solidFill>
                <a:latin typeface="Effra" panose="020B0603020203020204" pitchFamily="34" charset="0"/>
                <a:cs typeface="Effra" panose="020B0603020203020204" pitchFamily="34" charset="0"/>
              </a:rPr>
              <a:t>~25</a:t>
            </a:r>
            <a:r>
              <a:rPr kumimoji="0" lang="en-US" sz="2000" b="0" i="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dirty="0">
                <a:ln>
                  <a:noFill/>
                </a:ln>
                <a:solidFill>
                  <a:srgbClr val="FFFFFF"/>
                </a:solidFill>
                <a:effectLst/>
                <a:uLnTx/>
                <a:uFillTx/>
                <a:latin typeface="Effra" panose="020B0603020203020204" pitchFamily="34" charset="0"/>
                <a:cs typeface="Effra" panose="020B0603020203020204" pitchFamily="34" charset="0"/>
              </a:rPr>
              <a:t>2</a:t>
            </a:r>
            <a:endParaRPr kumimoji="0" lang="en-US" sz="1200" b="0" i="0" u="none" strike="noStrike" kern="0" cap="none" spc="0" normalizeH="0" baseline="75000" noProof="0" dirty="0">
              <a:ln>
                <a:noFill/>
              </a:ln>
              <a:solidFill>
                <a:srgbClr val="FFFFFF"/>
              </a:solidFill>
              <a:effectLst/>
              <a:uLnTx/>
              <a:uFillTx/>
              <a:latin typeface="Effra" panose="020B0603020203020204" pitchFamily="34" charset="0"/>
              <a:cs typeface="Effra" panose="020B0603020203020204" pitchFamily="34" charset="0"/>
            </a:endParaRPr>
          </a:p>
        </p:txBody>
      </p:sp>
      <p:sp>
        <p:nvSpPr>
          <p:cNvPr id="18" name="Rectangle 17">
            <a:extLst>
              <a:ext uri="{FF2B5EF4-FFF2-40B4-BE49-F238E27FC236}">
                <a16:creationId xmlns:a16="http://schemas.microsoft.com/office/drawing/2014/main" id="{E2D227CB-E630-4C61-B80B-0D444AD91C0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20" name="Picture 19">
            <a:extLst>
              <a:ext uri="{FF2B5EF4-FFF2-40B4-BE49-F238E27FC236}">
                <a16:creationId xmlns:a16="http://schemas.microsoft.com/office/drawing/2014/main" id="{2E07698D-A97D-424B-9D7D-38ECDB9970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77089" y="5354549"/>
            <a:ext cx="914400" cy="240632"/>
          </a:xfrm>
          <a:prstGeom prst="rect">
            <a:avLst/>
          </a:prstGeom>
          <a:effectLst/>
        </p:spPr>
      </p:pic>
      <p:pic>
        <p:nvPicPr>
          <p:cNvPr id="23" name="Picture 22">
            <a:extLst>
              <a:ext uri="{FF2B5EF4-FFF2-40B4-BE49-F238E27FC236}">
                <a16:creationId xmlns:a16="http://schemas.microsoft.com/office/drawing/2014/main" id="{BC28276E-7FBB-4E13-B213-6AA3C96B1094}"/>
              </a:ext>
            </a:extLst>
          </p:cNvPr>
          <p:cNvPicPr>
            <a:picLocks noChangeAspect="1"/>
          </p:cNvPicPr>
          <p:nvPr/>
        </p:nvPicPr>
        <p:blipFill rotWithShape="1">
          <a:blip r:embed="rId6"/>
          <a:srcRect l="1074" t="10396" r="1048" b="10942"/>
          <a:stretch/>
        </p:blipFill>
        <p:spPr>
          <a:xfrm>
            <a:off x="7792440" y="5464780"/>
            <a:ext cx="1133856" cy="135001"/>
          </a:xfrm>
          <a:prstGeom prst="rect">
            <a:avLst/>
          </a:prstGeom>
          <a:effectLst/>
        </p:spPr>
      </p:pic>
      <p:sp>
        <p:nvSpPr>
          <p:cNvPr id="19" name="TextBox 18">
            <a:extLst>
              <a:ext uri="{FF2B5EF4-FFF2-40B4-BE49-F238E27FC236}">
                <a16:creationId xmlns:a16="http://schemas.microsoft.com/office/drawing/2014/main" id="{BDC0C4BD-4454-4B86-82DE-805C7B2F9B5B}"/>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br>
            <a:r>
              <a:rPr lang="en-US" sz="800" dirty="0">
                <a:solidFill>
                  <a:srgbClr val="FFFFFF">
                    <a:alpha val="50000"/>
                  </a:srgbClr>
                </a:solidFill>
                <a:latin typeface="Effra Light" panose="020B0403020203020204" pitchFamily="34" charset="0"/>
                <a:cs typeface="Effra Light" panose="020B0403020203020204" pitchFamily="34" charset="0"/>
              </a:rPr>
              <a:t>Results are based on February 2018 internal testing of preliminary driver and may vary with use of final driver. See endnotes for details</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spTree>
    <p:extLst>
      <p:ext uri="{BB962C8B-B14F-4D97-AF65-F5344CB8AC3E}">
        <p14:creationId xmlns:p14="http://schemas.microsoft.com/office/powerpoint/2010/main" val="770006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5C110-B7FA-4603-9CAB-E2EF54F557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PERFORMANCE</a:t>
            </a:r>
          </a:p>
        </p:txBody>
      </p:sp>
      <p:sp>
        <p:nvSpPr>
          <p:cNvPr id="28" name="Content Placeholder 1">
            <a:extLst>
              <a:ext uri="{FF2B5EF4-FFF2-40B4-BE49-F238E27FC236}">
                <a16:creationId xmlns:a16="http://schemas.microsoft.com/office/drawing/2014/main" id="{4D251CAA-EFD7-46B4-A2DC-028D47F66E29}"/>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2"/>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2"/>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dirty="0"/>
          </a:p>
        </p:txBody>
      </p:sp>
      <p:sp>
        <p:nvSpPr>
          <p:cNvPr id="24" name="Rectangle 23">
            <a:extLst>
              <a:ext uri="{FF2B5EF4-FFF2-40B4-BE49-F238E27FC236}">
                <a16:creationId xmlns:a16="http://schemas.microsoft.com/office/drawing/2014/main" id="{38BE26D8-E1A0-4107-9E7B-64282E15D704}"/>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5" name="Group 24">
            <a:extLst>
              <a:ext uri="{FF2B5EF4-FFF2-40B4-BE49-F238E27FC236}">
                <a16:creationId xmlns:a16="http://schemas.microsoft.com/office/drawing/2014/main" id="{B71BEBAC-9641-42CA-89DF-A4AB3F50585A}"/>
              </a:ext>
            </a:extLst>
          </p:cNvPr>
          <p:cNvGrpSpPr/>
          <p:nvPr/>
        </p:nvGrpSpPr>
        <p:grpSpPr>
          <a:xfrm>
            <a:off x="1" y="1851325"/>
            <a:ext cx="12192000" cy="3983178"/>
            <a:chOff x="423747" y="2043549"/>
            <a:chExt cx="11329889" cy="3983178"/>
          </a:xfrm>
        </p:grpSpPr>
        <p:cxnSp>
          <p:nvCxnSpPr>
            <p:cNvPr id="26" name="Straight Connector 25">
              <a:extLst>
                <a:ext uri="{FF2B5EF4-FFF2-40B4-BE49-F238E27FC236}">
                  <a16:creationId xmlns:a16="http://schemas.microsoft.com/office/drawing/2014/main" id="{FECF15F5-B05D-4A3D-BD6A-FC845472335F}"/>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0D7389-799A-4F54-8AB2-514E3F5A3C3F}"/>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cxnSp>
        <p:nvCxnSpPr>
          <p:cNvPr id="30" name="Straight Connector 29">
            <a:extLst>
              <a:ext uri="{FF2B5EF4-FFF2-40B4-BE49-F238E27FC236}">
                <a16:creationId xmlns:a16="http://schemas.microsoft.com/office/drawing/2014/main" id="{92E05FF9-25C9-4799-B5A4-D20A43B1C68C}"/>
              </a:ext>
            </a:extLst>
          </p:cNvPr>
          <p:cNvCxnSpPr/>
          <p:nvPr/>
        </p:nvCxnSpPr>
        <p:spPr>
          <a:xfrm>
            <a:off x="1569720" y="3724918"/>
            <a:ext cx="90525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DC257AA9-6EEC-4521-BAF0-D9AB180F1B38}"/>
              </a:ext>
            </a:extLst>
          </p:cNvPr>
          <p:cNvSpPr/>
          <p:nvPr/>
        </p:nvSpPr>
        <p:spPr>
          <a:xfrm>
            <a:off x="1007170" y="3586418"/>
            <a:ext cx="564577" cy="2769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Avenir Light" panose="020B0402020203020204" pitchFamily="34" charset="0"/>
              </a:rPr>
              <a:t>100%</a:t>
            </a:r>
          </a:p>
        </p:txBody>
      </p:sp>
      <p:graphicFrame>
        <p:nvGraphicFramePr>
          <p:cNvPr id="32" name="Chart 31">
            <a:extLst>
              <a:ext uri="{FF2B5EF4-FFF2-40B4-BE49-F238E27FC236}">
                <a16:creationId xmlns:a16="http://schemas.microsoft.com/office/drawing/2014/main" id="{B1D78C2D-B595-455D-A497-1C416E549E8B}"/>
              </a:ext>
            </a:extLst>
          </p:cNvPr>
          <p:cNvGraphicFramePr/>
          <p:nvPr>
            <p:extLst>
              <p:ext uri="{D42A27DB-BD31-4B8C-83A1-F6EECF244321}">
                <p14:modId xmlns:p14="http://schemas.microsoft.com/office/powerpoint/2010/main" val="2445761791"/>
              </p:ext>
            </p:extLst>
          </p:nvPr>
        </p:nvGraphicFramePr>
        <p:xfrm>
          <a:off x="1433565" y="1846160"/>
          <a:ext cx="9324870" cy="4836163"/>
        </p:xfrm>
        <a:graphic>
          <a:graphicData uri="http://schemas.openxmlformats.org/drawingml/2006/chart">
            <c:chart xmlns:c="http://schemas.openxmlformats.org/drawingml/2006/chart" xmlns:r="http://schemas.openxmlformats.org/officeDocument/2006/relationships" r:id="rId3"/>
          </a:graphicData>
        </a:graphic>
      </p:graphicFrame>
      <p:pic>
        <p:nvPicPr>
          <p:cNvPr id="35" name="Picture 34">
            <a:extLst>
              <a:ext uri="{FF2B5EF4-FFF2-40B4-BE49-F238E27FC236}">
                <a16:creationId xmlns:a16="http://schemas.microsoft.com/office/drawing/2014/main" id="{185A26FF-CFB5-4512-9810-A60435B7397A}"/>
              </a:ext>
            </a:extLst>
          </p:cNvPr>
          <p:cNvPicPr>
            <a:picLocks noChangeAspect="1"/>
          </p:cNvPicPr>
          <p:nvPr/>
        </p:nvPicPr>
        <p:blipFill>
          <a:blip r:embed="rId4"/>
          <a:stretch>
            <a:fillRect/>
          </a:stretch>
        </p:blipFill>
        <p:spPr>
          <a:xfrm>
            <a:off x="7797227" y="5404264"/>
            <a:ext cx="1120968" cy="256032"/>
          </a:xfrm>
          <a:prstGeom prst="rect">
            <a:avLst/>
          </a:prstGeom>
          <a:effectLst/>
        </p:spPr>
      </p:pic>
      <p:sp>
        <p:nvSpPr>
          <p:cNvPr id="41" name="TextBox 40">
            <a:extLst>
              <a:ext uri="{FF2B5EF4-FFF2-40B4-BE49-F238E27FC236}">
                <a16:creationId xmlns:a16="http://schemas.microsoft.com/office/drawing/2014/main" id="{DE9BC4CA-0BF0-48A2-958D-E8147C0C099D}"/>
              </a:ext>
            </a:extLst>
          </p:cNvPr>
          <p:cNvSpPr txBox="1"/>
          <p:nvPr/>
        </p:nvSpPr>
        <p:spPr>
          <a:xfrm>
            <a:off x="3920086" y="2538606"/>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dirty="0">
                <a:solidFill>
                  <a:srgbClr val="FFFFFF"/>
                </a:solidFill>
                <a:latin typeface="Effra" panose="020B0603020203020204" pitchFamily="34" charset="0"/>
                <a:cs typeface="Effra" panose="020B0603020203020204" pitchFamily="34" charset="0"/>
              </a:rPr>
              <a:t>~47</a:t>
            </a:r>
            <a:r>
              <a:rPr kumimoji="0" lang="en-US" sz="2000" b="0" i="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dirty="0">
                <a:ln>
                  <a:noFill/>
                </a:ln>
                <a:solidFill>
                  <a:srgbClr val="FFFFFF"/>
                </a:solidFill>
                <a:effectLst/>
                <a:uLnTx/>
                <a:uFillTx/>
                <a:latin typeface="Effra" panose="020B0603020203020204" pitchFamily="34" charset="0"/>
                <a:cs typeface="Effra" panose="020B0603020203020204" pitchFamily="34" charset="0"/>
              </a:rPr>
              <a:t>3</a:t>
            </a:r>
            <a:endParaRPr kumimoji="0" lang="en-US" sz="1200" b="0" i="0" u="none" strike="noStrike" kern="0" cap="none" spc="0" normalizeH="0" baseline="75000" noProof="0" dirty="0">
              <a:ln>
                <a:noFill/>
              </a:ln>
              <a:solidFill>
                <a:srgbClr val="FFFFFF"/>
              </a:solidFill>
              <a:effectLst/>
              <a:uLnTx/>
              <a:uFillTx/>
              <a:latin typeface="Effra" panose="020B0603020203020204" pitchFamily="34" charset="0"/>
              <a:cs typeface="Effra" panose="020B0603020203020204" pitchFamily="34" charset="0"/>
            </a:endParaRPr>
          </a:p>
        </p:txBody>
      </p:sp>
      <p:sp>
        <p:nvSpPr>
          <p:cNvPr id="44" name="Rectangle 43">
            <a:extLst>
              <a:ext uri="{FF2B5EF4-FFF2-40B4-BE49-F238E27FC236}">
                <a16:creationId xmlns:a16="http://schemas.microsoft.com/office/drawing/2014/main" id="{F5F6B098-C5A9-4369-B7D5-1A5E2B2A9C80}"/>
              </a:ext>
            </a:extLst>
          </p:cNvPr>
          <p:cNvSpPr/>
          <p:nvPr/>
        </p:nvSpPr>
        <p:spPr>
          <a:xfrm>
            <a:off x="0" y="608816"/>
            <a:ext cx="12192000" cy="1138773"/>
          </a:xfrm>
          <a:prstGeom prst="rect">
            <a:avLst/>
          </a:prstGeom>
        </p:spPr>
        <p:txBody>
          <a:bodyPr wrap="square">
            <a:spAutoFit/>
          </a:bodyPr>
          <a:lstStyle/>
          <a:p>
            <a:pPr lvl="0" algn="ctr">
              <a:defRPr/>
            </a:pPr>
            <a:r>
              <a:rPr kumimoji="0" lang="en-US" sz="40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Performance</a:t>
            </a:r>
            <a:br>
              <a:rPr kumimoji="0" lang="en-US" sz="4400" b="0" i="0" u="none" strike="noStrike" kern="0" cap="none" spc="0" normalizeH="0" baseline="0" noProof="0" dirty="0">
                <a:ln>
                  <a:noFill/>
                </a:ln>
                <a:solidFill>
                  <a:srgbClr val="FFFFFF"/>
                </a:solidFill>
                <a:effectLst/>
                <a:uLnTx/>
                <a:uFillTx/>
                <a:cs typeface="Effra Light" panose="020B0403020203020204" pitchFamily="34" charset="0"/>
              </a:rPr>
            </a:br>
            <a:r>
              <a:rPr lang="en-US" sz="2800" kern="0" dirty="0">
                <a:solidFill>
                  <a:srgbClr val="FFFFFF"/>
                </a:solidFill>
                <a:latin typeface="Effra Light" panose="020B0403020203020204" pitchFamily="34" charset="0"/>
                <a:cs typeface="Effra Light" panose="020B0403020203020204" pitchFamily="34" charset="0"/>
              </a:rPr>
              <a:t>18.Q1 vs. 17.Q1 Year-Over-Year Performance Improvements</a:t>
            </a:r>
            <a:endParaRPr kumimoji="0" lang="en-US" sz="2800" b="0" i="0" u="none" strike="noStrike" kern="0" cap="none" spc="0" normalizeH="0" baseline="0" noProof="0" dirty="0">
              <a:ln>
                <a:noFill/>
              </a:ln>
              <a:solidFill>
                <a:srgbClr val="FFFFFF"/>
              </a:solidFill>
              <a:effectLst/>
              <a:uLnTx/>
              <a:uFillTx/>
              <a:latin typeface="Effra Light" panose="020B0403020203020204" pitchFamily="34" charset="0"/>
              <a:cs typeface="Effra Light" panose="020B0403020203020204" pitchFamily="34" charset="0"/>
            </a:endParaRPr>
          </a:p>
        </p:txBody>
      </p:sp>
      <p:sp>
        <p:nvSpPr>
          <p:cNvPr id="56" name="TextBox 55">
            <a:extLst>
              <a:ext uri="{FF2B5EF4-FFF2-40B4-BE49-F238E27FC236}">
                <a16:creationId xmlns:a16="http://schemas.microsoft.com/office/drawing/2014/main" id="{5B65989C-D1D0-4E55-B394-B076F35471D0}"/>
              </a:ext>
            </a:extLst>
          </p:cNvPr>
          <p:cNvSpPr txBox="1"/>
          <p:nvPr/>
        </p:nvSpPr>
        <p:spPr>
          <a:xfrm>
            <a:off x="8443161" y="3395544"/>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dirty="0">
                <a:solidFill>
                  <a:srgbClr val="FFFFFF"/>
                </a:solidFill>
                <a:latin typeface="Effra" panose="020B0603020203020204" pitchFamily="34" charset="0"/>
                <a:cs typeface="Effra" panose="020B0603020203020204" pitchFamily="34" charset="0"/>
              </a:rPr>
              <a:t>~13</a:t>
            </a:r>
            <a:r>
              <a:rPr kumimoji="0" lang="en-US" sz="2000" b="0" i="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dirty="0">
                <a:ln>
                  <a:noFill/>
                </a:ln>
                <a:solidFill>
                  <a:srgbClr val="FFFFFF"/>
                </a:solidFill>
                <a:effectLst/>
                <a:uLnTx/>
                <a:uFillTx/>
                <a:latin typeface="Effra" panose="020B0603020203020204" pitchFamily="34" charset="0"/>
                <a:cs typeface="Effra" panose="020B0603020203020204" pitchFamily="34" charset="0"/>
              </a:rPr>
              <a:t>4</a:t>
            </a:r>
            <a:endParaRPr kumimoji="0" lang="en-US" sz="1200" b="0" i="0" u="none" strike="noStrike" kern="0" cap="none" spc="0" normalizeH="0" baseline="75000" noProof="0" dirty="0">
              <a:ln>
                <a:noFill/>
              </a:ln>
              <a:solidFill>
                <a:srgbClr val="FFFFFF"/>
              </a:solidFill>
              <a:effectLst/>
              <a:uLnTx/>
              <a:uFillTx/>
              <a:latin typeface="Effra" panose="020B0603020203020204" pitchFamily="34" charset="0"/>
              <a:cs typeface="Effra" panose="020B0603020203020204" pitchFamily="34" charset="0"/>
            </a:endParaRPr>
          </a:p>
        </p:txBody>
      </p:sp>
      <p:sp>
        <p:nvSpPr>
          <p:cNvPr id="18" name="Rectangle 17">
            <a:extLst>
              <a:ext uri="{FF2B5EF4-FFF2-40B4-BE49-F238E27FC236}">
                <a16:creationId xmlns:a16="http://schemas.microsoft.com/office/drawing/2014/main" id="{E2D227CB-E630-4C61-B80B-0D444AD91C0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19" name="Picture 18">
            <a:extLst>
              <a:ext uri="{FF2B5EF4-FFF2-40B4-BE49-F238E27FC236}">
                <a16:creationId xmlns:a16="http://schemas.microsoft.com/office/drawing/2014/main" id="{20F7436B-CE7B-4F17-930D-9692F3428239}"/>
              </a:ext>
            </a:extLst>
          </p:cNvPr>
          <p:cNvPicPr>
            <a:picLocks noChangeAspect="1"/>
          </p:cNvPicPr>
          <p:nvPr/>
        </p:nvPicPr>
        <p:blipFill>
          <a:blip r:embed="rId5"/>
          <a:stretch>
            <a:fillRect/>
          </a:stretch>
        </p:blipFill>
        <p:spPr>
          <a:xfrm>
            <a:off x="3295520" y="5385976"/>
            <a:ext cx="1078994" cy="274320"/>
          </a:xfrm>
          <a:prstGeom prst="rect">
            <a:avLst/>
          </a:prstGeom>
          <a:effectLst/>
        </p:spPr>
      </p:pic>
      <p:sp>
        <p:nvSpPr>
          <p:cNvPr id="20" name="TextBox 19">
            <a:extLst>
              <a:ext uri="{FF2B5EF4-FFF2-40B4-BE49-F238E27FC236}">
                <a16:creationId xmlns:a16="http://schemas.microsoft.com/office/drawing/2014/main" id="{E77244D7-160A-4068-830F-B0FA849310EC}"/>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br>
            <a:r>
              <a:rPr lang="en-US" sz="800" dirty="0">
                <a:solidFill>
                  <a:srgbClr val="FFFFFF">
                    <a:alpha val="50000"/>
                  </a:srgbClr>
                </a:solidFill>
                <a:latin typeface="Effra Light" panose="020B0403020203020204" pitchFamily="34" charset="0"/>
                <a:cs typeface="Effra Light" panose="020B0403020203020204" pitchFamily="34" charset="0"/>
              </a:rPr>
              <a:t>Results are based on February 2018 internal testing of preliminary driver and may vary with use of final driver. See endnotes for details</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spTree>
    <p:extLst>
      <p:ext uri="{BB962C8B-B14F-4D97-AF65-F5344CB8AC3E}">
        <p14:creationId xmlns:p14="http://schemas.microsoft.com/office/powerpoint/2010/main" val="1754105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35EE69-7D39-45B3-B17C-CB73CD686001}"/>
              </a:ext>
            </a:extLst>
          </p:cNvPr>
          <p:cNvPicPr>
            <a:picLocks noChangeAspect="1"/>
          </p:cNvPicPr>
          <p:nvPr/>
        </p:nvPicPr>
        <p:blipFill rotWithShape="1">
          <a:blip r:embed="rId2"/>
          <a:srcRect b="22524"/>
          <a:stretch/>
        </p:blipFill>
        <p:spPr>
          <a:xfrm>
            <a:off x="0" y="-712"/>
            <a:ext cx="12192000" cy="5029912"/>
          </a:xfrm>
          <a:prstGeom prst="rect">
            <a:avLst/>
          </a:prstGeom>
        </p:spPr>
      </p:pic>
      <p:sp>
        <p:nvSpPr>
          <p:cNvPr id="3" name="Rectangle 2">
            <a:extLst>
              <a:ext uri="{FF2B5EF4-FFF2-40B4-BE49-F238E27FC236}">
                <a16:creationId xmlns:a16="http://schemas.microsoft.com/office/drawing/2014/main" id="{EC2DF0CC-CD65-4613-9E74-58F45F3FCCF6}"/>
              </a:ext>
            </a:extLst>
          </p:cNvPr>
          <p:cNvSpPr/>
          <p:nvPr/>
        </p:nvSpPr>
        <p:spPr>
          <a:xfrm>
            <a:off x="-3" y="0"/>
            <a:ext cx="8379915" cy="5029199"/>
          </a:xfrm>
          <a:prstGeom prst="rect">
            <a:avLst/>
          </a:prstGeom>
          <a:gradFill>
            <a:gsLst>
              <a:gs pos="56000">
                <a:srgbClr val="0000E1">
                  <a:alpha val="5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Effra Light"/>
              <a:ea typeface="+mn-ea"/>
              <a:cs typeface="+mn-cs"/>
            </a:endParaRPr>
          </a:p>
        </p:txBody>
      </p:sp>
      <p:sp>
        <p:nvSpPr>
          <p:cNvPr id="4" name="Chevron 4">
            <a:extLst>
              <a:ext uri="{FF2B5EF4-FFF2-40B4-BE49-F238E27FC236}">
                <a16:creationId xmlns:a16="http://schemas.microsoft.com/office/drawing/2014/main" id="{D21454B1-A53F-493A-BC62-B3D42E0CB57D}"/>
              </a:ext>
            </a:extLst>
          </p:cNvPr>
          <p:cNvSpPr/>
          <p:nvPr/>
        </p:nvSpPr>
        <p:spPr>
          <a:xfrm>
            <a:off x="357006" y="5343056"/>
            <a:ext cx="3838476"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FFFFFF"/>
                </a:solidFill>
                <a:uLnTx/>
                <a:uFillTx/>
                <a:latin typeface="Effra" panose="020B0603020203020204" pitchFamily="34" charset="0"/>
                <a:cs typeface="Effra" panose="020B0603020203020204" pitchFamily="34" charset="0"/>
              </a:rPr>
              <a:t>Startup Security:</a:t>
            </a:r>
            <a:br>
              <a:rPr kumimoji="0" lang="en-US" sz="1600" b="0" i="0" u="none" strike="noStrike" kern="1200" cap="none" spc="0" normalizeH="0" baseline="0" noProof="0" dirty="0">
                <a:ln>
                  <a:noFill/>
                </a:ln>
                <a:solidFill>
                  <a:srgbClr val="FFFFFF"/>
                </a:solidFill>
                <a:uLnTx/>
                <a:uFillTx/>
                <a:latin typeface="Effra Light" panose="020B0403020203020204" pitchFamily="34" charset="0"/>
                <a:ea typeface="+mn-ea"/>
                <a:cs typeface="Effra Light" panose="020B0403020203020204" pitchFamily="34" charset="0"/>
              </a:rPr>
            </a:br>
            <a:r>
              <a:rPr kumimoji="0" lang="en-US" sz="1400" b="0" i="0" u="none" strike="noStrike" kern="1200" cap="none" spc="0" normalizeH="0" baseline="0" noProof="0" dirty="0">
                <a:ln>
                  <a:noFill/>
                </a:ln>
                <a:solidFill>
                  <a:srgbClr val="FFFFFF"/>
                </a:solidFill>
                <a:uLnTx/>
                <a:uFillTx/>
                <a:ea typeface="+mn-ea"/>
                <a:cs typeface="Effra" panose="020B0603020203020204" pitchFamily="34" charset="0"/>
              </a:rPr>
              <a:t>AMD Secure Processor Boot</a:t>
            </a:r>
            <a:br>
              <a:rPr kumimoji="0" lang="en-US" sz="1400" b="0" i="0" u="none" strike="noStrike" kern="1200" cap="none" spc="0" normalizeH="0" baseline="0" noProof="0" dirty="0">
                <a:ln>
                  <a:noFill/>
                </a:ln>
                <a:solidFill>
                  <a:srgbClr val="FFFFFF"/>
                </a:solidFill>
                <a:uLnTx/>
                <a:uFillTx/>
                <a:ea typeface="+mn-ea"/>
                <a:cs typeface="Effra" panose="020B0603020203020204" pitchFamily="34" charset="0"/>
              </a:rPr>
            </a:br>
            <a:r>
              <a:rPr kumimoji="0" lang="en-US" sz="1400" b="0" i="0" u="none" strike="noStrike" kern="1200" cap="none" spc="0" normalizeH="0" baseline="0" noProof="0" dirty="0">
                <a:ln>
                  <a:noFill/>
                </a:ln>
                <a:solidFill>
                  <a:srgbClr val="FFFFFF"/>
                </a:solidFill>
                <a:uLnTx/>
                <a:uFillTx/>
                <a:ea typeface="+mn-ea"/>
                <a:cs typeface="Effra" panose="020B0603020203020204" pitchFamily="34" charset="0"/>
              </a:rPr>
              <a:t>and Firmware Validation</a:t>
            </a:r>
          </a:p>
        </p:txBody>
      </p:sp>
      <p:sp>
        <p:nvSpPr>
          <p:cNvPr id="5" name="Chevron 8">
            <a:extLst>
              <a:ext uri="{FF2B5EF4-FFF2-40B4-BE49-F238E27FC236}">
                <a16:creationId xmlns:a16="http://schemas.microsoft.com/office/drawing/2014/main" id="{6A0C7236-EAD7-48DC-9133-82BE36828F2C}"/>
              </a:ext>
            </a:extLst>
          </p:cNvPr>
          <p:cNvSpPr/>
          <p:nvPr/>
        </p:nvSpPr>
        <p:spPr>
          <a:xfrm>
            <a:off x="4186834" y="5343056"/>
            <a:ext cx="3840480"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en-US" sz="1500" b="1" i="0" u="none" strike="noStrike" kern="1200" cap="none" spc="0" normalizeH="0" baseline="0" noProof="0" dirty="0">
                <a:ln>
                  <a:noFill/>
                </a:ln>
                <a:solidFill>
                  <a:srgbClr val="FFFFFF"/>
                </a:solidFill>
                <a:uLnTx/>
                <a:uFillTx/>
                <a:latin typeface="Effra" panose="020B0603020203020204" pitchFamily="34" charset="0"/>
                <a:cs typeface="Effra" panose="020B0603020203020204" pitchFamily="34" charset="0"/>
              </a:rPr>
              <a:t>Workflow Security:</a:t>
            </a:r>
            <a:br>
              <a:rPr kumimoji="0" lang="en-US" sz="1600" b="0" i="0" u="none" strike="noStrike" kern="1200" cap="none" spc="0" normalizeH="0" baseline="0" noProof="0" dirty="0">
                <a:ln>
                  <a:noFill/>
                </a:ln>
                <a:solidFill>
                  <a:srgbClr val="FFFFFF"/>
                </a:solidFill>
                <a:uLnTx/>
                <a:uFillTx/>
                <a:latin typeface="Effra" panose="020B0603020203020204" pitchFamily="34" charset="0"/>
                <a:cs typeface="Effra" panose="020B0603020203020204" pitchFamily="34" charset="0"/>
              </a:rPr>
            </a:br>
            <a:r>
              <a:rPr kumimoji="0" lang="en-US" sz="1400" b="0" i="0" u="none" strike="noStrike" kern="1200" cap="none" spc="0" normalizeH="0" baseline="0" noProof="0" dirty="0">
                <a:ln>
                  <a:noFill/>
                </a:ln>
                <a:solidFill>
                  <a:srgbClr val="FFFFFF"/>
                </a:solidFill>
                <a:uLnTx/>
                <a:uFillTx/>
                <a:ea typeface="+mn-ea"/>
                <a:cs typeface="Effra" panose="020B0603020203020204" pitchFamily="34" charset="0"/>
              </a:rPr>
              <a:t>AMD Secure Processor and</a:t>
            </a:r>
            <a:br>
              <a:rPr kumimoji="0" lang="en-US" sz="1400" b="0" i="0" u="none" strike="noStrike" kern="1200" cap="none" spc="0" normalizeH="0" baseline="0" noProof="0" dirty="0">
                <a:ln>
                  <a:noFill/>
                </a:ln>
                <a:solidFill>
                  <a:srgbClr val="FFFFFF"/>
                </a:solidFill>
                <a:uLnTx/>
                <a:uFillTx/>
                <a:ea typeface="+mn-ea"/>
                <a:cs typeface="Effra" panose="020B0603020203020204" pitchFamily="34" charset="0"/>
              </a:rPr>
            </a:br>
            <a:r>
              <a:rPr lang="en-US" sz="1400" dirty="0">
                <a:solidFill>
                  <a:srgbClr val="FFFFFF"/>
                </a:solidFill>
                <a:cs typeface="Effra" panose="020B0603020203020204" pitchFamily="34" charset="0"/>
              </a:rPr>
              <a:t>Windows</a:t>
            </a:r>
            <a:r>
              <a:rPr lang="en-US" sz="1400" baseline="30000" dirty="0">
                <a:solidFill>
                  <a:srgbClr val="FFFFFF"/>
                </a:solidFill>
                <a:cs typeface="Effra" panose="020B0603020203020204" pitchFamily="34" charset="0"/>
              </a:rPr>
              <a:t>® </a:t>
            </a:r>
            <a:r>
              <a:rPr lang="en-US" sz="1400" dirty="0">
                <a:solidFill>
                  <a:srgbClr val="FFFFFF"/>
                </a:solidFill>
                <a:cs typeface="Effra" panose="020B0603020203020204" pitchFamily="34" charset="0"/>
              </a:rPr>
              <a:t>Defender Device Guard </a:t>
            </a:r>
            <a:endParaRPr kumimoji="0" lang="en-US" sz="1400" b="0" i="0" u="none" strike="noStrike" kern="1200" cap="none" spc="0" normalizeH="0" baseline="0" noProof="0" dirty="0">
              <a:ln>
                <a:noFill/>
              </a:ln>
              <a:solidFill>
                <a:srgbClr val="FFFFFF"/>
              </a:solidFill>
              <a:uLnTx/>
              <a:uFillTx/>
              <a:ea typeface="+mn-ea"/>
              <a:cs typeface="Effra" panose="020B0603020203020204" pitchFamily="34" charset="0"/>
            </a:endParaRPr>
          </a:p>
        </p:txBody>
      </p:sp>
      <p:cxnSp>
        <p:nvCxnSpPr>
          <p:cNvPr id="6" name="Straight Connector 5">
            <a:extLst>
              <a:ext uri="{FF2B5EF4-FFF2-40B4-BE49-F238E27FC236}">
                <a16:creationId xmlns:a16="http://schemas.microsoft.com/office/drawing/2014/main" id="{FD541435-B2C0-4560-957B-20240D8C2035}"/>
              </a:ext>
            </a:extLst>
          </p:cNvPr>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Title 2">
            <a:extLst>
              <a:ext uri="{FF2B5EF4-FFF2-40B4-BE49-F238E27FC236}">
                <a16:creationId xmlns:a16="http://schemas.microsoft.com/office/drawing/2014/main" id="{65E19FB7-0AE5-47F6-852B-BB6164ECEFF3}"/>
              </a:ext>
            </a:extLst>
          </p:cNvPr>
          <p:cNvSpPr txBox="1">
            <a:spLocks/>
          </p:cNvSpPr>
          <p:nvPr/>
        </p:nvSpPr>
        <p:spPr>
          <a:xfrm>
            <a:off x="676019" y="1721730"/>
            <a:ext cx="7427121"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US" sz="4400" b="0" i="0" u="none" strike="noStrike" kern="1200" cap="none" spc="0" normalizeH="0" baseline="0" noProof="0" dirty="0">
                <a:ln>
                  <a:noFill/>
                </a:ln>
                <a:solidFill>
                  <a:prstClr val="white"/>
                </a:solidFill>
                <a:uLnTx/>
                <a:uFillTx/>
                <a:latin typeface="Effra" panose="020B0603020203020204" pitchFamily="34" charset="0"/>
                <a:ea typeface="+mj-ea"/>
                <a:cs typeface="Effra" panose="020B0603020203020204" pitchFamily="34" charset="0"/>
              </a:rPr>
              <a:t>      </a:t>
            </a:r>
            <a:r>
              <a:rPr kumimoji="0" lang="en-US" sz="4400" b="0" i="0" u="none" strike="noStrike" kern="1200" cap="none" spc="0" normalizeH="0" baseline="0" noProof="0" dirty="0">
                <a:ln>
                  <a:noFill/>
                </a:ln>
                <a:solidFill>
                  <a:prstClr val="white"/>
                </a:solidFill>
                <a:uLnTx/>
                <a:uFillTx/>
                <a:latin typeface="Effra" panose="020B0603020203020204" pitchFamily="34" charset="0"/>
                <a:cs typeface="Effra" panose="020B0603020203020204" pitchFamily="34" charset="0"/>
              </a:rPr>
              <a:t>Radeon</a:t>
            </a:r>
            <a:r>
              <a:rPr kumimoji="0" lang="en-US" sz="2800" b="0" i="0" u="none" strike="noStrike" kern="1200" cap="none" spc="0" normalizeH="0" baseline="60000" noProof="0" dirty="0">
                <a:ln>
                  <a:noFill/>
                </a:ln>
                <a:solidFill>
                  <a:prstClr val="white"/>
                </a:solidFill>
                <a:uLnTx/>
                <a:uFillTx/>
                <a:latin typeface="Effra" panose="020B0603020203020204" pitchFamily="34" charset="0"/>
                <a:cs typeface="Effra" panose="020B0603020203020204" pitchFamily="34" charset="0"/>
              </a:rPr>
              <a:t>™</a:t>
            </a:r>
            <a:r>
              <a:rPr kumimoji="0" lang="en-US" sz="4400" b="0" i="0" u="none" strike="noStrike" kern="1200" cap="none" spc="0" normalizeH="0" baseline="0" noProof="0" dirty="0">
                <a:ln>
                  <a:noFill/>
                </a:ln>
                <a:solidFill>
                  <a:prstClr val="white"/>
                </a:solidFill>
                <a:uLnTx/>
                <a:uFillTx/>
                <a:latin typeface="Effra" panose="020B0603020203020204" pitchFamily="34" charset="0"/>
                <a:cs typeface="Effra" panose="020B0603020203020204" pitchFamily="34" charset="0"/>
              </a:rPr>
              <a:t> Pro</a:t>
            </a:r>
            <a:br>
              <a:rPr kumimoji="0" lang="en-US" sz="4400" b="0" i="0" u="none" strike="noStrike" kern="1200" cap="none" spc="0" normalizeH="0" baseline="0" noProof="0" dirty="0">
                <a:ln>
                  <a:noFill/>
                </a:ln>
                <a:solidFill>
                  <a:prstClr val="white"/>
                </a:solidFill>
                <a:uLnTx/>
                <a:uFillTx/>
                <a:latin typeface="Effra" panose="020B0603020203020204" pitchFamily="34" charset="0"/>
                <a:cs typeface="Effra" panose="020B0603020203020204" pitchFamily="34" charset="0"/>
              </a:rPr>
            </a:br>
            <a:r>
              <a:rPr kumimoji="0" lang="en-US" sz="4400" b="0" i="0" u="none" strike="noStrike" kern="1200" cap="none" spc="0" normalizeH="0" baseline="0" noProof="0" dirty="0">
                <a:ln>
                  <a:noFill/>
                </a:ln>
                <a:solidFill>
                  <a:prstClr val="white"/>
                </a:solidFill>
                <a:uLnTx/>
                <a:uFillTx/>
                <a:latin typeface="Effra" panose="020B0603020203020204" pitchFamily="34" charset="0"/>
                <a:cs typeface="Effra" panose="020B0603020203020204" pitchFamily="34" charset="0"/>
              </a:rPr>
              <a:t>Security Features</a:t>
            </a:r>
          </a:p>
          <a:p>
            <a:pPr lvl="0" algn="l">
              <a:lnSpc>
                <a:spcPct val="100000"/>
              </a:lnSpc>
              <a:defRPr/>
            </a:pPr>
            <a:r>
              <a:rPr kumimoji="0" lang="en-US" sz="2800" b="0" i="0" u="none" strike="noStrike" kern="1200" cap="none" spc="0" normalizeH="0" baseline="0" noProof="0" dirty="0">
                <a:ln>
                  <a:noFill/>
                </a:ln>
                <a:solidFill>
                  <a:srgbClr val="FFFFFF"/>
                </a:solidFill>
                <a:uLnTx/>
                <a:uFillTx/>
                <a:latin typeface="+mn-lt"/>
                <a:ea typeface="+mj-ea"/>
                <a:cs typeface="Effra Light" panose="020B0403020203020204" pitchFamily="34" charset="0"/>
              </a:rPr>
              <a:t>AMD Secure Processor in “Vega”-based</a:t>
            </a:r>
            <a:br>
              <a:rPr kumimoji="0" lang="en-US" sz="2800" b="0" i="0" u="none" strike="noStrike" kern="1200" cap="none" spc="0" normalizeH="0" baseline="0" noProof="0" dirty="0">
                <a:ln>
                  <a:noFill/>
                </a:ln>
                <a:solidFill>
                  <a:srgbClr val="FFFFFF"/>
                </a:solidFill>
                <a:uLnTx/>
                <a:uFillTx/>
                <a:latin typeface="+mn-lt"/>
                <a:ea typeface="+mj-ea"/>
                <a:cs typeface="Effra Light" panose="020B0403020203020204" pitchFamily="34" charset="0"/>
              </a:rPr>
            </a:br>
            <a:r>
              <a:rPr kumimoji="0" lang="en-US" sz="2800" b="0" i="0" u="none" strike="noStrike" kern="1200" cap="none" spc="0" normalizeH="0" baseline="0" noProof="0" dirty="0">
                <a:ln>
                  <a:noFill/>
                </a:ln>
                <a:solidFill>
                  <a:srgbClr val="FFFFFF"/>
                </a:solidFill>
                <a:uLnTx/>
                <a:uFillTx/>
                <a:latin typeface="+mn-lt"/>
                <a:ea typeface="+mj-ea"/>
                <a:cs typeface="Effra Light" panose="020B0403020203020204" pitchFamily="34" charset="0"/>
              </a:rPr>
              <a:t>Radeon</a:t>
            </a:r>
            <a:r>
              <a:rPr lang="en-US" sz="1400" baseline="90000" dirty="0">
                <a:solidFill>
                  <a:srgbClr val="FFFFFF"/>
                </a:solidFill>
                <a:latin typeface="+mn-lt"/>
                <a:cs typeface="Effra Light" panose="020B0403020203020204" pitchFamily="34" charset="0"/>
              </a:rPr>
              <a:t>TM</a:t>
            </a:r>
            <a:r>
              <a:rPr kumimoji="0" lang="en-US" sz="2800" b="0" i="0" u="none" strike="noStrike" kern="1200" cap="none" spc="0" normalizeH="0" baseline="0" noProof="0" dirty="0">
                <a:ln>
                  <a:noFill/>
                </a:ln>
                <a:solidFill>
                  <a:srgbClr val="FFFFFF"/>
                </a:solidFill>
                <a:uLnTx/>
                <a:uFillTx/>
                <a:latin typeface="+mn-lt"/>
                <a:ea typeface="+mj-ea"/>
                <a:cs typeface="Effra Light" panose="020B0403020203020204" pitchFamily="34" charset="0"/>
              </a:rPr>
              <a:t> Pro GPUs Enables Hardware</a:t>
            </a:r>
            <a:br>
              <a:rPr kumimoji="0" lang="en-US" sz="2800" b="0" i="0" u="none" strike="noStrike" kern="1200" cap="none" spc="0" normalizeH="0" baseline="0" noProof="0" dirty="0">
                <a:ln>
                  <a:noFill/>
                </a:ln>
                <a:solidFill>
                  <a:srgbClr val="FFFFFF"/>
                </a:solidFill>
                <a:uLnTx/>
                <a:uFillTx/>
                <a:latin typeface="+mn-lt"/>
                <a:ea typeface="+mj-ea"/>
                <a:cs typeface="Effra Light" panose="020B0403020203020204" pitchFamily="34" charset="0"/>
              </a:rPr>
            </a:br>
            <a:r>
              <a:rPr kumimoji="0" lang="en-US" sz="2800" b="0" i="0" u="none" strike="noStrike" kern="1200" cap="none" spc="0" normalizeH="0" baseline="0" noProof="0" dirty="0">
                <a:ln>
                  <a:noFill/>
                </a:ln>
                <a:solidFill>
                  <a:srgbClr val="FFFFFF"/>
                </a:solidFill>
                <a:uLnTx/>
                <a:uFillTx/>
                <a:latin typeface="+mn-lt"/>
                <a:ea typeface="+mj-ea"/>
                <a:cs typeface="Effra Light" panose="020B0403020203020204" pitchFamily="34" charset="0"/>
              </a:rPr>
              <a:t>Validated Boot</a:t>
            </a:r>
          </a:p>
        </p:txBody>
      </p:sp>
      <p:pic>
        <p:nvPicPr>
          <p:cNvPr id="8" name="Graphic 7" descr="Lock">
            <a:extLst>
              <a:ext uri="{FF2B5EF4-FFF2-40B4-BE49-F238E27FC236}">
                <a16:creationId xmlns:a16="http://schemas.microsoft.com/office/drawing/2014/main" id="{39678E54-906B-439B-8C31-7F31C69A02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8744" y="1647829"/>
            <a:ext cx="713232" cy="713232"/>
          </a:xfrm>
          <a:prstGeom prst="rect">
            <a:avLst/>
          </a:prstGeom>
          <a:effectLst/>
        </p:spPr>
      </p:pic>
      <p:grpSp>
        <p:nvGrpSpPr>
          <p:cNvPr id="10" name="Group 9">
            <a:extLst>
              <a:ext uri="{FF2B5EF4-FFF2-40B4-BE49-F238E27FC236}">
                <a16:creationId xmlns:a16="http://schemas.microsoft.com/office/drawing/2014/main" id="{AAA4C122-E436-462A-AFBE-9C395A522D12}"/>
              </a:ext>
            </a:extLst>
          </p:cNvPr>
          <p:cNvGrpSpPr/>
          <p:nvPr/>
        </p:nvGrpSpPr>
        <p:grpSpPr>
          <a:xfrm>
            <a:off x="7759235" y="1372958"/>
            <a:ext cx="3668858" cy="3119862"/>
            <a:chOff x="7759235" y="1372958"/>
            <a:chExt cx="3668858" cy="3119862"/>
          </a:xfrm>
        </p:grpSpPr>
        <p:pic>
          <p:nvPicPr>
            <p:cNvPr id="11" name="Picture 10">
              <a:extLst>
                <a:ext uri="{FF2B5EF4-FFF2-40B4-BE49-F238E27FC236}">
                  <a16:creationId xmlns:a16="http://schemas.microsoft.com/office/drawing/2014/main" id="{DBD1154F-A365-417B-BF47-BF254CD5E2D9}"/>
                </a:ext>
              </a:extLst>
            </p:cNvPr>
            <p:cNvPicPr>
              <a:picLocks noChangeAspect="1"/>
            </p:cNvPicPr>
            <p:nvPr/>
          </p:nvPicPr>
          <p:blipFill>
            <a:blip r:embed="rId5"/>
            <a:stretch>
              <a:fillRect/>
            </a:stretch>
          </p:blipFill>
          <p:spPr>
            <a:xfrm>
              <a:off x="9142093" y="1372958"/>
              <a:ext cx="2286000" cy="2282573"/>
            </a:xfrm>
            <a:prstGeom prst="rect">
              <a:avLst/>
            </a:prstGeom>
          </p:spPr>
        </p:pic>
        <p:sp>
          <p:nvSpPr>
            <p:cNvPr id="12" name="Rectangle 11">
              <a:extLst>
                <a:ext uri="{FF2B5EF4-FFF2-40B4-BE49-F238E27FC236}">
                  <a16:creationId xmlns:a16="http://schemas.microsoft.com/office/drawing/2014/main" id="{8A7CF291-5216-4B9B-B78F-830F734CCDF8}"/>
                </a:ext>
              </a:extLst>
            </p:cNvPr>
            <p:cNvSpPr/>
            <p:nvPr/>
          </p:nvSpPr>
          <p:spPr>
            <a:xfrm>
              <a:off x="7759235" y="3969600"/>
              <a:ext cx="366885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kumimoji="0" lang="en-US" sz="1400" b="0" i="0" u="none" strike="noStrike" kern="1200" cap="none" spc="0" normalizeH="0" baseline="0" noProof="0" dirty="0">
                  <a:ln w="28575">
                    <a:noFill/>
                  </a:ln>
                  <a:solidFill>
                    <a:srgbClr val="FFFFFF"/>
                  </a:solidFill>
                  <a:uLnTx/>
                  <a:uFillTx/>
                  <a:ea typeface="+mn-ea"/>
                  <a:cs typeface="+mn-cs"/>
                </a:rPr>
                <a:t>Hardware Root of Trust Provides Foundation</a:t>
              </a:r>
              <a:br>
                <a:rPr kumimoji="0" lang="en-US" sz="1400" b="0" i="0" u="none" strike="noStrike" kern="1200" cap="none" spc="0" normalizeH="0" baseline="0" noProof="0" dirty="0">
                  <a:ln w="28575">
                    <a:noFill/>
                  </a:ln>
                  <a:solidFill>
                    <a:srgbClr val="FFFFFF"/>
                  </a:solidFill>
                  <a:uLnTx/>
                  <a:uFillTx/>
                  <a:ea typeface="+mn-ea"/>
                  <a:cs typeface="+mn-cs"/>
                </a:rPr>
              </a:br>
              <a:r>
                <a:rPr kumimoji="0" lang="en-US" sz="1400" b="0" i="0" u="none" strike="noStrike" kern="1200" cap="none" spc="0" normalizeH="0" baseline="0" noProof="0" dirty="0">
                  <a:ln w="28575">
                    <a:noFill/>
                  </a:ln>
                  <a:solidFill>
                    <a:srgbClr val="FFFFFF"/>
                  </a:solidFill>
                  <a:uLnTx/>
                  <a:uFillTx/>
                  <a:ea typeface="+mn-ea"/>
                  <a:cs typeface="+mn-cs"/>
                </a:rPr>
                <a:t>for Platform Security</a:t>
              </a:r>
            </a:p>
          </p:txBody>
        </p:sp>
        <p:sp>
          <p:nvSpPr>
            <p:cNvPr id="13" name="Arrow: Bent 12">
              <a:extLst>
                <a:ext uri="{FF2B5EF4-FFF2-40B4-BE49-F238E27FC236}">
                  <a16:creationId xmlns:a16="http://schemas.microsoft.com/office/drawing/2014/main" id="{C7BD537B-E22E-4134-80D7-8B3F00FFEE78}"/>
                </a:ext>
              </a:extLst>
            </p:cNvPr>
            <p:cNvSpPr/>
            <p:nvPr/>
          </p:nvSpPr>
          <p:spPr>
            <a:xfrm>
              <a:off x="8138939" y="2647374"/>
              <a:ext cx="1427019" cy="667344"/>
            </a:xfrm>
            <a:prstGeom prst="bentArrow">
              <a:avLst>
                <a:gd name="adj1" fmla="val 6515"/>
                <a:gd name="adj2" fmla="val 9264"/>
                <a:gd name="adj3" fmla="val 20997"/>
                <a:gd name="adj4" fmla="val 0"/>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Effra Light"/>
                <a:ea typeface="+mn-ea"/>
                <a:cs typeface="+mn-cs"/>
              </a:endParaRPr>
            </a:p>
          </p:txBody>
        </p:sp>
        <p:sp>
          <p:nvSpPr>
            <p:cNvPr id="14" name="Rectangle 13">
              <a:extLst>
                <a:ext uri="{FF2B5EF4-FFF2-40B4-BE49-F238E27FC236}">
                  <a16:creationId xmlns:a16="http://schemas.microsoft.com/office/drawing/2014/main" id="{49F4A3BD-A52A-4A69-AA77-E777076D86A8}"/>
                </a:ext>
              </a:extLst>
            </p:cNvPr>
            <p:cNvSpPr/>
            <p:nvPr/>
          </p:nvSpPr>
          <p:spPr>
            <a:xfrm flipH="1">
              <a:off x="9586044" y="2595403"/>
              <a:ext cx="228600" cy="228600"/>
            </a:xfrm>
            <a:prstGeom prst="rect">
              <a:avLst/>
            </a:prstGeom>
            <a:noFill/>
            <a:ln w="38100">
              <a:solidFill>
                <a:schemeClr val="tx1"/>
              </a:solidFill>
              <a:prstDash val="solid"/>
              <a:miter lim="800000"/>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FFFFFF"/>
                </a:solidFill>
                <a:effectLst/>
                <a:uLnTx/>
                <a:uFillTx/>
                <a:latin typeface="Effra Light"/>
                <a:ea typeface="+mn-ea"/>
                <a:cs typeface="+mn-cs"/>
              </a:endParaRPr>
            </a:p>
          </p:txBody>
        </p:sp>
        <p:grpSp>
          <p:nvGrpSpPr>
            <p:cNvPr id="15" name="Group 14">
              <a:extLst>
                <a:ext uri="{FF2B5EF4-FFF2-40B4-BE49-F238E27FC236}">
                  <a16:creationId xmlns:a16="http://schemas.microsoft.com/office/drawing/2014/main" id="{2349E483-B926-4012-B45E-A003AC22292C}"/>
                </a:ext>
              </a:extLst>
            </p:cNvPr>
            <p:cNvGrpSpPr/>
            <p:nvPr/>
          </p:nvGrpSpPr>
          <p:grpSpPr>
            <a:xfrm>
              <a:off x="7764953" y="2824003"/>
              <a:ext cx="790883" cy="822960"/>
              <a:chOff x="6964593" y="626607"/>
              <a:chExt cx="790883" cy="822960"/>
            </a:xfrm>
            <a:effectLst>
              <a:outerShdw blurRad="50800" dist="38100" dir="2700000" algn="tl" rotWithShape="0">
                <a:prstClr val="black">
                  <a:alpha val="40000"/>
                </a:prstClr>
              </a:outerShdw>
            </a:effectLst>
          </p:grpSpPr>
          <p:sp>
            <p:nvSpPr>
              <p:cNvPr id="16" name="Rounded Rectangle 43">
                <a:extLst>
                  <a:ext uri="{FF2B5EF4-FFF2-40B4-BE49-F238E27FC236}">
                    <a16:creationId xmlns:a16="http://schemas.microsoft.com/office/drawing/2014/main" id="{E326387D-E6C0-41CF-8B19-71EAE504904E}"/>
                  </a:ext>
                </a:extLst>
              </p:cNvPr>
              <p:cNvSpPr>
                <a:spLocks noChangeAspect="1"/>
              </p:cNvSpPr>
              <p:nvPr/>
            </p:nvSpPr>
            <p:spPr>
              <a:xfrm>
                <a:off x="6964593" y="626607"/>
                <a:ext cx="790883" cy="822960"/>
              </a:xfrm>
              <a:prstGeom prst="roundRect">
                <a:avLst>
                  <a:gd name="adj" fmla="val 0"/>
                </a:avLst>
              </a:prstGeom>
              <a:solidFill>
                <a:srgbClr val="242422"/>
              </a:solidFill>
              <a:ln w="12700" cap="flat" cmpd="sng" algn="ctr">
                <a:solidFill>
                  <a:srgbClr val="FFFFFF"/>
                </a:solidFill>
                <a:prstDash val="solid"/>
                <a:miter lim="800000"/>
              </a:ln>
              <a:effectLst/>
            </p:spPr>
            <p:txBody>
              <a:bodyPr spcFirstLastPara="1" lIns="0" tIns="182880" rIns="0" bIns="182880" numCol="1" rtlCol="0" anchor="b" anchorCtr="0"/>
              <a:lstStyle/>
              <a:p>
                <a:pPr marL="0" marR="0" lvl="0" indent="0" algn="ctr" defTabSz="914400" rtl="0" eaLnBrk="1" fontAlgn="auto" latinLnBrk="0" hangingPunct="1">
                  <a:lnSpc>
                    <a:spcPts val="1600"/>
                  </a:lnSpc>
                  <a:spcBef>
                    <a:spcPts val="0"/>
                  </a:spcBef>
                  <a:spcAft>
                    <a:spcPts val="0"/>
                  </a:spcAft>
                  <a:buClrTx/>
                  <a:buSzTx/>
                  <a:buFontTx/>
                  <a:buNone/>
                  <a:tabLst/>
                  <a:defRPr/>
                </a:pP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a:p>
                <a:pPr marL="0" marR="0" lvl="0" indent="0" algn="ctr" defTabSz="914400" rtl="0" eaLnBrk="1" fontAlgn="auto" latinLnBrk="0" hangingPunct="1">
                  <a:lnSpc>
                    <a:spcPts val="1600"/>
                  </a:lnSpc>
                  <a:spcBef>
                    <a:spcPts val="0"/>
                  </a:spcBef>
                  <a:spcAft>
                    <a:spcPts val="0"/>
                  </a:spcAft>
                  <a:buClrTx/>
                  <a:buSzTx/>
                  <a:buFontTx/>
                  <a:buNone/>
                  <a:tabLst/>
                  <a:defRPr/>
                </a:pP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a:p>
                <a:pPr marL="0" marR="0" lvl="0" indent="0" algn="ctr" defTabSz="914400" rtl="0" eaLnBrk="1" fontAlgn="auto" latinLnBrk="0" hangingPunct="1">
                  <a:lnSpc>
                    <a:spcPts val="1600"/>
                  </a:lnSpc>
                  <a:spcBef>
                    <a:spcPts val="0"/>
                  </a:spcBef>
                  <a:spcAft>
                    <a:spcPts val="0"/>
                  </a:spcAft>
                  <a:buClrTx/>
                  <a:buSzTx/>
                  <a:buFontTx/>
                  <a:buNone/>
                  <a:tabLst/>
                  <a:defRPr/>
                </a:pP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a:p>
                <a:pPr marL="0" marR="0" lvl="0" indent="0" algn="ctr" defTabSz="914400" rtl="0" eaLnBrk="1" fontAlgn="auto" latinLnBrk="0" hangingPunct="1">
                  <a:lnSpc>
                    <a:spcPts val="1600"/>
                  </a:lnSpc>
                  <a:spcBef>
                    <a:spcPts val="0"/>
                  </a:spcBef>
                  <a:spcAft>
                    <a:spcPts val="0"/>
                  </a:spcAft>
                  <a:buClrTx/>
                  <a:buSzTx/>
                  <a:buFontTx/>
                  <a:buNone/>
                  <a:tabLst/>
                  <a:defRPr/>
                </a:pP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a:p>
                <a:pPr marL="0" marR="0" lvl="0" indent="0" algn="ctr" defTabSz="914400" rtl="0" eaLnBrk="1" fontAlgn="auto" latinLnBrk="0" hangingPunct="1">
                  <a:lnSpc>
                    <a:spcPts val="1600"/>
                  </a:lnSpc>
                  <a:spcBef>
                    <a:spcPts val="0"/>
                  </a:spcBef>
                  <a:spcAft>
                    <a:spcPts val="0"/>
                  </a:spcAft>
                  <a:buClrTx/>
                  <a:buSzTx/>
                  <a:buFontTx/>
                  <a:buNone/>
                  <a:tabLst/>
                  <a:defRPr/>
                </a:pPr>
                <a:br>
                  <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rPr>
                </a:b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p:txBody>
          </p:sp>
          <p:sp>
            <p:nvSpPr>
              <p:cNvPr id="17" name="Rectangle 16">
                <a:extLst>
                  <a:ext uri="{FF2B5EF4-FFF2-40B4-BE49-F238E27FC236}">
                    <a16:creationId xmlns:a16="http://schemas.microsoft.com/office/drawing/2014/main" id="{0155D62A-CCC3-43A4-B302-FA8AD59F6C07}"/>
                  </a:ext>
                </a:extLst>
              </p:cNvPr>
              <p:cNvSpPr/>
              <p:nvPr/>
            </p:nvSpPr>
            <p:spPr>
              <a:xfrm>
                <a:off x="6973796" y="671658"/>
                <a:ext cx="774383" cy="192614"/>
              </a:xfrm>
              <a:prstGeom prst="rect">
                <a:avLst/>
              </a:prstGeom>
              <a:solidFill>
                <a:srgbClr val="0000E1"/>
              </a:solidFill>
              <a:ln w="31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FFFFFF"/>
                    </a:solidFill>
                    <a:effectLst/>
                    <a:uLnTx/>
                    <a:uFillTx/>
                    <a:latin typeface="Avenir" panose="020B0503020203020204" pitchFamily="34" charset="0"/>
                    <a:ea typeface="+mn-ea"/>
                    <a:cs typeface="+mn-cs"/>
                  </a:rPr>
                  <a:t>Root of Trust</a:t>
                </a:r>
              </a:p>
            </p:txBody>
          </p:sp>
          <p:sp>
            <p:nvSpPr>
              <p:cNvPr id="18" name="Rectangle 17">
                <a:extLst>
                  <a:ext uri="{FF2B5EF4-FFF2-40B4-BE49-F238E27FC236}">
                    <a16:creationId xmlns:a16="http://schemas.microsoft.com/office/drawing/2014/main" id="{CAEAB939-C8F1-45F2-86C9-393B45800604}"/>
                  </a:ext>
                </a:extLst>
              </p:cNvPr>
              <p:cNvSpPr/>
              <p:nvPr/>
            </p:nvSpPr>
            <p:spPr>
              <a:xfrm>
                <a:off x="6973788" y="866173"/>
                <a:ext cx="772492" cy="5770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050" b="0" i="0" u="none" strike="noStrike" kern="0" cap="none" spc="0" normalizeH="0" baseline="0" noProof="0" dirty="0">
                    <a:ln>
                      <a:noFill/>
                    </a:ln>
                    <a:solidFill>
                      <a:prstClr val="white"/>
                    </a:solidFill>
                    <a:effectLst/>
                    <a:uLnTx/>
                    <a:uFillTx/>
                    <a:latin typeface="Avenir" panose="020B0503020203020204" pitchFamily="34" charset="0"/>
                    <a:ea typeface="+mn-ea"/>
                    <a:cs typeface="+mn-cs"/>
                  </a:rPr>
                  <a:t>AMD </a:t>
                </a:r>
                <a:br>
                  <a:rPr kumimoji="0" lang="en-CA" sz="1050" b="0" i="0" u="none" strike="noStrike" kern="0" cap="none" spc="0" normalizeH="0" baseline="0" noProof="0" dirty="0">
                    <a:ln>
                      <a:noFill/>
                    </a:ln>
                    <a:solidFill>
                      <a:prstClr val="white"/>
                    </a:solidFill>
                    <a:effectLst/>
                    <a:uLnTx/>
                    <a:uFillTx/>
                    <a:latin typeface="Avenir" panose="020B0503020203020204" pitchFamily="34" charset="0"/>
                    <a:ea typeface="+mn-ea"/>
                    <a:cs typeface="+mn-cs"/>
                  </a:rPr>
                </a:br>
                <a:r>
                  <a:rPr kumimoji="0" lang="en-CA" sz="1050" b="0" i="0" u="none" strike="noStrike" kern="0" cap="none" spc="0" normalizeH="0" baseline="0" noProof="0" dirty="0">
                    <a:ln>
                      <a:noFill/>
                    </a:ln>
                    <a:solidFill>
                      <a:prstClr val="white"/>
                    </a:solidFill>
                    <a:effectLst/>
                    <a:uLnTx/>
                    <a:uFillTx/>
                    <a:latin typeface="Avenir" panose="020B0503020203020204" pitchFamily="34" charset="0"/>
                    <a:ea typeface="+mn-ea"/>
                    <a:cs typeface="+mn-cs"/>
                  </a:rPr>
                  <a:t>Secure Processor</a:t>
                </a:r>
                <a:endParaRPr kumimoji="0" lang="en-US" sz="1050" b="0" i="0" u="none" strike="noStrike" kern="1200" cap="none" spc="0" normalizeH="0" baseline="0" noProof="0" dirty="0">
                  <a:ln>
                    <a:noFill/>
                  </a:ln>
                  <a:solidFill>
                    <a:srgbClr val="FFFFFF"/>
                  </a:solidFill>
                  <a:effectLst/>
                  <a:uLnTx/>
                  <a:uFillTx/>
                  <a:latin typeface="Effra Light"/>
                  <a:ea typeface="+mn-ea"/>
                  <a:cs typeface="+mn-cs"/>
                </a:endParaRPr>
              </a:p>
            </p:txBody>
          </p:sp>
        </p:grpSp>
      </p:grpSp>
      <p:sp>
        <p:nvSpPr>
          <p:cNvPr id="19" name="Chevron 8">
            <a:extLst>
              <a:ext uri="{FF2B5EF4-FFF2-40B4-BE49-F238E27FC236}">
                <a16:creationId xmlns:a16="http://schemas.microsoft.com/office/drawing/2014/main" id="{6B97F0FD-52FF-4D41-A63A-B5ABA555D5EF}"/>
              </a:ext>
            </a:extLst>
          </p:cNvPr>
          <p:cNvSpPr/>
          <p:nvPr/>
        </p:nvSpPr>
        <p:spPr>
          <a:xfrm>
            <a:off x="8018665" y="5343056"/>
            <a:ext cx="3840480"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FFFFFF"/>
                </a:solidFill>
                <a:uLnTx/>
                <a:uFillTx/>
                <a:latin typeface="Effra" panose="020B0603020203020204" pitchFamily="34" charset="0"/>
                <a:cs typeface="Effra" panose="020B0603020203020204" pitchFamily="34" charset="0"/>
              </a:rPr>
              <a:t>Shutdown Security:</a:t>
            </a:r>
            <a:br>
              <a:rPr kumimoji="0" lang="en-US" sz="1400" b="0" i="0" u="none" strike="noStrike" kern="1200" cap="none" spc="0" normalizeH="0" baseline="0" noProof="0" dirty="0">
                <a:ln>
                  <a:noFill/>
                </a:ln>
                <a:solidFill>
                  <a:srgbClr val="FFFFFF"/>
                </a:solidFill>
                <a:uLnTx/>
                <a:uFillTx/>
                <a:latin typeface="Effra" panose="020B0603020203020204" pitchFamily="34" charset="0"/>
                <a:cs typeface="Effra" panose="020B0603020203020204" pitchFamily="34" charset="0"/>
              </a:rPr>
            </a:br>
            <a:r>
              <a:rPr kumimoji="0" lang="en-US" sz="1400" b="0" i="0" u="none" strike="noStrike" kern="1200" cap="none" spc="0" normalizeH="0" baseline="0" noProof="0" dirty="0">
                <a:ln>
                  <a:noFill/>
                </a:ln>
                <a:solidFill>
                  <a:srgbClr val="FFFFFF"/>
                </a:solidFill>
                <a:uLnTx/>
                <a:uFillTx/>
                <a:ea typeface="+mn-ea"/>
                <a:cs typeface="Effra" panose="020B0603020203020204" pitchFamily="34" charset="0"/>
              </a:rPr>
              <a:t>AMD Secure Processor Secures Graphics Bound IP</a:t>
            </a:r>
            <a:endParaRPr kumimoji="0" lang="en-US" sz="1800" b="0" i="0" u="none" strike="noStrike" kern="1200" cap="none" spc="0" normalizeH="0" baseline="0" noProof="0" dirty="0">
              <a:ln>
                <a:noFill/>
              </a:ln>
              <a:solidFill>
                <a:srgbClr val="FFFFFF"/>
              </a:solidFill>
              <a:uLnTx/>
              <a:uFillTx/>
              <a:ea typeface="+mn-ea"/>
              <a:cs typeface="Effra" panose="020B0603020203020204" pitchFamily="34" charset="0"/>
            </a:endParaRPr>
          </a:p>
        </p:txBody>
      </p:sp>
      <p:sp>
        <p:nvSpPr>
          <p:cNvPr id="20" name="Title 2">
            <a:extLst>
              <a:ext uri="{FF2B5EF4-FFF2-40B4-BE49-F238E27FC236}">
                <a16:creationId xmlns:a16="http://schemas.microsoft.com/office/drawing/2014/main" id="{3C4B6816-C4CF-489A-807F-EFB56325456D}"/>
              </a:ext>
            </a:extLst>
          </p:cNvPr>
          <p:cNvSpPr txBox="1">
            <a:spLocks/>
          </p:cNvSpPr>
          <p:nvPr/>
        </p:nvSpPr>
        <p:spPr>
          <a:xfrm>
            <a:off x="1752600" y="6274539"/>
            <a:ext cx="8686800"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Available on Radeon</a:t>
            </a:r>
            <a:r>
              <a:rPr kumimoji="0" lang="en-US" sz="800" b="0" i="0" u="none" strike="noStrike" kern="1200" cap="none" spc="0" normalizeH="0" baseline="30000" noProof="0" dirty="0">
                <a:ln>
                  <a:noFill/>
                </a:ln>
                <a:solidFill>
                  <a:srgbClr val="FFFFFF">
                    <a:alpha val="50000"/>
                  </a:srgbClr>
                </a:solidFill>
                <a:uLnTx/>
                <a:uFillTx/>
                <a:latin typeface="+mn-lt"/>
                <a:cs typeface="Effra Light" panose="020B0403020203020204" pitchFamily="34" charset="0"/>
              </a:rPr>
              <a:t>™</a:t>
            </a: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 Pro WX 9100</a:t>
            </a:r>
            <a:r>
              <a:rPr lang="en-US" sz="800" spc="0" dirty="0">
                <a:solidFill>
                  <a:srgbClr val="FFFFFF">
                    <a:alpha val="50000"/>
                  </a:srgbClr>
                </a:solidFill>
                <a:latin typeface="+mn-lt"/>
                <a:cs typeface="Effra Light" panose="020B0403020203020204" pitchFamily="34" charset="0"/>
              </a:rPr>
              <a:t>, Radeon</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Pro SSG, and </a:t>
            </a: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Radeon</a:t>
            </a:r>
            <a:r>
              <a:rPr kumimoji="0" lang="en-US" sz="800" b="0" i="0" u="none" strike="noStrike" kern="1200" cap="none" spc="0" normalizeH="0" baseline="30000" noProof="0" dirty="0">
                <a:ln>
                  <a:noFill/>
                </a:ln>
                <a:solidFill>
                  <a:srgbClr val="FFFFFF">
                    <a:alpha val="50000"/>
                  </a:srgbClr>
                </a:solidFill>
                <a:uLnTx/>
                <a:uFillTx/>
                <a:latin typeface="+mn-lt"/>
                <a:cs typeface="Effra Light" panose="020B0403020203020204" pitchFamily="34" charset="0"/>
              </a:rPr>
              <a:t>™</a:t>
            </a: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 Vega Frontier Edition graphics cards. </a:t>
            </a:r>
            <a:r>
              <a:rPr lang="en-US" sz="800" spc="0" dirty="0">
                <a:solidFill>
                  <a:srgbClr val="FFFFFF">
                    <a:alpha val="50000"/>
                  </a:srgbClr>
                </a:solidFill>
                <a:latin typeface="+mn-lt"/>
                <a:cs typeface="Effra Light" panose="020B0403020203020204" pitchFamily="34" charset="0"/>
              </a:rPr>
              <a:t>Windows</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Defender Device Guard </a:t>
            </a:r>
            <a:r>
              <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rPr>
              <a:t>requires </a:t>
            </a:r>
            <a:r>
              <a:rPr lang="en-US" sz="800" spc="0" dirty="0">
                <a:solidFill>
                  <a:srgbClr val="FFFFFF">
                    <a:alpha val="50000"/>
                  </a:srgbClr>
                </a:solidFill>
                <a:latin typeface="+mn-lt"/>
                <a:cs typeface="Effra Light" panose="020B0403020203020204" pitchFamily="34" charset="0"/>
              </a:rPr>
              <a:t>Windows</a:t>
            </a:r>
            <a:r>
              <a:rPr lang="en-US" sz="800" spc="0" baseline="30000" dirty="0">
                <a:solidFill>
                  <a:srgbClr val="FFFFFF">
                    <a:alpha val="50000"/>
                  </a:srgbClr>
                </a:solidFill>
                <a:latin typeface="+mn-lt"/>
                <a:cs typeface="Effra Light" panose="020B0403020203020204" pitchFamily="34" charset="0"/>
              </a:rPr>
              <a:t>®</a:t>
            </a:r>
            <a:r>
              <a:rPr lang="en-US" sz="800" spc="0" dirty="0">
                <a:solidFill>
                  <a:srgbClr val="FFFFFF">
                    <a:alpha val="50000"/>
                  </a:srgbClr>
                </a:solidFill>
                <a:latin typeface="+mn-lt"/>
                <a:cs typeface="Effra Light" panose="020B0403020203020204" pitchFamily="34" charset="0"/>
              </a:rPr>
              <a:t> 10 Enterprise edition </a:t>
            </a:r>
            <a:endParaRPr kumimoji="0" lang="en-US" sz="800" b="0" i="0" u="none" strike="noStrike" kern="1200" cap="none" spc="0" normalizeH="0" baseline="0" noProof="0" dirty="0">
              <a:ln>
                <a:noFill/>
              </a:ln>
              <a:solidFill>
                <a:srgbClr val="FFFFFF">
                  <a:alpha val="50000"/>
                </a:srgbClr>
              </a:solidFill>
              <a:uLnTx/>
              <a:uFillTx/>
              <a:latin typeface="+mn-lt"/>
              <a:cs typeface="Effra Light" panose="020B0403020203020204" pitchFamily="34" charset="0"/>
            </a:endParaRPr>
          </a:p>
        </p:txBody>
      </p:sp>
      <p:sp>
        <p:nvSpPr>
          <p:cNvPr id="25" name="Rectangle 24">
            <a:extLst>
              <a:ext uri="{FF2B5EF4-FFF2-40B4-BE49-F238E27FC236}">
                <a16:creationId xmlns:a16="http://schemas.microsoft.com/office/drawing/2014/main" id="{D60191FA-0F8F-4A25-9B8F-0BB735672398}"/>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dirty="0">
              <a:solidFill>
                <a:prstClr val="white"/>
              </a:solidFill>
              <a:latin typeface="Effra Medium" panose="020B0703020203020204" pitchFamily="34" charset="0"/>
              <a:cs typeface="Effra Medium" panose="020B0703020203020204" pitchFamily="34" charset="0"/>
            </a:endParaRPr>
          </a:p>
        </p:txBody>
      </p:sp>
      <p:sp>
        <p:nvSpPr>
          <p:cNvPr id="26" name="Rectangle 25">
            <a:extLst>
              <a:ext uri="{FF2B5EF4-FFF2-40B4-BE49-F238E27FC236}">
                <a16:creationId xmlns:a16="http://schemas.microsoft.com/office/drawing/2014/main" id="{61D96AFA-E3CB-4ED1-BB4D-A17D85381953}"/>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dirty="0">
              <a:solidFill>
                <a:prstClr val="white"/>
              </a:solidFill>
              <a:latin typeface="Calibri" panose="020F0502020204030204"/>
            </a:endParaRPr>
          </a:p>
        </p:txBody>
      </p:sp>
      <p:sp>
        <p:nvSpPr>
          <p:cNvPr id="27" name="TextBox 26">
            <a:extLst>
              <a:ext uri="{FF2B5EF4-FFF2-40B4-BE49-F238E27FC236}">
                <a16:creationId xmlns:a16="http://schemas.microsoft.com/office/drawing/2014/main" id="{9E29E8E4-228D-48B7-8C39-8E3CC9A9751C}"/>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SECURITY FEATURES</a:t>
            </a:r>
            <a:endParaRPr lang="en-US" dirty="0">
              <a:solidFill>
                <a:srgbClr val="000000"/>
              </a:solidFill>
              <a:latin typeface="Effra Medium" panose="020B0703020203020204" pitchFamily="34" charset="0"/>
              <a:cs typeface="Effra Medium" panose="020B0703020203020204" pitchFamily="34" charset="0"/>
            </a:endParaRPr>
          </a:p>
        </p:txBody>
      </p:sp>
      <p:sp>
        <p:nvSpPr>
          <p:cNvPr id="28" name="Rectangle 27">
            <a:extLst>
              <a:ext uri="{FF2B5EF4-FFF2-40B4-BE49-F238E27FC236}">
                <a16:creationId xmlns:a16="http://schemas.microsoft.com/office/drawing/2014/main" id="{AACBFD8F-038A-4660-A220-642B217B330F}"/>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3780972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p:cNvPicPr>
            <a:picLocks noChangeAspect="1"/>
          </p:cNvPicPr>
          <p:nvPr/>
        </p:nvPicPr>
        <p:blipFill rotWithShape="1">
          <a:blip r:embed="rId3"/>
          <a:srcRect l="624" t="1" r="624" b="39461"/>
          <a:stretch/>
        </p:blipFill>
        <p:spPr>
          <a:xfrm flipH="1">
            <a:off x="-3" y="0"/>
            <a:ext cx="12192002" cy="5034703"/>
          </a:xfrm>
          <a:prstGeom prst="rect">
            <a:avLst/>
          </a:prstGeom>
        </p:spPr>
      </p:pic>
      <p:sp>
        <p:nvSpPr>
          <p:cNvPr id="65" name="Rectangle 64"/>
          <p:cNvSpPr/>
          <p:nvPr/>
        </p:nvSpPr>
        <p:spPr>
          <a:xfrm>
            <a:off x="-2" y="0"/>
            <a:ext cx="6675120" cy="5034703"/>
          </a:xfrm>
          <a:prstGeom prst="rect">
            <a:avLst/>
          </a:prstGeom>
          <a:gradFill>
            <a:gsLst>
              <a:gs pos="100000">
                <a:srgbClr val="0000E1"/>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cxnSp>
        <p:nvCxnSpPr>
          <p:cNvPr id="81" name="Straight Connector 80"/>
          <p:cNvCxnSpPr>
            <a:cxnSpLocks/>
          </p:cNvCxnSpPr>
          <p:nvPr/>
        </p:nvCxnSpPr>
        <p:spPr>
          <a:xfrm>
            <a:off x="3319633" y="935357"/>
            <a:ext cx="4134004" cy="1847500"/>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2" name="Straight Connector 81"/>
          <p:cNvCxnSpPr>
            <a:cxnSpLocks/>
          </p:cNvCxnSpPr>
          <p:nvPr/>
        </p:nvCxnSpPr>
        <p:spPr>
          <a:xfrm>
            <a:off x="1362628" y="1901296"/>
            <a:ext cx="6142890" cy="1235306"/>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3" name="Straight Connector 82"/>
          <p:cNvCxnSpPr>
            <a:cxnSpLocks/>
          </p:cNvCxnSpPr>
          <p:nvPr/>
        </p:nvCxnSpPr>
        <p:spPr>
          <a:xfrm flipV="1">
            <a:off x="294080" y="3427688"/>
            <a:ext cx="7236163" cy="30034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4" name="Straight Connector 83"/>
          <p:cNvCxnSpPr>
            <a:cxnSpLocks/>
          </p:cNvCxnSpPr>
          <p:nvPr/>
        </p:nvCxnSpPr>
        <p:spPr>
          <a:xfrm flipV="1">
            <a:off x="2557382" y="3799684"/>
            <a:ext cx="4948136" cy="163636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5" name="Straight Connector 84"/>
          <p:cNvCxnSpPr>
            <a:cxnSpLocks/>
          </p:cNvCxnSpPr>
          <p:nvPr/>
        </p:nvCxnSpPr>
        <p:spPr>
          <a:xfrm flipV="1">
            <a:off x="6291283" y="4074132"/>
            <a:ext cx="1658789" cy="1397742"/>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6" name="Straight Connector 85"/>
          <p:cNvCxnSpPr>
            <a:cxnSpLocks/>
          </p:cNvCxnSpPr>
          <p:nvPr/>
        </p:nvCxnSpPr>
        <p:spPr>
          <a:xfrm flipV="1">
            <a:off x="8281947" y="4238607"/>
            <a:ext cx="293614" cy="1233267"/>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9" name="Straight Connector 88"/>
          <p:cNvCxnSpPr>
            <a:cxnSpLocks/>
          </p:cNvCxnSpPr>
          <p:nvPr/>
        </p:nvCxnSpPr>
        <p:spPr>
          <a:xfrm>
            <a:off x="5317047" y="183315"/>
            <a:ext cx="2213196" cy="2056070"/>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1" name="Straight Connector 100"/>
          <p:cNvCxnSpPr>
            <a:cxnSpLocks/>
          </p:cNvCxnSpPr>
          <p:nvPr/>
        </p:nvCxnSpPr>
        <p:spPr>
          <a:xfrm flipH="1" flipV="1">
            <a:off x="9232501" y="4365224"/>
            <a:ext cx="505433" cy="107082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2" name="Straight Connector 101"/>
          <p:cNvCxnSpPr>
            <a:cxnSpLocks/>
          </p:cNvCxnSpPr>
          <p:nvPr/>
        </p:nvCxnSpPr>
        <p:spPr>
          <a:xfrm flipH="1" flipV="1">
            <a:off x="9768820" y="4238608"/>
            <a:ext cx="1446179" cy="1197440"/>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3" name="Straight Connector 102"/>
          <p:cNvCxnSpPr>
            <a:cxnSpLocks/>
          </p:cNvCxnSpPr>
          <p:nvPr/>
        </p:nvCxnSpPr>
        <p:spPr>
          <a:xfrm flipH="1" flipV="1">
            <a:off x="10242234" y="3982602"/>
            <a:ext cx="1947672" cy="960193"/>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4" name="Straight Connector 103"/>
          <p:cNvCxnSpPr>
            <a:cxnSpLocks/>
          </p:cNvCxnSpPr>
          <p:nvPr/>
        </p:nvCxnSpPr>
        <p:spPr>
          <a:xfrm flipH="1" flipV="1">
            <a:off x="10609211" y="3731342"/>
            <a:ext cx="1581912" cy="342790"/>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5" name="Straight Connector 104"/>
          <p:cNvCxnSpPr>
            <a:cxnSpLocks/>
          </p:cNvCxnSpPr>
          <p:nvPr/>
        </p:nvCxnSpPr>
        <p:spPr>
          <a:xfrm flipH="1">
            <a:off x="10295250" y="3217200"/>
            <a:ext cx="1892808" cy="9744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6" name="Straight Connector 105"/>
          <p:cNvCxnSpPr>
            <a:cxnSpLocks/>
          </p:cNvCxnSpPr>
          <p:nvPr/>
        </p:nvCxnSpPr>
        <p:spPr>
          <a:xfrm>
            <a:off x="7431568" y="-37792"/>
            <a:ext cx="664389" cy="1650035"/>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7" name="Straight Connector 106"/>
          <p:cNvCxnSpPr>
            <a:cxnSpLocks/>
          </p:cNvCxnSpPr>
          <p:nvPr/>
        </p:nvCxnSpPr>
        <p:spPr>
          <a:xfrm flipH="1">
            <a:off x="9282438" y="72083"/>
            <a:ext cx="394327" cy="1485089"/>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8" name="Straight Connector 107"/>
          <p:cNvCxnSpPr>
            <a:cxnSpLocks/>
          </p:cNvCxnSpPr>
          <p:nvPr/>
        </p:nvCxnSpPr>
        <p:spPr>
          <a:xfrm flipV="1">
            <a:off x="10670250" y="2239385"/>
            <a:ext cx="1527048" cy="54347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9" name="Straight Connector 108"/>
          <p:cNvCxnSpPr>
            <a:cxnSpLocks/>
          </p:cNvCxnSpPr>
          <p:nvPr/>
        </p:nvCxnSpPr>
        <p:spPr>
          <a:xfrm flipV="1">
            <a:off x="10319085" y="630351"/>
            <a:ext cx="1704540" cy="1454167"/>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pic>
        <p:nvPicPr>
          <p:cNvPr id="75" name="Picture 74">
            <a:extLst>
              <a:ext uri="{FF2B5EF4-FFF2-40B4-BE49-F238E27FC236}">
                <a16:creationId xmlns:a16="http://schemas.microsoft.com/office/drawing/2014/main" id="{5E5C283C-ACC4-4C11-BD7A-4428611DD7A0}"/>
              </a:ext>
            </a:extLst>
          </p:cNvPr>
          <p:cNvPicPr>
            <a:picLocks noChangeAspect="1"/>
          </p:cNvPicPr>
          <p:nvPr/>
        </p:nvPicPr>
        <p:blipFill rotWithShape="1">
          <a:blip r:embed="rId4">
            <a:extLst>
              <a:ext uri="{28A0092B-C50C-407E-A947-70E740481C1C}">
                <a14:useLocalDpi xmlns:a14="http://schemas.microsoft.com/office/drawing/2010/main" val="0"/>
              </a:ext>
            </a:extLst>
          </a:blip>
          <a:srcRect t="73490"/>
          <a:stretch/>
        </p:blipFill>
        <p:spPr>
          <a:xfrm>
            <a:off x="0" y="5039930"/>
            <a:ext cx="12192000" cy="1818069"/>
          </a:xfrm>
          <a:prstGeom prst="rect">
            <a:avLst/>
          </a:prstGeom>
        </p:spPr>
      </p:pic>
      <p:sp>
        <p:nvSpPr>
          <p:cNvPr id="76" name="Rectangle 75">
            <a:extLst>
              <a:ext uri="{FF2B5EF4-FFF2-40B4-BE49-F238E27FC236}">
                <a16:creationId xmlns:a16="http://schemas.microsoft.com/office/drawing/2014/main" id="{444CC9EB-51F7-49D5-AEC8-4B7E5E25D432}"/>
              </a:ext>
            </a:extLst>
          </p:cNvPr>
          <p:cNvSpPr/>
          <p:nvPr/>
        </p:nvSpPr>
        <p:spPr>
          <a:xfrm>
            <a:off x="-2" y="0"/>
            <a:ext cx="12199347" cy="6858000"/>
          </a:xfrm>
          <a:prstGeom prst="rect">
            <a:avLst/>
          </a:prstGeom>
          <a:gradFill flip="none" rotWithShape="1">
            <a:gsLst>
              <a:gs pos="0">
                <a:srgbClr val="00004C">
                  <a:alpha val="51765"/>
                </a:srgbClr>
              </a:gs>
              <a:gs pos="65000">
                <a:schemeClr val="bg1">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endParaRPr>
          </a:p>
        </p:txBody>
      </p:sp>
      <p:sp>
        <p:nvSpPr>
          <p:cNvPr id="77" name="Rectangle 76">
            <a:extLst>
              <a:ext uri="{FF2B5EF4-FFF2-40B4-BE49-F238E27FC236}">
                <a16:creationId xmlns:a16="http://schemas.microsoft.com/office/drawing/2014/main" id="{B01ECDC4-4C91-42AB-B9C0-A48170F94462}"/>
              </a:ext>
            </a:extLst>
          </p:cNvPr>
          <p:cNvSpPr/>
          <p:nvPr/>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78" name="Rectangle 77">
            <a:extLst>
              <a:ext uri="{FF2B5EF4-FFF2-40B4-BE49-F238E27FC236}">
                <a16:creationId xmlns:a16="http://schemas.microsoft.com/office/drawing/2014/main" id="{AF4D7540-028B-47F8-95C0-291A8E29636B}"/>
              </a:ext>
            </a:extLst>
          </p:cNvPr>
          <p:cNvSpPr/>
          <p:nvPr/>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grpSp>
        <p:nvGrpSpPr>
          <p:cNvPr id="79" name="Group 78">
            <a:extLst>
              <a:ext uri="{FF2B5EF4-FFF2-40B4-BE49-F238E27FC236}">
                <a16:creationId xmlns:a16="http://schemas.microsoft.com/office/drawing/2014/main" id="{A25146FD-47E8-4F2F-8D5E-D672BD0F54EA}"/>
              </a:ext>
            </a:extLst>
          </p:cNvPr>
          <p:cNvGrpSpPr/>
          <p:nvPr/>
        </p:nvGrpSpPr>
        <p:grpSpPr>
          <a:xfrm>
            <a:off x="184033" y="6558742"/>
            <a:ext cx="735909" cy="183807"/>
            <a:chOff x="184033" y="6198524"/>
            <a:chExt cx="735909" cy="183807"/>
          </a:xfrm>
        </p:grpSpPr>
        <p:pic>
          <p:nvPicPr>
            <p:cNvPr id="80" name="Picture 79">
              <a:extLst>
                <a:ext uri="{FF2B5EF4-FFF2-40B4-BE49-F238E27FC236}">
                  <a16:creationId xmlns:a16="http://schemas.microsoft.com/office/drawing/2014/main" id="{6754139E-089C-4478-B4C1-E91DF4983CE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r="23094"/>
            <a:stretch/>
          </p:blipFill>
          <p:spPr>
            <a:xfrm>
              <a:off x="504814" y="6241728"/>
              <a:ext cx="415128" cy="112893"/>
            </a:xfrm>
            <a:prstGeom prst="rect">
              <a:avLst/>
            </a:prstGeom>
            <a:noFill/>
            <a:ln>
              <a:noFill/>
            </a:ln>
          </p:spPr>
        </p:pic>
        <p:pic>
          <p:nvPicPr>
            <p:cNvPr id="87" name="Picture 86">
              <a:extLst>
                <a:ext uri="{FF2B5EF4-FFF2-40B4-BE49-F238E27FC236}">
                  <a16:creationId xmlns:a16="http://schemas.microsoft.com/office/drawing/2014/main" id="{A60A07B2-3898-40F4-997D-C85D1DFD44B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76234" r="-4200"/>
            <a:stretch/>
          </p:blipFill>
          <p:spPr>
            <a:xfrm>
              <a:off x="184033" y="6198524"/>
              <a:ext cx="245778" cy="183807"/>
            </a:xfrm>
            <a:prstGeom prst="rect">
              <a:avLst/>
            </a:prstGeom>
            <a:noFill/>
            <a:ln>
              <a:noFill/>
            </a:ln>
          </p:spPr>
        </p:pic>
      </p:grpSp>
      <p:pic>
        <p:nvPicPr>
          <p:cNvPr id="111" name="Picture 110"/>
          <p:cNvPicPr>
            <a:picLocks noChangeAspect="1"/>
          </p:cNvPicPr>
          <p:nvPr/>
        </p:nvPicPr>
        <p:blipFill rotWithShape="1">
          <a:blip r:embed="rId6"/>
          <a:srcRect l="-7" t="16216" r="3497" b="6576"/>
          <a:stretch/>
        </p:blipFill>
        <p:spPr>
          <a:xfrm>
            <a:off x="191464" y="0"/>
            <a:ext cx="12000535" cy="5400222"/>
          </a:xfrm>
          <a:prstGeom prst="rect">
            <a:avLst/>
          </a:prstGeom>
          <a:effectLst/>
        </p:spPr>
      </p:pic>
      <p:sp>
        <p:nvSpPr>
          <p:cNvPr id="110" name="Rectangle 109">
            <a:extLst>
              <a:ext uri="{FF2B5EF4-FFF2-40B4-BE49-F238E27FC236}">
                <a16:creationId xmlns:a16="http://schemas.microsoft.com/office/drawing/2014/main" id="{87F65DB3-165E-4232-A47F-533895DCBB07}"/>
              </a:ext>
            </a:extLst>
          </p:cNvPr>
          <p:cNvSpPr/>
          <p:nvPr/>
        </p:nvSpPr>
        <p:spPr>
          <a:xfrm>
            <a:off x="-3" y="0"/>
            <a:ext cx="8379915" cy="5029199"/>
          </a:xfrm>
          <a:prstGeom prst="rect">
            <a:avLst/>
          </a:prstGeom>
          <a:gradFill>
            <a:gsLst>
              <a:gs pos="100000">
                <a:srgbClr val="0000E1"/>
              </a:gs>
              <a:gs pos="50000">
                <a:srgbClr val="0000E1">
                  <a:alpha val="5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Effra Light"/>
              <a:ea typeface="+mn-ea"/>
              <a:cs typeface="+mn-cs"/>
            </a:endParaRPr>
          </a:p>
        </p:txBody>
      </p:sp>
      <p:cxnSp>
        <p:nvCxnSpPr>
          <p:cNvPr id="62" name="Straight Connector 6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011B62E0-19A9-43CB-AB40-0402D03B903D}"/>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dirty="0">
              <a:solidFill>
                <a:prstClr val="white"/>
              </a:solidFill>
              <a:latin typeface="Effra Medium" panose="020B0703020203020204" pitchFamily="34" charset="0"/>
              <a:cs typeface="Effra Medium" panose="020B0703020203020204" pitchFamily="34" charset="0"/>
            </a:endParaRPr>
          </a:p>
        </p:txBody>
      </p:sp>
      <p:sp>
        <p:nvSpPr>
          <p:cNvPr id="70" name="Rectangle 69">
            <a:extLst>
              <a:ext uri="{FF2B5EF4-FFF2-40B4-BE49-F238E27FC236}">
                <a16:creationId xmlns:a16="http://schemas.microsoft.com/office/drawing/2014/main" id="{43684D99-58D9-4DF2-819B-B7413DEFC2A3}"/>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dirty="0">
              <a:solidFill>
                <a:prstClr val="white"/>
              </a:solidFill>
              <a:latin typeface="Calibri" panose="020F0502020204030204"/>
            </a:endParaRPr>
          </a:p>
        </p:txBody>
      </p:sp>
      <p:sp>
        <p:nvSpPr>
          <p:cNvPr id="73" name="TextBox 72">
            <a:extLst>
              <a:ext uri="{FF2B5EF4-FFF2-40B4-BE49-F238E27FC236}">
                <a16:creationId xmlns:a16="http://schemas.microsoft.com/office/drawing/2014/main" id="{72EE3E2B-AD10-4A3A-B467-8115E525C72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SECURITY FEATURES</a:t>
            </a:r>
            <a:endParaRPr lang="en-US" dirty="0">
              <a:solidFill>
                <a:srgbClr val="000000"/>
              </a:solidFill>
              <a:latin typeface="Effra Medium" panose="020B0703020203020204" pitchFamily="34" charset="0"/>
              <a:cs typeface="Effra Medium" panose="020B0703020203020204" pitchFamily="34" charset="0"/>
            </a:endParaRPr>
          </a:p>
        </p:txBody>
      </p:sp>
      <p:sp>
        <p:nvSpPr>
          <p:cNvPr id="74" name="Rectangle 73">
            <a:extLst>
              <a:ext uri="{FF2B5EF4-FFF2-40B4-BE49-F238E27FC236}">
                <a16:creationId xmlns:a16="http://schemas.microsoft.com/office/drawing/2014/main" id="{9F9F6AB1-CE03-4AA5-A016-EC2915876E2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98" name="Title 2">
            <a:extLst>
              <a:ext uri="{FF2B5EF4-FFF2-40B4-BE49-F238E27FC236}">
                <a16:creationId xmlns:a16="http://schemas.microsoft.com/office/drawing/2014/main" id="{89C50F07-9381-4849-BDA8-82139CACA5CE}"/>
              </a:ext>
            </a:extLst>
          </p:cNvPr>
          <p:cNvSpPr txBox="1">
            <a:spLocks/>
          </p:cNvSpPr>
          <p:nvPr/>
        </p:nvSpPr>
        <p:spPr>
          <a:xfrm>
            <a:off x="676019" y="1721730"/>
            <a:ext cx="7427121"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spcAft>
                <a:spcPts val="600"/>
              </a:spcAft>
              <a:defRPr/>
            </a:pPr>
            <a:r>
              <a:rPr kumimoji="0" lang="en-US" sz="44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Effra" panose="020B0603020203020204" pitchFamily="34" charset="0"/>
                <a:ea typeface="+mj-ea"/>
                <a:cs typeface="Effra" panose="020B0603020203020204" pitchFamily="34" charset="0"/>
              </a:rPr>
              <a:t>      </a:t>
            </a:r>
            <a:r>
              <a:rPr lang="en-US" sz="4400" dirty="0">
                <a:solidFill>
                  <a:prstClr val="white"/>
                </a:solidFill>
                <a:latin typeface="Effra" panose="020B0603020203020204" pitchFamily="34" charset="0"/>
                <a:cs typeface="Effra" panose="020B0603020203020204" pitchFamily="34" charset="0"/>
              </a:rPr>
              <a:t>Virtualization</a:t>
            </a:r>
            <a:br>
              <a:rPr lang="en-US" sz="4400" dirty="0">
                <a:solidFill>
                  <a:prstClr val="white"/>
                </a:solidFill>
                <a:latin typeface="Effra" panose="020B0603020203020204" pitchFamily="34" charset="0"/>
                <a:cs typeface="Effra" panose="020B0603020203020204" pitchFamily="34" charset="0"/>
              </a:rPr>
            </a:br>
            <a:r>
              <a:rPr lang="en-US" sz="4400" dirty="0">
                <a:solidFill>
                  <a:prstClr val="white"/>
                </a:solidFill>
                <a:latin typeface="Effra" panose="020B0603020203020204" pitchFamily="34" charset="0"/>
                <a:cs typeface="Effra" panose="020B0603020203020204" pitchFamily="34" charset="0"/>
              </a:rPr>
              <a:t>Security Features</a:t>
            </a:r>
          </a:p>
          <a:p>
            <a:pPr lvl="0" algn="l">
              <a:lnSpc>
                <a:spcPct val="100000"/>
              </a:lnSpc>
              <a:defRPr/>
            </a:pPr>
            <a:r>
              <a:rPr lang="en-US" sz="2800" dirty="0">
                <a:solidFill>
                  <a:srgbClr val="FFFFFF"/>
                </a:solidFill>
                <a:latin typeface="+mn-lt"/>
                <a:cs typeface="Effra Light" panose="020B0403020203020204" pitchFamily="34" charset="0"/>
              </a:rPr>
              <a:t>Helping Keep Data Secure with</a:t>
            </a:r>
            <a:br>
              <a:rPr lang="en-US" sz="2800" dirty="0">
                <a:solidFill>
                  <a:srgbClr val="FFFFFF"/>
                </a:solidFill>
                <a:latin typeface="+mn-lt"/>
                <a:cs typeface="Effra Light" panose="020B0403020203020204" pitchFamily="34" charset="0"/>
              </a:rPr>
            </a:br>
            <a:r>
              <a:rPr lang="en-US" sz="2800" dirty="0">
                <a:solidFill>
                  <a:srgbClr val="FFFFFF"/>
                </a:solidFill>
                <a:latin typeface="+mn-lt"/>
                <a:cs typeface="Effra Light" panose="020B0403020203020204" pitchFamily="34" charset="0"/>
              </a:rPr>
              <a:t>AMD MxGPU Technology </a:t>
            </a:r>
            <a:endParaRPr kumimoji="0" lang="en-US" sz="2800" b="0" i="0" u="none" strike="noStrike" kern="1200" cap="none" spc="0" normalizeH="0" baseline="0" noProof="0" dirty="0">
              <a:ln>
                <a:noFill/>
              </a:ln>
              <a:solidFill>
                <a:srgbClr val="FFFFFF"/>
              </a:solidFill>
              <a:uLnTx/>
              <a:uFillTx/>
              <a:latin typeface="+mn-lt"/>
              <a:ea typeface="+mj-ea"/>
              <a:cs typeface="Effra Light" panose="020B0403020203020204" pitchFamily="34" charset="0"/>
            </a:endParaRPr>
          </a:p>
        </p:txBody>
      </p:sp>
      <p:pic>
        <p:nvPicPr>
          <p:cNvPr id="99" name="Graphic 98" descr="Lock">
            <a:extLst>
              <a:ext uri="{FF2B5EF4-FFF2-40B4-BE49-F238E27FC236}">
                <a16:creationId xmlns:a16="http://schemas.microsoft.com/office/drawing/2014/main" id="{27906607-9792-4312-A868-AF154B75CBE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18744" y="1647829"/>
            <a:ext cx="713232" cy="713232"/>
          </a:xfrm>
          <a:prstGeom prst="rect">
            <a:avLst/>
          </a:prstGeom>
          <a:effectLst/>
        </p:spPr>
      </p:pic>
      <p:sp>
        <p:nvSpPr>
          <p:cNvPr id="116" name="Title 2">
            <a:extLst>
              <a:ext uri="{FF2B5EF4-FFF2-40B4-BE49-F238E27FC236}">
                <a16:creationId xmlns:a16="http://schemas.microsoft.com/office/drawing/2014/main" id="{2F7FB023-6C73-44C2-A07B-DC53D17548C0}"/>
              </a:ext>
            </a:extLst>
          </p:cNvPr>
          <p:cNvSpPr txBox="1">
            <a:spLocks/>
          </p:cNvSpPr>
          <p:nvPr/>
        </p:nvSpPr>
        <p:spPr>
          <a:xfrm>
            <a:off x="1752600" y="6274539"/>
            <a:ext cx="8686800"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dirty="0">
                <a:solidFill>
                  <a:srgbClr val="FFFFFF">
                    <a:alpha val="50000"/>
                  </a:srgbClr>
                </a:solidFill>
                <a:latin typeface="+mn-lt"/>
                <a:cs typeface="Effra Light" panose="020B0403020203020204" pitchFamily="34" charset="0"/>
              </a:rPr>
              <a:t>*SR-IOV (Single Root I/O Virtualization) is a PCI Express® standard</a:t>
            </a:r>
          </a:p>
        </p:txBody>
      </p:sp>
      <p:grpSp>
        <p:nvGrpSpPr>
          <p:cNvPr id="125" name="Group 124">
            <a:extLst>
              <a:ext uri="{FF2B5EF4-FFF2-40B4-BE49-F238E27FC236}">
                <a16:creationId xmlns:a16="http://schemas.microsoft.com/office/drawing/2014/main" id="{A177DFFB-3927-4A95-B792-C4B227D757C6}"/>
              </a:ext>
            </a:extLst>
          </p:cNvPr>
          <p:cNvGrpSpPr/>
          <p:nvPr/>
        </p:nvGrpSpPr>
        <p:grpSpPr>
          <a:xfrm>
            <a:off x="4205584" y="5155367"/>
            <a:ext cx="3778774" cy="1097280"/>
            <a:chOff x="4438196" y="4235724"/>
            <a:chExt cx="1503116" cy="326812"/>
          </a:xfrm>
        </p:grpSpPr>
        <p:cxnSp>
          <p:nvCxnSpPr>
            <p:cNvPr id="126" name="Straight Connector 125">
              <a:extLst>
                <a:ext uri="{FF2B5EF4-FFF2-40B4-BE49-F238E27FC236}">
                  <a16:creationId xmlns:a16="http://schemas.microsoft.com/office/drawing/2014/main" id="{7DCAE323-87DF-4937-8313-B1053D88D21B}"/>
                </a:ext>
              </a:extLst>
            </p:cNvPr>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81F83A7-E2D1-4239-B1F3-9DC83E6172FE}"/>
                </a:ext>
              </a:extLst>
            </p:cNvPr>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7" name="Straight Connector 66"/>
          <p:cNvCxnSpPr/>
          <p:nvPr/>
        </p:nvCxnSpPr>
        <p:spPr>
          <a:xfrm>
            <a:off x="1" y="5034706"/>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8918263" y="5126004"/>
            <a:ext cx="1717408" cy="822960"/>
            <a:chOff x="9031007" y="5478110"/>
            <a:chExt cx="1717408" cy="822960"/>
          </a:xfrm>
          <a:effectLst/>
        </p:grpSpPr>
        <p:grpSp>
          <p:nvGrpSpPr>
            <p:cNvPr id="30" name="Group 29"/>
            <p:cNvGrpSpPr/>
            <p:nvPr/>
          </p:nvGrpSpPr>
          <p:grpSpPr>
            <a:xfrm>
              <a:off x="9031007" y="5478110"/>
              <a:ext cx="822960" cy="822960"/>
              <a:chOff x="9031007" y="5517020"/>
              <a:chExt cx="822960" cy="822960"/>
            </a:xfrm>
          </p:grpSpPr>
          <p:pic>
            <p:nvPicPr>
              <p:cNvPr id="16" name="Graphic 15" descr="Laptop"/>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031007" y="5517020"/>
                <a:ext cx="822960" cy="822960"/>
              </a:xfrm>
              <a:prstGeom prst="rect">
                <a:avLst/>
              </a:prstGeom>
            </p:spPr>
          </p:pic>
          <p:grpSp>
            <p:nvGrpSpPr>
              <p:cNvPr id="28" name="Group 27"/>
              <p:cNvGrpSpPr>
                <a:grpSpLocks noChangeAspect="1"/>
              </p:cNvGrpSpPr>
              <p:nvPr/>
            </p:nvGrpSpPr>
            <p:grpSpPr>
              <a:xfrm>
                <a:off x="9320700" y="5756090"/>
                <a:ext cx="259173" cy="259174"/>
                <a:chOff x="6836131" y="5567597"/>
                <a:chExt cx="966415" cy="966417"/>
              </a:xfrm>
            </p:grpSpPr>
            <p:sp>
              <p:nvSpPr>
                <p:cNvPr id="117" name="Donut 5"/>
                <p:cNvSpPr/>
                <p:nvPr/>
              </p:nvSpPr>
              <p:spPr>
                <a:xfrm>
                  <a:off x="6836131" y="5567597"/>
                  <a:ext cx="966415" cy="966417"/>
                </a:xfrm>
                <a:prstGeom prst="donut">
                  <a:avLst>
                    <a:gd name="adj" fmla="val 8684"/>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sp>
              <p:nvSpPr>
                <p:cNvPr id="118" name="Rectangle 117"/>
                <p:cNvSpPr/>
                <p:nvPr/>
              </p:nvSpPr>
              <p:spPr>
                <a:xfrm rot="18900000" flipH="1">
                  <a:off x="7267906" y="5632393"/>
                  <a:ext cx="102869" cy="82296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grpSp>
          <p:sp>
            <p:nvSpPr>
              <p:cNvPr id="27" name="TextBox 26"/>
              <p:cNvSpPr txBox="1"/>
              <p:nvPr/>
            </p:nvSpPr>
            <p:spPr>
              <a:xfrm>
                <a:off x="9272367" y="5722885"/>
                <a:ext cx="399804" cy="338554"/>
              </a:xfrm>
              <a:prstGeom prst="rect">
                <a:avLst/>
              </a:prstGeom>
              <a:noFill/>
            </p:spPr>
            <p:txBody>
              <a:bodyPr wrap="square" rtlCol="0">
                <a:spAutoFit/>
              </a:bodyPr>
              <a:lstStyle/>
              <a:p>
                <a:pPr>
                  <a:spcAft>
                    <a:spcPts val="600"/>
                  </a:spcAft>
                  <a:buClr>
                    <a:schemeClr val="bg2"/>
                  </a:buClr>
                </a:pPr>
                <a:r>
                  <a:rPr lang="en-US" sz="1600" dirty="0">
                    <a:latin typeface="Effra" panose="020B0603020203020204" pitchFamily="34" charset="0"/>
                    <a:cs typeface="Effra" panose="020B0603020203020204" pitchFamily="34" charset="0"/>
                  </a:rPr>
                  <a:t>IP</a:t>
                </a:r>
              </a:p>
            </p:txBody>
          </p:sp>
        </p:grpSp>
        <p:grpSp>
          <p:nvGrpSpPr>
            <p:cNvPr id="35" name="Group 34"/>
            <p:cNvGrpSpPr/>
            <p:nvPr/>
          </p:nvGrpSpPr>
          <p:grpSpPr>
            <a:xfrm>
              <a:off x="10165256" y="5651197"/>
              <a:ext cx="583159" cy="476787"/>
              <a:chOff x="10165256" y="5651653"/>
              <a:chExt cx="583159" cy="476787"/>
            </a:xfrm>
          </p:grpSpPr>
          <p:grpSp>
            <p:nvGrpSpPr>
              <p:cNvPr id="26" name="Group 25"/>
              <p:cNvGrpSpPr/>
              <p:nvPr/>
            </p:nvGrpSpPr>
            <p:grpSpPr>
              <a:xfrm>
                <a:off x="10165256" y="5651653"/>
                <a:ext cx="583159" cy="476787"/>
                <a:chOff x="6089651" y="1012826"/>
                <a:chExt cx="1227138" cy="1003300"/>
              </a:xfrm>
            </p:grpSpPr>
            <p:sp>
              <p:nvSpPr>
                <p:cNvPr id="18" name="Freeform 5"/>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Freeform 6"/>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Freeform 7"/>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Freeform 8"/>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Freeform 9"/>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Freeform 10"/>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19" name="TextBox 118"/>
              <p:cNvSpPr txBox="1"/>
              <p:nvPr/>
            </p:nvSpPr>
            <p:spPr>
              <a:xfrm>
                <a:off x="10285899" y="5708705"/>
                <a:ext cx="399804" cy="353943"/>
              </a:xfrm>
              <a:prstGeom prst="rect">
                <a:avLst/>
              </a:prstGeom>
              <a:noFill/>
              <a:effectLst>
                <a:glow rad="63500">
                  <a:schemeClr val="accent2">
                    <a:satMod val="175000"/>
                    <a:alpha val="40000"/>
                  </a:schemeClr>
                </a:glow>
              </a:effectLst>
            </p:spPr>
            <p:txBody>
              <a:bodyPr wrap="square" rtlCol="0">
                <a:spAutoFit/>
              </a:bodyPr>
              <a:lstStyle/>
              <a:p>
                <a:pPr>
                  <a:spcAft>
                    <a:spcPts val="600"/>
                  </a:spcAft>
                  <a:buClr>
                    <a:schemeClr val="bg2"/>
                  </a:buClr>
                </a:pPr>
                <a:r>
                  <a:rPr lang="en-US" sz="1700" dirty="0">
                    <a:ln w="12700">
                      <a:noFill/>
                    </a:ln>
                    <a:solidFill>
                      <a:schemeClr val="bg1"/>
                    </a:solidFill>
                    <a:effectLst>
                      <a:glow rad="139700">
                        <a:schemeClr val="accent2">
                          <a:satMod val="175000"/>
                        </a:schemeClr>
                      </a:glow>
                    </a:effectLst>
                    <a:latin typeface="Effra" panose="020B0603020203020204" pitchFamily="34" charset="0"/>
                    <a:cs typeface="Effra" panose="020B0603020203020204" pitchFamily="34" charset="0"/>
                  </a:rPr>
                  <a:t>IP</a:t>
                </a:r>
              </a:p>
            </p:txBody>
          </p:sp>
        </p:grpSp>
      </p:grpSp>
      <p:grpSp>
        <p:nvGrpSpPr>
          <p:cNvPr id="40" name="Group 39"/>
          <p:cNvGrpSpPr>
            <a:grpSpLocks noChangeAspect="1"/>
          </p:cNvGrpSpPr>
          <p:nvPr/>
        </p:nvGrpSpPr>
        <p:grpSpPr>
          <a:xfrm>
            <a:off x="5852477" y="5289694"/>
            <a:ext cx="502920" cy="502921"/>
            <a:chOff x="5739481" y="5498704"/>
            <a:chExt cx="713031" cy="713032"/>
          </a:xfrm>
          <a:effectLst/>
        </p:grpSpPr>
        <p:pic>
          <p:nvPicPr>
            <p:cNvPr id="38" name="Picture 37"/>
            <p:cNvPicPr>
              <a:picLocks noChangeAspect="1"/>
            </p:cNvPicPr>
            <p:nvPr/>
          </p:nvPicPr>
          <p:blipFill>
            <a:blip r:embed="rId11"/>
            <a:stretch>
              <a:fillRect/>
            </a:stretch>
          </p:blipFill>
          <p:spPr>
            <a:xfrm>
              <a:off x="5798093" y="5635239"/>
              <a:ext cx="595809" cy="434286"/>
            </a:xfrm>
            <a:prstGeom prst="rect">
              <a:avLst/>
            </a:prstGeom>
          </p:spPr>
        </p:pic>
        <p:grpSp>
          <p:nvGrpSpPr>
            <p:cNvPr id="39" name="Group 38"/>
            <p:cNvGrpSpPr>
              <a:grpSpLocks noChangeAspect="1"/>
            </p:cNvGrpSpPr>
            <p:nvPr/>
          </p:nvGrpSpPr>
          <p:grpSpPr>
            <a:xfrm>
              <a:off x="5739481" y="5498704"/>
              <a:ext cx="713031" cy="713032"/>
              <a:chOff x="4838590" y="5482285"/>
              <a:chExt cx="966415" cy="966417"/>
            </a:xfrm>
          </p:grpSpPr>
          <p:sp>
            <p:nvSpPr>
              <p:cNvPr id="121" name="Donut 5"/>
              <p:cNvSpPr/>
              <p:nvPr/>
            </p:nvSpPr>
            <p:spPr>
              <a:xfrm>
                <a:off x="4838590" y="5482285"/>
                <a:ext cx="966415" cy="966417"/>
              </a:xfrm>
              <a:prstGeom prst="donut">
                <a:avLst>
                  <a:gd name="adj" fmla="val 8684"/>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sp>
            <p:nvSpPr>
              <p:cNvPr id="122" name="Rectangle 121"/>
              <p:cNvSpPr/>
              <p:nvPr/>
            </p:nvSpPr>
            <p:spPr>
              <a:xfrm rot="18900000" flipH="1">
                <a:off x="5270365" y="5547081"/>
                <a:ext cx="102869" cy="82296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endParaRPr>
              </a:p>
            </p:txBody>
          </p:sp>
        </p:grpSp>
      </p:grpSp>
      <p:sp>
        <p:nvSpPr>
          <p:cNvPr id="120" name="TextBox 119">
            <a:extLst>
              <a:ext uri="{FF2B5EF4-FFF2-40B4-BE49-F238E27FC236}">
                <a16:creationId xmlns:a16="http://schemas.microsoft.com/office/drawing/2014/main" id="{ADAF7A19-2C8A-4AF7-87BE-E45AF777809E}"/>
              </a:ext>
            </a:extLst>
          </p:cNvPr>
          <p:cNvSpPr txBox="1"/>
          <p:nvPr/>
        </p:nvSpPr>
        <p:spPr>
          <a:xfrm>
            <a:off x="667657" y="5839977"/>
            <a:ext cx="3537927" cy="323165"/>
          </a:xfrm>
          <a:prstGeom prst="rect">
            <a:avLst/>
          </a:prstGeom>
          <a:noFill/>
        </p:spPr>
        <p:txBody>
          <a:bodyPr wrap="square" rtlCol="0">
            <a:spAutoFit/>
          </a:bodyPr>
          <a:lstStyle/>
          <a:p>
            <a:pPr lvl="0" algn="ctr">
              <a:defRPr/>
            </a:pPr>
            <a:r>
              <a:rPr lang="en-CA" sz="1500" kern="0" dirty="0">
                <a:solidFill>
                  <a:prstClr val="white"/>
                </a:solidFill>
                <a:cs typeface="Effra Light" panose="020B0403020203020204" pitchFamily="34" charset="0"/>
              </a:rPr>
              <a:t>Data Integrity</a:t>
            </a:r>
          </a:p>
        </p:txBody>
      </p:sp>
      <p:sp>
        <p:nvSpPr>
          <p:cNvPr id="123" name="TextBox 122">
            <a:extLst>
              <a:ext uri="{FF2B5EF4-FFF2-40B4-BE49-F238E27FC236}">
                <a16:creationId xmlns:a16="http://schemas.microsoft.com/office/drawing/2014/main" id="{DD163788-18DD-4698-A910-6C46EFC23CD9}"/>
              </a:ext>
            </a:extLst>
          </p:cNvPr>
          <p:cNvSpPr txBox="1"/>
          <p:nvPr/>
        </p:nvSpPr>
        <p:spPr>
          <a:xfrm>
            <a:off x="4255213" y="5839977"/>
            <a:ext cx="3681575" cy="323165"/>
          </a:xfrm>
          <a:prstGeom prst="rect">
            <a:avLst/>
          </a:prstGeom>
          <a:noFill/>
        </p:spPr>
        <p:txBody>
          <a:bodyPr wrap="square" rtlCol="0">
            <a:spAutoFit/>
          </a:bodyPr>
          <a:lstStyle/>
          <a:p>
            <a:pPr algn="ctr">
              <a:defRPr/>
            </a:pPr>
            <a:r>
              <a:rPr lang="en-CA" sz="1500" kern="0" dirty="0">
                <a:solidFill>
                  <a:prstClr val="white"/>
                </a:solidFill>
                <a:cs typeface="Effra Light" panose="020B0403020203020204" pitchFamily="34" charset="0"/>
              </a:rPr>
              <a:t>Hardware-Enforced Memory Isolation</a:t>
            </a:r>
          </a:p>
        </p:txBody>
      </p:sp>
      <p:sp>
        <p:nvSpPr>
          <p:cNvPr id="124" name="TextBox 123">
            <a:extLst>
              <a:ext uri="{FF2B5EF4-FFF2-40B4-BE49-F238E27FC236}">
                <a16:creationId xmlns:a16="http://schemas.microsoft.com/office/drawing/2014/main" id="{9CC34522-D816-440F-B6F0-A15CFCE5FCE5}"/>
              </a:ext>
            </a:extLst>
          </p:cNvPr>
          <p:cNvSpPr txBox="1"/>
          <p:nvPr/>
        </p:nvSpPr>
        <p:spPr>
          <a:xfrm>
            <a:off x="7984357" y="5839977"/>
            <a:ext cx="3543390" cy="323165"/>
          </a:xfrm>
          <a:prstGeom prst="rect">
            <a:avLst/>
          </a:prstGeom>
          <a:noFill/>
        </p:spPr>
        <p:txBody>
          <a:bodyPr wrap="square" rtlCol="0">
            <a:spAutoFit/>
          </a:bodyPr>
          <a:lstStyle/>
          <a:p>
            <a:pPr lvl="0" algn="ctr">
              <a:defRPr/>
            </a:pPr>
            <a:r>
              <a:rPr lang="en-US" sz="1500" dirty="0"/>
              <a:t>IP Stays Safely in the Datacenter</a:t>
            </a:r>
          </a:p>
        </p:txBody>
      </p:sp>
      <p:sp>
        <p:nvSpPr>
          <p:cNvPr id="14" name="Rectangle 13"/>
          <p:cNvSpPr/>
          <p:nvPr/>
        </p:nvSpPr>
        <p:spPr>
          <a:xfrm>
            <a:off x="1756786" y="5310322"/>
            <a:ext cx="1338828" cy="461665"/>
          </a:xfrm>
          <a:prstGeom prst="rect">
            <a:avLst/>
          </a:prstGeom>
          <a:effectLst/>
        </p:spPr>
        <p:txBody>
          <a:bodyPr wrap="none">
            <a:spAutoFit/>
          </a:bodyPr>
          <a:lstStyle/>
          <a:p>
            <a:r>
              <a:rPr lang="en-US" sz="2400" kern="0" dirty="0">
                <a:solidFill>
                  <a:srgbClr val="FFFFFF"/>
                </a:solidFill>
                <a:latin typeface="Effra Medium" panose="020B0703020203020204" pitchFamily="34" charset="0"/>
                <a:cs typeface="Effra Medium" panose="020B0703020203020204" pitchFamily="34" charset="0"/>
              </a:rPr>
              <a:t> SR-IOV</a:t>
            </a:r>
            <a:r>
              <a:rPr lang="en-US" kern="0" baseline="50000" dirty="0">
                <a:solidFill>
                  <a:srgbClr val="FFFFFF"/>
                </a:solidFill>
                <a:latin typeface="Effra Medium" panose="020B0703020203020204" pitchFamily="34" charset="0"/>
                <a:cs typeface="Effra Medium" panose="020B0703020203020204" pitchFamily="34" charset="0"/>
              </a:rPr>
              <a:t>*</a:t>
            </a:r>
            <a:endParaRPr lang="en-US" baseline="50000" dirty="0"/>
          </a:p>
        </p:txBody>
      </p:sp>
      <p:sp>
        <p:nvSpPr>
          <p:cNvPr id="69" name="TextBox 68">
            <a:extLst>
              <a:ext uri="{FF2B5EF4-FFF2-40B4-BE49-F238E27FC236}">
                <a16:creationId xmlns:a16="http://schemas.microsoft.com/office/drawing/2014/main" id="{CEE65DBE-BAC4-4BC1-9D5D-E815AAF48E91}"/>
              </a:ext>
            </a:extLst>
          </p:cNvPr>
          <p:cNvSpPr txBox="1"/>
          <p:nvPr/>
        </p:nvSpPr>
        <p:spPr>
          <a:xfrm>
            <a:off x="1053486" y="6563947"/>
            <a:ext cx="6586117" cy="230832"/>
          </a:xfrm>
          <a:prstGeom prst="rect">
            <a:avLst/>
          </a:prstGeom>
          <a:noFill/>
        </p:spPr>
        <p:txBody>
          <a:bodyPr wrap="square" lIns="0" rIns="0" rtlCol="0">
            <a:spAutoFit/>
          </a:bodyPr>
          <a:lstStyle/>
          <a:p>
            <a:r>
              <a:rPr lang="en-US" sz="900" dirty="0">
                <a:solidFill>
                  <a:prstClr val="white">
                    <a:alpha val="67000"/>
                  </a:prstClr>
                </a:solidFill>
                <a:cs typeface="Effra Light" panose="020B0403020203020204" pitchFamily="34" charset="0"/>
              </a:rPr>
              <a:t>RADEON PRO SOFTWARE </a:t>
            </a:r>
            <a:r>
              <a:rPr lang="en-US" sz="900" dirty="0">
                <a:solidFill>
                  <a:prstClr val="white">
                    <a:alpha val="67000"/>
                  </a:prstClr>
                </a:solidFill>
                <a:latin typeface="Effra Medium" panose="020B0703020203020204" pitchFamily="34" charset="0"/>
                <a:cs typeface="Effra Medium" panose="020B0703020203020204" pitchFamily="34" charset="0"/>
              </a:rPr>
              <a:t>ENTERPRISE EDITION</a:t>
            </a:r>
            <a:endParaRPr lang="en-US" sz="900" dirty="0">
              <a:solidFill>
                <a:prstClr val="white">
                  <a:alpha val="67000"/>
                </a:prstClr>
              </a:solidFill>
              <a:cs typeface="Effra Medium" panose="020B0703020203020204" pitchFamily="34" charset="0"/>
            </a:endParaRPr>
          </a:p>
        </p:txBody>
      </p:sp>
      <p:sp>
        <p:nvSpPr>
          <p:cNvPr id="71" name="TextBox 70">
            <a:extLst>
              <a:ext uri="{FF2B5EF4-FFF2-40B4-BE49-F238E27FC236}">
                <a16:creationId xmlns:a16="http://schemas.microsoft.com/office/drawing/2014/main" id="{BFEFCA64-E422-47BD-9A3B-8721A37D967C}"/>
              </a:ext>
            </a:extLst>
          </p:cNvPr>
          <p:cNvSpPr txBox="1"/>
          <p:nvPr/>
        </p:nvSpPr>
        <p:spPr>
          <a:xfrm>
            <a:off x="3720393" y="6559069"/>
            <a:ext cx="134652" cy="221337"/>
          </a:xfrm>
          <a:prstGeom prst="rect">
            <a:avLst/>
          </a:prstGeom>
          <a:noFill/>
        </p:spPr>
        <p:txBody>
          <a:bodyPr wrap="none" lIns="0" tIns="41018" rIns="0" bIns="41018" rtlCol="0" anchor="ctr">
            <a:spAutoFit/>
          </a:bodyPr>
          <a:lstStyle/>
          <a:p>
            <a:pPr algn="r"/>
            <a:fld id="{B50A2252-0B00-49D0-9A28-2F5CCECF09D1}" type="slidenum">
              <a:rPr lang="en-US" sz="900" cap="all">
                <a:solidFill>
                  <a:srgbClr val="FFFFFF">
                    <a:alpha val="67000"/>
                  </a:srgbClr>
                </a:solidFill>
                <a:latin typeface="Calibri" panose="020F0502020204030204"/>
                <a:cs typeface="Effra Light" panose="020B0403020203020204" pitchFamily="34" charset="0"/>
              </a:rPr>
              <a:pPr algn="r"/>
              <a:t>9</a:t>
            </a:fld>
            <a:endParaRPr lang="en-US" sz="1000" cap="all" dirty="0">
              <a:solidFill>
                <a:srgbClr val="FFFFFF">
                  <a:alpha val="67000"/>
                </a:srgbClr>
              </a:solidFill>
              <a:latin typeface="Calibri" panose="020F0502020204030204"/>
              <a:cs typeface="Effra Light" panose="020B0403020203020204" pitchFamily="34" charset="0"/>
            </a:endParaRPr>
          </a:p>
        </p:txBody>
      </p:sp>
    </p:spTree>
    <p:extLst>
      <p:ext uri="{BB962C8B-B14F-4D97-AF65-F5344CB8AC3E}">
        <p14:creationId xmlns:p14="http://schemas.microsoft.com/office/powerpoint/2010/main" val="50459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_Consumer Presentation Theme">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1">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alpha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2017 Software Marketing - Consumer &amp; Pro.pptx" id="{2C8D6841-8831-4E93-8480-02614990F256}" vid="{0CA2268E-003E-4389-A839-A823E36CB872}"/>
    </a:ext>
  </a:extLst>
</a:theme>
</file>

<file path=ppt/theme/theme2.xml><?xml version="1.0" encoding="utf-8"?>
<a:theme xmlns:a="http://schemas.openxmlformats.org/drawingml/2006/main" name="3_Consumer Presentation Theme">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1">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alpha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2017 Software Marketing - Consumer &amp; Pro.pptx" id="{2C8D6841-8831-4E93-8480-02614990F256}" vid="{0CA2268E-003E-4389-A839-A823E36CB87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D31AAC-E7A7-4337-9A21-1579E73592F5}">
  <ds:schemaRefs>
    <ds:schemaRef ds:uri="http://schemas.microsoft.com/sharepoint/v3/contenttype/forms"/>
  </ds:schemaRefs>
</ds:datastoreItem>
</file>

<file path=customXml/itemProps2.xml><?xml version="1.0" encoding="utf-8"?>
<ds:datastoreItem xmlns:ds="http://schemas.openxmlformats.org/officeDocument/2006/customXml" ds:itemID="{995A977C-0AFD-4B3C-B0C2-4646ED790A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A68E024D-65BE-499C-A4BB-B5B922E2700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41658</TotalTime>
  <Words>3166</Words>
  <Application>Microsoft Office PowerPoint</Application>
  <PresentationFormat>Widescreen</PresentationFormat>
  <Paragraphs>361</Paragraphs>
  <Slides>28</Slides>
  <Notes>12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28</vt:i4>
      </vt:variant>
    </vt:vector>
  </HeadingPairs>
  <TitlesOfParts>
    <vt:vector size="39" baseType="lpstr">
      <vt:lpstr>Arial</vt:lpstr>
      <vt:lpstr>Avenir</vt:lpstr>
      <vt:lpstr>Avenir Light</vt:lpstr>
      <vt:lpstr>Calibri</vt:lpstr>
      <vt:lpstr>Effra</vt:lpstr>
      <vt:lpstr>Effra Heavy</vt:lpstr>
      <vt:lpstr>Effra Light</vt:lpstr>
      <vt:lpstr>Effra Medium</vt:lpstr>
      <vt:lpstr>Franklin Gothic Book</vt:lpstr>
      <vt:lpstr>2_Consumer Presentation Theme</vt:lpstr>
      <vt:lpstr>3_Consumer Presentation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Blake-Davies, Alexander</dc:creator>
  <cp:lastModifiedBy>Blake-Davies, Alexander</cp:lastModifiedBy>
  <cp:revision>252</cp:revision>
  <dcterms:created xsi:type="dcterms:W3CDTF">2017-11-01T23:39:49Z</dcterms:created>
  <dcterms:modified xsi:type="dcterms:W3CDTF">2018-02-28T21:10:53Z</dcterms:modified>
</cp:coreProperties>
</file>