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ti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0"/>
  </p:notesMasterIdLst>
  <p:sldIdLst>
    <p:sldId id="382" r:id="rId5"/>
    <p:sldId id="334" r:id="rId6"/>
    <p:sldId id="417" r:id="rId7"/>
    <p:sldId id="435" r:id="rId8"/>
    <p:sldId id="422" r:id="rId9"/>
    <p:sldId id="412" r:id="rId10"/>
    <p:sldId id="425" r:id="rId11"/>
    <p:sldId id="423" r:id="rId12"/>
    <p:sldId id="385" r:id="rId13"/>
    <p:sldId id="436" r:id="rId14"/>
    <p:sldId id="445" r:id="rId15"/>
    <p:sldId id="399" r:id="rId16"/>
    <p:sldId id="391" r:id="rId17"/>
    <p:sldId id="420" r:id="rId18"/>
    <p:sldId id="400" r:id="rId19"/>
    <p:sldId id="439" r:id="rId20"/>
    <p:sldId id="437" r:id="rId21"/>
    <p:sldId id="355" r:id="rId22"/>
    <p:sldId id="386" r:id="rId23"/>
    <p:sldId id="438" r:id="rId24"/>
    <p:sldId id="441" r:id="rId25"/>
    <p:sldId id="331" r:id="rId26"/>
    <p:sldId id="354" r:id="rId27"/>
    <p:sldId id="369" r:id="rId28"/>
    <p:sldId id="440" r:id="rId29"/>
    <p:sldId id="384" r:id="rId30"/>
    <p:sldId id="414" r:id="rId31"/>
    <p:sldId id="415" r:id="rId32"/>
    <p:sldId id="430" r:id="rId33"/>
    <p:sldId id="433" r:id="rId34"/>
    <p:sldId id="432" r:id="rId35"/>
    <p:sldId id="431" r:id="rId36"/>
    <p:sldId id="320" r:id="rId37"/>
    <p:sldId id="393" r:id="rId38"/>
    <p:sldId id="395" r:id="rId39"/>
    <p:sldId id="379" r:id="rId40"/>
    <p:sldId id="394" r:id="rId41"/>
    <p:sldId id="374" r:id="rId42"/>
    <p:sldId id="396" r:id="rId43"/>
    <p:sldId id="341" r:id="rId44"/>
    <p:sldId id="401" r:id="rId45"/>
    <p:sldId id="442" r:id="rId46"/>
    <p:sldId id="444" r:id="rId47"/>
    <p:sldId id="402" r:id="rId48"/>
    <p:sldId id="344"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own, Pat" initials="BP" lastIdx="321" clrIdx="0">
    <p:extLst>
      <p:ext uri="{19B8F6BF-5375-455C-9EA6-DF929625EA0E}">
        <p15:presenceInfo xmlns:p15="http://schemas.microsoft.com/office/powerpoint/2012/main" userId="S-1-5-21-249263827-1212357926-315576832-148597" providerId="AD"/>
      </p:ext>
    </p:extLst>
  </p:cmAuthor>
  <p:cmAuthor id="2" name="Singh, Gurman" initials="SG [2]" lastIdx="124" clrIdx="1">
    <p:extLst>
      <p:ext uri="{19B8F6BF-5375-455C-9EA6-DF929625EA0E}">
        <p15:presenceInfo xmlns:p15="http://schemas.microsoft.com/office/powerpoint/2012/main" userId="S-1-5-21-249263827-1212357926-315576832-701745" providerId="AD"/>
      </p:ext>
    </p:extLst>
  </p:cmAuthor>
  <p:cmAuthor id="3" name="Blake-Davies, Alexander" initials="BA" lastIdx="88" clrIdx="2">
    <p:extLst>
      <p:ext uri="{19B8F6BF-5375-455C-9EA6-DF929625EA0E}">
        <p15:presenceInfo xmlns:p15="http://schemas.microsoft.com/office/powerpoint/2012/main" userId="S-1-5-21-249263827-1212357926-315576832-705554" providerId="AD"/>
      </p:ext>
    </p:extLst>
  </p:cmAuthor>
  <p:cmAuthor id="4" name="Pat Brown" initials="PB" lastIdx="38" clrIdx="3">
    <p:extLst>
      <p:ext uri="{19B8F6BF-5375-455C-9EA6-DF929625EA0E}">
        <p15:presenceInfo xmlns:p15="http://schemas.microsoft.com/office/powerpoint/2012/main" userId="Pat Brown" providerId="None"/>
      </p:ext>
    </p:extLst>
  </p:cmAuthor>
  <p:cmAuthor id="5" name="Brown, Pat" initials="BP [2]" lastIdx="28" clrIdx="4">
    <p:extLst>
      <p:ext uri="{19B8F6BF-5375-455C-9EA6-DF929625EA0E}">
        <p15:presenceInfo xmlns:p15="http://schemas.microsoft.com/office/powerpoint/2012/main" userId="S::pbrown@amd.com::51272e12-5401-477a-94a8-4bcb1e2b5d09" providerId="AD"/>
      </p:ext>
    </p:extLst>
  </p:cmAuthor>
  <p:cmAuthor id="6" name="Reif, Andy" initials="RA" lastIdx="2" clrIdx="5">
    <p:extLst>
      <p:ext uri="{19B8F6BF-5375-455C-9EA6-DF929625EA0E}">
        <p15:presenceInfo xmlns:p15="http://schemas.microsoft.com/office/powerpoint/2012/main" userId="S::areif@amd.com::1808ddf7-99eb-4e83-b090-06c18152e9c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B"/>
    <a:srgbClr val="FFFFFF"/>
    <a:srgbClr val="00C800"/>
    <a:srgbClr val="0000E1"/>
    <a:srgbClr val="FF0000"/>
    <a:srgbClr val="99C800"/>
    <a:srgbClr val="FFCC00"/>
    <a:srgbClr val="CCC800"/>
    <a:srgbClr val="55565A"/>
    <a:srgbClr val="66C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83" autoAdjust="0"/>
  </p:normalViewPr>
  <p:slideViewPr>
    <p:cSldViewPr snapToGrid="0">
      <p:cViewPr varScale="1">
        <p:scale>
          <a:sx n="81" d="100"/>
          <a:sy n="81" d="100"/>
        </p:scale>
        <p:origin x="727" y="41"/>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amdcloud-my.sharepoint.com/personal/ablakedavies_amd_com/Documents/Documents/Radeon%20Pro/Radeon%20Pro%20VDI/Copy%20of%2017.30-QoS-Final.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31280773133901"/>
          <c:y val="7.5976739429005585E-4"/>
          <c:w val="0.88687192268660986"/>
          <c:h val="0.99924028600348569"/>
        </c:manualLayout>
      </c:layout>
      <c:barChart>
        <c:barDir val="bar"/>
        <c:grouping val="clustered"/>
        <c:varyColors val="0"/>
        <c:ser>
          <c:idx val="0"/>
          <c:order val="0"/>
          <c:tx>
            <c:strRef>
              <c:f>Sheet1!$B$1</c:f>
              <c:strCache>
                <c:ptCount val="1"/>
                <c:pt idx="0">
                  <c:v>Column1</c:v>
                </c:pt>
              </c:strCache>
            </c:strRef>
          </c:tx>
          <c:spPr>
            <a:solidFill>
              <a:schemeClr val="tx1"/>
            </a:solidFill>
            <a:ln>
              <a:noFill/>
            </a:ln>
            <a:effectLst>
              <a:outerShdw blurRad="50800" dist="38100" dir="2700000" algn="tl" rotWithShape="0">
                <a:prstClr val="black">
                  <a:alpha val="40000"/>
                </a:prstClr>
              </a:outerShdw>
            </a:effectLst>
          </c:spPr>
          <c:invertIfNegative val="0"/>
          <c:dPt>
            <c:idx val="1"/>
            <c:invertIfNegative val="0"/>
            <c:bubble3D val="0"/>
            <c:spPr>
              <a:solidFill>
                <a:srgbClr val="5555EB"/>
              </a:solidFill>
              <a:ln>
                <a:solidFill>
                  <a:srgbClr val="5555EB"/>
                </a:solid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1875-4926-A478-D692DB74DE73}"/>
              </c:ext>
            </c:extLst>
          </c:dPt>
          <c:dLbls>
            <c:delete val="1"/>
          </c:dLbls>
          <c:cat>
            <c:strRef>
              <c:f>Sheet1!$A$2:$A$3</c:f>
              <c:strCache>
                <c:ptCount val="2"/>
                <c:pt idx="0">
                  <c:v>ISSUES</c:v>
                </c:pt>
                <c:pt idx="1">
                  <c:v>NO
ISSUES</c:v>
                </c:pt>
              </c:strCache>
            </c:strRef>
          </c:cat>
          <c:val>
            <c:numRef>
              <c:f>Sheet1!$B$2:$B$3</c:f>
              <c:numCache>
                <c:formatCode>0.00%</c:formatCode>
                <c:ptCount val="2"/>
                <c:pt idx="0">
                  <c:v>1E-3</c:v>
                </c:pt>
                <c:pt idx="1">
                  <c:v>0.99990000000000001</c:v>
                </c:pt>
              </c:numCache>
            </c:numRef>
          </c:val>
          <c:extLst>
            <c:ext xmlns:c16="http://schemas.microsoft.com/office/drawing/2014/chart" uri="{C3380CC4-5D6E-409C-BE32-E72D297353CC}">
              <c16:uniqueId val="{00000002-1875-4926-A478-D692DB74DE73}"/>
            </c:ext>
          </c:extLst>
        </c:ser>
        <c:dLbls>
          <c:dLblPos val="outEnd"/>
          <c:showLegendKey val="0"/>
          <c:showVal val="1"/>
          <c:showCatName val="0"/>
          <c:showSerName val="0"/>
          <c:showPercent val="0"/>
          <c:showBubbleSize val="0"/>
        </c:dLbls>
        <c:gapWidth val="100"/>
        <c:axId val="675950704"/>
        <c:axId val="675951880"/>
      </c:barChart>
      <c:catAx>
        <c:axId val="675950704"/>
        <c:scaling>
          <c:orientation val="minMax"/>
        </c:scaling>
        <c:delete val="0"/>
        <c:axPos val="l"/>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crossAx val="675951880"/>
        <c:crosses val="autoZero"/>
        <c:auto val="1"/>
        <c:lblAlgn val="ctr"/>
        <c:lblOffset val="100"/>
        <c:noMultiLvlLbl val="0"/>
      </c:catAx>
      <c:valAx>
        <c:axId val="675951880"/>
        <c:scaling>
          <c:orientation val="minMax"/>
          <c:max val="1"/>
          <c:min val="0"/>
        </c:scaling>
        <c:delete val="0"/>
        <c:axPos val="b"/>
        <c:numFmt formatCode="0.00%" sourceLinked="1"/>
        <c:majorTickMark val="out"/>
        <c:minorTickMark val="none"/>
        <c:tickLblPos val="nextTo"/>
        <c:spPr>
          <a:noFill/>
          <a:ln>
            <a:solidFill>
              <a:schemeClr val="tx1">
                <a:lumMod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67595070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500" b="0" i="0" u="none" strike="noStrike" kern="1200" spc="0" baseline="0">
                <a:solidFill>
                  <a:schemeClr val="tx1">
                    <a:lumMod val="65000"/>
                    <a:lumOff val="35000"/>
                  </a:schemeClr>
                </a:solidFill>
                <a:latin typeface="Effra" panose="020B0603020203020204" pitchFamily="34" charset="0"/>
                <a:ea typeface="+mn-ea"/>
                <a:cs typeface="Effra Light" panose="020B0403020203020204" pitchFamily="34" charset="0"/>
              </a:defRPr>
            </a:pPr>
            <a:r>
              <a:rPr lang="en-US" sz="1500" b="0" i="0" u="none" strike="noStrike" baseline="0">
                <a:effectLst/>
              </a:rPr>
              <a:t>SPECviewperf</a:t>
            </a:r>
            <a:r>
              <a:rPr lang="en-US" sz="1500" b="0" i="0" u="none" strike="noStrike" baseline="30000">
                <a:effectLst/>
              </a:rPr>
              <a:t>®</a:t>
            </a:r>
            <a:r>
              <a:rPr lang="en-US" sz="1500" b="0" i="0" u="none" strike="noStrike" baseline="0">
                <a:effectLst/>
              </a:rPr>
              <a:t> 12 creo-01 Performance Improvement</a:t>
            </a:r>
            <a:endParaRPr lang="en-US" sz="1500" baseline="0">
              <a:latin typeface="Effra" panose="020B0603020203020204" pitchFamily="34" charset="0"/>
            </a:endParaRPr>
          </a:p>
        </c:rich>
      </c:tx>
      <c:layout>
        <c:manualLayout>
          <c:xMode val="edge"/>
          <c:yMode val="edge"/>
          <c:x val="0.27440656565656568"/>
          <c:y val="3.6764683076232131E-2"/>
        </c:manualLayout>
      </c:layout>
      <c:overlay val="0"/>
      <c:spPr>
        <a:noFill/>
        <a:ln>
          <a:noFill/>
        </a:ln>
        <a:effectLst/>
      </c:spPr>
      <c:txPr>
        <a:bodyPr rot="0" spcFirstLastPara="1" vertOverflow="ellipsis" vert="horz" wrap="square" anchor="ctr" anchorCtr="1"/>
        <a:lstStyle/>
        <a:p>
          <a:pPr>
            <a:defRPr sz="1500" b="0" i="0" u="none" strike="noStrike" kern="1200" spc="0" baseline="0">
              <a:solidFill>
                <a:schemeClr val="tx1">
                  <a:lumMod val="65000"/>
                  <a:lumOff val="35000"/>
                </a:schemeClr>
              </a:solidFill>
              <a:latin typeface="Effra" panose="020B0603020203020204" pitchFamily="34" charset="0"/>
              <a:ea typeface="+mn-ea"/>
              <a:cs typeface="Effra Light" panose="020B04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Old</c:v>
                </c:pt>
              </c:strCache>
            </c:strRef>
          </c:tx>
          <c:spPr>
            <a:solidFill>
              <a:schemeClr val="tx1"/>
            </a:solidFill>
            <a:ln>
              <a:noFill/>
            </a:ln>
            <a:effectLst/>
          </c:spPr>
          <c:invertIfNegative val="0"/>
          <c:dLbls>
            <c:delete val="1"/>
          </c:dLbls>
          <c:cat>
            <c:strRef>
              <c:f>Sheet1!$A$2:$A$4</c:f>
              <c:strCache>
                <c:ptCount val="3"/>
                <c:pt idx="0">
                  <c:v>New Product </c:v>
                </c:pt>
                <c:pt idx="1">
                  <c:v>W7100 + New Driver</c:v>
                </c:pt>
                <c:pt idx="2">
                  <c:v>New Product </c:v>
                </c:pt>
              </c:strCache>
            </c:strRef>
          </c:cat>
          <c:val>
            <c:numRef>
              <c:f>Sheet1!$B$2:$B$4</c:f>
              <c:numCache>
                <c:formatCode>0%</c:formatCode>
                <c:ptCount val="3"/>
                <c:pt idx="0">
                  <c:v>1</c:v>
                </c:pt>
                <c:pt idx="1">
                  <c:v>1</c:v>
                </c:pt>
                <c:pt idx="2">
                  <c:v>1</c:v>
                </c:pt>
              </c:numCache>
            </c:numRef>
          </c:val>
          <c:extLst>
            <c:ext xmlns:c16="http://schemas.microsoft.com/office/drawing/2014/chart" uri="{C3380CC4-5D6E-409C-BE32-E72D297353CC}">
              <c16:uniqueId val="{00000000-AB9A-4AA4-B780-E37AEFC69011}"/>
            </c:ext>
          </c:extLst>
        </c:ser>
        <c:ser>
          <c:idx val="1"/>
          <c:order val="1"/>
          <c:tx>
            <c:strRef>
              <c:f>Sheet1!$C$1</c:f>
              <c:strCache>
                <c:ptCount val="1"/>
                <c:pt idx="0">
                  <c:v>New</c:v>
                </c:pt>
              </c:strCache>
            </c:strRef>
          </c:tx>
          <c:spPr>
            <a:solidFill>
              <a:srgbClr val="0D0DFF"/>
            </a:solidFill>
            <a:ln>
              <a:noFill/>
            </a:ln>
            <a:effectLst/>
          </c:spPr>
          <c:invertIfNegative val="0"/>
          <c:dLbls>
            <c:delete val="1"/>
          </c:dLbls>
          <c:cat>
            <c:strRef>
              <c:f>Sheet1!$A$2:$A$4</c:f>
              <c:strCache>
                <c:ptCount val="3"/>
                <c:pt idx="0">
                  <c:v>New Product </c:v>
                </c:pt>
                <c:pt idx="1">
                  <c:v>W7100 + New Driver</c:v>
                </c:pt>
                <c:pt idx="2">
                  <c:v>New Product </c:v>
                </c:pt>
              </c:strCache>
            </c:strRef>
          </c:cat>
          <c:val>
            <c:numRef>
              <c:f>Sheet1!$C$2:$C$4</c:f>
              <c:numCache>
                <c:formatCode>0%</c:formatCode>
                <c:ptCount val="3"/>
                <c:pt idx="0">
                  <c:v>1.37</c:v>
                </c:pt>
                <c:pt idx="1">
                  <c:v>1.35</c:v>
                </c:pt>
                <c:pt idx="2">
                  <c:v>1.36</c:v>
                </c:pt>
              </c:numCache>
            </c:numRef>
          </c:val>
          <c:extLst>
            <c:ext xmlns:c16="http://schemas.microsoft.com/office/drawing/2014/chart" uri="{C3380CC4-5D6E-409C-BE32-E72D297353CC}">
              <c16:uniqueId val="{00000001-AB9A-4AA4-B780-E37AEFC69011}"/>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Effra" panose="020B06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1.5"/>
          <c:min val="0.5"/>
        </c:scaling>
        <c:delete val="1"/>
        <c:axPos val="l"/>
        <c:numFmt formatCode="0%" sourceLinked="1"/>
        <c:majorTickMark val="out"/>
        <c:minorTickMark val="none"/>
        <c:tickLblPos val="nextTo"/>
        <c:crossAx val="32861360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r>
              <a:rPr lang="en-US" sz="1500" b="0" i="0" baseline="0">
                <a:effectLst/>
                <a:latin typeface="Effra" panose="020B0603020203020204" pitchFamily="34" charset="0"/>
                <a:cs typeface="Effra" panose="020B0603020203020204" pitchFamily="34" charset="0"/>
              </a:rPr>
              <a:t>Radeon</a:t>
            </a:r>
            <a:r>
              <a:rPr lang="en-US" sz="1400" b="0" i="0" baseline="27000">
                <a:effectLst/>
                <a:latin typeface="Effra" panose="020B0603020203020204" pitchFamily="34" charset="0"/>
                <a:cs typeface="Effra" panose="020B0603020203020204" pitchFamily="34" charset="0"/>
              </a:rPr>
              <a:t>™</a:t>
            </a:r>
            <a:r>
              <a:rPr lang="en-US" sz="1200" b="0" i="0" baseline="0">
                <a:effectLst/>
                <a:latin typeface="Effra" panose="020B0603020203020204" pitchFamily="34" charset="0"/>
                <a:cs typeface="Effra" panose="020B0603020203020204" pitchFamily="34" charset="0"/>
              </a:rPr>
              <a:t> </a:t>
            </a:r>
            <a:r>
              <a:rPr lang="en-US" sz="1500" b="0" i="0" baseline="0">
                <a:effectLst/>
                <a:latin typeface="Effra" panose="020B0603020203020204" pitchFamily="34" charset="0"/>
                <a:cs typeface="Effra" panose="020B0603020203020204" pitchFamily="34" charset="0"/>
              </a:rPr>
              <a:t>Pro Software Performance Comparison</a:t>
            </a:r>
            <a:endParaRPr lang="en-US" sz="1500">
              <a:effectLst/>
              <a:latin typeface="Effra" panose="020B0603020203020204" pitchFamily="34" charset="0"/>
              <a:cs typeface="Effra" panose="020B0603020203020204" pitchFamily="34" charset="0"/>
            </a:endParaRPr>
          </a:p>
        </c:rich>
      </c:tx>
      <c:layout>
        <c:manualLayout>
          <c:xMode val="edge"/>
          <c:yMode val="edge"/>
          <c:x val="6.8297145161273026E-2"/>
          <c:y val="5.7773073405507629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Radeon Pro Software Enterprise Driver 17.Q2</c:v>
                </c:pt>
              </c:strCache>
            </c:strRef>
          </c:tx>
          <c:spPr>
            <a:solidFill>
              <a:schemeClr val="tx1"/>
            </a:solidFill>
            <a:ln>
              <a:noFill/>
            </a:ln>
            <a:effectLst/>
          </c:spPr>
          <c:invertIfNegative val="0"/>
          <c:dLbls>
            <c:delete val="1"/>
          </c:dLbls>
          <c:cat>
            <c:strRef>
              <c:f>Sheet1!$A$2:$A$3</c:f>
              <c:strCache>
                <c:ptCount val="2"/>
                <c:pt idx="0">
                  <c:v>AMD Internal Complex Customer
Model Benchmark</c:v>
                </c:pt>
                <c:pt idx="1">
                  <c:v>AMD Internal Main Drive Assembly
Model Benchmark</c:v>
                </c:pt>
              </c:strCache>
            </c:strRef>
          </c:cat>
          <c:val>
            <c:numRef>
              <c:f>Sheet1!$B$2:$B$3</c:f>
              <c:numCache>
                <c:formatCode>0%</c:formatCode>
                <c:ptCount val="2"/>
                <c:pt idx="0">
                  <c:v>1</c:v>
                </c:pt>
                <c:pt idx="1">
                  <c:v>1</c:v>
                </c:pt>
              </c:numCache>
            </c:numRef>
          </c:val>
          <c:extLst>
            <c:ext xmlns:c16="http://schemas.microsoft.com/office/drawing/2014/chart" uri="{C3380CC4-5D6E-409C-BE32-E72D297353CC}">
              <c16:uniqueId val="{00000000-3136-4C9D-B810-95686AFE929D}"/>
            </c:ext>
          </c:extLst>
        </c:ser>
        <c:ser>
          <c:idx val="1"/>
          <c:order val="1"/>
          <c:tx>
            <c:strRef>
              <c:f>Sheet1!$C$1</c:f>
              <c:strCache>
                <c:ptCount val="1"/>
                <c:pt idx="0">
                  <c:v>Radeon Pro Software Enterprise Edition 18.Q2</c:v>
                </c:pt>
              </c:strCache>
            </c:strRef>
          </c:tx>
          <c:spPr>
            <a:solidFill>
              <a:srgbClr val="0D0DFF"/>
            </a:solidFill>
            <a:ln>
              <a:noFill/>
            </a:ln>
            <a:effectLst/>
          </c:spPr>
          <c:invertIfNegative val="0"/>
          <c:dLbls>
            <c:delete val="1"/>
          </c:dLbls>
          <c:cat>
            <c:strRef>
              <c:f>Sheet1!$A$2:$A$3</c:f>
              <c:strCache>
                <c:ptCount val="2"/>
                <c:pt idx="0">
                  <c:v>AMD Internal Complex Customer
Model Benchmark</c:v>
                </c:pt>
                <c:pt idx="1">
                  <c:v>AMD Internal Main Drive Assembly
Model Benchmark</c:v>
                </c:pt>
              </c:strCache>
            </c:strRef>
          </c:cat>
          <c:val>
            <c:numRef>
              <c:f>Sheet1!$C$2:$C$3</c:f>
              <c:numCache>
                <c:formatCode>0%</c:formatCode>
                <c:ptCount val="2"/>
                <c:pt idx="0">
                  <c:v>1.38</c:v>
                </c:pt>
                <c:pt idx="1">
                  <c:v>2.0099999999999998</c:v>
                </c:pt>
              </c:numCache>
            </c:numRef>
          </c:val>
          <c:extLst>
            <c:ext xmlns:c16="http://schemas.microsoft.com/office/drawing/2014/chart" uri="{C3380CC4-5D6E-409C-BE32-E72D297353CC}">
              <c16:uniqueId val="{00000001-3136-4C9D-B810-95686AFE929D}"/>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2.2999999999999998"/>
          <c:min val="0.5"/>
        </c:scaling>
        <c:delete val="1"/>
        <c:axPos val="l"/>
        <c:numFmt formatCode="0%" sourceLinked="1"/>
        <c:majorTickMark val="out"/>
        <c:minorTickMark val="none"/>
        <c:tickLblPos val="nextTo"/>
        <c:crossAx val="32861360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ayout>
        <c:manualLayout>
          <c:xMode val="edge"/>
          <c:yMode val="edge"/>
          <c:x val="1.2948920467523935E-2"/>
          <c:y val="0.83960672954985183"/>
          <c:w val="0.971378260501219"/>
          <c:h val="8.686390429768392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r>
              <a:rPr lang="en-US" sz="1500" b="0" i="0" baseline="0">
                <a:effectLst/>
                <a:latin typeface="Effra" panose="020B0603020203020204" pitchFamily="34" charset="0"/>
                <a:cs typeface="Effra" panose="020B0603020203020204" pitchFamily="34" charset="0"/>
              </a:rPr>
              <a:t>Radeon</a:t>
            </a:r>
            <a:r>
              <a:rPr lang="en-US" sz="1400" b="0" i="0" baseline="27000">
                <a:effectLst/>
                <a:latin typeface="Effra" panose="020B0603020203020204" pitchFamily="34" charset="0"/>
                <a:cs typeface="Effra" panose="020B0603020203020204" pitchFamily="34" charset="0"/>
              </a:rPr>
              <a:t>™</a:t>
            </a:r>
            <a:r>
              <a:rPr lang="en-US" sz="1200" b="0" i="0" baseline="0">
                <a:effectLst/>
                <a:latin typeface="Effra" panose="020B0603020203020204" pitchFamily="34" charset="0"/>
                <a:cs typeface="Effra" panose="020B0603020203020204" pitchFamily="34" charset="0"/>
              </a:rPr>
              <a:t> </a:t>
            </a:r>
            <a:r>
              <a:rPr lang="en-US" sz="1500" b="0" i="0" baseline="0">
                <a:effectLst/>
                <a:latin typeface="Effra" panose="020B0603020203020204" pitchFamily="34" charset="0"/>
                <a:cs typeface="Effra" panose="020B0603020203020204" pitchFamily="34" charset="0"/>
              </a:rPr>
              <a:t>Pro Software Performance Comparison</a:t>
            </a:r>
            <a:endParaRPr lang="en-US" sz="1500">
              <a:effectLst/>
              <a:latin typeface="Effra" panose="020B0603020203020204" pitchFamily="34" charset="0"/>
              <a:cs typeface="Effra" panose="020B0603020203020204" pitchFamily="34" charset="0"/>
            </a:endParaRPr>
          </a:p>
        </c:rich>
      </c:tx>
      <c:layout>
        <c:manualLayout>
          <c:xMode val="edge"/>
          <c:yMode val="edge"/>
          <c:x val="6.8297145161273026E-2"/>
          <c:y val="5.7773073405507629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Radeon Pro Software Enterprise Driver 17.Q2</c:v>
                </c:pt>
              </c:strCache>
            </c:strRef>
          </c:tx>
          <c:spPr>
            <a:solidFill>
              <a:schemeClr val="tx1"/>
            </a:solidFill>
            <a:ln>
              <a:noFill/>
            </a:ln>
            <a:effectLst/>
          </c:spPr>
          <c:invertIfNegative val="0"/>
          <c:dLbls>
            <c:delete val="1"/>
          </c:dLbls>
          <c:cat>
            <c:strRef>
              <c:f>Sheet1!$A$2:$A$4</c:f>
              <c:strCache>
                <c:ptCount val="3"/>
                <c:pt idx="0">
                  <c:v>SPECapc® for SOLIDWORKS® 2015
Graphics Composite (FSAA)</c:v>
                </c:pt>
                <c:pt idx="1">
                  <c:v>SPECapc® for PTC® Creo® 3.0
Graphics Composite</c:v>
                </c:pt>
                <c:pt idx="2">
                  <c:v>SPECviewperf® 12.1 snx-02</c:v>
                </c:pt>
              </c:strCache>
            </c:strRef>
          </c:cat>
          <c:val>
            <c:numRef>
              <c:f>Sheet1!$B$2:$B$4</c:f>
              <c:numCache>
                <c:formatCode>0%</c:formatCode>
                <c:ptCount val="3"/>
                <c:pt idx="0">
                  <c:v>1</c:v>
                </c:pt>
                <c:pt idx="1">
                  <c:v>1</c:v>
                </c:pt>
                <c:pt idx="2">
                  <c:v>1</c:v>
                </c:pt>
              </c:numCache>
            </c:numRef>
          </c:val>
          <c:extLst>
            <c:ext xmlns:c16="http://schemas.microsoft.com/office/drawing/2014/chart" uri="{C3380CC4-5D6E-409C-BE32-E72D297353CC}">
              <c16:uniqueId val="{00000000-5342-47AB-8D69-B710201981F3}"/>
            </c:ext>
          </c:extLst>
        </c:ser>
        <c:ser>
          <c:idx val="1"/>
          <c:order val="1"/>
          <c:tx>
            <c:strRef>
              <c:f>Sheet1!$C$1</c:f>
              <c:strCache>
                <c:ptCount val="1"/>
                <c:pt idx="0">
                  <c:v>Radeon Pro Software Enterprise Edition 18.Q2</c:v>
                </c:pt>
              </c:strCache>
            </c:strRef>
          </c:tx>
          <c:spPr>
            <a:solidFill>
              <a:srgbClr val="0D0DFF"/>
            </a:solidFill>
            <a:ln>
              <a:noFill/>
            </a:ln>
            <a:effectLst/>
          </c:spPr>
          <c:invertIfNegative val="0"/>
          <c:dLbls>
            <c:delete val="1"/>
          </c:dLbls>
          <c:cat>
            <c:strRef>
              <c:f>Sheet1!$A$2:$A$4</c:f>
              <c:strCache>
                <c:ptCount val="3"/>
                <c:pt idx="0">
                  <c:v>SPECapc® for SOLIDWORKS® 2015
Graphics Composite (FSAA)</c:v>
                </c:pt>
                <c:pt idx="1">
                  <c:v>SPECapc® for PTC® Creo® 3.0
Graphics Composite</c:v>
                </c:pt>
                <c:pt idx="2">
                  <c:v>SPECviewperf® 12.1 snx-02</c:v>
                </c:pt>
              </c:strCache>
            </c:strRef>
          </c:cat>
          <c:val>
            <c:numRef>
              <c:f>Sheet1!$C$2:$C$4</c:f>
              <c:numCache>
                <c:formatCode>0%</c:formatCode>
                <c:ptCount val="3"/>
                <c:pt idx="0">
                  <c:v>1.1200000000000001</c:v>
                </c:pt>
                <c:pt idx="1">
                  <c:v>1.1399999999999999</c:v>
                </c:pt>
                <c:pt idx="2">
                  <c:v>1.47</c:v>
                </c:pt>
              </c:numCache>
            </c:numRef>
          </c:val>
          <c:extLst>
            <c:ext xmlns:c16="http://schemas.microsoft.com/office/drawing/2014/chart" uri="{C3380CC4-5D6E-409C-BE32-E72D297353CC}">
              <c16:uniqueId val="{00000001-5342-47AB-8D69-B710201981F3}"/>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1.6"/>
          <c:min val="0.5"/>
        </c:scaling>
        <c:delete val="1"/>
        <c:axPos val="l"/>
        <c:numFmt formatCode="0%" sourceLinked="1"/>
        <c:majorTickMark val="out"/>
        <c:minorTickMark val="none"/>
        <c:tickLblPos val="nextTo"/>
        <c:crossAx val="32861360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ayout>
        <c:manualLayout>
          <c:xMode val="edge"/>
          <c:yMode val="edge"/>
          <c:x val="1.2948920467523935E-2"/>
          <c:y val="0.83960672954985183"/>
          <c:w val="0.971378260501219"/>
          <c:h val="8.686390429768392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r>
              <a:rPr lang="en-US" sz="1500" b="0" i="0" baseline="0">
                <a:effectLst/>
                <a:latin typeface="Effra" panose="020B0603020203020204" pitchFamily="34" charset="0"/>
                <a:cs typeface="Effra" panose="020B0603020203020204" pitchFamily="34" charset="0"/>
              </a:rPr>
              <a:t>Radeon</a:t>
            </a:r>
            <a:r>
              <a:rPr lang="en-US" sz="1400" b="0" i="0" baseline="27000">
                <a:effectLst/>
                <a:latin typeface="Effra" panose="020B0603020203020204" pitchFamily="34" charset="0"/>
                <a:cs typeface="Effra" panose="020B0603020203020204" pitchFamily="34" charset="0"/>
              </a:rPr>
              <a:t>™</a:t>
            </a:r>
            <a:r>
              <a:rPr lang="en-US" sz="1200" b="0" i="0" baseline="0">
                <a:effectLst/>
                <a:latin typeface="Effra" panose="020B0603020203020204" pitchFamily="34" charset="0"/>
                <a:cs typeface="Effra" panose="020B0603020203020204" pitchFamily="34" charset="0"/>
              </a:rPr>
              <a:t> </a:t>
            </a:r>
            <a:r>
              <a:rPr lang="en-US" sz="1500" b="0" i="0" baseline="0">
                <a:effectLst/>
                <a:latin typeface="Effra" panose="020B0603020203020204" pitchFamily="34" charset="0"/>
                <a:cs typeface="Effra" panose="020B0603020203020204" pitchFamily="34" charset="0"/>
              </a:rPr>
              <a:t>Pro Software Performance Comparison</a:t>
            </a:r>
            <a:endParaRPr lang="en-US" sz="1500">
              <a:effectLst/>
              <a:latin typeface="Effra" panose="020B0603020203020204" pitchFamily="34" charset="0"/>
              <a:cs typeface="Effra" panose="020B0603020203020204" pitchFamily="34" charset="0"/>
            </a:endParaRPr>
          </a:p>
        </c:rich>
      </c:tx>
      <c:layout>
        <c:manualLayout>
          <c:xMode val="edge"/>
          <c:yMode val="edge"/>
          <c:x val="6.8297145161273026E-2"/>
          <c:y val="5.7773073405507629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Effra" panose="020B0603020203020204" pitchFamily="34" charset="0"/>
              <a:ea typeface="+mn-ea"/>
              <a:cs typeface="Effra" panose="020B0603020203020204" pitchFamily="34" charset="0"/>
            </a:defRPr>
          </a:pPr>
          <a:endParaRPr lang="en-US"/>
        </a:p>
      </c:txPr>
    </c:title>
    <c:autoTitleDeleted val="0"/>
    <c:plotArea>
      <c:layout>
        <c:manualLayout>
          <c:layoutTarget val="inner"/>
          <c:xMode val="edge"/>
          <c:yMode val="edge"/>
          <c:x val="1.4981442100533305E-2"/>
          <c:y val="4.7321399216693066E-2"/>
          <c:w val="0.97003711579893337"/>
          <c:h val="0.6012053357175926"/>
        </c:manualLayout>
      </c:layout>
      <c:barChart>
        <c:barDir val="col"/>
        <c:grouping val="clustered"/>
        <c:varyColors val="0"/>
        <c:ser>
          <c:idx val="0"/>
          <c:order val="0"/>
          <c:tx>
            <c:strRef>
              <c:f>Sheet1!$B$1</c:f>
              <c:strCache>
                <c:ptCount val="1"/>
                <c:pt idx="0">
                  <c:v>Radeon Pro Software Enterprise Driver 17.Q2</c:v>
                </c:pt>
              </c:strCache>
            </c:strRef>
          </c:tx>
          <c:spPr>
            <a:solidFill>
              <a:schemeClr val="tx1"/>
            </a:solidFill>
            <a:ln>
              <a:noFill/>
            </a:ln>
            <a:effectLst/>
          </c:spPr>
          <c:invertIfNegative val="0"/>
          <c:dLbls>
            <c:delete val="1"/>
          </c:dLbls>
          <c:cat>
            <c:strRef>
              <c:f>Sheet1!$A$2:$A$3</c:f>
              <c:strCache>
                <c:ptCount val="2"/>
                <c:pt idx="0">
                  <c:v>SPECapc® for Autodesk® Maya® 2017 Graphics
Interactive Composite (MSAA) </c:v>
                </c:pt>
                <c:pt idx="1">
                  <c:v>SPECapc® for Autodesk® 3ds Max® 2015
Graphics Composite (4K 8xAA) </c:v>
                </c:pt>
              </c:strCache>
            </c:strRef>
          </c:cat>
          <c:val>
            <c:numRef>
              <c:f>Sheet1!$B$2:$B$3</c:f>
              <c:numCache>
                <c:formatCode>0%</c:formatCode>
                <c:ptCount val="2"/>
                <c:pt idx="0">
                  <c:v>1</c:v>
                </c:pt>
                <c:pt idx="1">
                  <c:v>1</c:v>
                </c:pt>
              </c:numCache>
            </c:numRef>
          </c:val>
          <c:extLst>
            <c:ext xmlns:c16="http://schemas.microsoft.com/office/drawing/2014/chart" uri="{C3380CC4-5D6E-409C-BE32-E72D297353CC}">
              <c16:uniqueId val="{00000000-1859-4F55-86F6-FDE0B981E48B}"/>
            </c:ext>
          </c:extLst>
        </c:ser>
        <c:ser>
          <c:idx val="1"/>
          <c:order val="1"/>
          <c:tx>
            <c:strRef>
              <c:f>Sheet1!$C$1</c:f>
              <c:strCache>
                <c:ptCount val="1"/>
                <c:pt idx="0">
                  <c:v>Radeon Pro Software Enterprise Edition 18.Q2</c:v>
                </c:pt>
              </c:strCache>
            </c:strRef>
          </c:tx>
          <c:spPr>
            <a:solidFill>
              <a:srgbClr val="0D0DFF"/>
            </a:solidFill>
            <a:ln>
              <a:noFill/>
            </a:ln>
            <a:effectLst/>
          </c:spPr>
          <c:invertIfNegative val="0"/>
          <c:dLbls>
            <c:delete val="1"/>
          </c:dLbls>
          <c:cat>
            <c:strRef>
              <c:f>Sheet1!$A$2:$A$3</c:f>
              <c:strCache>
                <c:ptCount val="2"/>
                <c:pt idx="0">
                  <c:v>SPECapc® for Autodesk® Maya® 2017 Graphics
Interactive Composite (MSAA) </c:v>
                </c:pt>
                <c:pt idx="1">
                  <c:v>SPECapc® for Autodesk® 3ds Max® 2015
Graphics Composite (4K 8xAA) </c:v>
                </c:pt>
              </c:strCache>
            </c:strRef>
          </c:cat>
          <c:val>
            <c:numRef>
              <c:f>Sheet1!$C$2:$C$3</c:f>
              <c:numCache>
                <c:formatCode>0%</c:formatCode>
                <c:ptCount val="2"/>
                <c:pt idx="0">
                  <c:v>1.22</c:v>
                </c:pt>
                <c:pt idx="1">
                  <c:v>1.44</c:v>
                </c:pt>
              </c:numCache>
            </c:numRef>
          </c:val>
          <c:extLst>
            <c:ext xmlns:c16="http://schemas.microsoft.com/office/drawing/2014/chart" uri="{C3380CC4-5D6E-409C-BE32-E72D297353CC}">
              <c16:uniqueId val="{00000001-1859-4F55-86F6-FDE0B981E48B}"/>
            </c:ext>
          </c:extLst>
        </c:ser>
        <c:dLbls>
          <c:dLblPos val="outEnd"/>
          <c:showLegendKey val="0"/>
          <c:showVal val="1"/>
          <c:showCatName val="0"/>
          <c:showSerName val="0"/>
          <c:showPercent val="0"/>
          <c:showBubbleSize val="0"/>
        </c:dLbls>
        <c:gapWidth val="219"/>
        <c:axId val="328613600"/>
        <c:axId val="328613992"/>
      </c:barChart>
      <c:catAx>
        <c:axId val="328613600"/>
        <c:scaling>
          <c:orientation val="minMax"/>
        </c:scaling>
        <c:delete val="0"/>
        <c:axPos val="b"/>
        <c:numFmt formatCode="General" sourceLinked="1"/>
        <c:majorTickMark val="out"/>
        <c:minorTickMark val="none"/>
        <c:tickLblPos val="nextTo"/>
        <c:spPr>
          <a:noFill/>
          <a:ln w="9525" cap="flat" cmpd="sng" algn="ctr">
            <a:solidFill>
              <a:schemeClr val="tx1">
                <a:lumMod val="50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crossAx val="328613992"/>
        <c:crosses val="autoZero"/>
        <c:auto val="1"/>
        <c:lblAlgn val="ctr"/>
        <c:lblOffset val="100"/>
        <c:noMultiLvlLbl val="0"/>
      </c:catAx>
      <c:valAx>
        <c:axId val="328613992"/>
        <c:scaling>
          <c:orientation val="minMax"/>
          <c:max val="1.6"/>
          <c:min val="0.5"/>
        </c:scaling>
        <c:delete val="1"/>
        <c:axPos val="l"/>
        <c:numFmt formatCode="0%" sourceLinked="1"/>
        <c:majorTickMark val="out"/>
        <c:minorTickMark val="none"/>
        <c:tickLblPos val="nextTo"/>
        <c:crossAx val="32861360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egendEntry>
        <c:idx val="1"/>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Entry>
      <c:layout>
        <c:manualLayout>
          <c:xMode val="edge"/>
          <c:yMode val="edge"/>
          <c:x val="1.2948920467523935E-2"/>
          <c:y val="0.83960672954985183"/>
          <c:w val="0.971378260501219"/>
          <c:h val="8.686390429768392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Effra Light" panose="020B0403020203020204" pitchFamily="34" charset="0"/>
              <a:ea typeface="+mn-ea"/>
              <a:cs typeface="Effra Light" panose="020B0403020203020204" pitchFamily="34" charset="0"/>
            </a:defRPr>
          </a:pPr>
          <a:endParaRPr lang="en-US"/>
        </a:p>
      </c:txPr>
    </c:legend>
    <c:plotVisOnly val="1"/>
    <c:dispBlanksAs val="gap"/>
    <c:showDLblsOverMax val="0"/>
  </c:chart>
  <c:spPr>
    <a:noFill/>
    <a:ln>
      <a:noFill/>
    </a:ln>
    <a:effectLst/>
  </c:spPr>
  <c:txPr>
    <a:bodyPr/>
    <a:lstStyle/>
    <a:p>
      <a:pPr>
        <a:defRPr>
          <a:latin typeface="Effra Light" panose="020B0403020203020204" pitchFamily="34" charset="0"/>
          <a:cs typeface="Effra Light" panose="020B04030202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a:latin typeface="Effra" panose="020B0603020203020204" pitchFamily="34" charset="0"/>
                <a:cs typeface="Effra" panose="020B0603020203020204" pitchFamily="34" charset="0"/>
              </a:rPr>
              <a:t>Performance Stability Across 16 Virtual Machines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lineChart>
        <c:grouping val="standard"/>
        <c:varyColors val="0"/>
        <c:ser>
          <c:idx val="0"/>
          <c:order val="0"/>
          <c:tx>
            <c:strRef>
              <c:f>'[Copy of 17.30-QoS-Final.xlsx]16 VMs'!$T$9:$W$9</c:f>
              <c:strCache>
                <c:ptCount val="4"/>
                <c:pt idx="0">
                  <c:v>AMD FirePro™ S7150 x2</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Pt>
            <c:idx val="0"/>
            <c:marker>
              <c:symbol val="circle"/>
              <c:size val="5"/>
              <c:spPr>
                <a:solidFill>
                  <a:srgbClr val="E00031"/>
                </a:solidFill>
                <a:ln w="9525">
                  <a:solidFill>
                    <a:srgbClr val="E00031"/>
                  </a:solidFill>
                </a:ln>
                <a:effectLst/>
              </c:spPr>
            </c:marker>
            <c:bubble3D val="0"/>
            <c:spPr>
              <a:ln w="28575" cap="rnd">
                <a:solidFill>
                  <a:srgbClr val="E00031"/>
                </a:solidFill>
                <a:round/>
              </a:ln>
              <a:effectLst/>
            </c:spPr>
            <c:extLst>
              <c:ext xmlns:c16="http://schemas.microsoft.com/office/drawing/2014/chart" uri="{C3380CC4-5D6E-409C-BE32-E72D297353CC}">
                <c16:uniqueId val="{00000002-4653-4AF3-84DE-6492BDC1E6A5}"/>
              </c:ext>
            </c:extLst>
          </c:dPt>
          <c:val>
            <c:numRef>
              <c:f>'[1]16 VMs'!$B$7:$Q$7</c:f>
              <c:numCache>
                <c:formatCode>General</c:formatCode>
                <c:ptCount val="16"/>
                <c:pt idx="0">
                  <c:v>0.99417475728155336</c:v>
                </c:pt>
                <c:pt idx="1">
                  <c:v>0.99417475728155336</c:v>
                </c:pt>
                <c:pt idx="2">
                  <c:v>0.99417475728155336</c:v>
                </c:pt>
                <c:pt idx="3">
                  <c:v>1.025242718446602</c:v>
                </c:pt>
                <c:pt idx="4">
                  <c:v>0.99417475728155336</c:v>
                </c:pt>
                <c:pt idx="5">
                  <c:v>0.99417475728155336</c:v>
                </c:pt>
                <c:pt idx="6">
                  <c:v>0.99417475728155336</c:v>
                </c:pt>
                <c:pt idx="7">
                  <c:v>1.025242718446602</c:v>
                </c:pt>
                <c:pt idx="8">
                  <c:v>0.99417475728155336</c:v>
                </c:pt>
                <c:pt idx="9">
                  <c:v>0.99417475728155336</c:v>
                </c:pt>
                <c:pt idx="10">
                  <c:v>0.99417475728155336</c:v>
                </c:pt>
                <c:pt idx="11">
                  <c:v>0.99417475728155336</c:v>
                </c:pt>
                <c:pt idx="12">
                  <c:v>1.025242718446602</c:v>
                </c:pt>
                <c:pt idx="13">
                  <c:v>0.99417475728155336</c:v>
                </c:pt>
                <c:pt idx="14">
                  <c:v>0.99417475728155336</c:v>
                </c:pt>
                <c:pt idx="15">
                  <c:v>0.99417475728155336</c:v>
                </c:pt>
              </c:numCache>
            </c:numRef>
          </c:val>
          <c:smooth val="0"/>
          <c:extLst>
            <c:ext xmlns:c16="http://schemas.microsoft.com/office/drawing/2014/chart" uri="{C3380CC4-5D6E-409C-BE32-E72D297353CC}">
              <c16:uniqueId val="{00000000-4653-4AF3-84DE-6492BDC1E6A5}"/>
            </c:ext>
          </c:extLst>
        </c:ser>
        <c:ser>
          <c:idx val="1"/>
          <c:order val="1"/>
          <c:tx>
            <c:strRef>
              <c:f>'[Copy of 17.30-QoS-Final.xlsx]16 VMs'!$X$9:$Z$9</c:f>
              <c:strCache>
                <c:ptCount val="3"/>
                <c:pt idx="0">
                  <c:v>NVIDIA Tesla M60</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val>
            <c:numRef>
              <c:f>'[1]16 VMs'!$B$8:$Q$8</c:f>
              <c:numCache>
                <c:formatCode>General</c:formatCode>
                <c:ptCount val="16"/>
                <c:pt idx="0">
                  <c:v>1.1819819819819819</c:v>
                </c:pt>
                <c:pt idx="1">
                  <c:v>1.0666666666666667</c:v>
                </c:pt>
                <c:pt idx="2">
                  <c:v>0.89369369369369367</c:v>
                </c:pt>
                <c:pt idx="3">
                  <c:v>0.92252252252252254</c:v>
                </c:pt>
                <c:pt idx="4">
                  <c:v>1.0666666666666667</c:v>
                </c:pt>
                <c:pt idx="5">
                  <c:v>0.92252252252252254</c:v>
                </c:pt>
                <c:pt idx="6">
                  <c:v>0.92252252252252254</c:v>
                </c:pt>
                <c:pt idx="7">
                  <c:v>0.89369369369369367</c:v>
                </c:pt>
                <c:pt idx="8">
                  <c:v>1.0666666666666667</c:v>
                </c:pt>
                <c:pt idx="9">
                  <c:v>0.9513513513513514</c:v>
                </c:pt>
                <c:pt idx="10">
                  <c:v>1.1819819819819819</c:v>
                </c:pt>
                <c:pt idx="11">
                  <c:v>0.83603603603603605</c:v>
                </c:pt>
                <c:pt idx="12">
                  <c:v>0.9513513513513514</c:v>
                </c:pt>
                <c:pt idx="13">
                  <c:v>1.1243243243243244</c:v>
                </c:pt>
                <c:pt idx="14">
                  <c:v>0.9513513513513514</c:v>
                </c:pt>
                <c:pt idx="15">
                  <c:v>1.0666666666666667</c:v>
                </c:pt>
              </c:numCache>
            </c:numRef>
          </c:val>
          <c:smooth val="0"/>
          <c:extLst>
            <c:ext xmlns:c16="http://schemas.microsoft.com/office/drawing/2014/chart" uri="{C3380CC4-5D6E-409C-BE32-E72D297353CC}">
              <c16:uniqueId val="{00000001-4653-4AF3-84DE-6492BDC1E6A5}"/>
            </c:ext>
          </c:extLst>
        </c:ser>
        <c:dLbls>
          <c:showLegendKey val="0"/>
          <c:showVal val="0"/>
          <c:showCatName val="0"/>
          <c:showSerName val="0"/>
          <c:showPercent val="0"/>
          <c:showBubbleSize val="0"/>
        </c:dLbls>
        <c:marker val="1"/>
        <c:smooth val="0"/>
        <c:axId val="439239016"/>
        <c:axId val="439240656"/>
      </c:lineChart>
      <c:catAx>
        <c:axId val="439239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39240656"/>
        <c:crosses val="autoZero"/>
        <c:auto val="1"/>
        <c:lblAlgn val="ctr"/>
        <c:lblOffset val="100"/>
        <c:noMultiLvlLbl val="0"/>
      </c:catAx>
      <c:valAx>
        <c:axId val="439240656"/>
        <c:scaling>
          <c:orientation val="minMax"/>
          <c:min val="0.8"/>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39239016"/>
        <c:crosses val="autoZero"/>
        <c:crossBetween val="between"/>
        <c:majorUnit val="0.1"/>
        <c:minorUnit val="1.0000000000000002E-2"/>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zero"/>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67FE95-E920-4DE1-8038-1BFDCE30D478}" type="datetimeFigureOut">
              <a:rPr lang="en-US" smtClean="0"/>
              <a:t>5/16/2018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02E7C9-148F-4493-BAF2-DE614465DE55}" type="slidenum">
              <a:rPr lang="en-US" smtClean="0"/>
              <a:t>‹#›</a:t>
            </a:fld>
            <a:endParaRPr lang="en-US"/>
          </a:p>
        </p:txBody>
      </p:sp>
    </p:spTree>
    <p:extLst>
      <p:ext uri="{BB962C8B-B14F-4D97-AF65-F5344CB8AC3E}">
        <p14:creationId xmlns:p14="http://schemas.microsoft.com/office/powerpoint/2010/main" val="2008371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taking time with us today to learn more about the Enterprise Edition graphics driver for Radeon Pro professional graphics solutions.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C8785-D685-4C35-848C-EBF5125681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875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Performance is about more then time to complete a discrete task, it is about the fluidity of the experience, where response time is seamless, allowing you to stay focused on your goals.</a:t>
            </a:r>
          </a:p>
        </p:txBody>
      </p:sp>
      <p:sp>
        <p:nvSpPr>
          <p:cNvPr id="4" name="Slide Number Placeholder 3"/>
          <p:cNvSpPr>
            <a:spLocks noGrp="1"/>
          </p:cNvSpPr>
          <p:nvPr>
            <p:ph type="sldNum" sz="quarter" idx="10"/>
          </p:nvPr>
        </p:nvSpPr>
        <p:spPr/>
        <p:txBody>
          <a:bodyPr/>
          <a:lstStyle/>
          <a:p>
            <a:fld id="{0A02E7C9-148F-4493-BAF2-DE614465DE55}" type="slidenum">
              <a:rPr lang="en-US" smtClean="0"/>
              <a:t>10</a:t>
            </a:fld>
            <a:endParaRPr lang="en-US"/>
          </a:p>
        </p:txBody>
      </p:sp>
    </p:spTree>
    <p:extLst>
      <p:ext uri="{BB962C8B-B14F-4D97-AF65-F5344CB8AC3E}">
        <p14:creationId xmlns:p14="http://schemas.microsoft.com/office/powerpoint/2010/main" val="4146753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11</a:t>
            </a:fld>
            <a:endParaRPr lang="en-US"/>
          </a:p>
        </p:txBody>
      </p:sp>
    </p:spTree>
    <p:extLst>
      <p:ext uri="{BB962C8B-B14F-4D97-AF65-F5344CB8AC3E}">
        <p14:creationId xmlns:p14="http://schemas.microsoft.com/office/powerpoint/2010/main" val="1687559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messages for the IT Buyer are:</a:t>
            </a:r>
          </a:p>
          <a:p>
            <a:pPr marL="171450" indent="-171450">
              <a:buFont typeface="Arial" panose="020B0604020202020204" pitchFamily="34" charset="0"/>
              <a:buChar char="•"/>
            </a:pPr>
            <a:r>
              <a:rPr lang="en-US" dirty="0"/>
              <a:t>That we have experts that work closely with ISVs to do application specific performance tuning.</a:t>
            </a:r>
          </a:p>
          <a:p>
            <a:pPr marL="171450" indent="-171450">
              <a:buFont typeface="Arial" panose="020B0604020202020204" pitchFamily="34" charset="0"/>
              <a:buChar char="•"/>
            </a:pPr>
            <a:r>
              <a:rPr lang="en-US" dirty="0"/>
              <a:t>That we are protecting their Graphics investment by delivering significant performance improvements over the lifetime of their hardware purchase.</a:t>
            </a:r>
          </a:p>
          <a:p>
            <a:pPr marL="171450" indent="-171450">
              <a:buFont typeface="Arial" panose="020B0604020202020204" pitchFamily="34" charset="0"/>
              <a:buChar char="•"/>
            </a:pPr>
            <a:r>
              <a:rPr lang="en-US" dirty="0"/>
              <a:t>That we are making their end users more productive over that lifetime, giving their business a better ROI.</a:t>
            </a:r>
          </a:p>
          <a:p>
            <a:pPr marL="171450" indent="-171450">
              <a:buFont typeface="Arial" panose="020B0604020202020204" pitchFamily="34" charset="0"/>
              <a:buChar char="•"/>
            </a:pPr>
            <a:r>
              <a:rPr lang="en-US" dirty="0"/>
              <a:t>Because we focus on in application performance, their selection process should include real world application testing.</a:t>
            </a:r>
          </a:p>
          <a:p>
            <a:endParaRPr lang="en-US" dirty="0"/>
          </a:p>
          <a:p>
            <a:r>
              <a:rPr lang="en-US" dirty="0"/>
              <a:t>Key messages for End-Users:</a:t>
            </a:r>
          </a:p>
          <a:p>
            <a:pPr marL="171450" indent="-171450">
              <a:buFont typeface="Arial" panose="020B0604020202020204" pitchFamily="34" charset="0"/>
              <a:buChar char="•"/>
            </a:pPr>
            <a:r>
              <a:rPr lang="en-US" dirty="0"/>
              <a:t>We are experts in the applications that they are using, working closely with the application vendors to understand the inner workings of these applications, and that we turn that knowledge better performance for the user.</a:t>
            </a:r>
          </a:p>
          <a:p>
            <a:pPr marL="171450" indent="-171450">
              <a:buFont typeface="Arial" panose="020B0604020202020204" pitchFamily="34" charset="0"/>
              <a:buChar char="•"/>
            </a:pPr>
            <a:r>
              <a:rPr lang="en-US" dirty="0"/>
              <a:t>We focus on application performance over synthetic benchmarks so that they get performance where it matters - while they are working.</a:t>
            </a:r>
          </a:p>
        </p:txBody>
      </p:sp>
      <p:sp>
        <p:nvSpPr>
          <p:cNvPr id="4" name="Slide Number Placeholder 3"/>
          <p:cNvSpPr>
            <a:spLocks noGrp="1"/>
          </p:cNvSpPr>
          <p:nvPr>
            <p:ph type="sldNum" sz="quarter" idx="10"/>
          </p:nvPr>
        </p:nvSpPr>
        <p:spPr/>
        <p:txBody>
          <a:bodyPr/>
          <a:lstStyle/>
          <a:p>
            <a:fld id="{0A02E7C9-148F-4493-BAF2-DE614465DE55}" type="slidenum">
              <a:rPr lang="en-US" smtClean="0"/>
              <a:t>12</a:t>
            </a:fld>
            <a:endParaRPr lang="en-US"/>
          </a:p>
        </p:txBody>
      </p:sp>
    </p:spTree>
    <p:extLst>
      <p:ext uri="{BB962C8B-B14F-4D97-AF65-F5344CB8AC3E}">
        <p14:creationId xmlns:p14="http://schemas.microsoft.com/office/powerpoint/2010/main" val="23405048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of the primary reasons to update your driver is to get better performance for your users.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this example, we are showing the performance improvements you get from having new hardware, and then how you can get similar performance gains with updates to your drivers over the lifetime of your product ownership.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Users will see these performance improvements happen for a couple of years after they make their purchase.</a:t>
            </a:r>
          </a:p>
        </p:txBody>
      </p:sp>
      <p:sp>
        <p:nvSpPr>
          <p:cNvPr id="4" name="Slide Number Placeholder 3"/>
          <p:cNvSpPr>
            <a:spLocks noGrp="1"/>
          </p:cNvSpPr>
          <p:nvPr>
            <p:ph type="sldNum" sz="quarter" idx="10"/>
          </p:nvPr>
        </p:nvSpPr>
        <p:spPr/>
        <p:txBody>
          <a:bodyPr/>
          <a:lstStyle/>
          <a:p>
            <a:fld id="{0A02E7C9-148F-4493-BAF2-DE614465DE55}" type="slidenum">
              <a:rPr lang="en-US" smtClean="0"/>
              <a:t>13</a:t>
            </a:fld>
            <a:endParaRPr lang="en-US"/>
          </a:p>
        </p:txBody>
      </p:sp>
    </p:spTree>
    <p:extLst>
      <p:ext uri="{BB962C8B-B14F-4D97-AF65-F5344CB8AC3E}">
        <p14:creationId xmlns:p14="http://schemas.microsoft.com/office/powerpoint/2010/main" val="42389900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latest driver delivers substantial gains in CATIA. This is true for typical model sizes where we are seeing 2X performance gains. We also have significant improvements of 38% in complex customer model use cases.</a:t>
            </a:r>
          </a:p>
          <a:p>
            <a:endParaRPr lang="en-US" dirty="0"/>
          </a:p>
          <a:p>
            <a:r>
              <a:rPr lang="en-US" dirty="0"/>
              <a:t>In each case, this is a performance difference that you can feel in the application. This is thanks to our focus on end user use cases. In this situation, these improvements also resulted in a 10% performance improvement in the VP 12 CATIA benchmark.</a:t>
            </a:r>
          </a:p>
        </p:txBody>
      </p:sp>
      <p:sp>
        <p:nvSpPr>
          <p:cNvPr id="4" name="Slide Number Placeholder 3"/>
          <p:cNvSpPr>
            <a:spLocks noGrp="1"/>
          </p:cNvSpPr>
          <p:nvPr>
            <p:ph type="sldNum" sz="quarter" idx="10"/>
          </p:nvPr>
        </p:nvSpPr>
        <p:spPr/>
        <p:txBody>
          <a:bodyPr/>
          <a:lstStyle/>
          <a:p>
            <a:fld id="{0A02E7C9-148F-4493-BAF2-DE614465DE55}" type="slidenum">
              <a:rPr lang="en-US" smtClean="0"/>
              <a:t>14</a:t>
            </a:fld>
            <a:endParaRPr lang="en-US"/>
          </a:p>
        </p:txBody>
      </p:sp>
    </p:spTree>
    <p:extLst>
      <p:ext uri="{BB962C8B-B14F-4D97-AF65-F5344CB8AC3E}">
        <p14:creationId xmlns:p14="http://schemas.microsoft.com/office/powerpoint/2010/main" val="3856907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to our CATIA gains, we have a host of performance improvements for CAD users of SolidWorks, PTC Creo, and NX. </a:t>
            </a:r>
          </a:p>
        </p:txBody>
      </p:sp>
      <p:sp>
        <p:nvSpPr>
          <p:cNvPr id="4" name="Slide Number Placeholder 3"/>
          <p:cNvSpPr>
            <a:spLocks noGrp="1"/>
          </p:cNvSpPr>
          <p:nvPr>
            <p:ph type="sldNum" sz="quarter" idx="10"/>
          </p:nvPr>
        </p:nvSpPr>
        <p:spPr/>
        <p:txBody>
          <a:bodyPr/>
          <a:lstStyle/>
          <a:p>
            <a:fld id="{0A02E7C9-148F-4493-BAF2-DE614465DE55}" type="slidenum">
              <a:rPr lang="en-US" smtClean="0"/>
              <a:t>15</a:t>
            </a:fld>
            <a:endParaRPr lang="en-US"/>
          </a:p>
        </p:txBody>
      </p:sp>
    </p:spTree>
    <p:extLst>
      <p:ext uri="{BB962C8B-B14F-4D97-AF65-F5344CB8AC3E}">
        <p14:creationId xmlns:p14="http://schemas.microsoft.com/office/powerpoint/2010/main" val="3311398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Maya and 3ds Max, we have large gains of 22% and 44% year-over-year.</a:t>
            </a:r>
          </a:p>
          <a:p>
            <a:endParaRPr lang="en-US" dirty="0"/>
          </a:p>
          <a:p>
            <a:r>
              <a:rPr lang="en-US" dirty="0"/>
              <a:t>For anyone wondering why we compare performance gains year on year, this is because we expect enterprises to be updating our driver once a year instead of quarter. This aligns with their planned platform image updates.</a:t>
            </a:r>
          </a:p>
        </p:txBody>
      </p:sp>
      <p:sp>
        <p:nvSpPr>
          <p:cNvPr id="4" name="Slide Number Placeholder 3"/>
          <p:cNvSpPr>
            <a:spLocks noGrp="1"/>
          </p:cNvSpPr>
          <p:nvPr>
            <p:ph type="sldNum" sz="quarter" idx="10"/>
          </p:nvPr>
        </p:nvSpPr>
        <p:spPr/>
        <p:txBody>
          <a:bodyPr/>
          <a:lstStyle/>
          <a:p>
            <a:fld id="{0A02E7C9-148F-4493-BAF2-DE614465DE55}" type="slidenum">
              <a:rPr lang="en-US" smtClean="0"/>
              <a:t>16</a:t>
            </a:fld>
            <a:endParaRPr lang="en-US"/>
          </a:p>
        </p:txBody>
      </p:sp>
    </p:spTree>
    <p:extLst>
      <p:ext uri="{BB962C8B-B14F-4D97-AF65-F5344CB8AC3E}">
        <p14:creationId xmlns:p14="http://schemas.microsoft.com/office/powerpoint/2010/main" val="2315624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is always top-of-mind for enterprises and is a cornerstone concern for AMD. Our customers are working with valuable intellectual property and our aim is to help protect them.</a:t>
            </a:r>
          </a:p>
        </p:txBody>
      </p:sp>
      <p:sp>
        <p:nvSpPr>
          <p:cNvPr id="4" name="Slide Number Placeholder 3"/>
          <p:cNvSpPr>
            <a:spLocks noGrp="1"/>
          </p:cNvSpPr>
          <p:nvPr>
            <p:ph type="sldNum" sz="quarter" idx="10"/>
          </p:nvPr>
        </p:nvSpPr>
        <p:spPr/>
        <p:txBody>
          <a:bodyPr/>
          <a:lstStyle/>
          <a:p>
            <a:fld id="{0A02E7C9-148F-4493-BAF2-DE614465DE55}" type="slidenum">
              <a:rPr lang="en-US" smtClean="0"/>
              <a:t>17</a:t>
            </a:fld>
            <a:endParaRPr lang="en-US"/>
          </a:p>
        </p:txBody>
      </p:sp>
    </p:spTree>
    <p:extLst>
      <p:ext uri="{BB962C8B-B14F-4D97-AF65-F5344CB8AC3E}">
        <p14:creationId xmlns:p14="http://schemas.microsoft.com/office/powerpoint/2010/main" val="2464969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Radeon Pro Software works hand-in-hand with AMD’s Secure Processor to provide all-day security for your graphics-bound IP.</a:t>
            </a:r>
          </a:p>
          <a:p>
            <a:pPr marL="171450" indent="-171450">
              <a:buFont typeface="Arial" panose="020B0604020202020204" pitchFamily="34" charset="0"/>
              <a:buChar char="•"/>
            </a:pPr>
            <a:r>
              <a:rPr lang="en-US" dirty="0"/>
              <a:t>From the moment you start up your workstation, the AMD Secure Processor validates the GPU boot up sequence associated firmware.</a:t>
            </a:r>
          </a:p>
          <a:p>
            <a:pPr marL="171450" indent="-171450">
              <a:buFont typeface="Arial" panose="020B0604020202020204" pitchFamily="34" charset="0"/>
              <a:buChar char="•"/>
            </a:pPr>
            <a:r>
              <a:rPr lang="en-US" dirty="0"/>
              <a:t>During everyday workflows, Radeon Pro Software is Windows Defender Device Guard-compliant, locking down sensitive IP to help thwart malicious attacks. </a:t>
            </a:r>
          </a:p>
          <a:p>
            <a:pPr marL="171450" indent="-171450">
              <a:buFont typeface="Arial" panose="020B0604020202020204" pitchFamily="34" charset="0"/>
              <a:buChar char="•"/>
            </a:pPr>
            <a:r>
              <a:rPr lang="en-US" dirty="0"/>
              <a:t>At the end of the day, when triggering a system shutdown and software security layers get terminated, the AMD Secure Processor continues to lock down sensitive data. </a:t>
            </a:r>
          </a:p>
        </p:txBody>
      </p:sp>
      <p:sp>
        <p:nvSpPr>
          <p:cNvPr id="4" name="Slide Number Placeholder 3"/>
          <p:cNvSpPr>
            <a:spLocks noGrp="1"/>
          </p:cNvSpPr>
          <p:nvPr>
            <p:ph type="sldNum" sz="quarter" idx="10"/>
          </p:nvPr>
        </p:nvSpPr>
        <p:spPr/>
        <p:txBody>
          <a:bodyPr/>
          <a:lstStyle/>
          <a:p>
            <a:fld id="{0A02E7C9-148F-4493-BAF2-DE614465DE55}" type="slidenum">
              <a:rPr lang="en-US" smtClean="0"/>
              <a:t>18</a:t>
            </a:fld>
            <a:endParaRPr lang="en-US"/>
          </a:p>
        </p:txBody>
      </p:sp>
    </p:spTree>
    <p:extLst>
      <p:ext uri="{BB962C8B-B14F-4D97-AF65-F5344CB8AC3E}">
        <p14:creationId xmlns:p14="http://schemas.microsoft.com/office/powerpoint/2010/main" val="326401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AMD’s GPU virtualization solution was designed with security in mind. By adhering to an SR-IOV architecture, AMD MxGPU enforces deep hardware isolation between every user sharing the GPU. For your enterprise, this means sensitive IP remains in your data center. </a:t>
            </a:r>
            <a:endParaRPr lang="en-CA" dirty="0"/>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19</a:t>
            </a:fld>
            <a:endParaRPr lang="en-US" sz="1800" kern="0">
              <a:solidFill>
                <a:prstClr val="black"/>
              </a:solidFill>
            </a:endParaRPr>
          </a:p>
        </p:txBody>
      </p:sp>
    </p:spTree>
    <p:extLst>
      <p:ext uri="{BB962C8B-B14F-4D97-AF65-F5344CB8AC3E}">
        <p14:creationId xmlns:p14="http://schemas.microsoft.com/office/powerpoint/2010/main" val="1256295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Radeon Pro Enterprise Edition is designed to improve the productivity of your company by being robust, reliable and always ready to go.</a:t>
            </a:r>
          </a:p>
          <a:p>
            <a:endParaRPr lang="en-US" dirty="0"/>
          </a:p>
          <a:p>
            <a:r>
              <a:rPr lang="en-US" dirty="0"/>
              <a:t>With the Enterprise Edition driver, we focus on the users inside your company, and also on your IT Management team, with the goal of making it easier to implement and manage graphics technologies.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C8785-D685-4C35-848C-EBF5125681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3199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Managers need to keep their workforce productive, and they need to be productive themselves. For this reason, we structure the Enterprise Edition to offer more simplicity for them. This includes having the latest updates, schedules that they can plan around, easier driver options to choose from, and effective support if a problem does arise.</a:t>
            </a:r>
          </a:p>
        </p:txBody>
      </p:sp>
      <p:sp>
        <p:nvSpPr>
          <p:cNvPr id="4" name="Slide Number Placeholder 3"/>
          <p:cNvSpPr>
            <a:spLocks noGrp="1"/>
          </p:cNvSpPr>
          <p:nvPr>
            <p:ph type="sldNum" sz="quarter" idx="10"/>
          </p:nvPr>
        </p:nvSpPr>
        <p:spPr/>
        <p:txBody>
          <a:bodyPr/>
          <a:lstStyle/>
          <a:p>
            <a:fld id="{0A02E7C9-148F-4493-BAF2-DE614465DE55}" type="slidenum">
              <a:rPr lang="en-US" smtClean="0"/>
              <a:t>20</a:t>
            </a:fld>
            <a:endParaRPr lang="en-US"/>
          </a:p>
        </p:txBody>
      </p:sp>
    </p:spTree>
    <p:extLst>
      <p:ext uri="{BB962C8B-B14F-4D97-AF65-F5344CB8AC3E}">
        <p14:creationId xmlns:p14="http://schemas.microsoft.com/office/powerpoint/2010/main" val="118708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18.Q2 includes the latest support for Microsoft Windows 10. Our driver is ready for when you are ready to implement the latest Windows updates.</a:t>
            </a:r>
          </a:p>
        </p:txBody>
      </p:sp>
      <p:sp>
        <p:nvSpPr>
          <p:cNvPr id="4" name="Slide Number Placeholder 3"/>
          <p:cNvSpPr>
            <a:spLocks noGrp="1"/>
          </p:cNvSpPr>
          <p:nvPr>
            <p:ph type="sldNum" sz="quarter" idx="10"/>
          </p:nvPr>
        </p:nvSpPr>
        <p:spPr/>
        <p:txBody>
          <a:bodyPr/>
          <a:lstStyle/>
          <a:p>
            <a:fld id="{0A02E7C9-148F-4493-BAF2-DE614465DE55}" type="slidenum">
              <a:rPr lang="en-US" smtClean="0"/>
              <a:t>21</a:t>
            </a:fld>
            <a:endParaRPr lang="en-US"/>
          </a:p>
        </p:txBody>
      </p:sp>
    </p:spTree>
    <p:extLst>
      <p:ext uri="{BB962C8B-B14F-4D97-AF65-F5344CB8AC3E}">
        <p14:creationId xmlns:p14="http://schemas.microsoft.com/office/powerpoint/2010/main" val="585324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release the Enterprise Edition quarterly on a set date, the 2nd Wednesday of the 2nd month in each quarter.</a:t>
            </a:r>
          </a:p>
          <a:p>
            <a:endParaRPr lang="en-US" dirty="0"/>
          </a:p>
          <a:p>
            <a:r>
              <a:rPr lang="en-US" dirty="0"/>
              <a:t>We generally do not intend for Enterprises to update their driver on a quarterly basis. The quarterly release provides them with some flexibility. They can plan ahead for when they are doing the images for their install base.</a:t>
            </a:r>
          </a:p>
          <a:p>
            <a:endParaRPr lang="en-US" dirty="0"/>
          </a:p>
          <a:p>
            <a:r>
              <a:rPr lang="en-US" dirty="0"/>
              <a:t>In addition to the dates above, we normally have an update about one month after the release of the Enterprise Edition driver.</a:t>
            </a:r>
          </a:p>
        </p:txBody>
      </p:sp>
      <p:sp>
        <p:nvSpPr>
          <p:cNvPr id="4" name="Slide Number Placeholder 3"/>
          <p:cNvSpPr>
            <a:spLocks noGrp="1"/>
          </p:cNvSpPr>
          <p:nvPr>
            <p:ph type="sldNum" sz="quarter" idx="10"/>
          </p:nvPr>
        </p:nvSpPr>
        <p:spPr/>
        <p:txBody>
          <a:bodyPr/>
          <a:lstStyle/>
          <a:p>
            <a:fld id="{0A02E7C9-148F-4493-BAF2-DE614465DE55}" type="slidenum">
              <a:rPr lang="en-US" smtClean="0"/>
              <a:t>22</a:t>
            </a:fld>
            <a:endParaRPr lang="en-US"/>
          </a:p>
        </p:txBody>
      </p:sp>
    </p:spTree>
    <p:extLst>
      <p:ext uri="{BB962C8B-B14F-4D97-AF65-F5344CB8AC3E}">
        <p14:creationId xmlns:p14="http://schemas.microsoft.com/office/powerpoint/2010/main" val="417454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big headache for enterprises is managing the various platforms that they support.</a:t>
            </a:r>
          </a:p>
          <a:p>
            <a:endParaRPr lang="en-US" dirty="0"/>
          </a:p>
          <a:p>
            <a:r>
              <a:rPr lang="en-US" dirty="0"/>
              <a:t>From a graphics standpoint, One Driver simplifies their life by having a single graphics driver that can support the graphics products they have across their platform portfolio.</a:t>
            </a:r>
          </a:p>
          <a:p>
            <a:endParaRPr lang="en-US" dirty="0"/>
          </a:p>
          <a:p>
            <a:r>
              <a:rPr lang="en-US" dirty="0"/>
              <a:t>The Enterprise Edition supports desktop workstations, mobile workstations, and server based virtualization products. Upon request, we can also provide builds to Enterprises who are using Consumer/Commercial AMD hardware too.</a:t>
            </a:r>
          </a:p>
        </p:txBody>
      </p:sp>
      <p:sp>
        <p:nvSpPr>
          <p:cNvPr id="4" name="Slide Number Placeholder 3"/>
          <p:cNvSpPr>
            <a:spLocks noGrp="1"/>
          </p:cNvSpPr>
          <p:nvPr>
            <p:ph type="sldNum" sz="quarter" idx="10"/>
          </p:nvPr>
        </p:nvSpPr>
        <p:spPr/>
        <p:txBody>
          <a:bodyPr/>
          <a:lstStyle/>
          <a:p>
            <a:fld id="{0A02E7C9-148F-4493-BAF2-DE614465DE55}" type="slidenum">
              <a:rPr lang="en-US" smtClean="0"/>
              <a:t>23</a:t>
            </a:fld>
            <a:endParaRPr lang="en-US"/>
          </a:p>
        </p:txBody>
      </p:sp>
    </p:spTree>
    <p:extLst>
      <p:ext uri="{BB962C8B-B14F-4D97-AF65-F5344CB8AC3E}">
        <p14:creationId xmlns:p14="http://schemas.microsoft.com/office/powerpoint/2010/main" val="3286846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our processes are designed to provide the best product possible, we have customers who are pushing the envelope who need help from us on occasion.</a:t>
            </a:r>
          </a:p>
          <a:p>
            <a:endParaRPr lang="en-US" dirty="0"/>
          </a:p>
          <a:p>
            <a:r>
              <a:rPr lang="en-US" dirty="0"/>
              <a:t>We are here to help you if you have a graphics challenge.</a:t>
            </a:r>
          </a:p>
          <a:p>
            <a:endParaRPr lang="en-US" dirty="0"/>
          </a:p>
          <a:p>
            <a:r>
              <a:rPr lang="en-US" dirty="0"/>
              <a:t>That means you can contact us at any hour and we will have someone to assist.</a:t>
            </a:r>
          </a:p>
        </p:txBody>
      </p:sp>
      <p:sp>
        <p:nvSpPr>
          <p:cNvPr id="4" name="Slide Number Placeholder 3"/>
          <p:cNvSpPr>
            <a:spLocks noGrp="1"/>
          </p:cNvSpPr>
          <p:nvPr>
            <p:ph type="sldNum" sz="quarter" idx="10"/>
          </p:nvPr>
        </p:nvSpPr>
        <p:spPr/>
        <p:txBody>
          <a:bodyPr/>
          <a:lstStyle/>
          <a:p>
            <a:fld id="{0A02E7C9-148F-4493-BAF2-DE614465DE55}" type="slidenum">
              <a:rPr lang="en-US" smtClean="0"/>
              <a:t>24</a:t>
            </a:fld>
            <a:endParaRPr lang="en-US"/>
          </a:p>
        </p:txBody>
      </p:sp>
    </p:spTree>
    <p:extLst>
      <p:ext uri="{BB962C8B-B14F-4D97-AF65-F5344CB8AC3E}">
        <p14:creationId xmlns:p14="http://schemas.microsoft.com/office/powerpoint/2010/main" val="1744476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Innovation is about creating new functionality to make users more productive.</a:t>
            </a:r>
          </a:p>
        </p:txBody>
      </p:sp>
      <p:sp>
        <p:nvSpPr>
          <p:cNvPr id="4" name="Slide Number Placeholder 3"/>
          <p:cNvSpPr>
            <a:spLocks noGrp="1"/>
          </p:cNvSpPr>
          <p:nvPr>
            <p:ph type="sldNum" sz="quarter" idx="10"/>
          </p:nvPr>
        </p:nvSpPr>
        <p:spPr/>
        <p:txBody>
          <a:bodyPr/>
          <a:lstStyle/>
          <a:p>
            <a:fld id="{0A02E7C9-148F-4493-BAF2-DE614465DE55}" type="slidenum">
              <a:rPr lang="en-US" smtClean="0"/>
              <a:t>25</a:t>
            </a:fld>
            <a:endParaRPr lang="en-US"/>
          </a:p>
        </p:txBody>
      </p:sp>
    </p:spTree>
    <p:extLst>
      <p:ext uri="{BB962C8B-B14F-4D97-AF65-F5344CB8AC3E}">
        <p14:creationId xmlns:p14="http://schemas.microsoft.com/office/powerpoint/2010/main" val="28188582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18.Q2, we will focus on updates to our Radeon ProRender technology, Pro ReLive, and our MxGPU Virtualization product.</a:t>
            </a:r>
          </a:p>
        </p:txBody>
      </p:sp>
      <p:sp>
        <p:nvSpPr>
          <p:cNvPr id="4" name="Slide Number Placeholder 3"/>
          <p:cNvSpPr>
            <a:spLocks noGrp="1"/>
          </p:cNvSpPr>
          <p:nvPr>
            <p:ph type="sldNum" sz="quarter" idx="10"/>
          </p:nvPr>
        </p:nvSpPr>
        <p:spPr/>
        <p:txBody>
          <a:bodyPr/>
          <a:lstStyle/>
          <a:p>
            <a:fld id="{0A02E7C9-148F-4493-BAF2-DE614465DE55}" type="slidenum">
              <a:rPr lang="en-US" smtClean="0"/>
              <a:t>26</a:t>
            </a:fld>
            <a:endParaRPr lang="en-US"/>
          </a:p>
        </p:txBody>
      </p:sp>
    </p:spTree>
    <p:extLst>
      <p:ext uri="{BB962C8B-B14F-4D97-AF65-F5344CB8AC3E}">
        <p14:creationId xmlns:p14="http://schemas.microsoft.com/office/powerpoint/2010/main" val="19642552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Radeon ProRender is AMD’s GPU and CPU raytraced renderer, powering rendering in Maxon’s Cinema 4d and our own rendering plug-ins for Autodesk 3ds Max, Autodesk Maya, SOLIDWORKS, and Blender.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1C8785-D685-4C35-848C-EBF5125681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92470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allows fast and physically accurate rendering both on CPU and GPU, and on all major OS’s.  </a:t>
            </a:r>
          </a:p>
          <a:p>
            <a:r>
              <a:rPr lang="en-US" dirty="0"/>
              <a:t>We recently added support for macOS via Apple’s Metal 2 technology.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2E7C9-148F-4493-BAF2-DE614465DE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55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core renderer that powers our plugins and integrations has recently received some exciting new updates to capabilities and performance, and is available for developers looking to add GPU raytracing to their application. Contact us for more info.</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2E7C9-148F-4493-BAF2-DE614465DE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1185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AMD is a leader in the enterprise market with a long history of working with leading businesses with a deep knowledge base of use cases that are part of our product development.</a:t>
            </a:r>
            <a:br>
              <a:rPr lang="en-US" dirty="0"/>
            </a:br>
            <a:endParaRPr lang="en-US" dirty="0"/>
          </a:p>
          <a:p>
            <a:r>
              <a:rPr lang="en-US" dirty="0"/>
              <a:t>The Enterprise Driver protects and Enterprise's graphics investment by delivering the best possible stability, performance and security for larger companies across AMD graphics products.</a:t>
            </a:r>
            <a:br>
              <a:rPr lang="en-US" dirty="0"/>
            </a:br>
            <a:endParaRPr lang="en-US" dirty="0"/>
          </a:p>
          <a:p>
            <a:r>
              <a:rPr lang="en-US" dirty="0"/>
              <a:t>Because Enterprises have complicated workflows across a variety of platforms. This leads to host of risks to their business operations that they need to protect against.</a:t>
            </a:r>
            <a:br>
              <a:rPr lang="en-US" dirty="0"/>
            </a:br>
            <a:endParaRPr lang="en-US" dirty="0"/>
          </a:p>
          <a:p>
            <a:r>
              <a:rPr lang="en-US" dirty="0"/>
              <a:t>The Enterprise Driver also simplifies implementation for IT teams by having a single driver for the AMD Graphics within their business.</a:t>
            </a:r>
            <a:br>
              <a:rPr lang="en-US" dirty="0"/>
            </a:br>
            <a:endParaRPr lang="en-US" dirty="0"/>
          </a:p>
          <a:p>
            <a:r>
              <a:rPr lang="en-US" dirty="0"/>
              <a:t>In addition to these, the Enterprise includes innovative technologies and features that make the Enterprise workforce more productive.</a:t>
            </a:r>
          </a:p>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3</a:t>
            </a:fld>
            <a:endParaRPr lang="en-US"/>
          </a:p>
        </p:txBody>
      </p:sp>
    </p:spTree>
    <p:extLst>
      <p:ext uri="{BB962C8B-B14F-4D97-AF65-F5344CB8AC3E}">
        <p14:creationId xmlns:p14="http://schemas.microsoft.com/office/powerpoint/2010/main" val="17974172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Our 3ds Max, Maya, and Blender plugins are receiving updates which take advantage of these new core renderer features, making it easier for artists to recreate real life lighting and shading, as well as get noiseless images faster with use of our GPU denoising technology.</a:t>
            </a:r>
          </a:p>
        </p:txBody>
      </p:sp>
      <p:sp>
        <p:nvSpPr>
          <p:cNvPr id="4" name="Slide Number Placeholder 3"/>
          <p:cNvSpPr>
            <a:spLocks noGrp="1"/>
          </p:cNvSpPr>
          <p:nvPr>
            <p:ph type="sldNum" sz="quarter" idx="10"/>
          </p:nvPr>
        </p:nvSpPr>
        <p:spPr/>
        <p:txBody>
          <a:bodyPr/>
          <a:lstStyle/>
          <a:p>
            <a:fld id="{0A02E7C9-148F-4493-BAF2-DE614465DE55}" type="slidenum">
              <a:rPr lang="en-US" smtClean="0"/>
              <a:t>30</a:t>
            </a:fld>
            <a:endParaRPr lang="en-US"/>
          </a:p>
        </p:txBody>
      </p:sp>
    </p:spTree>
    <p:extLst>
      <p:ext uri="{BB962C8B-B14F-4D97-AF65-F5344CB8AC3E}">
        <p14:creationId xmlns:p14="http://schemas.microsoft.com/office/powerpoint/2010/main" val="512056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Our 3ds Max, Maya, and Blender plugins are receiving updates which take advantage of these new core renderer features, making it easier for artists to recreate real life lighting and shading, as well as get noiseless images faster with use of our GPU denoising technology.</a:t>
            </a:r>
          </a:p>
        </p:txBody>
      </p:sp>
      <p:sp>
        <p:nvSpPr>
          <p:cNvPr id="4" name="Slide Number Placeholder 3"/>
          <p:cNvSpPr>
            <a:spLocks noGrp="1"/>
          </p:cNvSpPr>
          <p:nvPr>
            <p:ph type="sldNum" sz="quarter" idx="10"/>
          </p:nvPr>
        </p:nvSpPr>
        <p:spPr/>
        <p:txBody>
          <a:bodyPr/>
          <a:lstStyle/>
          <a:p>
            <a:fld id="{0A02E7C9-148F-4493-BAF2-DE614465DE55}" type="slidenum">
              <a:rPr lang="en-US" smtClean="0"/>
              <a:t>31</a:t>
            </a:fld>
            <a:endParaRPr lang="en-US"/>
          </a:p>
        </p:txBody>
      </p:sp>
    </p:spTree>
    <p:extLst>
      <p:ext uri="{BB962C8B-B14F-4D97-AF65-F5344CB8AC3E}">
        <p14:creationId xmlns:p14="http://schemas.microsoft.com/office/powerpoint/2010/main" val="7096665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Our 3ds Max, Maya, and Blender plugins are receiving updates which take advantage of these new core renderer features, making it easier for artists to recreate real life lighting and shading, as well as get noiseless images faster with use of our GPU denoising technology.</a:t>
            </a:r>
          </a:p>
        </p:txBody>
      </p:sp>
      <p:sp>
        <p:nvSpPr>
          <p:cNvPr id="4" name="Slide Number Placeholder 3"/>
          <p:cNvSpPr>
            <a:spLocks noGrp="1"/>
          </p:cNvSpPr>
          <p:nvPr>
            <p:ph type="sldNum" sz="quarter" idx="10"/>
          </p:nvPr>
        </p:nvSpPr>
        <p:spPr/>
        <p:txBody>
          <a:bodyPr/>
          <a:lstStyle/>
          <a:p>
            <a:fld id="{0A02E7C9-148F-4493-BAF2-DE614465DE55}" type="slidenum">
              <a:rPr lang="en-US" smtClean="0"/>
              <a:t>32</a:t>
            </a:fld>
            <a:endParaRPr lang="en-US"/>
          </a:p>
        </p:txBody>
      </p:sp>
    </p:spTree>
    <p:extLst>
      <p:ext uri="{BB962C8B-B14F-4D97-AF65-F5344CB8AC3E}">
        <p14:creationId xmlns:p14="http://schemas.microsoft.com/office/powerpoint/2010/main" val="1031741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Radeon Pro ReLive is all about improving your communication. That can be both internal and external communication.</a:t>
            </a:r>
          </a:p>
          <a:p>
            <a:endParaRPr lang="en-US" dirty="0"/>
          </a:p>
          <a:p>
            <a:r>
              <a:rPr lang="en-US" dirty="0"/>
              <a:t>With a global workforce, Pro ReLive is a great way to share ideas and solve problems with coworkers. Simply record the idea or issue you are seeing and share it with a colleague.  </a:t>
            </a:r>
          </a:p>
          <a:p>
            <a:endParaRPr lang="en-US" dirty="0"/>
          </a:p>
          <a:p>
            <a:r>
              <a:rPr lang="en-US" dirty="0"/>
              <a:t>It is great for training. This is true for your workforce, but also for your partners and customers. A good example of this would be how to maintain technical equipment.</a:t>
            </a:r>
          </a:p>
          <a:p>
            <a:endParaRPr lang="en-US" dirty="0"/>
          </a:p>
          <a:p>
            <a:r>
              <a:rPr lang="en-US" dirty="0"/>
              <a:t>Pro ReLive is ideal for making presentations to customers. This can be an architect providing a status report to a customer, or a civil engineer providing engineering status.</a:t>
            </a:r>
          </a:p>
          <a:p>
            <a:endParaRPr lang="en-US" dirty="0"/>
          </a:p>
          <a:p>
            <a:r>
              <a:rPr lang="en-US" dirty="0"/>
              <a:t>Lastly, Pro ReLive is useful for support. You, or your customers can record the issues you are seeing.</a:t>
            </a:r>
          </a:p>
        </p:txBody>
      </p:sp>
      <p:sp>
        <p:nvSpPr>
          <p:cNvPr id="4" name="Slide Number Placeholder 3"/>
          <p:cNvSpPr>
            <a:spLocks noGrp="1"/>
          </p:cNvSpPr>
          <p:nvPr>
            <p:ph type="sldNum" sz="quarter" idx="10"/>
          </p:nvPr>
        </p:nvSpPr>
        <p:spPr/>
        <p:txBody>
          <a:bodyPr/>
          <a:lstStyle/>
          <a:p>
            <a:fld id="{0A02E7C9-148F-4493-BAF2-DE614465DE55}" type="slidenum">
              <a:rPr lang="en-US" smtClean="0"/>
              <a:t>33</a:t>
            </a:fld>
            <a:endParaRPr lang="en-US"/>
          </a:p>
        </p:txBody>
      </p:sp>
    </p:spTree>
    <p:extLst>
      <p:ext uri="{BB962C8B-B14F-4D97-AF65-F5344CB8AC3E}">
        <p14:creationId xmlns:p14="http://schemas.microsoft.com/office/powerpoint/2010/main" val="39770460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We believe in doing virtualized graphics the right way. This means we built AMD MxGPU to be a hardware-virtualized solution using an industry-standard SR-IOV architecture. </a:t>
            </a:r>
          </a:p>
          <a:p>
            <a:pPr marL="0" indent="0">
              <a:buNone/>
            </a:pPr>
            <a:endParaRPr lang="en-US" dirty="0"/>
          </a:p>
          <a:p>
            <a:pPr marL="0" indent="0">
              <a:buNone/>
            </a:pPr>
            <a:r>
              <a:rPr lang="en-US" dirty="0"/>
              <a:t>The benefits of this approach starts with industry leading quality of service. Performance is predictable and consistent. </a:t>
            </a:r>
          </a:p>
          <a:p>
            <a:pPr marL="0" indent="0">
              <a:buNone/>
            </a:pPr>
            <a:endParaRPr lang="en-US" dirty="0"/>
          </a:p>
          <a:p>
            <a:pPr marL="0" indent="0">
              <a:buNone/>
            </a:pPr>
            <a:r>
              <a:rPr lang="en-US" dirty="0"/>
              <a:t>Security via hardware-enforced memory isolation keeps your sensitive IP safe in the datacenter. </a:t>
            </a:r>
          </a:p>
          <a:p>
            <a:pPr marL="0" indent="0">
              <a:buNone/>
            </a:pPr>
            <a:endParaRPr lang="en-US" dirty="0"/>
          </a:p>
          <a:p>
            <a:pPr marL="0" indent="0">
              <a:buNone/>
            </a:pPr>
            <a:r>
              <a:rPr lang="en-US" dirty="0"/>
              <a:t>Finally, reduce your TCO. AMD MxGPU lets you run your GPU in whatever multi-user configuration you want with no per-user license fees.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7F394B6-5007-487F-84A4-CA3F3F67C702}" type="slidenum">
              <a:rPr kumimoji="0" lang="en-US" sz="9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9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16934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AMD MxGPU delivers up to 9x more consistent performance than the competition. A predictable graphics experience for digital workspaces yields value across an organization. IT managers get fewer calls probing unexpected slowdowns. End users know exactly how their workflow will behave. And the Program Management Office can practice better business planning through predictable resource allocation. </a:t>
            </a:r>
          </a:p>
        </p:txBody>
      </p:sp>
      <p:sp>
        <p:nvSpPr>
          <p:cNvPr id="4" name="Slide Number Placeholder 3"/>
          <p:cNvSpPr>
            <a:spLocks noGrp="1"/>
          </p:cNvSpPr>
          <p:nvPr>
            <p:ph type="sldNum" sz="quarter" idx="10"/>
          </p:nvPr>
        </p:nvSpPr>
        <p:spPr/>
        <p:txBody>
          <a:bodyPr/>
          <a:lstStyle/>
          <a:p>
            <a:fld id="{0A02E7C9-148F-4493-BAF2-DE614465DE55}" type="slidenum">
              <a:rPr lang="en-US" smtClean="0"/>
              <a:t>35</a:t>
            </a:fld>
            <a:endParaRPr lang="en-US"/>
          </a:p>
        </p:txBody>
      </p:sp>
    </p:spTree>
    <p:extLst>
      <p:ext uri="{BB962C8B-B14F-4D97-AF65-F5344CB8AC3E}">
        <p14:creationId xmlns:p14="http://schemas.microsoft.com/office/powerpoint/2010/main" val="476989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AMD MxGPU (Multi-User GPU) technology, enabling up to 16 users to share a single GPU, is now available for Citrix XenServer 7.4. IT managers can use this HCL-listed solution today to deploy CAD and M&amp;E workloads on AMD FirePro S7100-series graphics.</a:t>
            </a:r>
          </a:p>
          <a:p>
            <a:endParaRPr lang="en-US" dirty="0"/>
          </a:p>
          <a:p>
            <a:r>
              <a:rPr lang="en-US" dirty="0"/>
              <a:t>Offering zero per-user GPU license fees, security-feature focused architecture, high quality service and supporting up to 16 users, AMD MxGPU technology is the ideal solution for virtualized Citrix deployments. With support for both XenDesktop and XenApp, AMD MxGPU technology meets the demand of diverse business applications. </a:t>
            </a:r>
          </a:p>
        </p:txBody>
      </p:sp>
      <p:sp>
        <p:nvSpPr>
          <p:cNvPr id="4" name="Slide Number Placeholder 3"/>
          <p:cNvSpPr>
            <a:spLocks noGrp="1"/>
          </p:cNvSpPr>
          <p:nvPr>
            <p:ph type="sldNum" sz="quarter" idx="10"/>
          </p:nvPr>
        </p:nvSpPr>
        <p:spPr/>
        <p:txBody>
          <a:bodyPr/>
          <a:lstStyle/>
          <a:p>
            <a:fld id="{0A02E7C9-148F-4493-BAF2-DE614465DE55}" type="slidenum">
              <a:rPr lang="en-US" smtClean="0"/>
              <a:t>36</a:t>
            </a:fld>
            <a:endParaRPr lang="en-US"/>
          </a:p>
        </p:txBody>
      </p:sp>
    </p:spTree>
    <p:extLst>
      <p:ext uri="{BB962C8B-B14F-4D97-AF65-F5344CB8AC3E}">
        <p14:creationId xmlns:p14="http://schemas.microsoft.com/office/powerpoint/2010/main" val="14091828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Accelerate your VMware digital workspaces with AMD MxGPU. All the benefits of MxGPU for application and desktop virtualization for vSphere and Horizon View. </a:t>
            </a:r>
          </a:p>
          <a:p>
            <a:endParaRPr lang="en-US" dirty="0"/>
          </a:p>
          <a:p>
            <a:r>
              <a:rPr lang="en-US" dirty="0"/>
              <a:t>Enterprises on VMware’s vSphere will now also benefit from AMD’s technical preview support for Linked Clones virtual machine provisioning. </a:t>
            </a:r>
          </a:p>
          <a:p>
            <a:endParaRPr lang="en-US" dirty="0"/>
          </a:p>
          <a:p>
            <a:r>
              <a:rPr lang="en-US" dirty="0"/>
              <a:t>(Note we also support </a:t>
            </a:r>
            <a:r>
              <a:rPr lang="en-US" dirty="0" err="1"/>
              <a:t>XenDeskop</a:t>
            </a:r>
            <a:r>
              <a:rPr lang="en-US" dirty="0"/>
              <a:t> and XenApp on VMware vSphere.) </a:t>
            </a:r>
          </a:p>
        </p:txBody>
      </p:sp>
      <p:sp>
        <p:nvSpPr>
          <p:cNvPr id="4" name="Slide Number Placeholder 3"/>
          <p:cNvSpPr>
            <a:spLocks noGrp="1"/>
          </p:cNvSpPr>
          <p:nvPr>
            <p:ph type="sldNum" sz="quarter" idx="10"/>
          </p:nvPr>
        </p:nvSpPr>
        <p:spPr/>
        <p:txBody>
          <a:bodyPr/>
          <a:lstStyle/>
          <a:p>
            <a:fld id="{0A02E7C9-148F-4493-BAF2-DE614465DE55}" type="slidenum">
              <a:rPr lang="en-US" smtClean="0"/>
              <a:t>37</a:t>
            </a:fld>
            <a:endParaRPr lang="en-US"/>
          </a:p>
        </p:txBody>
      </p:sp>
    </p:spTree>
    <p:extLst>
      <p:ext uri="{BB962C8B-B14F-4D97-AF65-F5344CB8AC3E}">
        <p14:creationId xmlns:p14="http://schemas.microsoft.com/office/powerpoint/2010/main" val="1872717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dirty="0">
                <a:solidFill>
                  <a:schemeClr val="tx1"/>
                </a:solidFill>
                <a:effectLst/>
                <a:latin typeface="+mn-lt"/>
                <a:ea typeface="+mn-ea"/>
                <a:cs typeface="+mn-cs"/>
              </a:rPr>
              <a:t>An open source version of AMD’s MxGPU driver is available for KVM deployments. Currently available on GitHub, enterprises can tailor the MxGPU to their specific use cases. </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0" lvl="0" indent="0">
              <a:buFont typeface="Arial" panose="020B0604020202020204" pitchFamily="34" charset="0"/>
              <a:buNone/>
            </a:pPr>
            <a:r>
              <a:rPr lang="en-US" sz="1200" kern="1200" dirty="0">
                <a:solidFill>
                  <a:schemeClr val="tx1"/>
                </a:solidFill>
                <a:effectLst/>
                <a:latin typeface="+mn-lt"/>
                <a:ea typeface="+mn-ea"/>
                <a:cs typeface="+mn-cs"/>
              </a:rPr>
              <a:t>Added flexibility. But still the same low TCO – no per-instance GPU license fees. </a:t>
            </a:r>
          </a:p>
          <a:p>
            <a:pPr marL="0" lvl="0" indent="0">
              <a:buFont typeface="Arial" panose="020B0604020202020204" pitchFamily="34" charset="0"/>
              <a:buNone/>
            </a:pPr>
            <a:endParaRPr lang="en-US" sz="1200" kern="1200" dirty="0">
              <a:solidFill>
                <a:schemeClr val="tx1"/>
              </a:solidFill>
              <a:effectLst/>
              <a:latin typeface="+mn-lt"/>
              <a:ea typeface="+mn-ea"/>
              <a:cs typeface="+mn-cs"/>
            </a:endParaRPr>
          </a:p>
          <a:p>
            <a:pPr marL="0" lvl="0" indent="0">
              <a:buFont typeface="Arial" panose="020B0604020202020204" pitchFamily="34" charset="0"/>
              <a:buNone/>
            </a:pPr>
            <a:r>
              <a:rPr lang="en-US" sz="1200" kern="1200" dirty="0">
                <a:solidFill>
                  <a:schemeClr val="tx1"/>
                </a:solidFill>
                <a:effectLst/>
                <a:latin typeface="+mn-lt"/>
                <a:ea typeface="+mn-ea"/>
                <a:cs typeface="+mn-cs"/>
              </a:rPr>
              <a:t>(Please do note that this solution is currently in technical preview.)</a:t>
            </a:r>
          </a:p>
        </p:txBody>
      </p:sp>
      <p:sp>
        <p:nvSpPr>
          <p:cNvPr id="4" name="Slide Number Placeholder 3"/>
          <p:cNvSpPr>
            <a:spLocks noGrp="1"/>
          </p:cNvSpPr>
          <p:nvPr>
            <p:ph type="sldNum" sz="quarter" idx="10"/>
          </p:nvPr>
        </p:nvSpPr>
        <p:spPr/>
        <p:txBody>
          <a:bodyPr/>
          <a:lstStyle/>
          <a:p>
            <a:fld id="{0A02E7C9-148F-4493-BAF2-DE614465DE55}" type="slidenum">
              <a:rPr lang="en-US" smtClean="0"/>
              <a:t>38</a:t>
            </a:fld>
            <a:endParaRPr lang="en-US"/>
          </a:p>
        </p:txBody>
      </p:sp>
    </p:spTree>
    <p:extLst>
      <p:ext uri="{BB962C8B-B14F-4D97-AF65-F5344CB8AC3E}">
        <p14:creationId xmlns:p14="http://schemas.microsoft.com/office/powerpoint/2010/main" val="6844299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A02E7C9-148F-4493-BAF2-DE614465DE55}" type="slidenum">
              <a:rPr lang="en-US" smtClean="0"/>
              <a:t>39</a:t>
            </a:fld>
            <a:endParaRPr lang="en-US"/>
          </a:p>
        </p:txBody>
      </p:sp>
    </p:spTree>
    <p:extLst>
      <p:ext uri="{BB962C8B-B14F-4D97-AF65-F5344CB8AC3E}">
        <p14:creationId xmlns:p14="http://schemas.microsoft.com/office/powerpoint/2010/main" val="2674528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Quality is about delivering the performance and image quality that our customer expect so that they can work uninterrupted.</a:t>
            </a:r>
          </a:p>
          <a:p>
            <a:endParaRPr lang="en-US" dirty="0"/>
          </a:p>
          <a:p>
            <a:r>
              <a:rPr lang="en-US" dirty="0"/>
              <a:t>Let’s have a closer look at how we do that.</a:t>
            </a:r>
          </a:p>
        </p:txBody>
      </p:sp>
      <p:sp>
        <p:nvSpPr>
          <p:cNvPr id="4" name="Slide Number Placeholder 3"/>
          <p:cNvSpPr>
            <a:spLocks noGrp="1"/>
          </p:cNvSpPr>
          <p:nvPr>
            <p:ph type="sldNum" sz="quarter" idx="10"/>
          </p:nvPr>
        </p:nvSpPr>
        <p:spPr/>
        <p:txBody>
          <a:bodyPr/>
          <a:lstStyle/>
          <a:p>
            <a:fld id="{0A02E7C9-148F-4493-BAF2-DE614465DE55}" type="slidenum">
              <a:rPr lang="en-US" smtClean="0"/>
              <a:t>4</a:t>
            </a:fld>
            <a:endParaRPr lang="en-US"/>
          </a:p>
        </p:txBody>
      </p:sp>
    </p:spTree>
    <p:extLst>
      <p:ext uri="{BB962C8B-B14F-4D97-AF65-F5344CB8AC3E}">
        <p14:creationId xmlns:p14="http://schemas.microsoft.com/office/powerpoint/2010/main" val="3753447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Enterprise Driver protects your graphics investment by ensuring leading quality that enables your workforce to be productive. It is a high value product because of all the extra work that goes into its development.</a:t>
            </a:r>
          </a:p>
          <a:p>
            <a:endParaRPr lang="en-US" dirty="0"/>
          </a:p>
          <a:p>
            <a:r>
              <a:rPr lang="en-US" dirty="0"/>
              <a:t>We design for demanding environments, and have the results to prove it.</a:t>
            </a:r>
          </a:p>
          <a:p>
            <a:endParaRPr lang="en-US" dirty="0"/>
          </a:p>
          <a:p>
            <a:r>
              <a:rPr lang="en-US" dirty="0"/>
              <a:t>Our lead Automotive OEM has had zero CAD issues.</a:t>
            </a:r>
          </a:p>
          <a:p>
            <a:endParaRPr lang="en-US" dirty="0"/>
          </a:p>
          <a:p>
            <a:r>
              <a:rPr lang="en-US" dirty="0"/>
              <a:t>We have few end-user issues raised by our OEMs.</a:t>
            </a:r>
          </a:p>
          <a:p>
            <a:endParaRPr lang="en-US" dirty="0"/>
          </a:p>
          <a:p>
            <a:r>
              <a:rPr lang="en-US" dirty="0"/>
              <a:t>And we are very successful in getting certifications from our ISV partners.</a:t>
            </a:r>
          </a:p>
        </p:txBody>
      </p:sp>
      <p:sp>
        <p:nvSpPr>
          <p:cNvPr id="4" name="Slide Number Placeholder 3"/>
          <p:cNvSpPr>
            <a:spLocks noGrp="1"/>
          </p:cNvSpPr>
          <p:nvPr>
            <p:ph type="sldNum" sz="quarter" idx="10"/>
          </p:nvPr>
        </p:nvSpPr>
        <p:spPr/>
        <p:txBody>
          <a:bodyPr/>
          <a:lstStyle/>
          <a:p>
            <a:fld id="{0A02E7C9-148F-4493-BAF2-DE614465DE55}" type="slidenum">
              <a:rPr lang="en-US" smtClean="0"/>
              <a:t>5</a:t>
            </a:fld>
            <a:endParaRPr lang="en-US"/>
          </a:p>
        </p:txBody>
      </p:sp>
    </p:spTree>
    <p:extLst>
      <p:ext uri="{BB962C8B-B14F-4D97-AF65-F5344CB8AC3E}">
        <p14:creationId xmlns:p14="http://schemas.microsoft.com/office/powerpoint/2010/main" val="236882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Delivering great quality is all about process built around end users. We keep the user in mind throughout our process, and make sure we test their use cases extensively.</a:t>
            </a:r>
          </a:p>
          <a:p>
            <a:endParaRPr lang="en-US" dirty="0"/>
          </a:p>
          <a:p>
            <a:r>
              <a:rPr lang="en-US" dirty="0"/>
              <a:t>Requirement that we successfully complete both industry and AMD proprietary stress tests to helps ensure that we deliver a stable product that is ready to work in demanding environments.</a:t>
            </a:r>
          </a:p>
          <a:p>
            <a:endParaRPr lang="en-US" dirty="0"/>
          </a:p>
          <a:p>
            <a:r>
              <a:rPr lang="en-US" dirty="0"/>
              <a:t>Closely working with the leading OEMs to make sure that our products work as expected. This includes testing at both AMD and these OEMs to ensure the best possible user experience.</a:t>
            </a:r>
          </a:p>
          <a:p>
            <a:endParaRPr lang="en-US" dirty="0"/>
          </a:p>
          <a:p>
            <a:r>
              <a:rPr lang="en-US" dirty="0"/>
              <a:t>We have dedicated teams that work directly with ISVs to ensure the best possible end user experience.</a:t>
            </a:r>
          </a:p>
          <a:p>
            <a:endParaRPr lang="en-US" dirty="0"/>
          </a:p>
          <a:p>
            <a:r>
              <a:rPr lang="en-US" dirty="0"/>
              <a:t>We then have a beta program where we can prove that we are ready for production with the help of end-users.</a:t>
            </a:r>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6</a:t>
            </a:fld>
            <a:endParaRPr lang="en-US" sz="1800" kern="0">
              <a:solidFill>
                <a:prstClr val="black"/>
              </a:solidFill>
            </a:endParaRPr>
          </a:p>
        </p:txBody>
      </p:sp>
    </p:spTree>
    <p:extLst>
      <p:ext uri="{BB962C8B-B14F-4D97-AF65-F5344CB8AC3E}">
        <p14:creationId xmlns:p14="http://schemas.microsoft.com/office/powerpoint/2010/main" val="3884417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end user benefits greatly from our quality process.</a:t>
            </a:r>
          </a:p>
          <a:p>
            <a:endParaRPr lang="en-US" dirty="0"/>
          </a:p>
          <a:p>
            <a:r>
              <a:rPr lang="en-US" dirty="0"/>
              <a:t>By doing so much testing, we find and correct most issues before they get to our partners, and then our end-users.</a:t>
            </a:r>
          </a:p>
          <a:p>
            <a:endParaRPr lang="en-US" dirty="0"/>
          </a:p>
          <a:p>
            <a:r>
              <a:rPr lang="en-US" dirty="0"/>
              <a:t>While we do get bugs reported by customers, they are small in number.</a:t>
            </a:r>
          </a:p>
          <a:p>
            <a:endParaRPr lang="en-US" dirty="0"/>
          </a:p>
          <a:p>
            <a:r>
              <a:rPr lang="en-US" dirty="0"/>
              <a:t>Over 99.99% of our users reported no issues.</a:t>
            </a:r>
          </a:p>
          <a:p>
            <a:endParaRPr lang="en-US" dirty="0"/>
          </a:p>
          <a:p>
            <a:r>
              <a:rPr lang="en-US" dirty="0"/>
              <a:t>We are a safe choice for your business.</a:t>
            </a:r>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7</a:t>
            </a:fld>
            <a:endParaRPr lang="en-US" sz="1800" kern="0">
              <a:solidFill>
                <a:prstClr val="black"/>
              </a:solidFill>
            </a:endParaRPr>
          </a:p>
        </p:txBody>
      </p:sp>
    </p:spTree>
    <p:extLst>
      <p:ext uri="{BB962C8B-B14F-4D97-AF65-F5344CB8AC3E}">
        <p14:creationId xmlns:p14="http://schemas.microsoft.com/office/powerpoint/2010/main" val="2755353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 of a test we run in our labs.</a:t>
            </a:r>
          </a:p>
          <a:p>
            <a:endParaRPr lang="en-US" dirty="0"/>
          </a:p>
          <a:p>
            <a:r>
              <a:rPr lang="en-US" dirty="0"/>
              <a:t>Under stress, we draw a medical image. We continue to draw that image and each time, it is expected to be pixel accurate with the previous.</a:t>
            </a:r>
          </a:p>
          <a:p>
            <a:endParaRPr lang="en-US" dirty="0"/>
          </a:p>
          <a:p>
            <a:r>
              <a:rPr lang="en-US" dirty="0"/>
              <a:t>This is a real world situation, where you need to make sure you have a repeatable result and precision is critical to the outcome.</a:t>
            </a:r>
          </a:p>
          <a:p>
            <a:endParaRPr lang="en-US" dirty="0"/>
          </a:p>
          <a:p>
            <a:r>
              <a:rPr lang="en-US" dirty="0"/>
              <a:t>We plan for and execute against demanding requirements.</a:t>
            </a:r>
          </a:p>
          <a:p>
            <a:endParaRPr lang="en-US" dirty="0"/>
          </a:p>
          <a:p>
            <a:r>
              <a:rPr lang="en-US" dirty="0"/>
              <a:t>You should expect accuracy and precision from your graphics solution at all times.</a:t>
            </a:r>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8</a:t>
            </a:fld>
            <a:endParaRPr lang="en-US" sz="1800" kern="0">
              <a:solidFill>
                <a:prstClr val="black"/>
              </a:solidFill>
            </a:endParaRPr>
          </a:p>
        </p:txBody>
      </p:sp>
    </p:spTree>
    <p:extLst>
      <p:ext uri="{BB962C8B-B14F-4D97-AF65-F5344CB8AC3E}">
        <p14:creationId xmlns:p14="http://schemas.microsoft.com/office/powerpoint/2010/main" val="4251783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invest heavily in ISV relationships in order to deliver the best application experiences. Each major ISV has an account leader and dedicated engineering and QA resources who are responsible for working with and developing alongside the ISV as they prepare the next release of their application.</a:t>
            </a:r>
          </a:p>
          <a:p>
            <a:endParaRPr lang="en-US" dirty="0"/>
          </a:p>
          <a:p>
            <a:r>
              <a:rPr lang="en-US" dirty="0"/>
              <a:t>At the same time, we do extensive testing together which results in certification. This certification means that you can use their applications with our products with confidence.</a:t>
            </a:r>
          </a:p>
          <a:p>
            <a:endParaRPr lang="en-US" dirty="0"/>
          </a:p>
          <a:p>
            <a:r>
              <a:rPr lang="en-US" dirty="0"/>
              <a:t>Enterprises have a significant number of applications deployed. Our process is designed so that the maximum number of applications are certification ready for our Enterprise Drivers.</a:t>
            </a:r>
          </a:p>
          <a:p>
            <a:endParaRPr lang="en-US" dirty="0"/>
          </a:p>
          <a:p>
            <a:r>
              <a:rPr lang="en-US" dirty="0"/>
              <a:t>NOTE FOR SALES: We can not claim all certifications at launch of each Enterprise Driver. We normally have five to ten certifications at launch and then continue to work with ISVs to deliver more certifications. Also, many ISVs do platform certification, instead of graphics cards alone. Net results is that certifications are delivered on Enterprise drivers, but necessarily the same driver at the same time.</a:t>
            </a:r>
          </a:p>
          <a:p>
            <a:endParaRPr lang="en-US" dirty="0"/>
          </a:p>
        </p:txBody>
      </p:sp>
      <p:sp>
        <p:nvSpPr>
          <p:cNvPr id="4" name="Slide Number Placeholder 3"/>
          <p:cNvSpPr>
            <a:spLocks noGrp="1"/>
          </p:cNvSpPr>
          <p:nvPr>
            <p:ph type="sldNum" sz="quarter" idx="10"/>
          </p:nvPr>
        </p:nvSpPr>
        <p:spPr/>
        <p:txBody>
          <a:bodyPr/>
          <a:lstStyle/>
          <a:p>
            <a:fld id="{0A02E7C9-148F-4493-BAF2-DE614465DE55}" type="slidenum">
              <a:rPr lang="en-US" smtClean="0"/>
              <a:t>9</a:t>
            </a:fld>
            <a:endParaRPr lang="en-US"/>
          </a:p>
        </p:txBody>
      </p:sp>
    </p:spTree>
    <p:extLst>
      <p:ext uri="{BB962C8B-B14F-4D97-AF65-F5344CB8AC3E}">
        <p14:creationId xmlns:p14="http://schemas.microsoft.com/office/powerpoint/2010/main" val="3221281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4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ACBD2DC-FFDC-4644-987A-92FDC7EA477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5866"/>
          <a:stretch/>
        </p:blipFill>
        <p:spPr>
          <a:xfrm>
            <a:off x="0" y="0"/>
            <a:ext cx="12192000" cy="6455664"/>
          </a:xfrm>
          <a:prstGeom prst="rect">
            <a:avLst/>
          </a:prstGeom>
        </p:spPr>
      </p:pic>
      <p:sp>
        <p:nvSpPr>
          <p:cNvPr id="3" name="Rectangle 2">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80BE8FD1-F03F-4B00-AA59-08906BE692F8}"/>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2989389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8110BC-48B6-4B50-87DA-90E8E0A39648}"/>
              </a:ext>
            </a:extLst>
          </p:cNvPr>
          <p:cNvSpPr/>
          <p:nvPr userDrawn="1"/>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 name="Rectangle 3">
            <a:extLst>
              <a:ext uri="{FF2B5EF4-FFF2-40B4-BE49-F238E27FC236}">
                <a16:creationId xmlns:a16="http://schemas.microsoft.com/office/drawing/2014/main" id="{A42F02C3-0CB8-466E-8C3C-ED2EC8D227CF}"/>
              </a:ext>
            </a:extLst>
          </p:cNvPr>
          <p:cNvSpPr/>
          <p:nvPr userDrawn="1"/>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Tree>
    <p:extLst>
      <p:ext uri="{BB962C8B-B14F-4D97-AF65-F5344CB8AC3E}">
        <p14:creationId xmlns:p14="http://schemas.microsoft.com/office/powerpoint/2010/main" val="128323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900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3_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237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5/16/2018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1204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D5CB54B-460D-49A5-B29F-1F88CE70A8E2}" type="datetimeFigureOut">
              <a:rPr lang="en-US">
                <a:solidFill>
                  <a:prstClr val="black"/>
                </a:solidFill>
              </a:rPr>
              <a:pPr/>
              <a:t>5/16/2018</a:t>
            </a:fld>
            <a:endParaRPr lang="en-US">
              <a:solidFill>
                <a:prstClr val="black"/>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4B8BA184-BCA0-4772-8A76-4251DE738054}" type="slidenum">
              <a:rPr lang="en-US">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57467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94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6530999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4F3B0B3-A297-49F2-B4ED-B3668F5A27B9}"/>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Rectangle 17"/>
          <p:cNvSpPr/>
          <p:nvPr userDrawn="1"/>
        </p:nvSpPr>
        <p:spPr>
          <a:xfrm>
            <a:off x="0" y="0"/>
            <a:ext cx="12199347" cy="6858000"/>
          </a:xfrm>
          <a:prstGeom prst="rect">
            <a:avLst/>
          </a:prstGeom>
          <a:gradFill flip="none" rotWithShape="1">
            <a:gsLst>
              <a:gs pos="0">
                <a:srgbClr val="00004C">
                  <a:alpha val="51765"/>
                </a:srgbClr>
              </a:gs>
              <a:gs pos="65000">
                <a:schemeClr val="bg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4" name="Rectangle 33">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9" name="Rectangle 8">
            <a:extLst>
              <a:ext uri="{FF2B5EF4-FFF2-40B4-BE49-F238E27FC236}">
                <a16:creationId xmlns:a16="http://schemas.microsoft.com/office/drawing/2014/main" id="{39DC7300-36AC-4DD3-A814-9C9F2CED84AC}"/>
              </a:ext>
            </a:extLst>
          </p:cNvPr>
          <p:cNvSpPr/>
          <p:nvPr userDrawn="1"/>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13" name="Group 12">
            <a:extLst>
              <a:ext uri="{FF2B5EF4-FFF2-40B4-BE49-F238E27FC236}">
                <a16:creationId xmlns:a16="http://schemas.microsoft.com/office/drawing/2014/main" id="{E163E73D-5FB7-450B-AABD-BB1739F7470F}"/>
              </a:ext>
            </a:extLst>
          </p:cNvPr>
          <p:cNvGrpSpPr/>
          <p:nvPr userDrawn="1"/>
        </p:nvGrpSpPr>
        <p:grpSpPr>
          <a:xfrm>
            <a:off x="184033" y="6558742"/>
            <a:ext cx="735909" cy="183807"/>
            <a:chOff x="184033" y="6198524"/>
            <a:chExt cx="735909" cy="183807"/>
          </a:xfrm>
        </p:grpSpPr>
        <p:pic>
          <p:nvPicPr>
            <p:cNvPr id="14" name="Picture 13">
              <a:extLst>
                <a:ext uri="{FF2B5EF4-FFF2-40B4-BE49-F238E27FC236}">
                  <a16:creationId xmlns:a16="http://schemas.microsoft.com/office/drawing/2014/main" id="{0A6349C7-D5DD-4151-A222-ED159EE6843B}"/>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15" name="Picture 14">
              <a:extLst>
                <a:ext uri="{FF2B5EF4-FFF2-40B4-BE49-F238E27FC236}">
                  <a16:creationId xmlns:a16="http://schemas.microsoft.com/office/drawing/2014/main" id="{32E2DB29-FC2C-4B57-B283-DD989C2497E1}"/>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sp>
        <p:nvSpPr>
          <p:cNvPr id="12" name="TextBox 11">
            <a:extLst>
              <a:ext uri="{FF2B5EF4-FFF2-40B4-BE49-F238E27FC236}">
                <a16:creationId xmlns:a16="http://schemas.microsoft.com/office/drawing/2014/main" id="{8CA2D21F-58C0-4864-8B01-083CB436CADB}"/>
              </a:ext>
            </a:extLst>
          </p:cNvPr>
          <p:cNvSpPr txBox="1"/>
          <p:nvPr userDrawn="1"/>
        </p:nvSpPr>
        <p:spPr>
          <a:xfrm>
            <a:off x="1053486" y="6563947"/>
            <a:ext cx="6586117" cy="230832"/>
          </a:xfrm>
          <a:prstGeom prst="rect">
            <a:avLst/>
          </a:prstGeom>
          <a:noFill/>
        </p:spPr>
        <p:txBody>
          <a:bodyPr wrap="square" lIns="0" rIns="0" rtlCol="0">
            <a:spAutoFit/>
          </a:bodyPr>
          <a:lstStyle/>
          <a:p>
            <a:r>
              <a:rPr lang="en-US" sz="900" dirty="0">
                <a:solidFill>
                  <a:prstClr val="white">
                    <a:alpha val="67000"/>
                  </a:prstClr>
                </a:solidFill>
                <a:cs typeface="Effra Light" panose="020B0403020203020204" pitchFamily="34" charset="0"/>
              </a:rPr>
              <a:t>RADEON PRO SOFTWARE </a:t>
            </a:r>
            <a:r>
              <a:rPr lang="en-US" sz="900" dirty="0">
                <a:solidFill>
                  <a:prstClr val="white">
                    <a:alpha val="67000"/>
                  </a:prstClr>
                </a:solidFill>
                <a:latin typeface="Effra Medium" panose="020B0703020203020204" pitchFamily="34" charset="0"/>
                <a:cs typeface="Effra Medium" panose="020B0703020203020204" pitchFamily="34" charset="0"/>
              </a:rPr>
              <a:t>ENTERPRISE EDITION 18.Q2</a:t>
            </a:r>
            <a:endParaRPr lang="en-US" sz="900" dirty="0">
              <a:solidFill>
                <a:prstClr val="white">
                  <a:alpha val="67000"/>
                </a:prstClr>
              </a:solidFill>
              <a:cs typeface="Effra Medium" panose="020B0703020203020204" pitchFamily="34" charset="0"/>
            </a:endParaRPr>
          </a:p>
        </p:txBody>
      </p:sp>
      <p:sp>
        <p:nvSpPr>
          <p:cNvPr id="11" name="TextBox 10">
            <a:extLst>
              <a:ext uri="{FF2B5EF4-FFF2-40B4-BE49-F238E27FC236}">
                <a16:creationId xmlns:a16="http://schemas.microsoft.com/office/drawing/2014/main" id="{BC16037B-102C-44D5-B55E-6EA85CA64BD1}"/>
              </a:ext>
            </a:extLst>
          </p:cNvPr>
          <p:cNvSpPr txBox="1"/>
          <p:nvPr userDrawn="1"/>
        </p:nvSpPr>
        <p:spPr>
          <a:xfrm>
            <a:off x="4047423" y="6559069"/>
            <a:ext cx="134652" cy="221337"/>
          </a:xfrm>
          <a:prstGeom prst="rect">
            <a:avLst/>
          </a:prstGeom>
          <a:noFill/>
        </p:spPr>
        <p:txBody>
          <a:bodyPr wrap="none" lIns="0" tIns="41018" rIns="0" bIns="41018" rtlCol="0" anchor="ctr">
            <a:spAutoFit/>
          </a:bodyPr>
          <a:lstStyle/>
          <a:p>
            <a:pPr algn="r"/>
            <a:fld id="{B50A2252-0B00-49D0-9A28-2F5CCECF09D1}" type="slidenum">
              <a:rPr lang="en-US" sz="900" cap="all">
                <a:solidFill>
                  <a:srgbClr val="FFFFFF">
                    <a:alpha val="67000"/>
                  </a:srgbClr>
                </a:solidFill>
                <a:latin typeface="Calibri" panose="020F0502020204030204"/>
                <a:cs typeface="Effra Light" panose="020B0403020203020204" pitchFamily="34" charset="0"/>
              </a:rPr>
              <a:pPr algn="r"/>
              <a:t>‹#›</a:t>
            </a:fld>
            <a:endParaRPr lang="en-US" sz="1000" cap="all" dirty="0">
              <a:solidFill>
                <a:srgbClr val="FFFFFF">
                  <a:alpha val="67000"/>
                </a:srgbClr>
              </a:solidFill>
              <a:latin typeface="Calibri" panose="020F0502020204030204"/>
              <a:cs typeface="Effra Light" panose="020B0403020203020204" pitchFamily="34" charset="0"/>
            </a:endParaRPr>
          </a:p>
        </p:txBody>
      </p:sp>
    </p:spTree>
    <p:extLst>
      <p:ext uri="{BB962C8B-B14F-4D97-AF65-F5344CB8AC3E}">
        <p14:creationId xmlns:p14="http://schemas.microsoft.com/office/powerpoint/2010/main" val="333685049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5" r:id="rId8"/>
  </p:sldLayoutIdLst>
  <p:txStyles>
    <p:title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p:titleStyle>
    <p:bodyStyle>
      <a:lvl1pPr marL="342797" indent="-342797" algn="l" defTabSz="914126" rtl="0" eaLnBrk="1" latinLnBrk="0" hangingPunct="1">
        <a:spcBef>
          <a:spcPts val="600"/>
        </a:spcBef>
        <a:spcAft>
          <a:spcPts val="0"/>
        </a:spcAft>
        <a:buClr>
          <a:schemeClr val="accent1"/>
        </a:buClr>
        <a:buSzPct val="80000"/>
        <a:buFontTx/>
        <a:buBlip>
          <a:blip r:embed="rId12"/>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12"/>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1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1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1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10.pn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6.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emf"/><Relationship Id="rId11" Type="http://schemas.openxmlformats.org/officeDocument/2006/relationships/image" Target="../media/image50.svg"/><Relationship Id="rId5" Type="http://schemas.openxmlformats.org/officeDocument/2006/relationships/image" Target="../media/image28.svg"/><Relationship Id="rId10" Type="http://schemas.openxmlformats.org/officeDocument/2006/relationships/image" Target="../media/image49.png"/><Relationship Id="rId4" Type="http://schemas.openxmlformats.org/officeDocument/2006/relationships/image" Target="../media/image27.png"/><Relationship Id="rId9" Type="http://schemas.openxmlformats.org/officeDocument/2006/relationships/image" Target="../media/image48.sv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chart" Target="../charts/char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chart" Target="../charts/chart3.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3.png"/><Relationship Id="rId7"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chart" Target="../charts/chart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chart" Target="../charts/chart5.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17.sv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9.png"/><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7.sv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62.png"/><Relationship Id="rId7" Type="http://schemas.openxmlformats.org/officeDocument/2006/relationships/image" Target="../media/image16.png"/><Relationship Id="rId12"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6.png"/><Relationship Id="rId5" Type="http://schemas.openxmlformats.org/officeDocument/2006/relationships/image" Target="../media/image2.png"/><Relationship Id="rId10" Type="http://schemas.openxmlformats.org/officeDocument/2006/relationships/image" Target="../media/image65.svg"/><Relationship Id="rId4" Type="http://schemas.openxmlformats.org/officeDocument/2006/relationships/image" Target="../media/image1.jpg"/><Relationship Id="rId9" Type="http://schemas.openxmlformats.org/officeDocument/2006/relationships/image" Target="../media/image64.pn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19.sv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0.png"/><Relationship Id="rId4" Type="http://schemas.openxmlformats.org/officeDocument/2006/relationships/image" Target="../media/image67.png"/></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0.sv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10.png"/><Relationship Id="rId4" Type="http://schemas.openxmlformats.org/officeDocument/2006/relationships/image" Target="../media/image31.emf"/></Relationships>
</file>

<file path=ppt/slides/_rels/slide22.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71.png"/><Relationship Id="rId7"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31.emf"/><Relationship Id="rId9"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10.png"/><Relationship Id="rId3" Type="http://schemas.openxmlformats.org/officeDocument/2006/relationships/image" Target="../media/image76.png"/><Relationship Id="rId7" Type="http://schemas.openxmlformats.org/officeDocument/2006/relationships/image" Target="../media/image34.png"/><Relationship Id="rId12" Type="http://schemas.openxmlformats.org/officeDocument/2006/relationships/image" Target="../media/image79.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64.png"/><Relationship Id="rId5" Type="http://schemas.openxmlformats.org/officeDocument/2006/relationships/image" Target="../media/image62.png"/><Relationship Id="rId10" Type="http://schemas.openxmlformats.org/officeDocument/2006/relationships/image" Target="../media/image17.svg"/><Relationship Id="rId4" Type="http://schemas.openxmlformats.org/officeDocument/2006/relationships/image" Target="../media/image77.png"/><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82.svg"/><Relationship Id="rId4" Type="http://schemas.openxmlformats.org/officeDocument/2006/relationships/image" Target="../media/image81.png"/></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1.sv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0.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87.png"/><Relationship Id="rId4" Type="http://schemas.openxmlformats.org/officeDocument/2006/relationships/image" Target="../media/image86.png"/></Relationships>
</file>

<file path=ppt/slides/_rels/slide28.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87.png"/><Relationship Id="rId3" Type="http://schemas.openxmlformats.org/officeDocument/2006/relationships/image" Target="../media/image88.png"/><Relationship Id="rId7" Type="http://schemas.openxmlformats.org/officeDocument/2006/relationships/image" Target="../media/image90.png"/><Relationship Id="rId12" Type="http://schemas.openxmlformats.org/officeDocument/2006/relationships/image" Target="../media/image9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31.emf"/><Relationship Id="rId5" Type="http://schemas.openxmlformats.org/officeDocument/2006/relationships/image" Target="../media/image57.png"/><Relationship Id="rId10" Type="http://schemas.openxmlformats.org/officeDocument/2006/relationships/image" Target="../media/image93.tiff"/><Relationship Id="rId4" Type="http://schemas.openxmlformats.org/officeDocument/2006/relationships/image" Target="../media/image89.png"/><Relationship Id="rId9" Type="http://schemas.openxmlformats.org/officeDocument/2006/relationships/image" Target="../media/image92.png"/></Relationships>
</file>

<file path=ppt/slides/_rels/slide29.xml.rels><?xml version="1.0" encoding="UTF-8" standalone="yes"?>
<Relationships xmlns="http://schemas.openxmlformats.org/package/2006/relationships"><Relationship Id="rId8" Type="http://schemas.openxmlformats.org/officeDocument/2006/relationships/image" Target="../media/image99.svg"/><Relationship Id="rId3" Type="http://schemas.openxmlformats.org/officeDocument/2006/relationships/image" Target="../media/image95.png"/><Relationship Id="rId7" Type="http://schemas.openxmlformats.org/officeDocument/2006/relationships/image" Target="../media/image9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31.emf"/><Relationship Id="rId9" Type="http://schemas.openxmlformats.org/officeDocument/2006/relationships/image" Target="../media/image87.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11.jp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s>
</file>

<file path=ppt/slides/_rels/slide30.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100.png"/><Relationship Id="rId7" Type="http://schemas.openxmlformats.org/officeDocument/2006/relationships/image" Target="../media/image104.sv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svg"/><Relationship Id="rId10" Type="http://schemas.openxmlformats.org/officeDocument/2006/relationships/image" Target="../media/image87.png"/><Relationship Id="rId4" Type="http://schemas.openxmlformats.org/officeDocument/2006/relationships/image" Target="../media/image101.png"/><Relationship Id="rId9" Type="http://schemas.openxmlformats.org/officeDocument/2006/relationships/image" Target="../media/image57.png"/></Relationships>
</file>

<file path=ppt/slides/_rels/slide31.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105.png"/><Relationship Id="rId7" Type="http://schemas.openxmlformats.org/officeDocument/2006/relationships/image" Target="../media/image104.svg"/><Relationship Id="rId12" Type="http://schemas.openxmlformats.org/officeDocument/2006/relationships/image" Target="../media/image87.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56.png"/><Relationship Id="rId5" Type="http://schemas.openxmlformats.org/officeDocument/2006/relationships/image" Target="../media/image102.svg"/><Relationship Id="rId10" Type="http://schemas.openxmlformats.org/officeDocument/2006/relationships/image" Target="../media/image107.svg"/><Relationship Id="rId4" Type="http://schemas.openxmlformats.org/officeDocument/2006/relationships/image" Target="../media/image101.png"/><Relationship Id="rId9" Type="http://schemas.openxmlformats.org/officeDocument/2006/relationships/image" Target="../media/image106.png"/></Relationships>
</file>

<file path=ppt/slides/_rels/slide32.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108.png"/><Relationship Id="rId7" Type="http://schemas.openxmlformats.org/officeDocument/2006/relationships/image" Target="../media/image99.sv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31.emf"/><Relationship Id="rId10" Type="http://schemas.openxmlformats.org/officeDocument/2006/relationships/image" Target="../media/image87.png"/><Relationship Id="rId4" Type="http://schemas.openxmlformats.org/officeDocument/2006/relationships/image" Target="../media/image109.png"/><Relationship Id="rId9" Type="http://schemas.openxmlformats.org/officeDocument/2006/relationships/image" Target="../media/image104.svg"/></Relationships>
</file>

<file path=ppt/slides/_rels/slide33.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10.png"/><Relationship Id="rId7" Type="http://schemas.openxmlformats.org/officeDocument/2006/relationships/image" Target="../media/image31.emf"/><Relationship Id="rId12"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11.emf"/><Relationship Id="rId11" Type="http://schemas.openxmlformats.org/officeDocument/2006/relationships/image" Target="../media/image115.svg"/><Relationship Id="rId5" Type="http://schemas.openxmlformats.org/officeDocument/2006/relationships/image" Target="../media/image28.svg"/><Relationship Id="rId10" Type="http://schemas.openxmlformats.org/officeDocument/2006/relationships/image" Target="../media/image114.png"/><Relationship Id="rId4" Type="http://schemas.openxmlformats.org/officeDocument/2006/relationships/image" Target="../media/image27.png"/><Relationship Id="rId9" Type="http://schemas.openxmlformats.org/officeDocument/2006/relationships/image" Target="../media/image113.svg"/></Relationships>
</file>

<file path=ppt/slides/_rels/slide3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62.png"/><Relationship Id="rId7" Type="http://schemas.openxmlformats.org/officeDocument/2006/relationships/image" Target="../media/image117.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10.png"/><Relationship Id="rId4" Type="http://schemas.openxmlformats.org/officeDocument/2006/relationships/image" Target="../media/image116.tif"/><Relationship Id="rId9" Type="http://schemas.openxmlformats.org/officeDocument/2006/relationships/image" Target="../media/image119.svg"/></Relationships>
</file>

<file path=ppt/slides/_rels/slide3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20.png"/><Relationship Id="rId7" Type="http://schemas.openxmlformats.org/officeDocument/2006/relationships/image" Target="../media/image31.emf"/><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35.svg"/><Relationship Id="rId10" Type="http://schemas.openxmlformats.org/officeDocument/2006/relationships/image" Target="../media/image10.png"/><Relationship Id="rId4" Type="http://schemas.openxmlformats.org/officeDocument/2006/relationships/image" Target="../media/image34.png"/><Relationship Id="rId9" Type="http://schemas.openxmlformats.org/officeDocument/2006/relationships/image" Target="../media/image123.svg"/></Relationships>
</file>

<file path=ppt/slides/_rels/slide3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5.svg"/><Relationship Id="rId10" Type="http://schemas.openxmlformats.org/officeDocument/2006/relationships/image" Target="../media/image123.svg"/><Relationship Id="rId4" Type="http://schemas.openxmlformats.org/officeDocument/2006/relationships/image" Target="../media/image34.png"/><Relationship Id="rId9" Type="http://schemas.openxmlformats.org/officeDocument/2006/relationships/image" Target="../media/image122.png"/></Relationships>
</file>

<file path=ppt/slides/_rels/slide38.xml.rels><?xml version="1.0" encoding="UTF-8" standalone="yes"?>
<Relationships xmlns="http://schemas.openxmlformats.org/package/2006/relationships"><Relationship Id="rId3" Type="http://schemas.openxmlformats.org/officeDocument/2006/relationships/image" Target="../media/image125.png"/><Relationship Id="rId7"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127.svg"/><Relationship Id="rId4" Type="http://schemas.openxmlformats.org/officeDocument/2006/relationships/image" Target="../media/image126.png"/></Relationships>
</file>

<file path=ppt/slides/_rels/slide3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8.jp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29.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2.jpg"/><Relationship Id="rId7" Type="http://schemas.openxmlformats.org/officeDocument/2006/relationships/image" Target="../media/image13.sv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23.png"/><Relationship Id="rId9" Type="http://schemas.openxmlformats.org/officeDocument/2006/relationships/image" Target="../media/image15.svg"/></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svg"/><Relationship Id="rId12"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10.png"/><Relationship Id="rId5" Type="http://schemas.openxmlformats.org/officeDocument/2006/relationships/image" Target="../media/image26.svg"/><Relationship Id="rId10" Type="http://schemas.openxmlformats.org/officeDocument/2006/relationships/image" Target="../media/image31.emf"/><Relationship Id="rId4" Type="http://schemas.openxmlformats.org/officeDocument/2006/relationships/image" Target="../media/image25.png"/><Relationship Id="rId9" Type="http://schemas.openxmlformats.org/officeDocument/2006/relationships/image" Target="../media/image30.svg"/></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33.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5.svg"/><Relationship Id="rId5" Type="http://schemas.openxmlformats.org/officeDocument/2006/relationships/image" Target="../media/image34.png"/><Relationship Id="rId4" Type="http://schemas.microsoft.com/office/2007/relationships/hdphoto" Target="../media/hdphoto1.wdp"/><Relationship Id="rId9" Type="http://schemas.openxmlformats.org/officeDocument/2006/relationships/image" Target="../media/image36.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38.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2.png"/><Relationship Id="rId4" Type="http://schemas.microsoft.com/office/2007/relationships/hdphoto" Target="../media/hdphoto1.wdp"/><Relationship Id="rId9" Type="http://schemas.openxmlformats.org/officeDocument/2006/relationships/chart" Target="../charts/chart1.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35.svg"/><Relationship Id="rId3" Type="http://schemas.openxmlformats.org/officeDocument/2006/relationships/image" Target="../media/image39.png"/><Relationship Id="rId7" Type="http://schemas.openxmlformats.org/officeDocument/2006/relationships/image" Target="../media/image13.svg"/><Relationship Id="rId12"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41.svg"/><Relationship Id="rId5" Type="http://schemas.openxmlformats.org/officeDocument/2006/relationships/image" Target="../media/image10.png"/><Relationship Id="rId10" Type="http://schemas.openxmlformats.org/officeDocument/2006/relationships/image" Target="../media/image40.png"/><Relationship Id="rId4" Type="http://schemas.openxmlformats.org/officeDocument/2006/relationships/image" Target="../media/image2.png"/><Relationship Id="rId9" Type="http://schemas.openxmlformats.org/officeDocument/2006/relationships/image" Target="../media/image15.svg"/><Relationship Id="rId14"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AA9FB4-D754-44BD-AA64-48BFF3A90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4984750"/>
          </a:xfrm>
          <a:prstGeom prst="rect">
            <a:avLst/>
          </a:prstGeom>
        </p:spPr>
      </p:pic>
      <p:sp>
        <p:nvSpPr>
          <p:cNvPr id="6" name="Rectangle 5">
            <a:extLst>
              <a:ext uri="{FF2B5EF4-FFF2-40B4-BE49-F238E27FC236}">
                <a16:creationId xmlns:a16="http://schemas.microsoft.com/office/drawing/2014/main" id="{F9E8D89C-8D04-445A-A075-84BDCF04231F}"/>
              </a:ext>
            </a:extLst>
          </p:cNvPr>
          <p:cNvSpPr/>
          <p:nvPr/>
        </p:nvSpPr>
        <p:spPr>
          <a:xfrm>
            <a:off x="0" y="3433425"/>
            <a:ext cx="12192000" cy="3424576"/>
          </a:xfrm>
          <a:prstGeom prst="rect">
            <a:avLst/>
          </a:prstGeom>
          <a:gradFill flip="none" rotWithShape="1">
            <a:gsLst>
              <a:gs pos="100000">
                <a:sysClr val="windowText" lastClr="000000"/>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33B00FD0-B7EC-4A51-9859-E89789F9B9C4}"/>
              </a:ext>
            </a:extLst>
          </p:cNvPr>
          <p:cNvSpPr/>
          <p:nvPr/>
        </p:nvSpPr>
        <p:spPr>
          <a:xfrm>
            <a:off x="2786969" y="4771491"/>
            <a:ext cx="6618063" cy="1107996"/>
          </a:xfrm>
          <a:prstGeom prst="rect">
            <a:avLst/>
          </a:prstGeom>
        </p:spPr>
        <p:txBody>
          <a:bodyPr wrap="square">
            <a:spAutoFit/>
          </a:bodyPr>
          <a:lstStyle/>
          <a:p>
            <a:pPr algn="ctr"/>
            <a:r>
              <a:rPr lang="en-US" sz="3800" dirty="0">
                <a:solidFill>
                  <a:schemeClr val="bg2"/>
                </a:solidFill>
                <a:effectLst>
                  <a:outerShdw blurRad="50800" dist="38100" dir="5400000" algn="t" rotWithShape="0">
                    <a:prstClr val="black">
                      <a:alpha val="40000"/>
                    </a:prstClr>
                  </a:outerShdw>
                </a:effectLst>
                <a:latin typeface="Effra" panose="020B0603020203020204" pitchFamily="34" charset="0"/>
                <a:cs typeface="Effra" panose="020B0603020203020204" pitchFamily="34" charset="0"/>
              </a:rPr>
              <a:t>Enterprise Edition 18.Q2</a:t>
            </a:r>
          </a:p>
          <a:p>
            <a:pPr algn="ctr"/>
            <a:r>
              <a:rPr lang="en-CA" sz="2800" dirty="0">
                <a:solidFill>
                  <a:schemeClr val="bg2"/>
                </a:solidFill>
                <a:effectLst>
                  <a:outerShdw blurRad="50800" dist="38100" dir="5400000" algn="t" rotWithShape="0">
                    <a:prstClr val="black">
                      <a:alpha val="40000"/>
                    </a:prstClr>
                  </a:outerShdw>
                </a:effectLst>
                <a:cs typeface="Effra" panose="020B0603020203020204" pitchFamily="34" charset="0"/>
              </a:rPr>
              <a:t>May 9</a:t>
            </a:r>
            <a:r>
              <a:rPr lang="en-CA" sz="2800" baseline="30000" dirty="0">
                <a:solidFill>
                  <a:schemeClr val="bg2"/>
                </a:solidFill>
                <a:effectLst>
                  <a:outerShdw blurRad="50800" dist="38100" dir="5400000" algn="t" rotWithShape="0">
                    <a:prstClr val="black">
                      <a:alpha val="40000"/>
                    </a:prstClr>
                  </a:outerShdw>
                </a:effectLst>
                <a:cs typeface="Effra" panose="020B0603020203020204" pitchFamily="34" charset="0"/>
              </a:rPr>
              <a:t>th</a:t>
            </a:r>
            <a:r>
              <a:rPr lang="en-CA" sz="2800" dirty="0">
                <a:solidFill>
                  <a:schemeClr val="bg2"/>
                </a:solidFill>
                <a:effectLst>
                  <a:outerShdw blurRad="50800" dist="38100" dir="5400000" algn="t" rotWithShape="0">
                    <a:prstClr val="black">
                      <a:alpha val="40000"/>
                    </a:prstClr>
                  </a:outerShdw>
                </a:effectLst>
                <a:cs typeface="Effra" panose="020B0603020203020204" pitchFamily="34" charset="0"/>
              </a:rPr>
              <a:t>, 2018</a:t>
            </a:r>
            <a:endParaRPr lang="en-US" sz="2800" dirty="0">
              <a:solidFill>
                <a:schemeClr val="bg2"/>
              </a:solidFill>
              <a:effectLst>
                <a:outerShdw blurRad="50800" dist="38100" dir="5400000" algn="t" rotWithShape="0">
                  <a:prstClr val="black">
                    <a:alpha val="40000"/>
                  </a:prstClr>
                </a:outerShdw>
              </a:effectLst>
              <a:cs typeface="Effra" panose="020B0603020203020204" pitchFamily="34" charset="0"/>
            </a:endParaRPr>
          </a:p>
        </p:txBody>
      </p:sp>
      <p:pic>
        <p:nvPicPr>
          <p:cNvPr id="13" name="Picture 12">
            <a:extLst>
              <a:ext uri="{FF2B5EF4-FFF2-40B4-BE49-F238E27FC236}">
                <a16:creationId xmlns:a16="http://schemas.microsoft.com/office/drawing/2014/main" id="{B5CBED1B-A8A2-4417-896E-A409DC998004}"/>
              </a:ext>
            </a:extLst>
          </p:cNvPr>
          <p:cNvPicPr>
            <a:picLocks noChangeAspect="1"/>
          </p:cNvPicPr>
          <p:nvPr/>
        </p:nvPicPr>
        <p:blipFill rotWithShape="1">
          <a:blip r:embed="rId4">
            <a:extLst>
              <a:ext uri="{28A0092B-C50C-407E-A947-70E740481C1C}">
                <a14:useLocalDpi xmlns:a14="http://schemas.microsoft.com/office/drawing/2010/main" val="0"/>
              </a:ext>
            </a:extLst>
          </a:blip>
          <a:srcRect t="16210"/>
          <a:stretch/>
        </p:blipFill>
        <p:spPr>
          <a:xfrm>
            <a:off x="3970016" y="0"/>
            <a:ext cx="4251969" cy="4875445"/>
          </a:xfrm>
          <a:prstGeom prst="rect">
            <a:avLst/>
          </a:prstGeom>
          <a:effectLst>
            <a:outerShdw dist="12700" dir="2400000" sx="101000" sy="101000" rotWithShape="0">
              <a:srgbClr val="0000E1"/>
            </a:outerShdw>
          </a:effectLst>
        </p:spPr>
      </p:pic>
    </p:spTree>
    <p:extLst>
      <p:ext uri="{BB962C8B-B14F-4D97-AF65-F5344CB8AC3E}">
        <p14:creationId xmlns:p14="http://schemas.microsoft.com/office/powerpoint/2010/main" val="3316904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CA3EFA48-714A-440B-9CCE-B7549502AA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119" y="0"/>
            <a:ext cx="7427881" cy="6858000"/>
          </a:xfrm>
          <a:prstGeom prst="rect">
            <a:avLst/>
          </a:prstGeom>
        </p:spPr>
      </p:pic>
      <p:sp>
        <p:nvSpPr>
          <p:cNvPr id="22" name="Rectangle 21">
            <a:extLst>
              <a:ext uri="{FF2B5EF4-FFF2-40B4-BE49-F238E27FC236}">
                <a16:creationId xmlns:a16="http://schemas.microsoft.com/office/drawing/2014/main" id="{70C111A4-70FB-465F-89A6-8D765D10A785}"/>
              </a:ext>
            </a:extLst>
          </p:cNvPr>
          <p:cNvSpPr/>
          <p:nvPr/>
        </p:nvSpPr>
        <p:spPr>
          <a:xfrm>
            <a:off x="0" y="0"/>
            <a:ext cx="12192000" cy="6858001"/>
          </a:xfrm>
          <a:prstGeom prst="rect">
            <a:avLst/>
          </a:prstGeom>
          <a:gradFill flip="none" rotWithShape="1">
            <a:gsLst>
              <a:gs pos="100000">
                <a:srgbClr val="00003B">
                  <a:alpha val="84000"/>
                </a:srgbClr>
              </a:gs>
              <a:gs pos="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B1FEB3CB-9CD3-49FB-A0A9-9431331FF0E8}"/>
              </a:ext>
            </a:extLst>
          </p:cNvPr>
          <p:cNvSpPr/>
          <p:nvPr/>
        </p:nvSpPr>
        <p:spPr>
          <a:xfrm>
            <a:off x="0" y="5800788"/>
            <a:ext cx="12192000" cy="1057212"/>
          </a:xfrm>
          <a:prstGeom prst="rect">
            <a:avLst/>
          </a:prstGeom>
          <a:gradFill flip="none" rotWithShape="1">
            <a:gsLst>
              <a:gs pos="100000">
                <a:sysClr val="windowText" lastClr="000000">
                  <a:alpha val="50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71F017-B505-487A-A012-05808AB1B33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0D667A54-14B5-4538-9B74-052BF1564CA8}"/>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2" name="TextBox 11">
            <a:extLst>
              <a:ext uri="{FF2B5EF4-FFF2-40B4-BE49-F238E27FC236}">
                <a16:creationId xmlns:a16="http://schemas.microsoft.com/office/drawing/2014/main" id="{CD919505-F79F-44DB-B467-CA16D4D6588D}"/>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rgbClr val="000000"/>
                </a:solidFill>
                <a:latin typeface="Effra Medium" panose="020B0703020203020204" pitchFamily="34" charset="0"/>
                <a:cs typeface="Effra Medium" panose="020B0703020203020204" pitchFamily="34" charset="0"/>
              </a:rPr>
              <a:t> PRO SOFTWARE</a:t>
            </a:r>
          </a:p>
        </p:txBody>
      </p:sp>
      <p:grpSp>
        <p:nvGrpSpPr>
          <p:cNvPr id="16" name="Group 15">
            <a:extLst>
              <a:ext uri="{FF2B5EF4-FFF2-40B4-BE49-F238E27FC236}">
                <a16:creationId xmlns:a16="http://schemas.microsoft.com/office/drawing/2014/main" id="{7B6D2EDB-F41D-4C05-A3A6-B042B87274A3}"/>
              </a:ext>
            </a:extLst>
          </p:cNvPr>
          <p:cNvGrpSpPr/>
          <p:nvPr/>
        </p:nvGrpSpPr>
        <p:grpSpPr>
          <a:xfrm>
            <a:off x="10238335" y="5593659"/>
            <a:ext cx="1847343" cy="844964"/>
            <a:chOff x="10238335" y="5593659"/>
            <a:chExt cx="1847343" cy="844964"/>
          </a:xfrm>
        </p:grpSpPr>
        <p:pic>
          <p:nvPicPr>
            <p:cNvPr id="19" name="Picture 18">
              <a:extLst>
                <a:ext uri="{FF2B5EF4-FFF2-40B4-BE49-F238E27FC236}">
                  <a16:creationId xmlns:a16="http://schemas.microsoft.com/office/drawing/2014/main" id="{E66865C2-0A62-4BEA-8226-9CFD037BE220}"/>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20" name="TextBox 19">
              <a:extLst>
                <a:ext uri="{FF2B5EF4-FFF2-40B4-BE49-F238E27FC236}">
                  <a16:creationId xmlns:a16="http://schemas.microsoft.com/office/drawing/2014/main" id="{7550D26D-8287-4C60-B0EB-8E9196CD2BFB}"/>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
        <p:nvSpPr>
          <p:cNvPr id="23" name="TextBox 22">
            <a:extLst>
              <a:ext uri="{FF2B5EF4-FFF2-40B4-BE49-F238E27FC236}">
                <a16:creationId xmlns:a16="http://schemas.microsoft.com/office/drawing/2014/main" id="{9D812D03-69AB-47D6-A305-844ACDEEEF7E}"/>
              </a:ext>
            </a:extLst>
          </p:cNvPr>
          <p:cNvSpPr txBox="1"/>
          <p:nvPr/>
        </p:nvSpPr>
        <p:spPr>
          <a:xfrm>
            <a:off x="725245" y="2332520"/>
            <a:ext cx="5338321" cy="1865126"/>
          </a:xfrm>
          <a:prstGeom prst="rect">
            <a:avLst/>
          </a:prstGeom>
          <a:noFill/>
          <a:effectLst/>
        </p:spPr>
        <p:txBody>
          <a:bodyPr wrap="none" rtlCol="0">
            <a:spAutoFit/>
          </a:bodyPr>
          <a:lstStyle/>
          <a:p>
            <a:pPr>
              <a:lnSpc>
                <a:spcPct val="80000"/>
              </a:lnSpc>
            </a:pPr>
            <a:endParaRPr lang="en-CA" sz="7200">
              <a:solidFill>
                <a:prstClr val="white"/>
              </a:solidFill>
              <a:latin typeface="Effra Light" panose="020B0403020203020204" pitchFamily="34" charset="0"/>
              <a:cs typeface="Effra Light" panose="020B0403020203020204" pitchFamily="34" charset="0"/>
            </a:endParaRPr>
          </a:p>
          <a:p>
            <a:pPr>
              <a:lnSpc>
                <a:spcPct val="80000"/>
              </a:lnSpc>
            </a:pPr>
            <a:r>
              <a:rPr lang="en-CA" sz="7200" b="1">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Performance</a:t>
            </a:r>
          </a:p>
        </p:txBody>
      </p:sp>
      <p:sp>
        <p:nvSpPr>
          <p:cNvPr id="18" name="Freeform 14">
            <a:extLst>
              <a:ext uri="{FF2B5EF4-FFF2-40B4-BE49-F238E27FC236}">
                <a16:creationId xmlns:a16="http://schemas.microsoft.com/office/drawing/2014/main" id="{9F56001E-D83B-4584-87C0-8A2ED3348B31}"/>
              </a:ext>
            </a:extLst>
          </p:cNvPr>
          <p:cNvSpPr>
            <a:spLocks noChangeAspect="1" noEditPoints="1"/>
          </p:cNvSpPr>
          <p:nvPr/>
        </p:nvSpPr>
        <p:spPr bwMode="auto">
          <a:xfrm>
            <a:off x="6231127" y="3224346"/>
            <a:ext cx="915320" cy="91440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sp>
        <p:nvSpPr>
          <p:cNvPr id="24" name="Rectangle 23">
            <a:extLst>
              <a:ext uri="{FF2B5EF4-FFF2-40B4-BE49-F238E27FC236}">
                <a16:creationId xmlns:a16="http://schemas.microsoft.com/office/drawing/2014/main" id="{932301EB-754A-4B0C-98A4-990D4784BF45}"/>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66862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CA3EFA48-714A-440B-9CCE-B7549502AA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119" y="0"/>
            <a:ext cx="7427880" cy="6858000"/>
          </a:xfrm>
          <a:prstGeom prst="rect">
            <a:avLst/>
          </a:prstGeom>
        </p:spPr>
      </p:pic>
      <p:sp>
        <p:nvSpPr>
          <p:cNvPr id="22" name="Rectangle 21">
            <a:extLst>
              <a:ext uri="{FF2B5EF4-FFF2-40B4-BE49-F238E27FC236}">
                <a16:creationId xmlns:a16="http://schemas.microsoft.com/office/drawing/2014/main" id="{70C111A4-70FB-465F-89A6-8D765D10A785}"/>
              </a:ext>
            </a:extLst>
          </p:cNvPr>
          <p:cNvSpPr/>
          <p:nvPr/>
        </p:nvSpPr>
        <p:spPr>
          <a:xfrm>
            <a:off x="0" y="0"/>
            <a:ext cx="12192000" cy="6858001"/>
          </a:xfrm>
          <a:prstGeom prst="rect">
            <a:avLst/>
          </a:prstGeom>
          <a:gradFill flip="none" rotWithShape="1">
            <a:gsLst>
              <a:gs pos="100000">
                <a:srgbClr val="00003B">
                  <a:alpha val="84000"/>
                </a:srgbClr>
              </a:gs>
              <a:gs pos="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B1FEB3CB-9CD3-49FB-A0A9-9431331FF0E8}"/>
              </a:ext>
            </a:extLst>
          </p:cNvPr>
          <p:cNvSpPr/>
          <p:nvPr/>
        </p:nvSpPr>
        <p:spPr>
          <a:xfrm>
            <a:off x="0" y="5800788"/>
            <a:ext cx="12192000" cy="1057212"/>
          </a:xfrm>
          <a:prstGeom prst="rect">
            <a:avLst/>
          </a:prstGeom>
          <a:gradFill flip="none" rotWithShape="1">
            <a:gsLst>
              <a:gs pos="100000">
                <a:sysClr val="windowText" lastClr="000000">
                  <a:alpha val="50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71F017-B505-487A-A012-05808AB1B33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0D667A54-14B5-4538-9B74-052BF1564CA8}"/>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2" name="TextBox 11">
            <a:extLst>
              <a:ext uri="{FF2B5EF4-FFF2-40B4-BE49-F238E27FC236}">
                <a16:creationId xmlns:a16="http://schemas.microsoft.com/office/drawing/2014/main" id="{CD919505-F79F-44DB-B467-CA16D4D6588D}"/>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PERFORMANCE</a:t>
            </a:r>
          </a:p>
        </p:txBody>
      </p:sp>
      <p:grpSp>
        <p:nvGrpSpPr>
          <p:cNvPr id="16" name="Group 15">
            <a:extLst>
              <a:ext uri="{FF2B5EF4-FFF2-40B4-BE49-F238E27FC236}">
                <a16:creationId xmlns:a16="http://schemas.microsoft.com/office/drawing/2014/main" id="{7B6D2EDB-F41D-4C05-A3A6-B042B87274A3}"/>
              </a:ext>
            </a:extLst>
          </p:cNvPr>
          <p:cNvGrpSpPr/>
          <p:nvPr/>
        </p:nvGrpSpPr>
        <p:grpSpPr>
          <a:xfrm>
            <a:off x="10238335" y="5593659"/>
            <a:ext cx="1847343" cy="844964"/>
            <a:chOff x="10238335" y="5593659"/>
            <a:chExt cx="1847343" cy="844964"/>
          </a:xfrm>
        </p:grpSpPr>
        <p:pic>
          <p:nvPicPr>
            <p:cNvPr id="19" name="Picture 18">
              <a:extLst>
                <a:ext uri="{FF2B5EF4-FFF2-40B4-BE49-F238E27FC236}">
                  <a16:creationId xmlns:a16="http://schemas.microsoft.com/office/drawing/2014/main" id="{E66865C2-0A62-4BEA-8226-9CFD037BE220}"/>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20" name="TextBox 19">
              <a:extLst>
                <a:ext uri="{FF2B5EF4-FFF2-40B4-BE49-F238E27FC236}">
                  <a16:creationId xmlns:a16="http://schemas.microsoft.com/office/drawing/2014/main" id="{7550D26D-8287-4C60-B0EB-8E9196CD2BFB}"/>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pic>
        <p:nvPicPr>
          <p:cNvPr id="27" name="Picture 26">
            <a:extLst>
              <a:ext uri="{FF2B5EF4-FFF2-40B4-BE49-F238E27FC236}">
                <a16:creationId xmlns:a16="http://schemas.microsoft.com/office/drawing/2014/main" id="{CEBB74FF-671C-4CF9-9C0E-0CBD325380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7034" y="5864408"/>
            <a:ext cx="1645920" cy="464371"/>
          </a:xfrm>
          <a:prstGeom prst="rect">
            <a:avLst/>
          </a:prstGeom>
        </p:spPr>
      </p:pic>
      <p:grpSp>
        <p:nvGrpSpPr>
          <p:cNvPr id="28" name="Group 27">
            <a:extLst>
              <a:ext uri="{FF2B5EF4-FFF2-40B4-BE49-F238E27FC236}">
                <a16:creationId xmlns:a16="http://schemas.microsoft.com/office/drawing/2014/main" id="{431B91A4-1AF4-4B17-962A-078C8A8FFEB4}"/>
              </a:ext>
            </a:extLst>
          </p:cNvPr>
          <p:cNvGrpSpPr/>
          <p:nvPr/>
        </p:nvGrpSpPr>
        <p:grpSpPr>
          <a:xfrm>
            <a:off x="619458" y="2270152"/>
            <a:ext cx="9035121" cy="2317697"/>
            <a:chOff x="619458" y="763512"/>
            <a:chExt cx="6355273" cy="2317697"/>
          </a:xfrm>
        </p:grpSpPr>
        <p:sp>
          <p:nvSpPr>
            <p:cNvPr id="29" name="TextBox 28">
              <a:extLst>
                <a:ext uri="{FF2B5EF4-FFF2-40B4-BE49-F238E27FC236}">
                  <a16:creationId xmlns:a16="http://schemas.microsoft.com/office/drawing/2014/main" id="{02742260-94BB-46B7-B7BD-3E23C9D70307}"/>
                </a:ext>
              </a:extLst>
            </p:cNvPr>
            <p:cNvSpPr txBox="1"/>
            <p:nvPr/>
          </p:nvSpPr>
          <p:spPr>
            <a:xfrm>
              <a:off x="619458" y="763512"/>
              <a:ext cx="6355273" cy="1323439"/>
            </a:xfrm>
            <a:prstGeom prst="rect">
              <a:avLst/>
            </a:prstGeom>
            <a:noFill/>
          </p:spPr>
          <p:txBody>
            <a:bodyPr wrap="square" rtlCol="0">
              <a:spAutoFit/>
            </a:bodyPr>
            <a:lstStyle/>
            <a:p>
              <a:pPr>
                <a:spcAft>
                  <a:spcPts val="600"/>
                </a:spcAft>
                <a:buClr>
                  <a:schemeClr val="bg2"/>
                </a:buClr>
              </a:pPr>
              <a:r>
                <a:rPr lang="en-US" sz="2000" i="1" dirty="0">
                  <a:solidFill>
                    <a:srgbClr val="FFFFFF"/>
                  </a:solidFill>
                  <a:latin typeface="Effra" panose="020B0603020203020204" pitchFamily="34" charset="0"/>
                  <a:cs typeface="Effra" panose="020B0603020203020204" pitchFamily="34" charset="0"/>
                </a:rPr>
                <a:t>“Many top design and engineering firms in the world rely on Dassault </a:t>
              </a:r>
              <a:r>
                <a:rPr lang="en-US" sz="2000" i="1" dirty="0" err="1">
                  <a:solidFill>
                    <a:srgbClr val="FFFFFF"/>
                  </a:solidFill>
                  <a:latin typeface="Effra" panose="020B0603020203020204" pitchFamily="34" charset="0"/>
                  <a:cs typeface="Effra" panose="020B0603020203020204" pitchFamily="34" charset="0"/>
                </a:rPr>
                <a:t>Systemes</a:t>
              </a:r>
              <a:r>
                <a:rPr lang="en-US" sz="2000" i="1" dirty="0">
                  <a:solidFill>
                    <a:srgbClr val="FFFFFF"/>
                  </a:solidFill>
                  <a:latin typeface="Effra" panose="020B0603020203020204" pitchFamily="34" charset="0"/>
                  <a:cs typeface="Effra" panose="020B0603020203020204" pitchFamily="34" charset="0"/>
                </a:rPr>
                <a:t>’ 3DEXPERIENCE</a:t>
              </a:r>
              <a:r>
                <a:rPr lang="en-US" sz="2000" i="1" baseline="30000" dirty="0">
                  <a:solidFill>
                    <a:srgbClr val="FFFFFF"/>
                  </a:solidFill>
                  <a:latin typeface="Effra" panose="020B0603020203020204" pitchFamily="34" charset="0"/>
                  <a:cs typeface="Effra" panose="020B0603020203020204" pitchFamily="34" charset="0"/>
                </a:rPr>
                <a:t>®</a:t>
              </a:r>
              <a:r>
                <a:rPr lang="en-US" sz="2000" i="1" dirty="0">
                  <a:solidFill>
                    <a:srgbClr val="FFFFFF"/>
                  </a:solidFill>
                  <a:latin typeface="Effra" panose="020B0603020203020204" pitchFamily="34" charset="0"/>
                  <a:cs typeface="Effra" panose="020B0603020203020204" pitchFamily="34" charset="0"/>
                </a:rPr>
                <a:t> platform, and AMD’s </a:t>
              </a:r>
              <a:r>
                <a:rPr lang="en-US" sz="2000" i="1" dirty="0" err="1">
                  <a:solidFill>
                    <a:srgbClr val="FFFFFF"/>
                  </a:solidFill>
                  <a:latin typeface="Effra" panose="020B0603020203020204" pitchFamily="34" charset="0"/>
                  <a:cs typeface="Effra" panose="020B0603020203020204" pitchFamily="34" charset="0"/>
                </a:rPr>
                <a:t>Radeon</a:t>
              </a:r>
              <a:r>
                <a:rPr lang="en-US" sz="1200" i="1" baseline="68000" dirty="0" err="1">
                  <a:solidFill>
                    <a:srgbClr val="FFFFFF"/>
                  </a:solidFill>
                  <a:latin typeface="Effra" panose="020B0603020203020204" pitchFamily="34" charset="0"/>
                  <a:cs typeface="Effra" panose="020B0603020203020204" pitchFamily="34" charset="0"/>
                </a:rPr>
                <a:t>TM</a:t>
              </a:r>
              <a:r>
                <a:rPr lang="en-US" sz="2000" i="1" dirty="0">
                  <a:solidFill>
                    <a:srgbClr val="FFFFFF"/>
                  </a:solidFill>
                  <a:latin typeface="Effra" panose="020B0603020203020204" pitchFamily="34" charset="0"/>
                  <a:cs typeface="Effra" panose="020B0603020203020204" pitchFamily="34" charset="0"/>
                </a:rPr>
                <a:t> Pro graphics solution is perfectly suited to provide our customers with exceptional performance in the pursuit of ever-improving visual fidelity and realism throughout the entire product life cycle.”</a:t>
              </a:r>
            </a:p>
          </p:txBody>
        </p:sp>
        <p:sp>
          <p:nvSpPr>
            <p:cNvPr id="30" name="Rectangle 29">
              <a:extLst>
                <a:ext uri="{FF2B5EF4-FFF2-40B4-BE49-F238E27FC236}">
                  <a16:creationId xmlns:a16="http://schemas.microsoft.com/office/drawing/2014/main" id="{3272D1C3-BDB6-4B47-B5C0-FE8D96B5DBB2}"/>
                </a:ext>
              </a:extLst>
            </p:cNvPr>
            <p:cNvSpPr/>
            <p:nvPr/>
          </p:nvSpPr>
          <p:spPr>
            <a:xfrm>
              <a:off x="727357" y="2177644"/>
              <a:ext cx="5746231" cy="903565"/>
            </a:xfrm>
            <a:prstGeom prst="rect">
              <a:avLst/>
            </a:prstGeom>
            <a:noFill/>
            <a:ln w="12700" cap="flat" cmpd="sng" algn="ctr">
              <a:noFill/>
              <a:prstDash val="solid"/>
              <a:miter lim="800000"/>
            </a:ln>
            <a:effectLst/>
          </p:spPr>
          <p:txBody>
            <a:bodyPr lIns="0" tIns="0" rIns="0" bIns="0" rtlCol="0" anchor="t" anchorCtr="0"/>
            <a:lstStyle/>
            <a:p>
              <a:r>
                <a:rPr lang="en-US" dirty="0">
                  <a:cs typeface="Effra" panose="020B0603020203020204" pitchFamily="34" charset="0"/>
                </a:rPr>
                <a:t>Xavier </a:t>
              </a:r>
              <a:r>
                <a:rPr lang="en-US" dirty="0" err="1">
                  <a:cs typeface="Effra" panose="020B0603020203020204" pitchFamily="34" charset="0"/>
                </a:rPr>
                <a:t>Melkonian</a:t>
              </a:r>
              <a:endParaRPr lang="en-US" dirty="0">
                <a:cs typeface="Effra" panose="020B0603020203020204" pitchFamily="34" charset="0"/>
              </a:endParaRPr>
            </a:p>
            <a:p>
              <a:r>
                <a:rPr lang="en-US" dirty="0">
                  <a:cs typeface="Effra" panose="020B0603020203020204" pitchFamily="34" charset="0"/>
                </a:rPr>
                <a:t>Director CATIA</a:t>
              </a:r>
              <a:r>
                <a:rPr lang="en-US" baseline="30000" dirty="0">
                  <a:cs typeface="Effra" panose="020B0603020203020204" pitchFamily="34" charset="0"/>
                </a:rPr>
                <a:t>®</a:t>
              </a:r>
              <a:r>
                <a:rPr lang="en-US" dirty="0">
                  <a:cs typeface="Effra" panose="020B0603020203020204" pitchFamily="34" charset="0"/>
                </a:rPr>
                <a:t> Design Portfolio</a:t>
              </a:r>
            </a:p>
            <a:p>
              <a:r>
                <a:rPr lang="en-US" dirty="0">
                  <a:cs typeface="Effra" panose="020B0603020203020204" pitchFamily="34" charset="0"/>
                </a:rPr>
                <a:t>Dassault </a:t>
              </a:r>
              <a:r>
                <a:rPr lang="en-US" dirty="0" err="1">
                  <a:cs typeface="Effra" panose="020B0603020203020204" pitchFamily="34" charset="0"/>
                </a:rPr>
                <a:t>Systèmes</a:t>
              </a:r>
              <a:endParaRPr lang="en-US" dirty="0">
                <a:cs typeface="Effra" panose="020B0603020203020204" pitchFamily="34" charset="0"/>
              </a:endParaRPr>
            </a:p>
          </p:txBody>
        </p:sp>
      </p:grpSp>
      <p:sp>
        <p:nvSpPr>
          <p:cNvPr id="31" name="Rectangle 30">
            <a:extLst>
              <a:ext uri="{FF2B5EF4-FFF2-40B4-BE49-F238E27FC236}">
                <a16:creationId xmlns:a16="http://schemas.microsoft.com/office/drawing/2014/main" id="{276DFD44-7C18-4938-AC06-A1665CB2AEB6}"/>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7" name="TextBox 16">
            <a:extLst>
              <a:ext uri="{FF2B5EF4-FFF2-40B4-BE49-F238E27FC236}">
                <a16:creationId xmlns:a16="http://schemas.microsoft.com/office/drawing/2014/main" id="{B6A598E6-0389-477B-B3E1-D65EF6D96020}"/>
              </a:ext>
            </a:extLst>
          </p:cNvPr>
          <p:cNvSpPr txBox="1"/>
          <p:nvPr/>
        </p:nvSpPr>
        <p:spPr>
          <a:xfrm>
            <a:off x="2039074" y="6217148"/>
            <a:ext cx="8113852" cy="415498"/>
          </a:xfrm>
          <a:prstGeom prst="rect">
            <a:avLst/>
          </a:prstGeom>
          <a:noFill/>
        </p:spPr>
        <p:txBody>
          <a:bodyPr wrap="square" rtlCol="0">
            <a:spAutoFit/>
          </a:bodyPr>
          <a:lstStyle/>
          <a:p>
            <a:pPr algn="ctr">
              <a:spcAft>
                <a:spcPts val="600"/>
              </a:spcAft>
              <a:buClr>
                <a:srgbClr val="FFFFFF"/>
              </a:buClr>
              <a:defRPr/>
            </a:pPr>
            <a:endParaRPr lang="en-US" sz="800" dirty="0">
              <a:solidFill>
                <a:srgbClr val="FFFFFF">
                  <a:alpha val="50000"/>
                </a:srgbClr>
              </a:solidFill>
              <a:cs typeface="Effra Light" panose="020B0403020203020204" pitchFamily="34" charset="0"/>
            </a:endParaRPr>
          </a:p>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spTree>
    <p:extLst>
      <p:ext uri="{BB962C8B-B14F-4D97-AF65-F5344CB8AC3E}">
        <p14:creationId xmlns:p14="http://schemas.microsoft.com/office/powerpoint/2010/main" val="1200665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C7DEDB3E-53CD-4C03-998D-C5D63D8D4F16}"/>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55" name="Picture 54">
            <a:extLst>
              <a:ext uri="{FF2B5EF4-FFF2-40B4-BE49-F238E27FC236}">
                <a16:creationId xmlns:a16="http://schemas.microsoft.com/office/drawing/2014/main" id="{59FF23E9-7BA7-4E94-9816-84911853B7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2" cy="6454141"/>
          </a:xfrm>
          <a:prstGeom prst="rect">
            <a:avLst/>
          </a:prstGeom>
        </p:spPr>
      </p:pic>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5" name="TextBox 14">
            <a:extLst>
              <a:ext uri="{FF2B5EF4-FFF2-40B4-BE49-F238E27FC236}">
                <a16:creationId xmlns:a16="http://schemas.microsoft.com/office/drawing/2014/main" id="{6BC35315-9E2B-4B94-B8E7-431178C7CAFA}"/>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PERFORMANCE</a:t>
            </a:r>
          </a:p>
        </p:txBody>
      </p:sp>
      <p:cxnSp>
        <p:nvCxnSpPr>
          <p:cNvPr id="17" name="Straight Connector 16">
            <a:extLst>
              <a:ext uri="{FF2B5EF4-FFF2-40B4-BE49-F238E27FC236}">
                <a16:creationId xmlns:a16="http://schemas.microsoft.com/office/drawing/2014/main" id="{B69894E9-D97B-42B9-8E3A-3DC5B999B28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8" name="Straight Connector 17">
            <a:extLst>
              <a:ext uri="{FF2B5EF4-FFF2-40B4-BE49-F238E27FC236}">
                <a16:creationId xmlns:a16="http://schemas.microsoft.com/office/drawing/2014/main" id="{10CAD8FB-B67F-41CC-969A-DA8BEB21B501}"/>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9" name="Straight Connector 18">
            <a:extLst>
              <a:ext uri="{FF2B5EF4-FFF2-40B4-BE49-F238E27FC236}">
                <a16:creationId xmlns:a16="http://schemas.microsoft.com/office/drawing/2014/main" id="{B95F96BA-B483-4BC4-8C7B-B41FC1C2299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20" name="Straight Connector 19">
            <a:extLst>
              <a:ext uri="{FF2B5EF4-FFF2-40B4-BE49-F238E27FC236}">
                <a16:creationId xmlns:a16="http://schemas.microsoft.com/office/drawing/2014/main" id="{5AD758AF-547F-4FE0-9611-44F8FDECF1E0}"/>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1" name="TextBox 20">
            <a:extLst>
              <a:ext uri="{FF2B5EF4-FFF2-40B4-BE49-F238E27FC236}">
                <a16:creationId xmlns:a16="http://schemas.microsoft.com/office/drawing/2014/main" id="{864967D5-ACA7-4BB3-8178-B6456B354A16}"/>
              </a:ext>
            </a:extLst>
          </p:cNvPr>
          <p:cNvSpPr txBox="1"/>
          <p:nvPr/>
        </p:nvSpPr>
        <p:spPr>
          <a:xfrm>
            <a:off x="619459" y="763512"/>
            <a:ext cx="5724644" cy="1400383"/>
          </a:xfrm>
          <a:prstGeom prst="rect">
            <a:avLst/>
          </a:prstGeom>
          <a:noFill/>
        </p:spPr>
        <p:txBody>
          <a:bodyPr wrap="non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Radeon</a:t>
            </a:r>
            <a:r>
              <a:rPr lang="en-US" sz="2600" baseline="58000" dirty="0">
                <a:solidFill>
                  <a:prstClr val="white"/>
                </a:solidFill>
                <a:latin typeface="Effra" panose="020B0603020203020204" pitchFamily="34" charset="0"/>
                <a:cs typeface="Effra" panose="020B0603020203020204" pitchFamily="34" charset="0"/>
              </a:rPr>
              <a:t>™</a:t>
            </a:r>
            <a:r>
              <a:rPr lang="en-US" sz="4000" dirty="0">
                <a:solidFill>
                  <a:srgbClr val="FFFFFF"/>
                </a:solidFill>
                <a:latin typeface="Effra" panose="020B0603020203020204" pitchFamily="34" charset="0"/>
                <a:cs typeface="Effra" panose="020B0603020203020204" pitchFamily="34" charset="0"/>
              </a:rPr>
              <a:t> Pro Software</a:t>
            </a:r>
          </a:p>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Keeps Getting Faster</a:t>
            </a:r>
            <a:r>
              <a:rPr lang="en-CA" sz="2000" baseline="90000" dirty="0">
                <a:solidFill>
                  <a:srgbClr val="FFFFFF"/>
                </a:solidFill>
                <a:latin typeface="Effra" panose="020B0603020203020204" pitchFamily="34" charset="0"/>
                <a:cs typeface="Effra" panose="020B0603020203020204" pitchFamily="34" charset="0"/>
              </a:rPr>
              <a:t>*</a:t>
            </a:r>
            <a:r>
              <a:rPr lang="en-CA" sz="4000" baseline="90000" dirty="0">
                <a:solidFill>
                  <a:srgbClr val="FFFFFF"/>
                </a:solidFill>
                <a:latin typeface="Effra" panose="020B0603020203020204" pitchFamily="34" charset="0"/>
                <a:cs typeface="Effra" panose="020B0603020203020204" pitchFamily="34" charset="0"/>
              </a:rPr>
              <a:t> </a:t>
            </a:r>
            <a:r>
              <a:rPr lang="en-US" sz="4000" dirty="0">
                <a:solidFill>
                  <a:srgbClr val="FFFFFF"/>
                </a:solidFill>
                <a:latin typeface="Effra" panose="020B0603020203020204" pitchFamily="34" charset="0"/>
                <a:cs typeface="Effra" panose="020B0603020203020204" pitchFamily="34" charset="0"/>
              </a:rPr>
              <a:t>	</a:t>
            </a:r>
          </a:p>
        </p:txBody>
      </p:sp>
      <p:sp>
        <p:nvSpPr>
          <p:cNvPr id="22" name="Rectangle 21">
            <a:extLst>
              <a:ext uri="{FF2B5EF4-FFF2-40B4-BE49-F238E27FC236}">
                <a16:creationId xmlns:a16="http://schemas.microsoft.com/office/drawing/2014/main" id="{8D913CFF-AB5D-4BAF-9BB5-3BCD01B0F1EC}"/>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a:cs typeface="Effra" panose="020B0603020203020204" pitchFamily="34" charset="0"/>
              </a:rPr>
              <a:t>Boost Your Productivity</a:t>
            </a:r>
          </a:p>
        </p:txBody>
      </p:sp>
      <p:sp>
        <p:nvSpPr>
          <p:cNvPr id="37" name="Rectangle 36">
            <a:extLst>
              <a:ext uri="{FF2B5EF4-FFF2-40B4-BE49-F238E27FC236}">
                <a16:creationId xmlns:a16="http://schemas.microsoft.com/office/drawing/2014/main" id="{60C1605E-21AA-4236-8024-4DBD7FAFCBF5}"/>
              </a:ext>
            </a:extLst>
          </p:cNvPr>
          <p:cNvSpPr/>
          <p:nvPr/>
        </p:nvSpPr>
        <p:spPr>
          <a:xfrm>
            <a:off x="1377380" y="3309100"/>
            <a:ext cx="4160555"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Engineering Partnerships with</a:t>
            </a:r>
          </a:p>
          <a:p>
            <a:r>
              <a:rPr lang="en-US">
                <a:solidFill>
                  <a:srgbClr val="FFFFFF"/>
                </a:solidFill>
                <a:cs typeface="Effra Light" panose="020B0403020203020204" pitchFamily="34" charset="0"/>
              </a:rPr>
              <a:t>ISV Application Developers</a:t>
            </a:r>
          </a:p>
        </p:txBody>
      </p:sp>
      <p:sp>
        <p:nvSpPr>
          <p:cNvPr id="38" name="Rectangle 37">
            <a:extLst>
              <a:ext uri="{FF2B5EF4-FFF2-40B4-BE49-F238E27FC236}">
                <a16:creationId xmlns:a16="http://schemas.microsoft.com/office/drawing/2014/main" id="{849CDEBD-272B-4713-BDC3-09A67BE910C7}"/>
              </a:ext>
            </a:extLst>
          </p:cNvPr>
          <p:cNvSpPr/>
          <p:nvPr/>
        </p:nvSpPr>
        <p:spPr>
          <a:xfrm>
            <a:off x="1377381" y="4261769"/>
            <a:ext cx="3654302"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Continuous Radeon</a:t>
            </a:r>
            <a:r>
              <a:rPr lang="en-CA" sz="1600" kern="0" baseline="30000">
                <a:solidFill>
                  <a:prstClr val="white"/>
                </a:solidFill>
                <a:cs typeface="Effra Light" panose="020B0403020203020204" pitchFamily="34" charset="0"/>
              </a:rPr>
              <a:t>™</a:t>
            </a:r>
            <a:r>
              <a:rPr lang="en-US">
                <a:solidFill>
                  <a:srgbClr val="FFFFFF"/>
                </a:solidFill>
                <a:cs typeface="Effra Light" panose="020B0403020203020204" pitchFamily="34" charset="0"/>
              </a:rPr>
              <a:t> Pro Software Performance Optimizations</a:t>
            </a:r>
          </a:p>
        </p:txBody>
      </p:sp>
      <p:sp>
        <p:nvSpPr>
          <p:cNvPr id="39" name="Rectangle 38">
            <a:extLst>
              <a:ext uri="{FF2B5EF4-FFF2-40B4-BE49-F238E27FC236}">
                <a16:creationId xmlns:a16="http://schemas.microsoft.com/office/drawing/2014/main" id="{C2B73666-67B2-49D6-AA16-02A7E149379E}"/>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dirty="0">
                <a:solidFill>
                  <a:prstClr val="white"/>
                </a:solidFill>
                <a:cs typeface="Effra Light" panose="020B0403020203020204" pitchFamily="34" charset="0"/>
              </a:rPr>
              <a:t>Focused on End-User</a:t>
            </a:r>
            <a:br>
              <a:rPr lang="en-US" altLang="en-US" dirty="0">
                <a:solidFill>
                  <a:prstClr val="white"/>
                </a:solidFill>
                <a:cs typeface="Effra Light" panose="020B0403020203020204" pitchFamily="34" charset="0"/>
              </a:rPr>
            </a:br>
            <a:r>
              <a:rPr lang="en-US" altLang="en-US" dirty="0">
                <a:solidFill>
                  <a:prstClr val="white"/>
                </a:solidFill>
                <a:cs typeface="Effra Light" panose="020B0403020203020204" pitchFamily="34" charset="0"/>
              </a:rPr>
              <a:t>Application Performance</a:t>
            </a:r>
          </a:p>
        </p:txBody>
      </p:sp>
      <p:pic>
        <p:nvPicPr>
          <p:cNvPr id="52" name="Graphic 51">
            <a:extLst>
              <a:ext uri="{FF2B5EF4-FFF2-40B4-BE49-F238E27FC236}">
                <a16:creationId xmlns:a16="http://schemas.microsoft.com/office/drawing/2014/main" id="{6B2EBDAD-DD21-4DDB-A83A-0569640F1E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9104" y="3359306"/>
            <a:ext cx="452336" cy="411480"/>
          </a:xfrm>
          <a:prstGeom prst="rect">
            <a:avLst/>
          </a:prstGeom>
        </p:spPr>
      </p:pic>
      <p:sp>
        <p:nvSpPr>
          <p:cNvPr id="51" name="Freeform 14">
            <a:extLst>
              <a:ext uri="{FF2B5EF4-FFF2-40B4-BE49-F238E27FC236}">
                <a16:creationId xmlns:a16="http://schemas.microsoft.com/office/drawing/2014/main" id="{4FEF7E35-DA96-4DB5-87C4-18923981792C}"/>
              </a:ext>
            </a:extLst>
          </p:cNvPr>
          <p:cNvSpPr>
            <a:spLocks noChangeAspect="1" noEditPoints="1"/>
          </p:cNvSpPr>
          <p:nvPr/>
        </p:nvSpPr>
        <p:spPr bwMode="auto">
          <a:xfrm>
            <a:off x="799325" y="4312620"/>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sp>
        <p:nvSpPr>
          <p:cNvPr id="41" name="Rectangle 40">
            <a:extLst>
              <a:ext uri="{FF2B5EF4-FFF2-40B4-BE49-F238E27FC236}">
                <a16:creationId xmlns:a16="http://schemas.microsoft.com/office/drawing/2014/main" id="{F5F32CD1-BCE6-4926-918E-6BF048FD9785}"/>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2" name="Group 41">
            <a:extLst>
              <a:ext uri="{FF2B5EF4-FFF2-40B4-BE49-F238E27FC236}">
                <a16:creationId xmlns:a16="http://schemas.microsoft.com/office/drawing/2014/main" id="{8A3418E7-ECA1-4853-8242-B1D015A9CB0C}"/>
              </a:ext>
            </a:extLst>
          </p:cNvPr>
          <p:cNvGrpSpPr/>
          <p:nvPr/>
        </p:nvGrpSpPr>
        <p:grpSpPr>
          <a:xfrm>
            <a:off x="11643360" y="4924540"/>
            <a:ext cx="548640" cy="548640"/>
            <a:chOff x="11650705" y="4924540"/>
            <a:chExt cx="548640" cy="548640"/>
          </a:xfrm>
        </p:grpSpPr>
        <p:sp>
          <p:nvSpPr>
            <p:cNvPr id="43" name="Rectangle 42">
              <a:extLst>
                <a:ext uri="{FF2B5EF4-FFF2-40B4-BE49-F238E27FC236}">
                  <a16:creationId xmlns:a16="http://schemas.microsoft.com/office/drawing/2014/main" id="{0C79B462-CEBA-4726-87FB-5CC7B65D481C}"/>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4" name="Picture 43">
              <a:extLst>
                <a:ext uri="{FF2B5EF4-FFF2-40B4-BE49-F238E27FC236}">
                  <a16:creationId xmlns:a16="http://schemas.microsoft.com/office/drawing/2014/main" id="{E58F2E1D-5B1B-4D0A-B2F0-B27DACD7F4F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47" name="Rectangle 46">
            <a:extLst>
              <a:ext uri="{FF2B5EF4-FFF2-40B4-BE49-F238E27FC236}">
                <a16:creationId xmlns:a16="http://schemas.microsoft.com/office/drawing/2014/main" id="{D844BD69-8B77-4112-84FF-D6983F51D928}"/>
              </a:ext>
            </a:extLst>
          </p:cNvPr>
          <p:cNvSpPr/>
          <p:nvPr/>
        </p:nvSpPr>
        <p:spPr>
          <a:xfrm>
            <a:off x="9012331" y="4944469"/>
            <a:ext cx="2708040"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Get More Work Done</a:t>
            </a:r>
          </a:p>
        </p:txBody>
      </p:sp>
      <p:grpSp>
        <p:nvGrpSpPr>
          <p:cNvPr id="50" name="Group 49">
            <a:extLst>
              <a:ext uri="{FF2B5EF4-FFF2-40B4-BE49-F238E27FC236}">
                <a16:creationId xmlns:a16="http://schemas.microsoft.com/office/drawing/2014/main" id="{CC31C0CB-B25C-4B50-B289-448E4B838A16}"/>
              </a:ext>
            </a:extLst>
          </p:cNvPr>
          <p:cNvGrpSpPr/>
          <p:nvPr/>
        </p:nvGrpSpPr>
        <p:grpSpPr>
          <a:xfrm>
            <a:off x="10238335" y="5593659"/>
            <a:ext cx="1847343" cy="844964"/>
            <a:chOff x="10238335" y="5593659"/>
            <a:chExt cx="1847343" cy="844964"/>
          </a:xfrm>
        </p:grpSpPr>
        <p:pic>
          <p:nvPicPr>
            <p:cNvPr id="53" name="Picture 52">
              <a:extLst>
                <a:ext uri="{FF2B5EF4-FFF2-40B4-BE49-F238E27FC236}">
                  <a16:creationId xmlns:a16="http://schemas.microsoft.com/office/drawing/2014/main" id="{2C5DD0D3-76A1-442C-AC17-DAB8E2A6DE5F}"/>
                </a:ext>
              </a:extLst>
            </p:cNvPr>
            <p:cNvPicPr>
              <a:picLocks noChangeAspect="1"/>
            </p:cNvPicPr>
            <p:nvPr/>
          </p:nvPicPr>
          <p:blipFill>
            <a:blip r:embed="rId7"/>
            <a:stretch>
              <a:fillRect/>
            </a:stretch>
          </p:blipFill>
          <p:spPr>
            <a:xfrm>
              <a:off x="10339046" y="5593659"/>
              <a:ext cx="1645920" cy="502935"/>
            </a:xfrm>
            <a:prstGeom prst="rect">
              <a:avLst/>
            </a:prstGeom>
            <a:effectLst/>
          </p:spPr>
        </p:pic>
        <p:sp>
          <p:nvSpPr>
            <p:cNvPr id="54" name="TextBox 53">
              <a:extLst>
                <a:ext uri="{FF2B5EF4-FFF2-40B4-BE49-F238E27FC236}">
                  <a16:creationId xmlns:a16="http://schemas.microsoft.com/office/drawing/2014/main" id="{82D72AB3-8217-416E-BDA3-159F70B3CF64}"/>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pic>
        <p:nvPicPr>
          <p:cNvPr id="6" name="Graphic 5" descr="User">
            <a:extLst>
              <a:ext uri="{FF2B5EF4-FFF2-40B4-BE49-F238E27FC236}">
                <a16:creationId xmlns:a16="http://schemas.microsoft.com/office/drawing/2014/main" id="{0AC6E5B0-6604-4B8A-A9E6-28293FD0D3E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5418" y="5196293"/>
            <a:ext cx="548640" cy="548640"/>
          </a:xfrm>
          <a:prstGeom prst="rect">
            <a:avLst/>
          </a:prstGeom>
        </p:spPr>
      </p:pic>
      <p:pic>
        <p:nvPicPr>
          <p:cNvPr id="58" name="Graphic 57" descr="Computer">
            <a:extLst>
              <a:ext uri="{FF2B5EF4-FFF2-40B4-BE49-F238E27FC236}">
                <a16:creationId xmlns:a16="http://schemas.microsoft.com/office/drawing/2014/main" id="{892EFB9E-9A77-4983-BE25-E8DAACED99A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646072" y="4967693"/>
            <a:ext cx="457200" cy="457200"/>
          </a:xfrm>
          <a:prstGeom prst="rect">
            <a:avLst/>
          </a:prstGeom>
        </p:spPr>
      </p:pic>
      <p:sp>
        <p:nvSpPr>
          <p:cNvPr id="27" name="Rectangle 26">
            <a:extLst>
              <a:ext uri="{FF2B5EF4-FFF2-40B4-BE49-F238E27FC236}">
                <a16:creationId xmlns:a16="http://schemas.microsoft.com/office/drawing/2014/main" id="{407CBE07-D2F4-4824-9BDA-87EECF935757}"/>
              </a:ext>
            </a:extLst>
          </p:cNvPr>
          <p:cNvSpPr/>
          <p:nvPr/>
        </p:nvSpPr>
        <p:spPr>
          <a:xfrm>
            <a:off x="1" y="6038721"/>
            <a:ext cx="7863840"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*Learn more at https://pro.radeon.com/en/software/enterprise/</a:t>
            </a:r>
          </a:p>
        </p:txBody>
      </p:sp>
    </p:spTree>
    <p:extLst>
      <p:ext uri="{BB962C8B-B14F-4D97-AF65-F5344CB8AC3E}">
        <p14:creationId xmlns:p14="http://schemas.microsoft.com/office/powerpoint/2010/main" val="3343811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077218"/>
          </a:xfrm>
          <a:prstGeom prst="rect">
            <a:avLst/>
          </a:prstGeom>
        </p:spPr>
        <p:txBody>
          <a:bodyPr wrap="square">
            <a:spAutoFit/>
          </a:bodyPr>
          <a:lstStyle/>
          <a:p>
            <a:pPr lvl="0" algn="ctr">
              <a:defRPr/>
            </a:pPr>
            <a:r>
              <a:rPr lang="en-US" sz="4000" kern="0" dirty="0">
                <a:solidFill>
                  <a:srgbClr val="FFFFFF"/>
                </a:solidFill>
                <a:latin typeface="Effra" panose="020B0603020203020204" pitchFamily="34" charset="0"/>
                <a:cs typeface="Effra" panose="020B0603020203020204" pitchFamily="34" charset="0"/>
              </a:rPr>
              <a:t>The Value of Updating Your Driver </a:t>
            </a:r>
            <a:br>
              <a:rPr kumimoji="0" lang="en-US" sz="4400" b="0" i="0" u="none" strike="noStrike" kern="0" cap="none" spc="0" normalizeH="0" baseline="0" noProof="0" dirty="0">
                <a:ln>
                  <a:noFill/>
                </a:ln>
                <a:solidFill>
                  <a:srgbClr val="FFFFFF"/>
                </a:solidFill>
                <a:effectLst/>
                <a:uLnTx/>
                <a:uFillTx/>
                <a:cs typeface="Effra Light" panose="020B0403020203020204" pitchFamily="34" charset="0"/>
              </a:rPr>
            </a:br>
            <a:r>
              <a:rPr lang="en-US" sz="2400" kern="0" dirty="0">
                <a:solidFill>
                  <a:srgbClr val="FFFFFF"/>
                </a:solidFill>
                <a:latin typeface="Effra Light" panose="020B0403020203020204" pitchFamily="34" charset="0"/>
                <a:cs typeface="Effra Light" panose="020B0403020203020204" pitchFamily="34" charset="0"/>
              </a:rPr>
              <a:t>New GPU-Like Performance Improvements Over the Lifetime of Your Investment</a:t>
            </a:r>
            <a:r>
              <a:rPr lang="en-US" sz="2000" kern="0" baseline="40000" dirty="0">
                <a:solidFill>
                  <a:srgbClr val="FFFFFF"/>
                </a:solidFill>
                <a:latin typeface="Effra Light" panose="020B0403020203020204" pitchFamily="34" charset="0"/>
                <a:cs typeface="Effra Light" panose="020B0403020203020204" pitchFamily="34" charset="0"/>
              </a:rPr>
              <a:t>*</a:t>
            </a:r>
            <a:endParaRPr lang="en-US" sz="2800" kern="0" baseline="40000" dirty="0">
              <a:solidFill>
                <a:srgbClr val="FFFFFF"/>
              </a:solidFill>
              <a:latin typeface="Effra Light" panose="020B0403020203020204" pitchFamily="34" charset="0"/>
              <a:cs typeface="Effra Light" panose="020B04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11" name="Group 10">
            <a:extLst>
              <a:ext uri="{FF2B5EF4-FFF2-40B4-BE49-F238E27FC236}">
                <a16:creationId xmlns:a16="http://schemas.microsoft.com/office/drawing/2014/main" id="{D942F531-6EE6-46F9-9DCF-E1E99B638781}"/>
              </a:ext>
            </a:extLst>
          </p:cNvPr>
          <p:cNvGrpSpPr/>
          <p:nvPr/>
        </p:nvGrpSpPr>
        <p:grpSpPr>
          <a:xfrm>
            <a:off x="10238335" y="5593659"/>
            <a:ext cx="1847343" cy="844964"/>
            <a:chOff x="10238335" y="5593659"/>
            <a:chExt cx="1847343" cy="844964"/>
          </a:xfrm>
        </p:grpSpPr>
        <p:pic>
          <p:nvPicPr>
            <p:cNvPr id="12" name="Picture 11">
              <a:extLst>
                <a:ext uri="{FF2B5EF4-FFF2-40B4-BE49-F238E27FC236}">
                  <a16:creationId xmlns:a16="http://schemas.microsoft.com/office/drawing/2014/main" id="{85114DEC-328F-40A9-B8F3-BB53FA63F199}"/>
                </a:ext>
              </a:extLst>
            </p:cNvPr>
            <p:cNvPicPr>
              <a:picLocks noChangeAspect="1"/>
            </p:cNvPicPr>
            <p:nvPr/>
          </p:nvPicPr>
          <p:blipFill>
            <a:blip r:embed="rId4"/>
            <a:stretch>
              <a:fillRect/>
            </a:stretch>
          </p:blipFill>
          <p:spPr>
            <a:xfrm>
              <a:off x="10339046" y="5593659"/>
              <a:ext cx="1645920" cy="502935"/>
            </a:xfrm>
            <a:prstGeom prst="rect">
              <a:avLst/>
            </a:prstGeom>
            <a:effectLst/>
          </p:spPr>
        </p:pic>
        <p:sp>
          <p:nvSpPr>
            <p:cNvPr id="13" name="TextBox 12">
              <a:extLst>
                <a:ext uri="{FF2B5EF4-FFF2-40B4-BE49-F238E27FC236}">
                  <a16:creationId xmlns:a16="http://schemas.microsoft.com/office/drawing/2014/main" id="{1B54817C-1249-46B0-AE3E-A36C293E350D}"/>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grpSp>
        <p:nvGrpSpPr>
          <p:cNvPr id="50" name="Group 49">
            <a:extLst>
              <a:ext uri="{FF2B5EF4-FFF2-40B4-BE49-F238E27FC236}">
                <a16:creationId xmlns:a16="http://schemas.microsoft.com/office/drawing/2014/main" id="{1926BE71-4FC8-486D-8C72-F3D61591A290}"/>
              </a:ext>
            </a:extLst>
          </p:cNvPr>
          <p:cNvGrpSpPr/>
          <p:nvPr/>
        </p:nvGrpSpPr>
        <p:grpSpPr>
          <a:xfrm>
            <a:off x="670232" y="3402836"/>
            <a:ext cx="10304031" cy="261610"/>
            <a:chOff x="670232" y="3394896"/>
            <a:chExt cx="10304031" cy="261610"/>
          </a:xfrm>
        </p:grpSpPr>
        <p:cxnSp>
          <p:nvCxnSpPr>
            <p:cNvPr id="47" name="Straight Connector 46">
              <a:extLst>
                <a:ext uri="{FF2B5EF4-FFF2-40B4-BE49-F238E27FC236}">
                  <a16:creationId xmlns:a16="http://schemas.microsoft.com/office/drawing/2014/main" id="{FCDBD35D-3611-4516-9C3F-53A6508D9128}"/>
                </a:ext>
              </a:extLst>
            </p:cNvPr>
            <p:cNvCxnSpPr/>
            <p:nvPr/>
          </p:nvCxnSpPr>
          <p:spPr>
            <a:xfrm>
              <a:off x="1217615" y="3525701"/>
              <a:ext cx="975664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6AFB2290-D39B-4660-8D2A-5EBE4CB2585A}"/>
                </a:ext>
              </a:extLst>
            </p:cNvPr>
            <p:cNvSpPr/>
            <p:nvPr/>
          </p:nvSpPr>
          <p:spPr>
            <a:xfrm>
              <a:off x="670232" y="3394896"/>
              <a:ext cx="534121" cy="2616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effectLst/>
                  <a:uLnTx/>
                  <a:uFillTx/>
                </a:rPr>
                <a:t>100%</a:t>
              </a:r>
            </a:p>
          </p:txBody>
        </p:sp>
      </p:grpSp>
      <p:graphicFrame>
        <p:nvGraphicFramePr>
          <p:cNvPr id="14" name="Chart 13">
            <a:extLst>
              <a:ext uri="{FF2B5EF4-FFF2-40B4-BE49-F238E27FC236}">
                <a16:creationId xmlns:a16="http://schemas.microsoft.com/office/drawing/2014/main" id="{772403FB-21DC-4759-8F6C-F33FA3F68C68}"/>
              </a:ext>
            </a:extLst>
          </p:cNvPr>
          <p:cNvGraphicFramePr/>
          <p:nvPr>
            <p:extLst>
              <p:ext uri="{D42A27DB-BD31-4B8C-83A1-F6EECF244321}">
                <p14:modId xmlns:p14="http://schemas.microsoft.com/office/powerpoint/2010/main" val="227957842"/>
              </p:ext>
            </p:extLst>
          </p:nvPr>
        </p:nvGraphicFramePr>
        <p:xfrm>
          <a:off x="1066800" y="1846160"/>
          <a:ext cx="10058400" cy="4836163"/>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a:extLst>
              <a:ext uri="{FF2B5EF4-FFF2-40B4-BE49-F238E27FC236}">
                <a16:creationId xmlns:a16="http://schemas.microsoft.com/office/drawing/2014/main" id="{BDC0C4BD-4454-4B86-82DE-805C7B2F9B5B}"/>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lang="en-US" sz="800" dirty="0">
                <a:solidFill>
                  <a:srgbClr val="FFFFFF">
                    <a:alpha val="50000"/>
                  </a:srgbClr>
                </a:solidFill>
                <a:latin typeface="Effra Light" panose="020B0403020203020204" pitchFamily="34" charset="0"/>
                <a:cs typeface="Effra Light" panose="020B0403020203020204" pitchFamily="34" charset="0"/>
              </a:rPr>
              <a:t>*In select applications, see RPS-24, RPS-25, RPS-26 in endnotes. Results are based on April 2018 internal testing of preliminary driver and may vary with use of final driver</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graphicFrame>
        <p:nvGraphicFramePr>
          <p:cNvPr id="4" name="Table 3">
            <a:extLst>
              <a:ext uri="{FF2B5EF4-FFF2-40B4-BE49-F238E27FC236}">
                <a16:creationId xmlns:a16="http://schemas.microsoft.com/office/drawing/2014/main" id="{3F6DEF58-42E5-475E-BD49-BCF2409323F0}"/>
              </a:ext>
            </a:extLst>
          </p:cNvPr>
          <p:cNvGraphicFramePr>
            <a:graphicFrameLocks noGrp="1"/>
          </p:cNvGraphicFramePr>
          <p:nvPr>
            <p:extLst>
              <p:ext uri="{D42A27DB-BD31-4B8C-83A1-F6EECF244321}">
                <p14:modId xmlns:p14="http://schemas.microsoft.com/office/powerpoint/2010/main" val="3490145081"/>
              </p:ext>
            </p:extLst>
          </p:nvPr>
        </p:nvGraphicFramePr>
        <p:xfrm>
          <a:off x="1217676" y="5202000"/>
          <a:ext cx="9756648" cy="457200"/>
        </p:xfrm>
        <a:graphic>
          <a:graphicData uri="http://schemas.openxmlformats.org/drawingml/2006/table">
            <a:tbl>
              <a:tblPr firstRow="1" bandRow="1">
                <a:tableStyleId>{2D5ABB26-0587-4C30-8999-92F81FD0307C}</a:tableStyleId>
              </a:tblPr>
              <a:tblGrid>
                <a:gridCol w="3252216">
                  <a:extLst>
                    <a:ext uri="{9D8B030D-6E8A-4147-A177-3AD203B41FA5}">
                      <a16:colId xmlns:a16="http://schemas.microsoft.com/office/drawing/2014/main" val="2954623542"/>
                    </a:ext>
                  </a:extLst>
                </a:gridCol>
                <a:gridCol w="3252216">
                  <a:extLst>
                    <a:ext uri="{9D8B030D-6E8A-4147-A177-3AD203B41FA5}">
                      <a16:colId xmlns:a16="http://schemas.microsoft.com/office/drawing/2014/main" val="740656180"/>
                    </a:ext>
                  </a:extLst>
                </a:gridCol>
                <a:gridCol w="3252216">
                  <a:extLst>
                    <a:ext uri="{9D8B030D-6E8A-4147-A177-3AD203B41FA5}">
                      <a16:colId xmlns:a16="http://schemas.microsoft.com/office/drawing/2014/main" val="401073627"/>
                    </a:ext>
                  </a:extLst>
                </a:gridCol>
              </a:tblGrid>
              <a:tr h="370840">
                <a:tc>
                  <a:txBody>
                    <a:bodyPr/>
                    <a:lstStyle/>
                    <a:p>
                      <a:pPr algn="ctr"/>
                      <a:r>
                        <a:rPr lang="en-US" sz="2400">
                          <a:latin typeface="Effra Medium" panose="020B0703020203020204" pitchFamily="34" charset="0"/>
                          <a:cs typeface="Effra Medium" panose="020B0703020203020204" pitchFamily="34" charset="0"/>
                        </a:rPr>
                        <a:t>37%</a:t>
                      </a:r>
                      <a:r>
                        <a:rPr lang="en-US" sz="1200" baseline="100000">
                          <a:latin typeface="Effra" panose="020B0603020203020204" pitchFamily="34" charset="0"/>
                          <a:cs typeface="Effra" panose="020B0603020203020204" pitchFamily="34" charset="0"/>
                        </a:rPr>
                        <a:t>*</a:t>
                      </a:r>
                      <a:endParaRPr lang="en-US" sz="2400" b="0" baseline="100000">
                        <a:latin typeface="Effra" panose="020B0603020203020204" pitchFamily="34" charset="0"/>
                        <a:cs typeface="Effra" panose="020B0603020203020204" pitchFamily="34" charset="0"/>
                      </a:endParaRPr>
                    </a:p>
                  </a:txBody>
                  <a:tcPr anchor="ctr"/>
                </a:tc>
                <a:tc>
                  <a:txBody>
                    <a:bodyPr/>
                    <a:lstStyle/>
                    <a:p>
                      <a:pPr algn="ctr"/>
                      <a:r>
                        <a:rPr lang="en-US" sz="2400">
                          <a:latin typeface="Effra Medium" panose="020B0703020203020204" pitchFamily="34" charset="0"/>
                          <a:cs typeface="Effra Medium" panose="020B0703020203020204" pitchFamily="34" charset="0"/>
                        </a:rPr>
                        <a:t>35%</a:t>
                      </a:r>
                      <a:r>
                        <a:rPr lang="en-US" sz="1200" baseline="100000">
                          <a:latin typeface="Effra" panose="020B0603020203020204" pitchFamily="34" charset="0"/>
                          <a:cs typeface="Effra" panose="020B0603020203020204" pitchFamily="34" charset="0"/>
                        </a:rPr>
                        <a:t>*</a:t>
                      </a:r>
                      <a:endParaRPr lang="en-US" sz="1100" b="0">
                        <a:latin typeface="Effra" panose="020B0603020203020204" pitchFamily="34" charset="0"/>
                        <a:cs typeface="Effra" panose="020B0603020203020204" pitchFamily="34" charset="0"/>
                      </a:endParaRPr>
                    </a:p>
                  </a:txBody>
                  <a:tcPr anchor="ctr"/>
                </a:tc>
                <a:tc>
                  <a:txBody>
                    <a:bodyPr/>
                    <a:lstStyle/>
                    <a:p>
                      <a:pPr algn="ctr"/>
                      <a:r>
                        <a:rPr lang="en-US" sz="2400">
                          <a:latin typeface="Effra Medium" panose="020B0703020203020204" pitchFamily="34" charset="0"/>
                          <a:cs typeface="Effra Medium" panose="020B0703020203020204" pitchFamily="34" charset="0"/>
                        </a:rPr>
                        <a:t>36%</a:t>
                      </a:r>
                      <a:r>
                        <a:rPr lang="en-US" sz="1200" baseline="100000">
                          <a:latin typeface="Effra" panose="020B0603020203020204" pitchFamily="34" charset="0"/>
                          <a:cs typeface="Effra" panose="020B0603020203020204" pitchFamily="34" charset="0"/>
                        </a:rPr>
                        <a:t>*</a:t>
                      </a:r>
                      <a:endParaRPr lang="en-US" sz="1100" b="0">
                        <a:latin typeface="Effra" panose="020B0603020203020204" pitchFamily="34" charset="0"/>
                        <a:cs typeface="Effra" panose="020B0603020203020204" pitchFamily="34" charset="0"/>
                      </a:endParaRPr>
                    </a:p>
                  </a:txBody>
                  <a:tcPr anchor="ctr"/>
                </a:tc>
                <a:extLst>
                  <a:ext uri="{0D108BD9-81ED-4DB2-BD59-A6C34878D82A}">
                    <a16:rowId xmlns:a16="http://schemas.microsoft.com/office/drawing/2014/main" val="1124273632"/>
                  </a:ext>
                </a:extLst>
              </a:tr>
            </a:tbl>
          </a:graphicData>
        </a:graphic>
      </p:graphicFrame>
      <p:pic>
        <p:nvPicPr>
          <p:cNvPr id="16" name="Picture 15">
            <a:extLst>
              <a:ext uri="{FF2B5EF4-FFF2-40B4-BE49-F238E27FC236}">
                <a16:creationId xmlns:a16="http://schemas.microsoft.com/office/drawing/2014/main" id="{9D15BE18-C715-4234-B072-C78565CB45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1708" y="2558897"/>
            <a:ext cx="685800" cy="418672"/>
          </a:xfrm>
          <a:prstGeom prst="rect">
            <a:avLst/>
          </a:prstGeom>
        </p:spPr>
      </p:pic>
      <p:sp>
        <p:nvSpPr>
          <p:cNvPr id="20" name="TextBox 19">
            <a:extLst>
              <a:ext uri="{FF2B5EF4-FFF2-40B4-BE49-F238E27FC236}">
                <a16:creationId xmlns:a16="http://schemas.microsoft.com/office/drawing/2014/main" id="{2D1BA880-4F35-4416-9E67-A3F28554AAC6}"/>
              </a:ext>
            </a:extLst>
          </p:cNvPr>
          <p:cNvSpPr txBox="1"/>
          <p:nvPr/>
        </p:nvSpPr>
        <p:spPr>
          <a:xfrm>
            <a:off x="6029152" y="2945456"/>
            <a:ext cx="910913" cy="630942"/>
          </a:xfrm>
          <a:prstGeom prst="rect">
            <a:avLst/>
          </a:prstGeom>
          <a:noFill/>
        </p:spPr>
        <p:txBody>
          <a:bodyPr wrap="square" rtlCol="0">
            <a:spAutoFit/>
          </a:bodyPr>
          <a:lstStyle/>
          <a:p>
            <a:pPr algn="ctr">
              <a:spcAft>
                <a:spcPts val="600"/>
              </a:spcAft>
              <a:buClr>
                <a:schemeClr val="bg2"/>
              </a:buClr>
            </a:pPr>
            <a:r>
              <a:rPr lang="en-US" sz="1400" b="1" dirty="0">
                <a:cs typeface="Effra" panose="020B0603020203020204" pitchFamily="34" charset="0"/>
              </a:rPr>
              <a:t>Software </a:t>
            </a:r>
            <a:r>
              <a:rPr lang="en-US" sz="1050" b="1" dirty="0">
                <a:cs typeface="Effra" panose="020B0603020203020204" pitchFamily="34" charset="0"/>
              </a:rPr>
              <a:t>Enterprise Driver 16.Q4</a:t>
            </a:r>
            <a:endParaRPr lang="en-US" sz="1400" b="1" dirty="0">
              <a:cs typeface="Effra" panose="020B0603020203020204" pitchFamily="34" charset="0"/>
            </a:endParaRPr>
          </a:p>
        </p:txBody>
      </p:sp>
      <p:sp>
        <p:nvSpPr>
          <p:cNvPr id="43" name="TextBox 42">
            <a:extLst>
              <a:ext uri="{FF2B5EF4-FFF2-40B4-BE49-F238E27FC236}">
                <a16:creationId xmlns:a16="http://schemas.microsoft.com/office/drawing/2014/main" id="{B53BCE0E-FF77-4667-A3CA-FE113ED50C6C}"/>
              </a:ext>
            </a:extLst>
          </p:cNvPr>
          <p:cNvSpPr txBox="1"/>
          <p:nvPr/>
        </p:nvSpPr>
        <p:spPr>
          <a:xfrm>
            <a:off x="5253553" y="3492495"/>
            <a:ext cx="910913" cy="846386"/>
          </a:xfrm>
          <a:prstGeom prst="rect">
            <a:avLst/>
          </a:prstGeom>
          <a:noFill/>
        </p:spPr>
        <p:txBody>
          <a:bodyPr wrap="square" rtlCol="0">
            <a:spAutoFit/>
          </a:bodyPr>
          <a:lstStyle/>
          <a:p>
            <a:pPr algn="ctr">
              <a:spcAft>
                <a:spcPts val="600"/>
              </a:spcAft>
              <a:buClr>
                <a:schemeClr val="bg2"/>
              </a:buClr>
            </a:pPr>
            <a:r>
              <a:rPr lang="en-US" sz="1400" dirty="0">
                <a:solidFill>
                  <a:schemeClr val="bg1"/>
                </a:solidFill>
                <a:latin typeface="Effra" panose="020B0603020203020204" pitchFamily="34" charset="0"/>
                <a:cs typeface="Effra" panose="020B0603020203020204" pitchFamily="34" charset="0"/>
              </a:rPr>
              <a:t>AMD</a:t>
            </a:r>
            <a:br>
              <a:rPr lang="en-US" sz="1400" dirty="0">
                <a:solidFill>
                  <a:schemeClr val="bg1"/>
                </a:solidFill>
                <a:latin typeface="Effra" panose="020B0603020203020204" pitchFamily="34" charset="0"/>
                <a:cs typeface="Effra" panose="020B0603020203020204" pitchFamily="34" charset="0"/>
              </a:rPr>
            </a:br>
            <a:r>
              <a:rPr lang="en-US" sz="1400" dirty="0">
                <a:solidFill>
                  <a:schemeClr val="bg1"/>
                </a:solidFill>
                <a:latin typeface="Effra" panose="020B0603020203020204" pitchFamily="34" charset="0"/>
                <a:cs typeface="Effra" panose="020B0603020203020204" pitchFamily="34" charset="0"/>
              </a:rPr>
              <a:t>FirePro</a:t>
            </a:r>
            <a:r>
              <a:rPr lang="en-US" sz="1000" baseline="47000" dirty="0">
                <a:solidFill>
                  <a:schemeClr val="bg1"/>
                </a:solidFill>
                <a:latin typeface="Effra" panose="020B0603020203020204" pitchFamily="34" charset="0"/>
                <a:cs typeface="Effra" panose="020B0603020203020204" pitchFamily="34" charset="0"/>
              </a:rPr>
              <a:t>TM </a:t>
            </a:r>
            <a:r>
              <a:rPr lang="en-US" sz="1050" b="1" dirty="0">
                <a:solidFill>
                  <a:schemeClr val="bg1"/>
                </a:solidFill>
                <a:cs typeface="Effra" panose="020B0603020203020204" pitchFamily="34" charset="0"/>
              </a:rPr>
              <a:t>14.301.1010 Driver</a:t>
            </a:r>
            <a:endParaRPr lang="en-US" sz="1400" b="1" dirty="0">
              <a:solidFill>
                <a:schemeClr val="bg1"/>
              </a:solidFill>
              <a:cs typeface="Effra" panose="020B0603020203020204" pitchFamily="34" charset="0"/>
            </a:endParaRPr>
          </a:p>
        </p:txBody>
      </p:sp>
      <p:sp>
        <p:nvSpPr>
          <p:cNvPr id="53" name="TextBox 52">
            <a:extLst>
              <a:ext uri="{FF2B5EF4-FFF2-40B4-BE49-F238E27FC236}">
                <a16:creationId xmlns:a16="http://schemas.microsoft.com/office/drawing/2014/main" id="{FD1A28A8-B399-46E2-B419-9335EE06FCE3}"/>
              </a:ext>
            </a:extLst>
          </p:cNvPr>
          <p:cNvSpPr txBox="1"/>
          <p:nvPr/>
        </p:nvSpPr>
        <p:spPr>
          <a:xfrm>
            <a:off x="2000766" y="3492495"/>
            <a:ext cx="910913" cy="738664"/>
          </a:xfrm>
          <a:prstGeom prst="rect">
            <a:avLst/>
          </a:prstGeom>
          <a:noFill/>
        </p:spPr>
        <p:txBody>
          <a:bodyPr wrap="square" rtlCol="0">
            <a:spAutoFit/>
          </a:bodyPr>
          <a:lstStyle/>
          <a:p>
            <a:pPr algn="ctr">
              <a:spcAft>
                <a:spcPts val="600"/>
              </a:spcAft>
              <a:buClr>
                <a:schemeClr val="bg2"/>
              </a:buClr>
            </a:pPr>
            <a:r>
              <a:rPr lang="en-US" sz="1400">
                <a:solidFill>
                  <a:schemeClr val="bg1"/>
                </a:solidFill>
                <a:latin typeface="Effra" panose="020B0603020203020204" pitchFamily="34" charset="0"/>
                <a:cs typeface="Effra" panose="020B0603020203020204" pitchFamily="34" charset="0"/>
              </a:rPr>
              <a:t>AMD</a:t>
            </a:r>
            <a:br>
              <a:rPr lang="en-US" sz="1400">
                <a:solidFill>
                  <a:schemeClr val="bg1"/>
                </a:solidFill>
                <a:latin typeface="Effra" panose="020B0603020203020204" pitchFamily="34" charset="0"/>
                <a:cs typeface="Effra" panose="020B0603020203020204" pitchFamily="34" charset="0"/>
              </a:rPr>
            </a:br>
            <a:r>
              <a:rPr lang="en-US" sz="1400">
                <a:solidFill>
                  <a:schemeClr val="bg1"/>
                </a:solidFill>
                <a:latin typeface="Effra" panose="020B0603020203020204" pitchFamily="34" charset="0"/>
                <a:cs typeface="Effra" panose="020B0603020203020204" pitchFamily="34" charset="0"/>
              </a:rPr>
              <a:t>FirePro</a:t>
            </a:r>
            <a:r>
              <a:rPr lang="en-US" sz="1000" baseline="47000">
                <a:solidFill>
                  <a:schemeClr val="bg1"/>
                </a:solidFill>
                <a:latin typeface="Effra" panose="020B0603020203020204" pitchFamily="34" charset="0"/>
                <a:cs typeface="Effra" panose="020B0603020203020204" pitchFamily="34" charset="0"/>
              </a:rPr>
              <a:t>TM</a:t>
            </a:r>
            <a:br>
              <a:rPr lang="en-US" sz="1400">
                <a:solidFill>
                  <a:schemeClr val="bg1"/>
                </a:solidFill>
                <a:latin typeface="Effra" panose="020B0603020203020204" pitchFamily="34" charset="0"/>
                <a:cs typeface="Effra" panose="020B0603020203020204" pitchFamily="34" charset="0"/>
              </a:rPr>
            </a:br>
            <a:r>
              <a:rPr lang="en-US" sz="1400" b="1">
                <a:solidFill>
                  <a:schemeClr val="bg1"/>
                </a:solidFill>
                <a:cs typeface="Effra" panose="020B0603020203020204" pitchFamily="34" charset="0"/>
              </a:rPr>
              <a:t>W7000</a:t>
            </a:r>
          </a:p>
        </p:txBody>
      </p:sp>
      <p:sp>
        <p:nvSpPr>
          <p:cNvPr id="54" name="TextBox 53">
            <a:extLst>
              <a:ext uri="{FF2B5EF4-FFF2-40B4-BE49-F238E27FC236}">
                <a16:creationId xmlns:a16="http://schemas.microsoft.com/office/drawing/2014/main" id="{C838D85B-EF10-4EF7-B404-209DBBB5EB5D}"/>
              </a:ext>
            </a:extLst>
          </p:cNvPr>
          <p:cNvSpPr txBox="1"/>
          <p:nvPr/>
        </p:nvSpPr>
        <p:spPr>
          <a:xfrm>
            <a:off x="2777917" y="2418328"/>
            <a:ext cx="910913" cy="738664"/>
          </a:xfrm>
          <a:prstGeom prst="rect">
            <a:avLst/>
          </a:prstGeom>
          <a:noFill/>
        </p:spPr>
        <p:txBody>
          <a:bodyPr wrap="square" rtlCol="0">
            <a:spAutoFit/>
          </a:bodyPr>
          <a:lstStyle/>
          <a:p>
            <a:pPr algn="ctr">
              <a:spcAft>
                <a:spcPts val="600"/>
              </a:spcAft>
              <a:buClr>
                <a:schemeClr val="bg2"/>
              </a:buClr>
            </a:pPr>
            <a:r>
              <a:rPr lang="en-US" sz="1400">
                <a:latin typeface="Effra" panose="020B0603020203020204" pitchFamily="34" charset="0"/>
                <a:cs typeface="Effra" panose="020B0603020203020204" pitchFamily="34" charset="0"/>
              </a:rPr>
              <a:t>AMD</a:t>
            </a:r>
            <a:br>
              <a:rPr lang="en-US" sz="1400">
                <a:latin typeface="Effra" panose="020B0603020203020204" pitchFamily="34" charset="0"/>
                <a:cs typeface="Effra" panose="020B0603020203020204" pitchFamily="34" charset="0"/>
              </a:rPr>
            </a:br>
            <a:r>
              <a:rPr lang="en-US" sz="1400">
                <a:latin typeface="Effra" panose="020B0603020203020204" pitchFamily="34" charset="0"/>
                <a:cs typeface="Effra" panose="020B0603020203020204" pitchFamily="34" charset="0"/>
              </a:rPr>
              <a:t>FirePro</a:t>
            </a:r>
            <a:r>
              <a:rPr lang="en-US" sz="1000" baseline="47000">
                <a:latin typeface="Effra" panose="020B0603020203020204" pitchFamily="34" charset="0"/>
                <a:cs typeface="Effra" panose="020B0603020203020204" pitchFamily="34" charset="0"/>
              </a:rPr>
              <a:t>TM </a:t>
            </a:r>
            <a:r>
              <a:rPr lang="en-US" sz="1400" b="1">
                <a:cs typeface="Effra" panose="020B0603020203020204" pitchFamily="34" charset="0"/>
              </a:rPr>
              <a:t>W7100</a:t>
            </a:r>
          </a:p>
        </p:txBody>
      </p:sp>
      <p:sp>
        <p:nvSpPr>
          <p:cNvPr id="55" name="TextBox 54">
            <a:extLst>
              <a:ext uri="{FF2B5EF4-FFF2-40B4-BE49-F238E27FC236}">
                <a16:creationId xmlns:a16="http://schemas.microsoft.com/office/drawing/2014/main" id="{8A0AAD5B-7E15-4654-954B-02EDF4469EE9}"/>
              </a:ext>
            </a:extLst>
          </p:cNvPr>
          <p:cNvSpPr txBox="1"/>
          <p:nvPr/>
        </p:nvSpPr>
        <p:spPr>
          <a:xfrm>
            <a:off x="8506341" y="3492495"/>
            <a:ext cx="910913" cy="738664"/>
          </a:xfrm>
          <a:prstGeom prst="rect">
            <a:avLst/>
          </a:prstGeom>
          <a:noFill/>
        </p:spPr>
        <p:txBody>
          <a:bodyPr wrap="square" rtlCol="0">
            <a:spAutoFit/>
          </a:bodyPr>
          <a:lstStyle/>
          <a:p>
            <a:pPr algn="ctr">
              <a:spcAft>
                <a:spcPts val="600"/>
              </a:spcAft>
              <a:buClr>
                <a:schemeClr val="bg2"/>
              </a:buClr>
            </a:pPr>
            <a:r>
              <a:rPr lang="en-US" sz="1400">
                <a:solidFill>
                  <a:schemeClr val="bg1"/>
                </a:solidFill>
                <a:latin typeface="Effra" panose="020B0603020203020204" pitchFamily="34" charset="0"/>
                <a:cs typeface="Effra" panose="020B0603020203020204" pitchFamily="34" charset="0"/>
              </a:rPr>
              <a:t>AMD</a:t>
            </a:r>
            <a:br>
              <a:rPr lang="en-US" sz="1400">
                <a:solidFill>
                  <a:schemeClr val="bg1"/>
                </a:solidFill>
                <a:latin typeface="Effra" panose="020B0603020203020204" pitchFamily="34" charset="0"/>
                <a:cs typeface="Effra" panose="020B0603020203020204" pitchFamily="34" charset="0"/>
              </a:rPr>
            </a:br>
            <a:r>
              <a:rPr lang="en-US" sz="1400">
                <a:solidFill>
                  <a:schemeClr val="bg1"/>
                </a:solidFill>
                <a:latin typeface="Effra" panose="020B0603020203020204" pitchFamily="34" charset="0"/>
                <a:cs typeface="Effra" panose="020B0603020203020204" pitchFamily="34" charset="0"/>
              </a:rPr>
              <a:t>FirePro</a:t>
            </a:r>
            <a:r>
              <a:rPr lang="en-US" sz="1000" baseline="47000">
                <a:solidFill>
                  <a:schemeClr val="bg1"/>
                </a:solidFill>
                <a:latin typeface="Effra" panose="020B0603020203020204" pitchFamily="34" charset="0"/>
                <a:cs typeface="Effra" panose="020B0603020203020204" pitchFamily="34" charset="0"/>
              </a:rPr>
              <a:t>TM </a:t>
            </a:r>
            <a:r>
              <a:rPr lang="en-US" sz="1400" b="1">
                <a:solidFill>
                  <a:schemeClr val="bg1"/>
                </a:solidFill>
                <a:cs typeface="Effra" panose="020B0603020203020204" pitchFamily="34" charset="0"/>
              </a:rPr>
              <a:t>W7100</a:t>
            </a:r>
          </a:p>
        </p:txBody>
      </p:sp>
      <p:pic>
        <p:nvPicPr>
          <p:cNvPr id="57" name="Picture 56">
            <a:extLst>
              <a:ext uri="{FF2B5EF4-FFF2-40B4-BE49-F238E27FC236}">
                <a16:creationId xmlns:a16="http://schemas.microsoft.com/office/drawing/2014/main" id="{375BD035-0F1D-4C17-8781-B0363C05B27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94808" y="2529276"/>
            <a:ext cx="685800" cy="591162"/>
          </a:xfrm>
          <a:prstGeom prst="rect">
            <a:avLst/>
          </a:prstGeom>
        </p:spPr>
      </p:pic>
    </p:spTree>
    <p:extLst>
      <p:ext uri="{BB962C8B-B14F-4D97-AF65-F5344CB8AC3E}">
        <p14:creationId xmlns:p14="http://schemas.microsoft.com/office/powerpoint/2010/main" val="770006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138773"/>
          </a:xfrm>
          <a:prstGeom prst="rect">
            <a:avLst/>
          </a:prstGeom>
        </p:spPr>
        <p:txBody>
          <a:bodyPr wrap="square">
            <a:spAutoFit/>
          </a:bodyPr>
          <a:lstStyle/>
          <a:p>
            <a:pPr lvl="0" algn="ctr">
              <a:defRPr/>
            </a:pPr>
            <a:r>
              <a:rPr lang="en-US" sz="4000" kern="0" dirty="0">
                <a:solidFill>
                  <a:srgbClr val="FFFFFF"/>
                </a:solidFill>
                <a:latin typeface="Effra" panose="020B0603020203020204" pitchFamily="34" charset="0"/>
                <a:cs typeface="Effra" panose="020B0603020203020204" pitchFamily="34" charset="0"/>
              </a:rPr>
              <a:t>Dassault </a:t>
            </a:r>
            <a:r>
              <a:rPr lang="en-US" sz="4000" kern="0" dirty="0" err="1">
                <a:solidFill>
                  <a:srgbClr val="FFFFFF"/>
                </a:solidFill>
                <a:latin typeface="Effra" panose="020B0603020203020204" pitchFamily="34" charset="0"/>
                <a:cs typeface="Effra" panose="020B0603020203020204" pitchFamily="34" charset="0"/>
              </a:rPr>
              <a:t>Systèmes</a:t>
            </a:r>
            <a:r>
              <a:rPr lang="en-US" sz="2800" kern="0" baseline="51000" dirty="0">
                <a:solidFill>
                  <a:srgbClr val="FFFFFF"/>
                </a:solidFill>
                <a:latin typeface="Effra" panose="020B0603020203020204" pitchFamily="34" charset="0"/>
                <a:cs typeface="Effra" panose="020B0603020203020204" pitchFamily="34" charset="0"/>
              </a:rPr>
              <a:t>®</a:t>
            </a:r>
            <a:r>
              <a:rPr lang="en-US" sz="4000" kern="0" dirty="0">
                <a:solidFill>
                  <a:srgbClr val="FFFFFF"/>
                </a:solidFill>
                <a:latin typeface="Effra" panose="020B0603020203020204" pitchFamily="34" charset="0"/>
                <a:cs typeface="Effra" panose="020B0603020203020204" pitchFamily="34" charset="0"/>
              </a:rPr>
              <a:t> CATIA</a:t>
            </a:r>
            <a:r>
              <a:rPr kumimoji="0" lang="en-US" sz="2800" u="none" strike="noStrike" kern="0" cap="none" spc="0" normalizeH="0" baseline="51000" noProof="0" dirty="0">
                <a:ln>
                  <a:noFill/>
                </a:ln>
                <a:solidFill>
                  <a:srgbClr val="FFFFFF"/>
                </a:solidFill>
                <a:effectLst/>
                <a:uLnTx/>
                <a:uFillTx/>
                <a:latin typeface="Effra" panose="020B0603020203020204" pitchFamily="34" charset="0"/>
                <a:cs typeface="Effra" panose="020B0603020203020204" pitchFamily="34" charset="0"/>
              </a:rPr>
              <a:t>®</a:t>
            </a:r>
            <a:r>
              <a:rPr kumimoji="0" lang="en-US" sz="40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 Performance</a:t>
            </a:r>
            <a:br>
              <a:rPr kumimoji="0" lang="en-US" sz="4400" b="0" i="0" u="none" strike="noStrike" kern="0" cap="none" spc="0" normalizeH="0" baseline="0" noProof="0" dirty="0">
                <a:ln>
                  <a:noFill/>
                </a:ln>
                <a:solidFill>
                  <a:srgbClr val="FFFFFF"/>
                </a:solidFill>
                <a:effectLst/>
                <a:uLnTx/>
                <a:uFillTx/>
                <a:cs typeface="Effra Light" panose="020B0403020203020204" pitchFamily="34" charset="0"/>
              </a:rPr>
            </a:br>
            <a:r>
              <a:rPr lang="en-US" sz="2800" kern="0" dirty="0">
                <a:solidFill>
                  <a:srgbClr val="FFFFFF"/>
                </a:solidFill>
                <a:latin typeface="Effra Light" panose="020B0403020203020204" pitchFamily="34" charset="0"/>
                <a:cs typeface="Effra Light" panose="020B0403020203020204" pitchFamily="34" charset="0"/>
              </a:rPr>
              <a:t>18.Q2 vs. 17.Q2 Year-Over-Year Performance Improvements</a:t>
            </a:r>
            <a:endParaRPr kumimoji="0" lang="en-US" sz="2800" b="0" i="0" u="none" strike="noStrike" kern="0" cap="none" spc="0" normalizeH="0" baseline="0" noProof="0" dirty="0">
              <a:ln>
                <a:noFill/>
              </a:ln>
              <a:solidFill>
                <a:srgbClr val="FFFFFF"/>
              </a:solidFill>
              <a:effectLst/>
              <a:uLnTx/>
              <a:uFillTx/>
              <a:latin typeface="Effra Light" panose="020B0403020203020204" pitchFamily="34" charset="0"/>
              <a:cs typeface="Effra Light" panose="020B04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11" name="Group 10">
            <a:extLst>
              <a:ext uri="{FF2B5EF4-FFF2-40B4-BE49-F238E27FC236}">
                <a16:creationId xmlns:a16="http://schemas.microsoft.com/office/drawing/2014/main" id="{D942F531-6EE6-46F9-9DCF-E1E99B638781}"/>
              </a:ext>
            </a:extLst>
          </p:cNvPr>
          <p:cNvGrpSpPr/>
          <p:nvPr/>
        </p:nvGrpSpPr>
        <p:grpSpPr>
          <a:xfrm>
            <a:off x="10238335" y="5593659"/>
            <a:ext cx="1847343" cy="844964"/>
            <a:chOff x="10238335" y="5593659"/>
            <a:chExt cx="1847343" cy="844964"/>
          </a:xfrm>
        </p:grpSpPr>
        <p:pic>
          <p:nvPicPr>
            <p:cNvPr id="12" name="Picture 11">
              <a:extLst>
                <a:ext uri="{FF2B5EF4-FFF2-40B4-BE49-F238E27FC236}">
                  <a16:creationId xmlns:a16="http://schemas.microsoft.com/office/drawing/2014/main" id="{85114DEC-328F-40A9-B8F3-BB53FA63F199}"/>
                </a:ext>
              </a:extLst>
            </p:cNvPr>
            <p:cNvPicPr>
              <a:picLocks noChangeAspect="1"/>
            </p:cNvPicPr>
            <p:nvPr/>
          </p:nvPicPr>
          <p:blipFill>
            <a:blip r:embed="rId4"/>
            <a:stretch>
              <a:fillRect/>
            </a:stretch>
          </p:blipFill>
          <p:spPr>
            <a:xfrm>
              <a:off x="10339046" y="5593659"/>
              <a:ext cx="1645920" cy="502935"/>
            </a:xfrm>
            <a:prstGeom prst="rect">
              <a:avLst/>
            </a:prstGeom>
            <a:effectLst/>
          </p:spPr>
        </p:pic>
        <p:sp>
          <p:nvSpPr>
            <p:cNvPr id="13" name="TextBox 12">
              <a:extLst>
                <a:ext uri="{FF2B5EF4-FFF2-40B4-BE49-F238E27FC236}">
                  <a16:creationId xmlns:a16="http://schemas.microsoft.com/office/drawing/2014/main" id="{1B54817C-1249-46B0-AE3E-A36C293E350D}"/>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cxnSp>
        <p:nvCxnSpPr>
          <p:cNvPr id="15" name="Straight Connector 14">
            <a:extLst>
              <a:ext uri="{FF2B5EF4-FFF2-40B4-BE49-F238E27FC236}">
                <a16:creationId xmlns:a16="http://schemas.microsoft.com/office/drawing/2014/main" id="{EF3E8952-A89E-4F32-9A0D-A18F381A5866}"/>
              </a:ext>
            </a:extLst>
          </p:cNvPr>
          <p:cNvCxnSpPr/>
          <p:nvPr/>
        </p:nvCxnSpPr>
        <p:spPr>
          <a:xfrm>
            <a:off x="1569720" y="4183150"/>
            <a:ext cx="90525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7DE886F9-8A35-4A0A-BC3D-363EFB61EDE1}"/>
              </a:ext>
            </a:extLst>
          </p:cNvPr>
          <p:cNvSpPr/>
          <p:nvPr/>
        </p:nvSpPr>
        <p:spPr>
          <a:xfrm>
            <a:off x="1007170" y="4044650"/>
            <a:ext cx="564577" cy="2769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venir Light" panose="020B0402020203020204" pitchFamily="34" charset="0"/>
              </a:rPr>
              <a:t>100%</a:t>
            </a:r>
          </a:p>
        </p:txBody>
      </p:sp>
      <p:graphicFrame>
        <p:nvGraphicFramePr>
          <p:cNvPr id="17" name="Chart 16">
            <a:extLst>
              <a:ext uri="{FF2B5EF4-FFF2-40B4-BE49-F238E27FC236}">
                <a16:creationId xmlns:a16="http://schemas.microsoft.com/office/drawing/2014/main" id="{359E02D3-77D5-4E84-A029-D62CC508E974}"/>
              </a:ext>
            </a:extLst>
          </p:cNvPr>
          <p:cNvGraphicFramePr/>
          <p:nvPr>
            <p:extLst>
              <p:ext uri="{D42A27DB-BD31-4B8C-83A1-F6EECF244321}">
                <p14:modId xmlns:p14="http://schemas.microsoft.com/office/powerpoint/2010/main" val="2420374070"/>
              </p:ext>
            </p:extLst>
          </p:nvPr>
        </p:nvGraphicFramePr>
        <p:xfrm>
          <a:off x="1433565" y="1846160"/>
          <a:ext cx="9324870" cy="4836163"/>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a:extLst>
              <a:ext uri="{FF2B5EF4-FFF2-40B4-BE49-F238E27FC236}">
                <a16:creationId xmlns:a16="http://schemas.microsoft.com/office/drawing/2014/main" id="{C2D1104D-E2C9-4ED4-90F3-B20FEE57B3E3}"/>
              </a:ext>
            </a:extLst>
          </p:cNvPr>
          <p:cNvSpPr txBox="1"/>
          <p:nvPr/>
        </p:nvSpPr>
        <p:spPr>
          <a:xfrm>
            <a:off x="3920086" y="3564764"/>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~38</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1" name="TextBox 20">
            <a:extLst>
              <a:ext uri="{FF2B5EF4-FFF2-40B4-BE49-F238E27FC236}">
                <a16:creationId xmlns:a16="http://schemas.microsoft.com/office/drawing/2014/main" id="{CE13E904-B8CC-454B-92C6-A665A1898F53}"/>
              </a:ext>
            </a:extLst>
          </p:cNvPr>
          <p:cNvSpPr txBox="1"/>
          <p:nvPr/>
        </p:nvSpPr>
        <p:spPr>
          <a:xfrm>
            <a:off x="8443161" y="2552499"/>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~2x</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19" name="TextBox 18">
            <a:extLst>
              <a:ext uri="{FF2B5EF4-FFF2-40B4-BE49-F238E27FC236}">
                <a16:creationId xmlns:a16="http://schemas.microsoft.com/office/drawing/2014/main" id="{BDC0C4BD-4454-4B86-82DE-805C7B2F9B5B}"/>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t>*S</a:t>
            </a:r>
            <a:r>
              <a:rPr lang="en-US" sz="800" dirty="0" err="1">
                <a:solidFill>
                  <a:srgbClr val="FFFFFF">
                    <a:alpha val="50000"/>
                  </a:srgbClr>
                </a:solidFill>
                <a:latin typeface="Effra Light" panose="020B0403020203020204" pitchFamily="34" charset="0"/>
                <a:cs typeface="Effra Light" panose="020B0403020203020204" pitchFamily="34" charset="0"/>
              </a:rPr>
              <a:t>ee</a:t>
            </a:r>
            <a:r>
              <a:rPr lang="en-US" sz="800" dirty="0">
                <a:solidFill>
                  <a:srgbClr val="FFFFFF">
                    <a:alpha val="50000"/>
                  </a:srgbClr>
                </a:solidFill>
                <a:latin typeface="Effra Light" panose="020B0403020203020204" pitchFamily="34" charset="0"/>
                <a:cs typeface="Effra Light" panose="020B0403020203020204" pitchFamily="34" charset="0"/>
              </a:rPr>
              <a:t> RPS-22, RPS-23 in endnotes. Results are based on April 2018 internal testing of preliminary driver and may vary with use of final driver</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pic>
        <p:nvPicPr>
          <p:cNvPr id="4" name="Picture 3">
            <a:extLst>
              <a:ext uri="{FF2B5EF4-FFF2-40B4-BE49-F238E27FC236}">
                <a16:creationId xmlns:a16="http://schemas.microsoft.com/office/drawing/2014/main" id="{6D09D04D-9743-4F96-9419-3204609255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82768" y="5272964"/>
            <a:ext cx="1426464" cy="402456"/>
          </a:xfrm>
          <a:prstGeom prst="rect">
            <a:avLst/>
          </a:prstGeom>
        </p:spPr>
      </p:pic>
    </p:spTree>
    <p:extLst>
      <p:ext uri="{BB962C8B-B14F-4D97-AF65-F5344CB8AC3E}">
        <p14:creationId xmlns:p14="http://schemas.microsoft.com/office/powerpoint/2010/main" val="1093612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138773"/>
          </a:xfrm>
          <a:prstGeom prst="rect">
            <a:avLst/>
          </a:prstGeom>
        </p:spPr>
        <p:txBody>
          <a:bodyPr wrap="square">
            <a:spAutoFit/>
          </a:bodyPr>
          <a:lstStyle/>
          <a:p>
            <a:pPr lvl="0" algn="ctr">
              <a:defRPr/>
            </a:pPr>
            <a:r>
              <a:rPr kumimoji="0" lang="en-US" sz="400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Design &amp; Manufacturing Application Performance</a:t>
            </a:r>
            <a:br>
              <a:rPr kumimoji="0" lang="en-US" sz="4400" b="0" i="0" u="none" strike="noStrike" kern="0" cap="none" spc="0" normalizeH="0" baseline="0" noProof="0">
                <a:ln>
                  <a:noFill/>
                </a:ln>
                <a:solidFill>
                  <a:srgbClr val="FFFFFF"/>
                </a:solidFill>
                <a:effectLst/>
                <a:uLnTx/>
                <a:uFillTx/>
                <a:cs typeface="Effra Light" panose="020B0403020203020204" pitchFamily="34" charset="0"/>
              </a:rPr>
            </a:br>
            <a:r>
              <a:rPr lang="en-US" sz="2800" kern="0">
                <a:solidFill>
                  <a:srgbClr val="FFFFFF"/>
                </a:solidFill>
                <a:latin typeface="Effra Light" panose="020B0403020203020204" pitchFamily="34" charset="0"/>
                <a:cs typeface="Effra Light" panose="020B0403020203020204" pitchFamily="34" charset="0"/>
              </a:rPr>
              <a:t>18.Q2 vs. 17.Q2 Year-Over-Year Performance Improvements</a:t>
            </a:r>
            <a:endParaRPr kumimoji="0" lang="en-US" sz="2800" b="0" i="0" u="none" strike="noStrike" kern="0" cap="none" spc="0" normalizeH="0" baseline="0" noProof="0">
              <a:ln>
                <a:noFill/>
              </a:ln>
              <a:solidFill>
                <a:srgbClr val="FFFFFF"/>
              </a:solidFill>
              <a:effectLst/>
              <a:uLnTx/>
              <a:uFillTx/>
              <a:latin typeface="Effra Light" panose="020B0403020203020204" pitchFamily="34" charset="0"/>
              <a:cs typeface="Effra Light" panose="020B04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12" name="Group 11">
            <a:extLst>
              <a:ext uri="{FF2B5EF4-FFF2-40B4-BE49-F238E27FC236}">
                <a16:creationId xmlns:a16="http://schemas.microsoft.com/office/drawing/2014/main" id="{19B0E8D8-A4E4-45BB-9D3F-D55AF3621B1B}"/>
              </a:ext>
            </a:extLst>
          </p:cNvPr>
          <p:cNvGrpSpPr/>
          <p:nvPr/>
        </p:nvGrpSpPr>
        <p:grpSpPr>
          <a:xfrm>
            <a:off x="10238335" y="5593659"/>
            <a:ext cx="1847343" cy="844964"/>
            <a:chOff x="10238335" y="5593659"/>
            <a:chExt cx="1847343" cy="844964"/>
          </a:xfrm>
        </p:grpSpPr>
        <p:pic>
          <p:nvPicPr>
            <p:cNvPr id="13" name="Picture 12">
              <a:extLst>
                <a:ext uri="{FF2B5EF4-FFF2-40B4-BE49-F238E27FC236}">
                  <a16:creationId xmlns:a16="http://schemas.microsoft.com/office/drawing/2014/main" id="{24F5EAC4-972D-467C-B62C-75AF07986460}"/>
                </a:ext>
              </a:extLst>
            </p:cNvPr>
            <p:cNvPicPr>
              <a:picLocks noChangeAspect="1"/>
            </p:cNvPicPr>
            <p:nvPr/>
          </p:nvPicPr>
          <p:blipFill>
            <a:blip r:embed="rId4"/>
            <a:stretch>
              <a:fillRect/>
            </a:stretch>
          </p:blipFill>
          <p:spPr>
            <a:xfrm>
              <a:off x="10339046" y="5593659"/>
              <a:ext cx="1645920" cy="502935"/>
            </a:xfrm>
            <a:prstGeom prst="rect">
              <a:avLst/>
            </a:prstGeom>
            <a:effectLst/>
          </p:spPr>
        </p:pic>
        <p:sp>
          <p:nvSpPr>
            <p:cNvPr id="14" name="TextBox 13">
              <a:extLst>
                <a:ext uri="{FF2B5EF4-FFF2-40B4-BE49-F238E27FC236}">
                  <a16:creationId xmlns:a16="http://schemas.microsoft.com/office/drawing/2014/main" id="{0BECE1FA-CDA3-4CF5-B4E1-F970F8163B64}"/>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cxnSp>
        <p:nvCxnSpPr>
          <p:cNvPr id="15" name="Straight Connector 14">
            <a:extLst>
              <a:ext uri="{FF2B5EF4-FFF2-40B4-BE49-F238E27FC236}">
                <a16:creationId xmlns:a16="http://schemas.microsoft.com/office/drawing/2014/main" id="{FAE0C7A2-146A-4014-9D66-E8DF6FA54EAB}"/>
              </a:ext>
            </a:extLst>
          </p:cNvPr>
          <p:cNvCxnSpPr/>
          <p:nvPr/>
        </p:nvCxnSpPr>
        <p:spPr>
          <a:xfrm>
            <a:off x="1569720" y="3669104"/>
            <a:ext cx="90525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9BB407F8-519B-472B-A06F-FC85132CBB5A}"/>
              </a:ext>
            </a:extLst>
          </p:cNvPr>
          <p:cNvSpPr/>
          <p:nvPr/>
        </p:nvSpPr>
        <p:spPr>
          <a:xfrm>
            <a:off x="1007170" y="3530604"/>
            <a:ext cx="564577" cy="2769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venir Light" panose="020B0402020203020204" pitchFamily="34" charset="0"/>
              </a:rPr>
              <a:t>100%</a:t>
            </a:r>
          </a:p>
        </p:txBody>
      </p:sp>
      <p:graphicFrame>
        <p:nvGraphicFramePr>
          <p:cNvPr id="17" name="Chart 16">
            <a:extLst>
              <a:ext uri="{FF2B5EF4-FFF2-40B4-BE49-F238E27FC236}">
                <a16:creationId xmlns:a16="http://schemas.microsoft.com/office/drawing/2014/main" id="{CCB4F836-492C-429B-8A9D-AA6040A92285}"/>
              </a:ext>
            </a:extLst>
          </p:cNvPr>
          <p:cNvGraphicFramePr/>
          <p:nvPr>
            <p:extLst>
              <p:ext uri="{D42A27DB-BD31-4B8C-83A1-F6EECF244321}">
                <p14:modId xmlns:p14="http://schemas.microsoft.com/office/powerpoint/2010/main" val="1771682178"/>
              </p:ext>
            </p:extLst>
          </p:nvPr>
        </p:nvGraphicFramePr>
        <p:xfrm>
          <a:off x="1433565" y="1846160"/>
          <a:ext cx="9324870" cy="4836163"/>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a:extLst>
              <a:ext uri="{FF2B5EF4-FFF2-40B4-BE49-F238E27FC236}">
                <a16:creationId xmlns:a16="http://schemas.microsoft.com/office/drawing/2014/main" id="{7301D686-4CA4-4F22-8E16-54185F0A212E}"/>
              </a:ext>
            </a:extLst>
          </p:cNvPr>
          <p:cNvSpPr txBox="1"/>
          <p:nvPr/>
        </p:nvSpPr>
        <p:spPr>
          <a:xfrm>
            <a:off x="2986544" y="3353408"/>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~12</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1" name="TextBox 20">
            <a:extLst>
              <a:ext uri="{FF2B5EF4-FFF2-40B4-BE49-F238E27FC236}">
                <a16:creationId xmlns:a16="http://schemas.microsoft.com/office/drawing/2014/main" id="{2DABC3E0-2BBC-42F6-A38B-E2E03CB5AA1F}"/>
              </a:ext>
            </a:extLst>
          </p:cNvPr>
          <p:cNvSpPr txBox="1"/>
          <p:nvPr/>
        </p:nvSpPr>
        <p:spPr>
          <a:xfrm>
            <a:off x="9017650" y="2421688"/>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~47%</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2" name="TextBox 21">
            <a:extLst>
              <a:ext uri="{FF2B5EF4-FFF2-40B4-BE49-F238E27FC236}">
                <a16:creationId xmlns:a16="http://schemas.microsoft.com/office/drawing/2014/main" id="{F7DFB839-6F54-4B84-86FB-6BEAA88CB2C9}"/>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rPr>
            </a:br>
            <a:r>
              <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rPr>
              <a:t>*S</a:t>
            </a:r>
            <a:r>
              <a:rPr lang="en-US" sz="800" err="1">
                <a:solidFill>
                  <a:srgbClr val="FFFFFF">
                    <a:alpha val="50000"/>
                  </a:srgbClr>
                </a:solidFill>
                <a:latin typeface="Effra Light" panose="020B0403020203020204" pitchFamily="34" charset="0"/>
                <a:cs typeface="Effra Light" panose="020B0403020203020204" pitchFamily="34" charset="0"/>
              </a:rPr>
              <a:t>ee</a:t>
            </a:r>
            <a:r>
              <a:rPr lang="en-US" sz="800">
                <a:solidFill>
                  <a:srgbClr val="FFFFFF">
                    <a:alpha val="50000"/>
                  </a:srgbClr>
                </a:solidFill>
                <a:latin typeface="Effra Light" panose="020B0403020203020204" pitchFamily="34" charset="0"/>
                <a:cs typeface="Effra Light" panose="020B0403020203020204" pitchFamily="34" charset="0"/>
              </a:rPr>
              <a:t> RPS-18, RPS-17, RPS-16 in endnotes. Results are based on April 2018 internal testing of preliminary driver and may vary with use of final driver</a:t>
            </a:r>
            <a:endPar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endParaRPr>
          </a:p>
        </p:txBody>
      </p:sp>
      <p:sp>
        <p:nvSpPr>
          <p:cNvPr id="30" name="TextBox 29">
            <a:extLst>
              <a:ext uri="{FF2B5EF4-FFF2-40B4-BE49-F238E27FC236}">
                <a16:creationId xmlns:a16="http://schemas.microsoft.com/office/drawing/2014/main" id="{A3F22A9C-43C0-43E1-B9F7-16CC64B161B9}"/>
              </a:ext>
            </a:extLst>
          </p:cNvPr>
          <p:cNvSpPr txBox="1"/>
          <p:nvPr/>
        </p:nvSpPr>
        <p:spPr>
          <a:xfrm>
            <a:off x="6001832" y="3295964"/>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~14</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pic>
        <p:nvPicPr>
          <p:cNvPr id="37" name="Picture 36">
            <a:extLst>
              <a:ext uri="{FF2B5EF4-FFF2-40B4-BE49-F238E27FC236}">
                <a16:creationId xmlns:a16="http://schemas.microsoft.com/office/drawing/2014/main" id="{0F6873D2-658E-4A7B-A7E6-B32153FE3720}"/>
              </a:ext>
            </a:extLst>
          </p:cNvPr>
          <p:cNvPicPr>
            <a:picLocks noChangeAspect="1"/>
          </p:cNvPicPr>
          <p:nvPr/>
        </p:nvPicPr>
        <p:blipFill rotWithShape="1">
          <a:blip r:embed="rId6"/>
          <a:srcRect l="1074" t="10396" r="1048" b="10942"/>
          <a:stretch/>
        </p:blipFill>
        <p:spPr>
          <a:xfrm>
            <a:off x="8243234" y="5426501"/>
            <a:ext cx="1737360" cy="206856"/>
          </a:xfrm>
          <a:prstGeom prst="rect">
            <a:avLst/>
          </a:prstGeom>
          <a:effectLst/>
        </p:spPr>
      </p:pic>
      <p:pic>
        <p:nvPicPr>
          <p:cNvPr id="4" name="Picture 3">
            <a:extLst>
              <a:ext uri="{FF2B5EF4-FFF2-40B4-BE49-F238E27FC236}">
                <a16:creationId xmlns:a16="http://schemas.microsoft.com/office/drawing/2014/main" id="{B1E66154-7471-40C9-8011-07C89FDA3DC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12408" y="5368289"/>
            <a:ext cx="1737360" cy="323281"/>
          </a:xfrm>
          <a:prstGeom prst="rect">
            <a:avLst/>
          </a:prstGeom>
        </p:spPr>
      </p:pic>
      <p:grpSp>
        <p:nvGrpSpPr>
          <p:cNvPr id="7" name="Group 6">
            <a:extLst>
              <a:ext uri="{FF2B5EF4-FFF2-40B4-BE49-F238E27FC236}">
                <a16:creationId xmlns:a16="http://schemas.microsoft.com/office/drawing/2014/main" id="{1FBCC43C-61B4-4F83-B31D-9111C1E5474B}"/>
              </a:ext>
            </a:extLst>
          </p:cNvPr>
          <p:cNvGrpSpPr/>
          <p:nvPr/>
        </p:nvGrpSpPr>
        <p:grpSpPr>
          <a:xfrm>
            <a:off x="5243192" y="5268320"/>
            <a:ext cx="1799855" cy="523219"/>
            <a:chOff x="5198731" y="5268320"/>
            <a:chExt cx="1799855" cy="523219"/>
          </a:xfrm>
        </p:grpSpPr>
        <p:sp>
          <p:nvSpPr>
            <p:cNvPr id="33" name="Rectangle 32">
              <a:extLst>
                <a:ext uri="{FF2B5EF4-FFF2-40B4-BE49-F238E27FC236}">
                  <a16:creationId xmlns:a16="http://schemas.microsoft.com/office/drawing/2014/main" id="{01C940CC-AF6F-4669-8DAE-403366595838}"/>
                </a:ext>
              </a:extLst>
            </p:cNvPr>
            <p:cNvSpPr/>
            <p:nvPr/>
          </p:nvSpPr>
          <p:spPr>
            <a:xfrm rot="5986">
              <a:off x="6062084" y="5268320"/>
              <a:ext cx="936502" cy="523219"/>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FFFFFF"/>
                  </a:solidFill>
                  <a:effectLst/>
                  <a:uLnTx/>
                  <a:uFillTx/>
                  <a:latin typeface="Franklin Gothic Book" panose="020B0503020102020204" pitchFamily="34" charset="0"/>
                </a:rPr>
                <a:t>Creo</a:t>
              </a:r>
            </a:p>
          </p:txBody>
        </p:sp>
        <p:grpSp>
          <p:nvGrpSpPr>
            <p:cNvPr id="6" name="Group 5">
              <a:extLst>
                <a:ext uri="{FF2B5EF4-FFF2-40B4-BE49-F238E27FC236}">
                  <a16:creationId xmlns:a16="http://schemas.microsoft.com/office/drawing/2014/main" id="{D3BF1E21-0F89-4C3D-8B07-1D8D930E63C0}"/>
                </a:ext>
              </a:extLst>
            </p:cNvPr>
            <p:cNvGrpSpPr/>
            <p:nvPr/>
          </p:nvGrpSpPr>
          <p:grpSpPr>
            <a:xfrm>
              <a:off x="5198731" y="5381231"/>
              <a:ext cx="1056451" cy="369870"/>
              <a:chOff x="5198731" y="5381231"/>
              <a:chExt cx="1056451" cy="369870"/>
            </a:xfrm>
          </p:grpSpPr>
          <p:pic>
            <p:nvPicPr>
              <p:cNvPr id="8" name="Picture 7">
                <a:extLst>
                  <a:ext uri="{FF2B5EF4-FFF2-40B4-BE49-F238E27FC236}">
                    <a16:creationId xmlns:a16="http://schemas.microsoft.com/office/drawing/2014/main" id="{10C71F31-65D3-497D-89AA-499A930BA26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98731" y="5381231"/>
                <a:ext cx="914400" cy="369870"/>
              </a:xfrm>
              <a:prstGeom prst="rect">
                <a:avLst/>
              </a:prstGeom>
            </p:spPr>
          </p:pic>
          <p:sp>
            <p:nvSpPr>
              <p:cNvPr id="2" name="Rectangle 1">
                <a:extLst>
                  <a:ext uri="{FF2B5EF4-FFF2-40B4-BE49-F238E27FC236}">
                    <a16:creationId xmlns:a16="http://schemas.microsoft.com/office/drawing/2014/main" id="{E218DD10-60F9-4139-87CE-BA586CD9016E}"/>
                  </a:ext>
                </a:extLst>
              </p:cNvPr>
              <p:cNvSpPr/>
              <p:nvPr/>
            </p:nvSpPr>
            <p:spPr>
              <a:xfrm>
                <a:off x="6020822" y="5447487"/>
                <a:ext cx="234360" cy="261610"/>
              </a:xfrm>
              <a:prstGeom prst="rect">
                <a:avLst/>
              </a:prstGeom>
            </p:spPr>
            <p:txBody>
              <a:bodyPr wrap="none">
                <a:spAutoFit/>
              </a:bodyPr>
              <a:lstStyle/>
              <a:p>
                <a:r>
                  <a:rPr lang="en-US" sz="1100" kern="0" baseline="51000" dirty="0">
                    <a:solidFill>
                      <a:srgbClr val="FFFFFF"/>
                    </a:solidFill>
                    <a:latin typeface="Effra" panose="020B0603020203020204" pitchFamily="34" charset="0"/>
                    <a:cs typeface="Effra" panose="020B0603020203020204" pitchFamily="34" charset="0"/>
                  </a:rPr>
                  <a:t>®</a:t>
                </a:r>
                <a:endParaRPr lang="en-US" sz="1100" dirty="0"/>
              </a:p>
            </p:txBody>
          </p:sp>
        </p:grpSp>
      </p:grpSp>
    </p:spTree>
    <p:extLst>
      <p:ext uri="{BB962C8B-B14F-4D97-AF65-F5344CB8AC3E}">
        <p14:creationId xmlns:p14="http://schemas.microsoft.com/office/powerpoint/2010/main" val="1754105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A5C110-B7FA-4603-9CAB-E2EF54F557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PERFORMANCE</a:t>
            </a:r>
          </a:p>
        </p:txBody>
      </p:sp>
      <p:sp>
        <p:nvSpPr>
          <p:cNvPr id="28" name="Content Placeholder 1">
            <a:extLst>
              <a:ext uri="{FF2B5EF4-FFF2-40B4-BE49-F238E27FC236}">
                <a16:creationId xmlns:a16="http://schemas.microsoft.com/office/drawing/2014/main" id="{4D251CAA-EFD7-46B4-A2DC-028D47F66E29}"/>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24" name="Rectangle 23">
            <a:extLst>
              <a:ext uri="{FF2B5EF4-FFF2-40B4-BE49-F238E27FC236}">
                <a16:creationId xmlns:a16="http://schemas.microsoft.com/office/drawing/2014/main" id="{38BE26D8-E1A0-4107-9E7B-64282E15D704}"/>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5" name="Group 24">
            <a:extLst>
              <a:ext uri="{FF2B5EF4-FFF2-40B4-BE49-F238E27FC236}">
                <a16:creationId xmlns:a16="http://schemas.microsoft.com/office/drawing/2014/main" id="{B71BEBAC-9641-42CA-89DF-A4AB3F50585A}"/>
              </a:ext>
            </a:extLst>
          </p:cNvPr>
          <p:cNvGrpSpPr/>
          <p:nvPr/>
        </p:nvGrpSpPr>
        <p:grpSpPr>
          <a:xfrm>
            <a:off x="1" y="1851325"/>
            <a:ext cx="12192000" cy="3983178"/>
            <a:chOff x="423747" y="2043549"/>
            <a:chExt cx="11329889" cy="3983178"/>
          </a:xfrm>
        </p:grpSpPr>
        <p:cxnSp>
          <p:nvCxnSpPr>
            <p:cNvPr id="26" name="Straight Connector 25">
              <a:extLst>
                <a:ext uri="{FF2B5EF4-FFF2-40B4-BE49-F238E27FC236}">
                  <a16:creationId xmlns:a16="http://schemas.microsoft.com/office/drawing/2014/main" id="{FECF15F5-B05D-4A3D-BD6A-FC845472335F}"/>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C0D7389-799A-4F54-8AB2-514E3F5A3C3F}"/>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4" name="Rectangle 43">
            <a:extLst>
              <a:ext uri="{FF2B5EF4-FFF2-40B4-BE49-F238E27FC236}">
                <a16:creationId xmlns:a16="http://schemas.microsoft.com/office/drawing/2014/main" id="{F5F6B098-C5A9-4369-B7D5-1A5E2B2A9C80}"/>
              </a:ext>
            </a:extLst>
          </p:cNvPr>
          <p:cNvSpPr/>
          <p:nvPr/>
        </p:nvSpPr>
        <p:spPr>
          <a:xfrm>
            <a:off x="0" y="608816"/>
            <a:ext cx="12192000" cy="1138773"/>
          </a:xfrm>
          <a:prstGeom prst="rect">
            <a:avLst/>
          </a:prstGeom>
        </p:spPr>
        <p:txBody>
          <a:bodyPr wrap="square">
            <a:spAutoFit/>
          </a:bodyPr>
          <a:lstStyle/>
          <a:p>
            <a:pPr lvl="0" algn="ctr">
              <a:defRPr/>
            </a:pPr>
            <a:r>
              <a:rPr kumimoji="0" lang="en-US" sz="400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Media &amp; Entertainment Application Performance</a:t>
            </a:r>
            <a:br>
              <a:rPr kumimoji="0" lang="en-US" sz="4400" b="0" i="0" u="none" strike="noStrike" kern="0" cap="none" spc="0" normalizeH="0" baseline="0" noProof="0">
                <a:ln>
                  <a:noFill/>
                </a:ln>
                <a:solidFill>
                  <a:srgbClr val="FFFFFF"/>
                </a:solidFill>
                <a:effectLst/>
                <a:uLnTx/>
                <a:uFillTx/>
                <a:cs typeface="Effra Light" panose="020B0403020203020204" pitchFamily="34" charset="0"/>
              </a:rPr>
            </a:br>
            <a:r>
              <a:rPr lang="en-US" sz="2800" kern="0">
                <a:solidFill>
                  <a:srgbClr val="FFFFFF"/>
                </a:solidFill>
                <a:latin typeface="Effra Light" panose="020B0403020203020204" pitchFamily="34" charset="0"/>
                <a:cs typeface="Effra Light" panose="020B0403020203020204" pitchFamily="34" charset="0"/>
              </a:rPr>
              <a:t>18.Q2 vs. 17.Q2 Year-Over-Year Performance Improvements</a:t>
            </a:r>
            <a:endParaRPr kumimoji="0" lang="en-US" sz="2800" b="0" i="0" u="none" strike="noStrike" kern="0" cap="none" spc="0" normalizeH="0" baseline="0" noProof="0">
              <a:ln>
                <a:noFill/>
              </a:ln>
              <a:solidFill>
                <a:srgbClr val="FFFFFF"/>
              </a:solidFill>
              <a:effectLst/>
              <a:uLnTx/>
              <a:uFillTx/>
              <a:latin typeface="Effra Light" panose="020B0403020203020204" pitchFamily="34" charset="0"/>
              <a:cs typeface="Effra Light" panose="020B0403020203020204" pitchFamily="34" charset="0"/>
            </a:endParaRPr>
          </a:p>
        </p:txBody>
      </p:sp>
      <p:sp>
        <p:nvSpPr>
          <p:cNvPr id="18" name="Rectangle 17">
            <a:extLst>
              <a:ext uri="{FF2B5EF4-FFF2-40B4-BE49-F238E27FC236}">
                <a16:creationId xmlns:a16="http://schemas.microsoft.com/office/drawing/2014/main" id="{E2D227CB-E630-4C61-B80B-0D444AD91C0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12" name="Group 11">
            <a:extLst>
              <a:ext uri="{FF2B5EF4-FFF2-40B4-BE49-F238E27FC236}">
                <a16:creationId xmlns:a16="http://schemas.microsoft.com/office/drawing/2014/main" id="{19B0E8D8-A4E4-45BB-9D3F-D55AF3621B1B}"/>
              </a:ext>
            </a:extLst>
          </p:cNvPr>
          <p:cNvGrpSpPr/>
          <p:nvPr/>
        </p:nvGrpSpPr>
        <p:grpSpPr>
          <a:xfrm>
            <a:off x="10238335" y="5593659"/>
            <a:ext cx="1847343" cy="844964"/>
            <a:chOff x="10238335" y="5593659"/>
            <a:chExt cx="1847343" cy="844964"/>
          </a:xfrm>
        </p:grpSpPr>
        <p:pic>
          <p:nvPicPr>
            <p:cNvPr id="13" name="Picture 12">
              <a:extLst>
                <a:ext uri="{FF2B5EF4-FFF2-40B4-BE49-F238E27FC236}">
                  <a16:creationId xmlns:a16="http://schemas.microsoft.com/office/drawing/2014/main" id="{24F5EAC4-972D-467C-B62C-75AF07986460}"/>
                </a:ext>
              </a:extLst>
            </p:cNvPr>
            <p:cNvPicPr>
              <a:picLocks noChangeAspect="1"/>
            </p:cNvPicPr>
            <p:nvPr/>
          </p:nvPicPr>
          <p:blipFill>
            <a:blip r:embed="rId4"/>
            <a:stretch>
              <a:fillRect/>
            </a:stretch>
          </p:blipFill>
          <p:spPr>
            <a:xfrm>
              <a:off x="10339046" y="5593659"/>
              <a:ext cx="1645920" cy="502935"/>
            </a:xfrm>
            <a:prstGeom prst="rect">
              <a:avLst/>
            </a:prstGeom>
            <a:effectLst/>
          </p:spPr>
        </p:pic>
        <p:sp>
          <p:nvSpPr>
            <p:cNvPr id="14" name="TextBox 13">
              <a:extLst>
                <a:ext uri="{FF2B5EF4-FFF2-40B4-BE49-F238E27FC236}">
                  <a16:creationId xmlns:a16="http://schemas.microsoft.com/office/drawing/2014/main" id="{0BECE1FA-CDA3-4CF5-B4E1-F970F8163B64}"/>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cxnSp>
        <p:nvCxnSpPr>
          <p:cNvPr id="15" name="Straight Connector 14">
            <a:extLst>
              <a:ext uri="{FF2B5EF4-FFF2-40B4-BE49-F238E27FC236}">
                <a16:creationId xmlns:a16="http://schemas.microsoft.com/office/drawing/2014/main" id="{8FE76818-8AC5-479E-B500-2E492CF50633}"/>
              </a:ext>
            </a:extLst>
          </p:cNvPr>
          <p:cNvCxnSpPr/>
          <p:nvPr/>
        </p:nvCxnSpPr>
        <p:spPr>
          <a:xfrm>
            <a:off x="1569720" y="3669104"/>
            <a:ext cx="90525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179A044-3FD9-421A-845F-B4FF9C375EA2}"/>
              </a:ext>
            </a:extLst>
          </p:cNvPr>
          <p:cNvSpPr/>
          <p:nvPr/>
        </p:nvSpPr>
        <p:spPr>
          <a:xfrm>
            <a:off x="1007170" y="3526410"/>
            <a:ext cx="564577" cy="2769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effectLst/>
                <a:uLnTx/>
                <a:uFillTx/>
                <a:latin typeface="Avenir Light" panose="020B0402020203020204" pitchFamily="34" charset="0"/>
              </a:rPr>
              <a:t>100%</a:t>
            </a:r>
          </a:p>
        </p:txBody>
      </p:sp>
      <p:graphicFrame>
        <p:nvGraphicFramePr>
          <p:cNvPr id="17" name="Chart 16">
            <a:extLst>
              <a:ext uri="{FF2B5EF4-FFF2-40B4-BE49-F238E27FC236}">
                <a16:creationId xmlns:a16="http://schemas.microsoft.com/office/drawing/2014/main" id="{E4DE6D17-D989-404F-807F-2D5C41B3CCBD}"/>
              </a:ext>
            </a:extLst>
          </p:cNvPr>
          <p:cNvGraphicFramePr/>
          <p:nvPr>
            <p:extLst>
              <p:ext uri="{D42A27DB-BD31-4B8C-83A1-F6EECF244321}">
                <p14:modId xmlns:p14="http://schemas.microsoft.com/office/powerpoint/2010/main" val="919700697"/>
              </p:ext>
            </p:extLst>
          </p:nvPr>
        </p:nvGraphicFramePr>
        <p:xfrm>
          <a:off x="1433565" y="1846160"/>
          <a:ext cx="9324870" cy="4836163"/>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a:extLst>
              <a:ext uri="{FF2B5EF4-FFF2-40B4-BE49-F238E27FC236}">
                <a16:creationId xmlns:a16="http://schemas.microsoft.com/office/drawing/2014/main" id="{EB8C75FF-D076-4278-A6D0-AF22DEC59926}"/>
              </a:ext>
            </a:extLst>
          </p:cNvPr>
          <p:cNvSpPr txBox="1"/>
          <p:nvPr/>
        </p:nvSpPr>
        <p:spPr>
          <a:xfrm>
            <a:off x="3920086" y="3085320"/>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~22</a:t>
            </a:r>
            <a:r>
              <a:rPr kumimoji="0" lang="en-US" sz="2000"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1" name="TextBox 20">
            <a:extLst>
              <a:ext uri="{FF2B5EF4-FFF2-40B4-BE49-F238E27FC236}">
                <a16:creationId xmlns:a16="http://schemas.microsoft.com/office/drawing/2014/main" id="{81554F17-AE98-40A0-9117-080A4C4FC00F}"/>
              </a:ext>
            </a:extLst>
          </p:cNvPr>
          <p:cNvSpPr txBox="1"/>
          <p:nvPr/>
        </p:nvSpPr>
        <p:spPr>
          <a:xfrm>
            <a:off x="8443161" y="2503073"/>
            <a:ext cx="90885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lang="en-US" sz="2000" kern="0">
                <a:solidFill>
                  <a:srgbClr val="FFFFFF"/>
                </a:solidFill>
                <a:latin typeface="Effra" panose="020B0603020203020204" pitchFamily="34" charset="0"/>
                <a:cs typeface="Effra" panose="020B0603020203020204" pitchFamily="34" charset="0"/>
              </a:rPr>
              <a:t>~44%</a:t>
            </a:r>
            <a:r>
              <a:rPr kumimoji="0" lang="en-US" sz="1200" b="0" i="0" u="none" strike="noStrike" kern="0" cap="none" spc="0" normalizeH="0" baseline="75000">
                <a:ln>
                  <a:noFill/>
                </a:ln>
                <a:solidFill>
                  <a:srgbClr val="FFFFFF"/>
                </a:solidFill>
                <a:effectLst/>
                <a:uLnTx/>
                <a:uFillTx/>
                <a:latin typeface="Effra" panose="020B0603020203020204" pitchFamily="34" charset="0"/>
                <a:cs typeface="Effra" panose="020B0603020203020204" pitchFamily="34" charset="0"/>
              </a:rPr>
              <a:t>*</a:t>
            </a:r>
            <a:endParaRPr kumimoji="0" lang="en-US" sz="1200" b="0" i="0" u="none" strike="noStrike" kern="0" cap="none" spc="0" normalizeH="0" baseline="75000" noProof="0">
              <a:ln>
                <a:noFill/>
              </a:ln>
              <a:solidFill>
                <a:srgbClr val="FFFFFF"/>
              </a:solidFill>
              <a:effectLst/>
              <a:uLnTx/>
              <a:uFillTx/>
              <a:latin typeface="Effra" panose="020B0603020203020204" pitchFamily="34" charset="0"/>
              <a:cs typeface="Effra" panose="020B0603020203020204" pitchFamily="34" charset="0"/>
            </a:endParaRPr>
          </a:p>
        </p:txBody>
      </p:sp>
      <p:sp>
        <p:nvSpPr>
          <p:cNvPr id="23" name="TextBox 22">
            <a:extLst>
              <a:ext uri="{FF2B5EF4-FFF2-40B4-BE49-F238E27FC236}">
                <a16:creationId xmlns:a16="http://schemas.microsoft.com/office/drawing/2014/main" id="{13B429F7-1D7A-4572-8082-95DD95927E9E}"/>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rPr>
            </a:br>
            <a:r>
              <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rPr>
              <a:t>*S</a:t>
            </a:r>
            <a:r>
              <a:rPr lang="en-US" sz="800" err="1">
                <a:solidFill>
                  <a:srgbClr val="FFFFFF">
                    <a:alpha val="50000"/>
                  </a:srgbClr>
                </a:solidFill>
                <a:latin typeface="Effra Light" panose="020B0403020203020204" pitchFamily="34" charset="0"/>
                <a:cs typeface="Effra Light" panose="020B0403020203020204" pitchFamily="34" charset="0"/>
              </a:rPr>
              <a:t>ee</a:t>
            </a:r>
            <a:r>
              <a:rPr lang="en-US" sz="800">
                <a:solidFill>
                  <a:srgbClr val="FFFFFF">
                    <a:alpha val="50000"/>
                  </a:srgbClr>
                </a:solidFill>
                <a:latin typeface="Effra Light" panose="020B0403020203020204" pitchFamily="34" charset="0"/>
                <a:cs typeface="Effra Light" panose="020B0403020203020204" pitchFamily="34" charset="0"/>
              </a:rPr>
              <a:t> RPS-20, RPS-19 in endnotes. Results are based on April 2018 internal testing of preliminary driver and may vary with use of final driver</a:t>
            </a:r>
            <a:endParaRPr kumimoji="0" lang="en-US" sz="800" b="0" i="0" u="none" strike="noStrike" kern="0" cap="none" spc="0" normalizeH="0" baseline="0" noProof="0">
              <a:ln>
                <a:noFill/>
              </a:ln>
              <a:solidFill>
                <a:srgbClr val="FFFFFF">
                  <a:alpha val="50000"/>
                </a:srgbClr>
              </a:solidFill>
              <a:effectLst/>
              <a:uLnTx/>
              <a:uFillTx/>
              <a:cs typeface="Effra Light" panose="020B0403020203020204" pitchFamily="34" charset="0"/>
            </a:endParaRPr>
          </a:p>
        </p:txBody>
      </p:sp>
      <p:pic>
        <p:nvPicPr>
          <p:cNvPr id="22" name="Picture 21">
            <a:extLst>
              <a:ext uri="{FF2B5EF4-FFF2-40B4-BE49-F238E27FC236}">
                <a16:creationId xmlns:a16="http://schemas.microsoft.com/office/drawing/2014/main" id="{E4CD2CD9-9B13-443C-BD0C-A69810550482}"/>
              </a:ext>
            </a:extLst>
          </p:cNvPr>
          <p:cNvPicPr>
            <a:picLocks noChangeAspect="1"/>
          </p:cNvPicPr>
          <p:nvPr/>
        </p:nvPicPr>
        <p:blipFill>
          <a:blip r:embed="rId6"/>
          <a:stretch>
            <a:fillRect/>
          </a:stretch>
        </p:blipFill>
        <p:spPr>
          <a:xfrm>
            <a:off x="2963635" y="5329670"/>
            <a:ext cx="1737360" cy="396818"/>
          </a:xfrm>
          <a:prstGeom prst="rect">
            <a:avLst/>
          </a:prstGeom>
          <a:effectLst/>
        </p:spPr>
      </p:pic>
      <p:pic>
        <p:nvPicPr>
          <p:cNvPr id="29" name="Picture 28">
            <a:extLst>
              <a:ext uri="{FF2B5EF4-FFF2-40B4-BE49-F238E27FC236}">
                <a16:creationId xmlns:a16="http://schemas.microsoft.com/office/drawing/2014/main" id="{2B5339E4-3E82-42D5-8DE9-CAF057D90494}"/>
              </a:ext>
            </a:extLst>
          </p:cNvPr>
          <p:cNvPicPr>
            <a:picLocks noChangeAspect="1"/>
          </p:cNvPicPr>
          <p:nvPr/>
        </p:nvPicPr>
        <p:blipFill>
          <a:blip r:embed="rId7"/>
          <a:stretch>
            <a:fillRect/>
          </a:stretch>
        </p:blipFill>
        <p:spPr>
          <a:xfrm>
            <a:off x="7492219" y="5307228"/>
            <a:ext cx="1737360" cy="441701"/>
          </a:xfrm>
          <a:prstGeom prst="rect">
            <a:avLst/>
          </a:prstGeom>
          <a:effectLst/>
        </p:spPr>
      </p:pic>
    </p:spTree>
    <p:extLst>
      <p:ext uri="{BB962C8B-B14F-4D97-AF65-F5344CB8AC3E}">
        <p14:creationId xmlns:p14="http://schemas.microsoft.com/office/powerpoint/2010/main" val="4167535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1264E809-9B14-4CA6-9F22-CE2640DBB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119" y="0"/>
            <a:ext cx="7427881" cy="6858000"/>
          </a:xfrm>
          <a:prstGeom prst="rect">
            <a:avLst/>
          </a:prstGeom>
        </p:spPr>
      </p:pic>
      <p:sp>
        <p:nvSpPr>
          <p:cNvPr id="18" name="Rectangle 17">
            <a:extLst>
              <a:ext uri="{FF2B5EF4-FFF2-40B4-BE49-F238E27FC236}">
                <a16:creationId xmlns:a16="http://schemas.microsoft.com/office/drawing/2014/main" id="{0874EE5D-6D7B-4B0B-A8A4-09801FBC73AF}"/>
              </a:ext>
            </a:extLst>
          </p:cNvPr>
          <p:cNvSpPr/>
          <p:nvPr/>
        </p:nvSpPr>
        <p:spPr>
          <a:xfrm>
            <a:off x="0" y="0"/>
            <a:ext cx="12192000" cy="6858001"/>
          </a:xfrm>
          <a:prstGeom prst="rect">
            <a:avLst/>
          </a:prstGeom>
          <a:gradFill flip="none" rotWithShape="1">
            <a:gsLst>
              <a:gs pos="100000">
                <a:srgbClr val="00003B">
                  <a:alpha val="84000"/>
                </a:srgbClr>
              </a:gs>
              <a:gs pos="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B1FEB3CB-9CD3-49FB-A0A9-9431331FF0E8}"/>
              </a:ext>
            </a:extLst>
          </p:cNvPr>
          <p:cNvSpPr/>
          <p:nvPr/>
        </p:nvSpPr>
        <p:spPr>
          <a:xfrm>
            <a:off x="0" y="5800788"/>
            <a:ext cx="12192000" cy="1057212"/>
          </a:xfrm>
          <a:prstGeom prst="rect">
            <a:avLst/>
          </a:prstGeom>
          <a:gradFill flip="none" rotWithShape="1">
            <a:gsLst>
              <a:gs pos="100000">
                <a:sysClr val="windowText" lastClr="000000">
                  <a:alpha val="50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71F017-B505-487A-A012-05808AB1B33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0D667A54-14B5-4538-9B74-052BF1564CA8}"/>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2" name="TextBox 11">
            <a:extLst>
              <a:ext uri="{FF2B5EF4-FFF2-40B4-BE49-F238E27FC236}">
                <a16:creationId xmlns:a16="http://schemas.microsoft.com/office/drawing/2014/main" id="{CD919505-F79F-44DB-B467-CA16D4D6588D}"/>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rgbClr val="000000"/>
                </a:solidFill>
                <a:latin typeface="Effra Medium" panose="020B0703020203020204" pitchFamily="34" charset="0"/>
                <a:cs typeface="Effra Medium" panose="020B0703020203020204" pitchFamily="34" charset="0"/>
              </a:rPr>
              <a:t> PRO SOFTWARE</a:t>
            </a:r>
          </a:p>
        </p:txBody>
      </p:sp>
      <p:grpSp>
        <p:nvGrpSpPr>
          <p:cNvPr id="16" name="Group 15">
            <a:extLst>
              <a:ext uri="{FF2B5EF4-FFF2-40B4-BE49-F238E27FC236}">
                <a16:creationId xmlns:a16="http://schemas.microsoft.com/office/drawing/2014/main" id="{7B6D2EDB-F41D-4C05-A3A6-B042B87274A3}"/>
              </a:ext>
            </a:extLst>
          </p:cNvPr>
          <p:cNvGrpSpPr/>
          <p:nvPr/>
        </p:nvGrpSpPr>
        <p:grpSpPr>
          <a:xfrm>
            <a:off x="10238335" y="5593659"/>
            <a:ext cx="1847343" cy="844964"/>
            <a:chOff x="10238335" y="5593659"/>
            <a:chExt cx="1847343" cy="844964"/>
          </a:xfrm>
        </p:grpSpPr>
        <p:pic>
          <p:nvPicPr>
            <p:cNvPr id="19" name="Picture 18">
              <a:extLst>
                <a:ext uri="{FF2B5EF4-FFF2-40B4-BE49-F238E27FC236}">
                  <a16:creationId xmlns:a16="http://schemas.microsoft.com/office/drawing/2014/main" id="{E66865C2-0A62-4BEA-8226-9CFD037BE220}"/>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20" name="TextBox 19">
              <a:extLst>
                <a:ext uri="{FF2B5EF4-FFF2-40B4-BE49-F238E27FC236}">
                  <a16:creationId xmlns:a16="http://schemas.microsoft.com/office/drawing/2014/main" id="{7550D26D-8287-4C60-B0EB-8E9196CD2BFB}"/>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
        <p:nvSpPr>
          <p:cNvPr id="23" name="TextBox 22">
            <a:extLst>
              <a:ext uri="{FF2B5EF4-FFF2-40B4-BE49-F238E27FC236}">
                <a16:creationId xmlns:a16="http://schemas.microsoft.com/office/drawing/2014/main" id="{9D812D03-69AB-47D6-A305-844ACDEEEF7E}"/>
              </a:ext>
            </a:extLst>
          </p:cNvPr>
          <p:cNvSpPr txBox="1"/>
          <p:nvPr/>
        </p:nvSpPr>
        <p:spPr>
          <a:xfrm>
            <a:off x="725245" y="2332520"/>
            <a:ext cx="3667992" cy="1865126"/>
          </a:xfrm>
          <a:prstGeom prst="rect">
            <a:avLst/>
          </a:prstGeom>
          <a:noFill/>
          <a:effectLst/>
        </p:spPr>
        <p:txBody>
          <a:bodyPr wrap="none" rtlCol="0">
            <a:spAutoFit/>
          </a:bodyPr>
          <a:lstStyle/>
          <a:p>
            <a:pPr>
              <a:lnSpc>
                <a:spcPct val="80000"/>
              </a:lnSpc>
            </a:pPr>
            <a:r>
              <a:rPr lang="en-CA" sz="7200" b="1">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Security</a:t>
            </a:r>
          </a:p>
          <a:p>
            <a:pPr>
              <a:lnSpc>
                <a:spcPct val="80000"/>
              </a:lnSpc>
            </a:pPr>
            <a:r>
              <a:rPr lang="en-CA" sz="7200" b="1">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Features</a:t>
            </a:r>
          </a:p>
        </p:txBody>
      </p:sp>
      <p:pic>
        <p:nvPicPr>
          <p:cNvPr id="28" name="Graphic 27" descr="Lock">
            <a:extLst>
              <a:ext uri="{FF2B5EF4-FFF2-40B4-BE49-F238E27FC236}">
                <a16:creationId xmlns:a16="http://schemas.microsoft.com/office/drawing/2014/main" id="{9D138287-2917-4198-AC7D-F50E395FBF9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26219" y="2921752"/>
            <a:ext cx="1188720" cy="1188720"/>
          </a:xfrm>
          <a:prstGeom prst="rect">
            <a:avLst/>
          </a:prstGeom>
          <a:effectLst/>
        </p:spPr>
      </p:pic>
      <p:sp>
        <p:nvSpPr>
          <p:cNvPr id="22" name="Rectangle 21">
            <a:extLst>
              <a:ext uri="{FF2B5EF4-FFF2-40B4-BE49-F238E27FC236}">
                <a16:creationId xmlns:a16="http://schemas.microsoft.com/office/drawing/2014/main" id="{907B8ED7-90E0-42E2-BFB1-0DABC6A1AF23}"/>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32378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35EE69-7D39-45B3-B17C-CB73CD686001}"/>
              </a:ext>
            </a:extLst>
          </p:cNvPr>
          <p:cNvPicPr>
            <a:picLocks noChangeAspect="1"/>
          </p:cNvPicPr>
          <p:nvPr/>
        </p:nvPicPr>
        <p:blipFill rotWithShape="1">
          <a:blip r:embed="rId3"/>
          <a:srcRect b="22524"/>
          <a:stretch/>
        </p:blipFill>
        <p:spPr>
          <a:xfrm>
            <a:off x="0" y="-712"/>
            <a:ext cx="12192000" cy="5029912"/>
          </a:xfrm>
          <a:prstGeom prst="rect">
            <a:avLst/>
          </a:prstGeom>
        </p:spPr>
      </p:pic>
      <p:sp>
        <p:nvSpPr>
          <p:cNvPr id="3" name="Rectangle 2">
            <a:extLst>
              <a:ext uri="{FF2B5EF4-FFF2-40B4-BE49-F238E27FC236}">
                <a16:creationId xmlns:a16="http://schemas.microsoft.com/office/drawing/2014/main" id="{EC2DF0CC-CD65-4613-9E74-58F45F3FCCF6}"/>
              </a:ext>
            </a:extLst>
          </p:cNvPr>
          <p:cNvSpPr/>
          <p:nvPr/>
        </p:nvSpPr>
        <p:spPr>
          <a:xfrm>
            <a:off x="-3" y="0"/>
            <a:ext cx="8379915" cy="5029199"/>
          </a:xfrm>
          <a:prstGeom prst="rect">
            <a:avLst/>
          </a:prstGeom>
          <a:gradFill>
            <a:gsLst>
              <a:gs pos="56000">
                <a:srgbClr val="0000E1">
                  <a:alpha val="5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Effra Light"/>
              <a:ea typeface="+mn-ea"/>
              <a:cs typeface="+mn-cs"/>
            </a:endParaRPr>
          </a:p>
        </p:txBody>
      </p:sp>
      <p:sp>
        <p:nvSpPr>
          <p:cNvPr id="4" name="Chevron 4">
            <a:extLst>
              <a:ext uri="{FF2B5EF4-FFF2-40B4-BE49-F238E27FC236}">
                <a16:creationId xmlns:a16="http://schemas.microsoft.com/office/drawing/2014/main" id="{D21454B1-A53F-493A-BC62-B3D42E0CB57D}"/>
              </a:ext>
            </a:extLst>
          </p:cNvPr>
          <p:cNvSpPr/>
          <p:nvPr/>
        </p:nvSpPr>
        <p:spPr>
          <a:xfrm>
            <a:off x="357006" y="5343056"/>
            <a:ext cx="3838476"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rgbClr val="FFFFFF"/>
                </a:solidFill>
                <a:uLnTx/>
                <a:uFillTx/>
                <a:latin typeface="Effra" panose="020B0603020203020204" pitchFamily="34" charset="0"/>
                <a:cs typeface="Effra" panose="020B0603020203020204" pitchFamily="34" charset="0"/>
              </a:rPr>
              <a:t>Startup Security:</a:t>
            </a:r>
            <a:br>
              <a:rPr kumimoji="0" lang="en-US" sz="1600" b="0" i="0" u="none" strike="noStrike" kern="1200" cap="none" spc="0" normalizeH="0" baseline="0" noProof="0">
                <a:ln>
                  <a:noFill/>
                </a:ln>
                <a:solidFill>
                  <a:srgbClr val="FFFFFF"/>
                </a:solidFill>
                <a:uLnTx/>
                <a:uFillTx/>
                <a:latin typeface="Effra Light" panose="020B0403020203020204" pitchFamily="34" charset="0"/>
                <a:ea typeface="+mn-ea"/>
                <a:cs typeface="Effra Light" panose="020B0403020203020204" pitchFamily="34" charset="0"/>
              </a:rPr>
            </a:br>
            <a:r>
              <a:rPr kumimoji="0" lang="en-US" sz="1400" b="0" i="0" u="none" strike="noStrike" kern="1200" cap="none" spc="0" normalizeH="0" baseline="0" noProof="0">
                <a:ln>
                  <a:noFill/>
                </a:ln>
                <a:solidFill>
                  <a:srgbClr val="FFFFFF"/>
                </a:solidFill>
                <a:uLnTx/>
                <a:uFillTx/>
                <a:ea typeface="+mn-ea"/>
                <a:cs typeface="Effra" panose="020B0603020203020204" pitchFamily="34" charset="0"/>
              </a:rPr>
              <a:t>AMD Secure Processor Boot</a:t>
            </a:r>
            <a:br>
              <a:rPr kumimoji="0" lang="en-US" sz="1400" b="0" i="0" u="none" strike="noStrike" kern="1200" cap="none" spc="0" normalizeH="0" baseline="0" noProof="0">
                <a:ln>
                  <a:noFill/>
                </a:ln>
                <a:solidFill>
                  <a:srgbClr val="FFFFFF"/>
                </a:solidFill>
                <a:uLnTx/>
                <a:uFillTx/>
                <a:ea typeface="+mn-ea"/>
                <a:cs typeface="Effra" panose="020B0603020203020204" pitchFamily="34" charset="0"/>
              </a:rPr>
            </a:br>
            <a:r>
              <a:rPr kumimoji="0" lang="en-US" sz="1400" b="0" i="0" u="none" strike="noStrike" kern="1200" cap="none" spc="0" normalizeH="0" baseline="0" noProof="0">
                <a:ln>
                  <a:noFill/>
                </a:ln>
                <a:solidFill>
                  <a:srgbClr val="FFFFFF"/>
                </a:solidFill>
                <a:uLnTx/>
                <a:uFillTx/>
                <a:ea typeface="+mn-ea"/>
                <a:cs typeface="Effra" panose="020B0603020203020204" pitchFamily="34" charset="0"/>
              </a:rPr>
              <a:t>and Firmware Validation</a:t>
            </a:r>
          </a:p>
        </p:txBody>
      </p:sp>
      <p:sp>
        <p:nvSpPr>
          <p:cNvPr id="5" name="Chevron 8">
            <a:extLst>
              <a:ext uri="{FF2B5EF4-FFF2-40B4-BE49-F238E27FC236}">
                <a16:creationId xmlns:a16="http://schemas.microsoft.com/office/drawing/2014/main" id="{6A0C7236-EAD7-48DC-9133-82BE36828F2C}"/>
              </a:ext>
            </a:extLst>
          </p:cNvPr>
          <p:cNvSpPr/>
          <p:nvPr/>
        </p:nvSpPr>
        <p:spPr>
          <a:xfrm>
            <a:off x="4186834" y="5343056"/>
            <a:ext cx="3840480"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en-US" sz="1500" b="1" i="0" u="none" strike="noStrike" kern="1200" cap="none" spc="0" normalizeH="0" baseline="0" noProof="0">
                <a:ln>
                  <a:noFill/>
                </a:ln>
                <a:solidFill>
                  <a:srgbClr val="FFFFFF"/>
                </a:solidFill>
                <a:uLnTx/>
                <a:uFillTx/>
                <a:latin typeface="Effra" panose="020B0603020203020204" pitchFamily="34" charset="0"/>
                <a:cs typeface="Effra" panose="020B0603020203020204" pitchFamily="34" charset="0"/>
              </a:rPr>
              <a:t>Workflow Security:</a:t>
            </a:r>
            <a:br>
              <a:rPr kumimoji="0" lang="en-US" sz="1600" b="0" i="0" u="none" strike="noStrike" kern="1200" cap="none" spc="0" normalizeH="0" baseline="0" noProof="0">
                <a:ln>
                  <a:noFill/>
                </a:ln>
                <a:solidFill>
                  <a:srgbClr val="FFFFFF"/>
                </a:solidFill>
                <a:uLnTx/>
                <a:uFillTx/>
                <a:latin typeface="Effra" panose="020B0603020203020204" pitchFamily="34" charset="0"/>
                <a:cs typeface="Effra" panose="020B0603020203020204" pitchFamily="34" charset="0"/>
              </a:rPr>
            </a:br>
            <a:r>
              <a:rPr kumimoji="0" lang="en-US" sz="1400" b="0" i="0" u="none" strike="noStrike" kern="1200" cap="none" spc="0" normalizeH="0" baseline="0" noProof="0">
                <a:ln>
                  <a:noFill/>
                </a:ln>
                <a:solidFill>
                  <a:srgbClr val="FFFFFF"/>
                </a:solidFill>
                <a:uLnTx/>
                <a:uFillTx/>
                <a:ea typeface="+mn-ea"/>
                <a:cs typeface="Effra" panose="020B0603020203020204" pitchFamily="34" charset="0"/>
              </a:rPr>
              <a:t>AMD Secure Processor and</a:t>
            </a:r>
            <a:br>
              <a:rPr kumimoji="0" lang="en-US" sz="1400" b="0" i="0" u="none" strike="noStrike" kern="1200" cap="none" spc="0" normalizeH="0" baseline="0" noProof="0">
                <a:ln>
                  <a:noFill/>
                </a:ln>
                <a:solidFill>
                  <a:srgbClr val="FFFFFF"/>
                </a:solidFill>
                <a:uLnTx/>
                <a:uFillTx/>
                <a:ea typeface="+mn-ea"/>
                <a:cs typeface="Effra" panose="020B0603020203020204" pitchFamily="34" charset="0"/>
              </a:rPr>
            </a:br>
            <a:r>
              <a:rPr lang="en-US" sz="1400">
                <a:solidFill>
                  <a:srgbClr val="FFFFFF"/>
                </a:solidFill>
                <a:cs typeface="Effra" panose="020B0603020203020204" pitchFamily="34" charset="0"/>
              </a:rPr>
              <a:t>Windows</a:t>
            </a:r>
            <a:r>
              <a:rPr lang="en-US" sz="1400" baseline="30000">
                <a:solidFill>
                  <a:srgbClr val="FFFFFF"/>
                </a:solidFill>
                <a:cs typeface="Effra" panose="020B0603020203020204" pitchFamily="34" charset="0"/>
              </a:rPr>
              <a:t>® </a:t>
            </a:r>
            <a:r>
              <a:rPr lang="en-US" sz="1400">
                <a:solidFill>
                  <a:srgbClr val="FFFFFF"/>
                </a:solidFill>
                <a:cs typeface="Effra" panose="020B0603020203020204" pitchFamily="34" charset="0"/>
              </a:rPr>
              <a:t>Defender Device Guard </a:t>
            </a:r>
            <a:endParaRPr kumimoji="0" lang="en-US" sz="1400" b="0" i="0" u="none" strike="noStrike" kern="1200" cap="none" spc="0" normalizeH="0" baseline="0" noProof="0">
              <a:ln>
                <a:noFill/>
              </a:ln>
              <a:solidFill>
                <a:srgbClr val="FFFFFF"/>
              </a:solidFill>
              <a:uLnTx/>
              <a:uFillTx/>
              <a:ea typeface="+mn-ea"/>
              <a:cs typeface="Effra" panose="020B0603020203020204" pitchFamily="34" charset="0"/>
            </a:endParaRPr>
          </a:p>
        </p:txBody>
      </p:sp>
      <p:cxnSp>
        <p:nvCxnSpPr>
          <p:cNvPr id="6" name="Straight Connector 5">
            <a:extLst>
              <a:ext uri="{FF2B5EF4-FFF2-40B4-BE49-F238E27FC236}">
                <a16:creationId xmlns:a16="http://schemas.microsoft.com/office/drawing/2014/main" id="{FD541435-B2C0-4560-957B-20240D8C2035}"/>
              </a:ext>
            </a:extLst>
          </p:cNvPr>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Title 2">
            <a:extLst>
              <a:ext uri="{FF2B5EF4-FFF2-40B4-BE49-F238E27FC236}">
                <a16:creationId xmlns:a16="http://schemas.microsoft.com/office/drawing/2014/main" id="{65E19FB7-0AE5-47F6-852B-BB6164ECEFF3}"/>
              </a:ext>
            </a:extLst>
          </p:cNvPr>
          <p:cNvSpPr txBox="1">
            <a:spLocks/>
          </p:cNvSpPr>
          <p:nvPr/>
        </p:nvSpPr>
        <p:spPr>
          <a:xfrm>
            <a:off x="676020" y="1721730"/>
            <a:ext cx="4546494" cy="246273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US" sz="4400" b="0" i="0" u="none" strike="noStrike" kern="1200" cap="none" spc="0" normalizeH="0" baseline="0" noProof="0" dirty="0">
                <a:ln>
                  <a:noFill/>
                </a:ln>
                <a:solidFill>
                  <a:prstClr val="white"/>
                </a:solidFill>
                <a:uLnTx/>
                <a:uFillTx/>
                <a:latin typeface="Effra" panose="020B0603020203020204" pitchFamily="34" charset="0"/>
                <a:ea typeface="+mj-ea"/>
                <a:cs typeface="Effra" panose="020B0603020203020204" pitchFamily="34" charset="0"/>
              </a:rPr>
              <a:t>      </a:t>
            </a:r>
            <a: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t>Radeon</a:t>
            </a:r>
            <a:r>
              <a:rPr kumimoji="0" lang="en-US" sz="2800" b="0" i="0" u="none" strike="noStrike" kern="1200" cap="none" spc="0" normalizeH="0" baseline="60000" noProof="0" dirty="0">
                <a:ln>
                  <a:noFill/>
                </a:ln>
                <a:solidFill>
                  <a:prstClr val="white"/>
                </a:solidFill>
                <a:uLnTx/>
                <a:uFillTx/>
                <a:latin typeface="Effra" panose="020B0603020203020204" pitchFamily="34" charset="0"/>
                <a:cs typeface="Effra" panose="020B0603020203020204" pitchFamily="34" charset="0"/>
              </a:rPr>
              <a:t>™</a:t>
            </a:r>
            <a: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t> Pro</a:t>
            </a:r>
            <a:b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br>
            <a:r>
              <a:rPr kumimoji="0" lang="en-US" sz="4400" b="0" i="0" u="none" strike="noStrike" kern="1200" cap="none" spc="0" normalizeH="0" baseline="0" noProof="0" dirty="0">
                <a:ln>
                  <a:noFill/>
                </a:ln>
                <a:solidFill>
                  <a:prstClr val="white"/>
                </a:solidFill>
                <a:uLnTx/>
                <a:uFillTx/>
                <a:latin typeface="Effra" panose="020B0603020203020204" pitchFamily="34" charset="0"/>
                <a:cs typeface="Effra" panose="020B0603020203020204" pitchFamily="34" charset="0"/>
              </a:rPr>
              <a:t>Security Features</a:t>
            </a:r>
          </a:p>
          <a:p>
            <a:pPr lvl="0" algn="l">
              <a:lnSpc>
                <a:spcPct val="100000"/>
              </a:lnSpc>
              <a:defRPr/>
            </a:pPr>
            <a:r>
              <a:rPr kumimoji="0" lang="en-US" sz="2800" b="0" i="0" u="none" kern="1200" cap="none" spc="0" normalizeH="0" baseline="0" noProof="0" dirty="0">
                <a:ln>
                  <a:noFill/>
                </a:ln>
                <a:solidFill>
                  <a:srgbClr val="FFFFFF"/>
                </a:solidFill>
                <a:uLnTx/>
                <a:uFillTx/>
                <a:latin typeface="+mn-lt"/>
                <a:ea typeface="+mj-ea"/>
                <a:cs typeface="Effra Light" panose="020B0403020203020204" pitchFamily="34" charset="0"/>
              </a:rPr>
              <a:t>Added Protection for Your</a:t>
            </a:r>
            <a:br>
              <a:rPr kumimoji="0" lang="en-US" sz="2800" b="0" i="0" u="none" kern="1200" cap="none" spc="0" normalizeH="0" baseline="0" noProof="0" dirty="0">
                <a:ln>
                  <a:noFill/>
                </a:ln>
                <a:solidFill>
                  <a:srgbClr val="FFFFFF"/>
                </a:solidFill>
                <a:uLnTx/>
                <a:uFillTx/>
                <a:latin typeface="+mn-lt"/>
                <a:ea typeface="+mj-ea"/>
                <a:cs typeface="Effra Light" panose="020B0403020203020204" pitchFamily="34" charset="0"/>
              </a:rPr>
            </a:br>
            <a:r>
              <a:rPr kumimoji="0" lang="en-US" sz="2800" b="0" i="0" u="none" kern="1200" cap="none" spc="0" normalizeH="0" baseline="0" noProof="0" dirty="0">
                <a:ln>
                  <a:noFill/>
                </a:ln>
                <a:solidFill>
                  <a:srgbClr val="FFFFFF"/>
                </a:solidFill>
                <a:uLnTx/>
                <a:uFillTx/>
                <a:latin typeface="+mn-lt"/>
                <a:ea typeface="+mj-ea"/>
                <a:cs typeface="Effra Light" panose="020B0403020203020204" pitchFamily="34" charset="0"/>
              </a:rPr>
              <a:t>Intellectual Property</a:t>
            </a:r>
          </a:p>
        </p:txBody>
      </p:sp>
      <p:pic>
        <p:nvPicPr>
          <p:cNvPr id="8" name="Graphic 7" descr="Lock">
            <a:extLst>
              <a:ext uri="{FF2B5EF4-FFF2-40B4-BE49-F238E27FC236}">
                <a16:creationId xmlns:a16="http://schemas.microsoft.com/office/drawing/2014/main" id="{39678E54-906B-439B-8C31-7F31C69A02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8744" y="1647829"/>
            <a:ext cx="713232" cy="713232"/>
          </a:xfrm>
          <a:prstGeom prst="rect">
            <a:avLst/>
          </a:prstGeom>
          <a:effectLst/>
        </p:spPr>
      </p:pic>
      <p:sp>
        <p:nvSpPr>
          <p:cNvPr id="19" name="Chevron 8">
            <a:extLst>
              <a:ext uri="{FF2B5EF4-FFF2-40B4-BE49-F238E27FC236}">
                <a16:creationId xmlns:a16="http://schemas.microsoft.com/office/drawing/2014/main" id="{6B97F0FD-52FF-4D41-A63A-B5ABA555D5EF}"/>
              </a:ext>
            </a:extLst>
          </p:cNvPr>
          <p:cNvSpPr/>
          <p:nvPr/>
        </p:nvSpPr>
        <p:spPr>
          <a:xfrm>
            <a:off x="8018665" y="5343056"/>
            <a:ext cx="3840480"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rgbClr val="FFFFFF"/>
                </a:solidFill>
                <a:uLnTx/>
                <a:uFillTx/>
                <a:latin typeface="Effra" panose="020B0603020203020204" pitchFamily="34" charset="0"/>
                <a:cs typeface="Effra" panose="020B0603020203020204" pitchFamily="34" charset="0"/>
              </a:rPr>
              <a:t>Shutdown Security:</a:t>
            </a:r>
            <a:br>
              <a:rPr kumimoji="0" lang="en-US" sz="1400" b="0" i="0" u="none" strike="noStrike" kern="1200" cap="none" spc="0" normalizeH="0" baseline="0" noProof="0">
                <a:ln>
                  <a:noFill/>
                </a:ln>
                <a:solidFill>
                  <a:srgbClr val="FFFFFF"/>
                </a:solidFill>
                <a:uLnTx/>
                <a:uFillTx/>
                <a:latin typeface="Effra" panose="020B0603020203020204" pitchFamily="34" charset="0"/>
                <a:cs typeface="Effra" panose="020B0603020203020204" pitchFamily="34" charset="0"/>
              </a:rPr>
            </a:br>
            <a:r>
              <a:rPr kumimoji="0" lang="en-US" sz="1400" b="0" i="0" u="none" strike="noStrike" kern="1200" cap="none" spc="0" normalizeH="0" baseline="0" noProof="0">
                <a:ln>
                  <a:noFill/>
                </a:ln>
                <a:solidFill>
                  <a:srgbClr val="FFFFFF"/>
                </a:solidFill>
                <a:uLnTx/>
                <a:uFillTx/>
                <a:ea typeface="+mn-ea"/>
                <a:cs typeface="Effra" panose="020B0603020203020204" pitchFamily="34" charset="0"/>
              </a:rPr>
              <a:t>AMD Secure Processor Secures Graphics Bound IP</a:t>
            </a:r>
            <a:endParaRPr kumimoji="0" lang="en-US" sz="1800" b="0" i="0" u="none" strike="noStrike" kern="1200" cap="none" spc="0" normalizeH="0" baseline="0" noProof="0">
              <a:ln>
                <a:noFill/>
              </a:ln>
              <a:solidFill>
                <a:srgbClr val="FFFFFF"/>
              </a:solidFill>
              <a:uLnTx/>
              <a:uFillTx/>
              <a:ea typeface="+mn-ea"/>
              <a:cs typeface="Effra" panose="020B0603020203020204" pitchFamily="34" charset="0"/>
            </a:endParaRPr>
          </a:p>
        </p:txBody>
      </p:sp>
      <p:sp>
        <p:nvSpPr>
          <p:cNvPr id="20" name="Title 2">
            <a:extLst>
              <a:ext uri="{FF2B5EF4-FFF2-40B4-BE49-F238E27FC236}">
                <a16:creationId xmlns:a16="http://schemas.microsoft.com/office/drawing/2014/main" id="{3C4B6816-C4CF-489A-807F-EFB56325456D}"/>
              </a:ext>
            </a:extLst>
          </p:cNvPr>
          <p:cNvSpPr txBox="1">
            <a:spLocks/>
          </p:cNvSpPr>
          <p:nvPr/>
        </p:nvSpPr>
        <p:spPr>
          <a:xfrm>
            <a:off x="1752600" y="6274539"/>
            <a:ext cx="8686800"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Available on Radeon</a:t>
            </a:r>
            <a:r>
              <a:rPr kumimoji="0" lang="en-US" sz="800" b="0" i="0" u="none" strike="noStrike" kern="1200" cap="none" spc="0" normalizeH="0" baseline="30000" noProof="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 Pro WX 9100</a:t>
            </a:r>
            <a:r>
              <a:rPr lang="en-US" sz="800" spc="0">
                <a:solidFill>
                  <a:srgbClr val="FFFFFF">
                    <a:alpha val="50000"/>
                  </a:srgbClr>
                </a:solidFill>
                <a:latin typeface="+mn-lt"/>
                <a:cs typeface="Effra Light" panose="020B0403020203020204" pitchFamily="34" charset="0"/>
              </a:rPr>
              <a:t>, Radeon</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Pro SSG, and </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Radeon</a:t>
            </a:r>
            <a:r>
              <a:rPr kumimoji="0" lang="en-US" sz="800" b="0" i="0" u="none" strike="noStrike" kern="1200" cap="none" spc="0" normalizeH="0" baseline="30000" noProof="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 Vega Frontier Edition graphics cards. </a:t>
            </a:r>
            <a:r>
              <a:rPr lang="en-US" sz="800" spc="0">
                <a:solidFill>
                  <a:srgbClr val="FFFFFF">
                    <a:alpha val="50000"/>
                  </a:srgbClr>
                </a:solidFill>
                <a:latin typeface="+mn-lt"/>
                <a:cs typeface="Effra Light" panose="020B0403020203020204" pitchFamily="34" charset="0"/>
              </a:rPr>
              <a:t>Windows</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Defender Device Guard </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requires </a:t>
            </a:r>
            <a:r>
              <a:rPr lang="en-US" sz="800" spc="0">
                <a:solidFill>
                  <a:srgbClr val="FFFFFF">
                    <a:alpha val="50000"/>
                  </a:srgbClr>
                </a:solidFill>
                <a:latin typeface="+mn-lt"/>
                <a:cs typeface="Effra Light" panose="020B0403020203020204" pitchFamily="34" charset="0"/>
              </a:rPr>
              <a:t>Windows</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10 Enterprise edition </a:t>
            </a:r>
            <a:endPar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endParaRPr>
          </a:p>
        </p:txBody>
      </p:sp>
      <p:sp>
        <p:nvSpPr>
          <p:cNvPr id="25" name="Rectangle 24">
            <a:extLst>
              <a:ext uri="{FF2B5EF4-FFF2-40B4-BE49-F238E27FC236}">
                <a16:creationId xmlns:a16="http://schemas.microsoft.com/office/drawing/2014/main" id="{D60191FA-0F8F-4A25-9B8F-0BB735672398}"/>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26" name="Rectangle 25">
            <a:extLst>
              <a:ext uri="{FF2B5EF4-FFF2-40B4-BE49-F238E27FC236}">
                <a16:creationId xmlns:a16="http://schemas.microsoft.com/office/drawing/2014/main" id="{61D96AFA-E3CB-4ED1-BB4D-A17D8538195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27" name="TextBox 26">
            <a:extLst>
              <a:ext uri="{FF2B5EF4-FFF2-40B4-BE49-F238E27FC236}">
                <a16:creationId xmlns:a16="http://schemas.microsoft.com/office/drawing/2014/main" id="{9E29E8E4-228D-48B7-8C39-8E3CC9A9751C}"/>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SECURITY FEATURES</a:t>
            </a:r>
            <a:endParaRPr lang="en-US">
              <a:solidFill>
                <a:srgbClr val="000000"/>
              </a:solidFill>
              <a:latin typeface="Effra Medium" panose="020B0703020203020204" pitchFamily="34" charset="0"/>
              <a:cs typeface="Effra Medium" panose="020B0703020203020204" pitchFamily="34" charset="0"/>
            </a:endParaRPr>
          </a:p>
        </p:txBody>
      </p:sp>
      <p:sp>
        <p:nvSpPr>
          <p:cNvPr id="28" name="Rectangle 27">
            <a:extLst>
              <a:ext uri="{FF2B5EF4-FFF2-40B4-BE49-F238E27FC236}">
                <a16:creationId xmlns:a16="http://schemas.microsoft.com/office/drawing/2014/main" id="{AACBFD8F-038A-4660-A220-642B217B330F}"/>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29" name="Group 28">
            <a:extLst>
              <a:ext uri="{FF2B5EF4-FFF2-40B4-BE49-F238E27FC236}">
                <a16:creationId xmlns:a16="http://schemas.microsoft.com/office/drawing/2014/main" id="{29FD15EE-81B2-45B6-B4CF-A78C2D52CAB1}"/>
              </a:ext>
            </a:extLst>
          </p:cNvPr>
          <p:cNvGrpSpPr/>
          <p:nvPr/>
        </p:nvGrpSpPr>
        <p:grpSpPr>
          <a:xfrm>
            <a:off x="10238335" y="117702"/>
            <a:ext cx="1847343" cy="844964"/>
            <a:chOff x="10238335" y="5593659"/>
            <a:chExt cx="1847343" cy="844964"/>
          </a:xfrm>
        </p:grpSpPr>
        <p:pic>
          <p:nvPicPr>
            <p:cNvPr id="30" name="Picture 29">
              <a:extLst>
                <a:ext uri="{FF2B5EF4-FFF2-40B4-BE49-F238E27FC236}">
                  <a16:creationId xmlns:a16="http://schemas.microsoft.com/office/drawing/2014/main" id="{DAB24765-036D-4E44-B8B3-BC775B74CE0B}"/>
                </a:ext>
              </a:extLst>
            </p:cNvPr>
            <p:cNvPicPr>
              <a:picLocks noChangeAspect="1"/>
            </p:cNvPicPr>
            <p:nvPr/>
          </p:nvPicPr>
          <p:blipFill>
            <a:blip r:embed="rId6"/>
            <a:stretch>
              <a:fillRect/>
            </a:stretch>
          </p:blipFill>
          <p:spPr>
            <a:xfrm>
              <a:off x="10339046" y="5593659"/>
              <a:ext cx="1645920" cy="502935"/>
            </a:xfrm>
            <a:prstGeom prst="rect">
              <a:avLst/>
            </a:prstGeom>
            <a:effectLst/>
          </p:spPr>
        </p:pic>
        <p:sp>
          <p:nvSpPr>
            <p:cNvPr id="31" name="TextBox 30">
              <a:extLst>
                <a:ext uri="{FF2B5EF4-FFF2-40B4-BE49-F238E27FC236}">
                  <a16:creationId xmlns:a16="http://schemas.microsoft.com/office/drawing/2014/main" id="{5EE231AB-B92E-4A1F-884F-93E109C337ED}"/>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pic>
        <p:nvPicPr>
          <p:cNvPr id="38" name="Graphic 37">
            <a:extLst>
              <a:ext uri="{FF2B5EF4-FFF2-40B4-BE49-F238E27FC236}">
                <a16:creationId xmlns:a16="http://schemas.microsoft.com/office/drawing/2014/main" id="{045B5AC0-94CF-4909-ABEB-10A8E392ED7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96203" y="1424016"/>
            <a:ext cx="2286000" cy="2760453"/>
          </a:xfrm>
          <a:prstGeom prst="rect">
            <a:avLst/>
          </a:prstGeom>
        </p:spPr>
      </p:pic>
    </p:spTree>
    <p:extLst>
      <p:ext uri="{BB962C8B-B14F-4D97-AF65-F5344CB8AC3E}">
        <p14:creationId xmlns:p14="http://schemas.microsoft.com/office/powerpoint/2010/main" val="3780972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p:cNvPicPr>
            <a:picLocks noChangeAspect="1"/>
          </p:cNvPicPr>
          <p:nvPr/>
        </p:nvPicPr>
        <p:blipFill rotWithShape="1">
          <a:blip r:embed="rId3"/>
          <a:srcRect l="624" t="1" r="624" b="39461"/>
          <a:stretch/>
        </p:blipFill>
        <p:spPr>
          <a:xfrm flipH="1">
            <a:off x="-3" y="0"/>
            <a:ext cx="12192002" cy="5034703"/>
          </a:xfrm>
          <a:prstGeom prst="rect">
            <a:avLst/>
          </a:prstGeom>
        </p:spPr>
      </p:pic>
      <p:sp>
        <p:nvSpPr>
          <p:cNvPr id="65" name="Rectangle 64"/>
          <p:cNvSpPr/>
          <p:nvPr/>
        </p:nvSpPr>
        <p:spPr>
          <a:xfrm>
            <a:off x="-2" y="0"/>
            <a:ext cx="6675120" cy="5034703"/>
          </a:xfrm>
          <a:prstGeom prst="rect">
            <a:avLst/>
          </a:prstGeom>
          <a:gradFill>
            <a:gsLst>
              <a:gs pos="100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81" name="Straight Connector 80"/>
          <p:cNvCxnSpPr>
            <a:cxnSpLocks/>
          </p:cNvCxnSpPr>
          <p:nvPr/>
        </p:nvCxnSpPr>
        <p:spPr>
          <a:xfrm>
            <a:off x="3319633" y="935357"/>
            <a:ext cx="4134004" cy="184750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2" name="Straight Connector 81"/>
          <p:cNvCxnSpPr>
            <a:cxnSpLocks/>
          </p:cNvCxnSpPr>
          <p:nvPr/>
        </p:nvCxnSpPr>
        <p:spPr>
          <a:xfrm>
            <a:off x="1362628" y="1901296"/>
            <a:ext cx="6142890" cy="1235306"/>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3" name="Straight Connector 82"/>
          <p:cNvCxnSpPr>
            <a:cxnSpLocks/>
          </p:cNvCxnSpPr>
          <p:nvPr/>
        </p:nvCxnSpPr>
        <p:spPr>
          <a:xfrm flipV="1">
            <a:off x="294080" y="3427688"/>
            <a:ext cx="7236163" cy="30034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4" name="Straight Connector 83"/>
          <p:cNvCxnSpPr>
            <a:cxnSpLocks/>
          </p:cNvCxnSpPr>
          <p:nvPr/>
        </p:nvCxnSpPr>
        <p:spPr>
          <a:xfrm flipV="1">
            <a:off x="2557382" y="3799684"/>
            <a:ext cx="4948136" cy="163636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5" name="Straight Connector 84"/>
          <p:cNvCxnSpPr>
            <a:cxnSpLocks/>
          </p:cNvCxnSpPr>
          <p:nvPr/>
        </p:nvCxnSpPr>
        <p:spPr>
          <a:xfrm flipV="1">
            <a:off x="6291283" y="4074132"/>
            <a:ext cx="1658789" cy="1397742"/>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6" name="Straight Connector 85"/>
          <p:cNvCxnSpPr>
            <a:cxnSpLocks/>
          </p:cNvCxnSpPr>
          <p:nvPr/>
        </p:nvCxnSpPr>
        <p:spPr>
          <a:xfrm flipV="1">
            <a:off x="8281947" y="4238607"/>
            <a:ext cx="293614" cy="1233267"/>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89" name="Straight Connector 88"/>
          <p:cNvCxnSpPr>
            <a:cxnSpLocks/>
          </p:cNvCxnSpPr>
          <p:nvPr/>
        </p:nvCxnSpPr>
        <p:spPr>
          <a:xfrm>
            <a:off x="5317047" y="183315"/>
            <a:ext cx="2213196" cy="205607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1" name="Straight Connector 100"/>
          <p:cNvCxnSpPr>
            <a:cxnSpLocks/>
          </p:cNvCxnSpPr>
          <p:nvPr/>
        </p:nvCxnSpPr>
        <p:spPr>
          <a:xfrm flipH="1" flipV="1">
            <a:off x="9232501" y="4365224"/>
            <a:ext cx="505433" cy="107082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2" name="Straight Connector 101"/>
          <p:cNvCxnSpPr>
            <a:cxnSpLocks/>
          </p:cNvCxnSpPr>
          <p:nvPr/>
        </p:nvCxnSpPr>
        <p:spPr>
          <a:xfrm flipH="1" flipV="1">
            <a:off x="9768820" y="4238608"/>
            <a:ext cx="1446179" cy="119744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3" name="Straight Connector 102"/>
          <p:cNvCxnSpPr>
            <a:cxnSpLocks/>
          </p:cNvCxnSpPr>
          <p:nvPr/>
        </p:nvCxnSpPr>
        <p:spPr>
          <a:xfrm flipH="1" flipV="1">
            <a:off x="10242234" y="3982602"/>
            <a:ext cx="1947672" cy="960193"/>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4" name="Straight Connector 103"/>
          <p:cNvCxnSpPr>
            <a:cxnSpLocks/>
          </p:cNvCxnSpPr>
          <p:nvPr/>
        </p:nvCxnSpPr>
        <p:spPr>
          <a:xfrm flipH="1" flipV="1">
            <a:off x="10609211" y="3731342"/>
            <a:ext cx="1581912" cy="342790"/>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5" name="Straight Connector 104"/>
          <p:cNvCxnSpPr>
            <a:cxnSpLocks/>
          </p:cNvCxnSpPr>
          <p:nvPr/>
        </p:nvCxnSpPr>
        <p:spPr>
          <a:xfrm flipH="1">
            <a:off x="10295250" y="3217200"/>
            <a:ext cx="1892808" cy="9744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6" name="Straight Connector 105"/>
          <p:cNvCxnSpPr>
            <a:cxnSpLocks/>
          </p:cNvCxnSpPr>
          <p:nvPr/>
        </p:nvCxnSpPr>
        <p:spPr>
          <a:xfrm>
            <a:off x="7431568" y="-37792"/>
            <a:ext cx="664389" cy="1650035"/>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7" name="Straight Connector 106"/>
          <p:cNvCxnSpPr>
            <a:cxnSpLocks/>
          </p:cNvCxnSpPr>
          <p:nvPr/>
        </p:nvCxnSpPr>
        <p:spPr>
          <a:xfrm flipH="1">
            <a:off x="9282438" y="72083"/>
            <a:ext cx="394327" cy="1485089"/>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8" name="Straight Connector 107"/>
          <p:cNvCxnSpPr>
            <a:cxnSpLocks/>
          </p:cNvCxnSpPr>
          <p:nvPr/>
        </p:nvCxnSpPr>
        <p:spPr>
          <a:xfrm flipV="1">
            <a:off x="10670250" y="2239385"/>
            <a:ext cx="1527048" cy="543474"/>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cxnSp>
        <p:nvCxnSpPr>
          <p:cNvPr id="109" name="Straight Connector 108"/>
          <p:cNvCxnSpPr>
            <a:cxnSpLocks/>
          </p:cNvCxnSpPr>
          <p:nvPr/>
        </p:nvCxnSpPr>
        <p:spPr>
          <a:xfrm flipV="1">
            <a:off x="10319085" y="630351"/>
            <a:ext cx="1704540" cy="1454167"/>
          </a:xfrm>
          <a:prstGeom prst="line">
            <a:avLst/>
          </a:prstGeom>
          <a:ln w="57150" cap="flat" cmpd="sng" algn="ctr">
            <a:solidFill>
              <a:schemeClr val="accent2"/>
            </a:solidFill>
            <a:prstDash val="dash"/>
            <a:round/>
            <a:headEnd type="none" w="med" len="med"/>
            <a:tailEnd type="none" w="med" len="med"/>
          </a:ln>
          <a:effectLst>
            <a:glow rad="63500">
              <a:schemeClr val="accent2">
                <a:satMod val="175000"/>
                <a:alpha val="40000"/>
              </a:schemeClr>
            </a:glow>
            <a:softEdge rad="12700"/>
          </a:effectLst>
        </p:spPr>
        <p:style>
          <a:lnRef idx="0">
            <a:scrgbClr r="0" g="0" b="0"/>
          </a:lnRef>
          <a:fillRef idx="0">
            <a:scrgbClr r="0" g="0" b="0"/>
          </a:fillRef>
          <a:effectRef idx="0">
            <a:scrgbClr r="0" g="0" b="0"/>
          </a:effectRef>
          <a:fontRef idx="minor">
            <a:schemeClr val="tx1"/>
          </a:fontRef>
        </p:style>
      </p:cxnSp>
      <p:pic>
        <p:nvPicPr>
          <p:cNvPr id="75" name="Picture 74">
            <a:extLst>
              <a:ext uri="{FF2B5EF4-FFF2-40B4-BE49-F238E27FC236}">
                <a16:creationId xmlns:a16="http://schemas.microsoft.com/office/drawing/2014/main" id="{5E5C283C-ACC4-4C11-BD7A-4428611DD7A0}"/>
              </a:ext>
            </a:extLst>
          </p:cNvPr>
          <p:cNvPicPr>
            <a:picLocks noChangeAspect="1"/>
          </p:cNvPicPr>
          <p:nvPr/>
        </p:nvPicPr>
        <p:blipFill rotWithShape="1">
          <a:blip r:embed="rId4">
            <a:extLst>
              <a:ext uri="{28A0092B-C50C-407E-A947-70E740481C1C}">
                <a14:useLocalDpi xmlns:a14="http://schemas.microsoft.com/office/drawing/2010/main" val="0"/>
              </a:ext>
            </a:extLst>
          </a:blip>
          <a:srcRect t="73490"/>
          <a:stretch/>
        </p:blipFill>
        <p:spPr>
          <a:xfrm>
            <a:off x="0" y="5039930"/>
            <a:ext cx="12192000" cy="1818069"/>
          </a:xfrm>
          <a:prstGeom prst="rect">
            <a:avLst/>
          </a:prstGeom>
        </p:spPr>
      </p:pic>
      <p:sp>
        <p:nvSpPr>
          <p:cNvPr id="76" name="Rectangle 75">
            <a:extLst>
              <a:ext uri="{FF2B5EF4-FFF2-40B4-BE49-F238E27FC236}">
                <a16:creationId xmlns:a16="http://schemas.microsoft.com/office/drawing/2014/main" id="{444CC9EB-51F7-49D5-AEC8-4B7E5E25D432}"/>
              </a:ext>
            </a:extLst>
          </p:cNvPr>
          <p:cNvSpPr/>
          <p:nvPr/>
        </p:nvSpPr>
        <p:spPr>
          <a:xfrm>
            <a:off x="-2" y="0"/>
            <a:ext cx="12199347" cy="6858000"/>
          </a:xfrm>
          <a:prstGeom prst="rect">
            <a:avLst/>
          </a:prstGeom>
          <a:gradFill flip="none" rotWithShape="1">
            <a:gsLst>
              <a:gs pos="0">
                <a:srgbClr val="00004C">
                  <a:alpha val="51765"/>
                </a:srgbClr>
              </a:gs>
              <a:gs pos="65000">
                <a:schemeClr val="bg1">
                  <a:alpha val="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77" name="Rectangle 76">
            <a:extLst>
              <a:ext uri="{FF2B5EF4-FFF2-40B4-BE49-F238E27FC236}">
                <a16:creationId xmlns:a16="http://schemas.microsoft.com/office/drawing/2014/main" id="{B01ECDC4-4C91-42AB-B9C0-A48170F94462}"/>
              </a:ext>
            </a:extLst>
          </p:cNvPr>
          <p:cNvSpPr/>
          <p:nvPr/>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78" name="Rectangle 77">
            <a:extLst>
              <a:ext uri="{FF2B5EF4-FFF2-40B4-BE49-F238E27FC236}">
                <a16:creationId xmlns:a16="http://schemas.microsoft.com/office/drawing/2014/main" id="{AF4D7540-028B-47F8-95C0-291A8E29636B}"/>
              </a:ext>
            </a:extLst>
          </p:cNvPr>
          <p:cNvSpPr/>
          <p:nvPr/>
        </p:nvSpPr>
        <p:spPr>
          <a:xfrm>
            <a:off x="-2" y="6456213"/>
            <a:ext cx="12192002" cy="404358"/>
          </a:xfrm>
          <a:prstGeom prst="rect">
            <a:avLst/>
          </a:prstGeom>
          <a:gradFill>
            <a:gsLst>
              <a:gs pos="100000">
                <a:srgbClr val="130D0F">
                  <a:alpha val="63000"/>
                </a:srgbClr>
              </a:gs>
              <a:gs pos="0">
                <a:srgbClr val="130D0F">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79" name="Group 78">
            <a:extLst>
              <a:ext uri="{FF2B5EF4-FFF2-40B4-BE49-F238E27FC236}">
                <a16:creationId xmlns:a16="http://schemas.microsoft.com/office/drawing/2014/main" id="{A25146FD-47E8-4F2F-8D5E-D672BD0F54EA}"/>
              </a:ext>
            </a:extLst>
          </p:cNvPr>
          <p:cNvGrpSpPr/>
          <p:nvPr/>
        </p:nvGrpSpPr>
        <p:grpSpPr>
          <a:xfrm>
            <a:off x="184033" y="6558742"/>
            <a:ext cx="735909" cy="183807"/>
            <a:chOff x="184033" y="6198524"/>
            <a:chExt cx="735909" cy="183807"/>
          </a:xfrm>
        </p:grpSpPr>
        <p:pic>
          <p:nvPicPr>
            <p:cNvPr id="80" name="Picture 79">
              <a:extLst>
                <a:ext uri="{FF2B5EF4-FFF2-40B4-BE49-F238E27FC236}">
                  <a16:creationId xmlns:a16="http://schemas.microsoft.com/office/drawing/2014/main" id="{6754139E-089C-4478-B4C1-E91DF4983CE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87" name="Picture 86">
              <a:extLst>
                <a:ext uri="{FF2B5EF4-FFF2-40B4-BE49-F238E27FC236}">
                  <a16:creationId xmlns:a16="http://schemas.microsoft.com/office/drawing/2014/main" id="{A60A07B2-3898-40F4-997D-C85D1DFD44B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pic>
        <p:nvPicPr>
          <p:cNvPr id="111" name="Picture 110"/>
          <p:cNvPicPr>
            <a:picLocks noChangeAspect="1"/>
          </p:cNvPicPr>
          <p:nvPr/>
        </p:nvPicPr>
        <p:blipFill rotWithShape="1">
          <a:blip r:embed="rId6"/>
          <a:srcRect l="-7" t="16216" r="3497" b="6576"/>
          <a:stretch/>
        </p:blipFill>
        <p:spPr>
          <a:xfrm>
            <a:off x="191464" y="0"/>
            <a:ext cx="12000535" cy="5400222"/>
          </a:xfrm>
          <a:prstGeom prst="rect">
            <a:avLst/>
          </a:prstGeom>
          <a:effectLst/>
        </p:spPr>
      </p:pic>
      <p:sp>
        <p:nvSpPr>
          <p:cNvPr id="110" name="Rectangle 109">
            <a:extLst>
              <a:ext uri="{FF2B5EF4-FFF2-40B4-BE49-F238E27FC236}">
                <a16:creationId xmlns:a16="http://schemas.microsoft.com/office/drawing/2014/main" id="{87F65DB3-165E-4232-A47F-533895DCBB07}"/>
              </a:ext>
            </a:extLst>
          </p:cNvPr>
          <p:cNvSpPr/>
          <p:nvPr/>
        </p:nvSpPr>
        <p:spPr>
          <a:xfrm>
            <a:off x="-3" y="0"/>
            <a:ext cx="8379915" cy="5029199"/>
          </a:xfrm>
          <a:prstGeom prst="rect">
            <a:avLst/>
          </a:prstGeom>
          <a:gradFill>
            <a:gsLst>
              <a:gs pos="100000">
                <a:srgbClr val="0000E1"/>
              </a:gs>
              <a:gs pos="50000">
                <a:srgbClr val="0000E1">
                  <a:alpha val="5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Effra Light"/>
              <a:ea typeface="+mn-ea"/>
              <a:cs typeface="+mn-cs"/>
            </a:endParaRPr>
          </a:p>
        </p:txBody>
      </p:sp>
      <p:cxnSp>
        <p:nvCxnSpPr>
          <p:cNvPr id="62" name="Straight Connector 6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011B62E0-19A9-43CB-AB40-0402D03B903D}"/>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70" name="Rectangle 69">
            <a:extLst>
              <a:ext uri="{FF2B5EF4-FFF2-40B4-BE49-F238E27FC236}">
                <a16:creationId xmlns:a16="http://schemas.microsoft.com/office/drawing/2014/main" id="{43684D99-58D9-4DF2-819B-B7413DEFC2A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73" name="TextBox 72">
            <a:extLst>
              <a:ext uri="{FF2B5EF4-FFF2-40B4-BE49-F238E27FC236}">
                <a16:creationId xmlns:a16="http://schemas.microsoft.com/office/drawing/2014/main" id="{72EE3E2B-AD10-4A3A-B467-8115E525C72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SECURITY FEATURES</a:t>
            </a:r>
            <a:endParaRPr lang="en-US">
              <a:solidFill>
                <a:srgbClr val="000000"/>
              </a:solidFill>
              <a:latin typeface="Effra Medium" panose="020B0703020203020204" pitchFamily="34" charset="0"/>
              <a:cs typeface="Effra Medium" panose="020B0703020203020204" pitchFamily="34" charset="0"/>
            </a:endParaRPr>
          </a:p>
        </p:txBody>
      </p:sp>
      <p:sp>
        <p:nvSpPr>
          <p:cNvPr id="74" name="Rectangle 73">
            <a:extLst>
              <a:ext uri="{FF2B5EF4-FFF2-40B4-BE49-F238E27FC236}">
                <a16:creationId xmlns:a16="http://schemas.microsoft.com/office/drawing/2014/main" id="{9F9F6AB1-CE03-4AA5-A016-EC2915876E2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98" name="Title 2">
            <a:extLst>
              <a:ext uri="{FF2B5EF4-FFF2-40B4-BE49-F238E27FC236}">
                <a16:creationId xmlns:a16="http://schemas.microsoft.com/office/drawing/2014/main" id="{89C50F07-9381-4849-BDA8-82139CACA5CE}"/>
              </a:ext>
            </a:extLst>
          </p:cNvPr>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Aft>
                <a:spcPts val="600"/>
              </a:spcAft>
              <a:defRPr/>
            </a:pPr>
            <a:r>
              <a:rPr kumimoji="0" lang="en-US" sz="44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Effra" panose="020B0603020203020204" pitchFamily="34" charset="0"/>
                <a:ea typeface="+mj-ea"/>
                <a:cs typeface="Effra" panose="020B0603020203020204" pitchFamily="34" charset="0"/>
              </a:rPr>
              <a:t>      </a:t>
            </a:r>
            <a:r>
              <a:rPr lang="en-US" sz="4400" dirty="0">
                <a:solidFill>
                  <a:prstClr val="white"/>
                </a:solidFill>
                <a:latin typeface="Effra" panose="020B0603020203020204" pitchFamily="34" charset="0"/>
                <a:cs typeface="Effra" panose="020B0603020203020204" pitchFamily="34" charset="0"/>
              </a:rPr>
              <a:t>Virtualization</a:t>
            </a:r>
            <a:br>
              <a:rPr lang="en-US" sz="4400" dirty="0">
                <a:solidFill>
                  <a:prstClr val="white"/>
                </a:solidFill>
                <a:latin typeface="Effra" panose="020B0603020203020204" pitchFamily="34" charset="0"/>
                <a:cs typeface="Effra" panose="020B0603020203020204" pitchFamily="34" charset="0"/>
              </a:rPr>
            </a:br>
            <a:r>
              <a:rPr lang="en-US" sz="4400" dirty="0">
                <a:solidFill>
                  <a:prstClr val="white"/>
                </a:solidFill>
                <a:latin typeface="Effra" panose="020B0603020203020204" pitchFamily="34" charset="0"/>
                <a:cs typeface="Effra" panose="020B0603020203020204" pitchFamily="34" charset="0"/>
              </a:rPr>
              <a:t>Security Features</a:t>
            </a:r>
          </a:p>
          <a:p>
            <a:pPr lvl="0" algn="l">
              <a:lnSpc>
                <a:spcPct val="100000"/>
              </a:lnSpc>
              <a:defRPr/>
            </a:pPr>
            <a:r>
              <a:rPr lang="en-US" sz="2800" dirty="0">
                <a:solidFill>
                  <a:srgbClr val="FFFFFF"/>
                </a:solidFill>
                <a:latin typeface="+mn-lt"/>
                <a:cs typeface="Effra Light" panose="020B0403020203020204" pitchFamily="34" charset="0"/>
              </a:rPr>
              <a:t>Helping Keep Data Secure with</a:t>
            </a:r>
            <a:br>
              <a:rPr lang="en-US" sz="2800" dirty="0">
                <a:solidFill>
                  <a:srgbClr val="FFFFFF"/>
                </a:solidFill>
                <a:latin typeface="+mn-lt"/>
                <a:cs typeface="Effra Light" panose="020B0403020203020204" pitchFamily="34" charset="0"/>
              </a:rPr>
            </a:br>
            <a:r>
              <a:rPr lang="en-US" sz="2800" dirty="0">
                <a:solidFill>
                  <a:srgbClr val="FFFFFF"/>
                </a:solidFill>
                <a:latin typeface="+mn-lt"/>
                <a:cs typeface="Effra Light" panose="020B0403020203020204" pitchFamily="34" charset="0"/>
              </a:rPr>
              <a:t>AMD MxGPU Technology </a:t>
            </a:r>
            <a:endParaRPr kumimoji="0" lang="en-US" sz="2800" b="0" i="0" u="none" strike="noStrike" kern="1200" cap="none" spc="0" normalizeH="0" baseline="0" noProof="0" dirty="0">
              <a:ln>
                <a:noFill/>
              </a:ln>
              <a:solidFill>
                <a:srgbClr val="FFFFFF"/>
              </a:solidFill>
              <a:uLnTx/>
              <a:uFillTx/>
              <a:latin typeface="+mn-lt"/>
              <a:ea typeface="+mj-ea"/>
              <a:cs typeface="Effra Light" panose="020B0403020203020204" pitchFamily="34" charset="0"/>
            </a:endParaRPr>
          </a:p>
        </p:txBody>
      </p:sp>
      <p:pic>
        <p:nvPicPr>
          <p:cNvPr id="99" name="Graphic 98" descr="Lock">
            <a:extLst>
              <a:ext uri="{FF2B5EF4-FFF2-40B4-BE49-F238E27FC236}">
                <a16:creationId xmlns:a16="http://schemas.microsoft.com/office/drawing/2014/main" id="{27906607-9792-4312-A868-AF154B75CBE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8744" y="1647829"/>
            <a:ext cx="713232" cy="713232"/>
          </a:xfrm>
          <a:prstGeom prst="rect">
            <a:avLst/>
          </a:prstGeom>
          <a:effectLst/>
        </p:spPr>
      </p:pic>
      <p:sp>
        <p:nvSpPr>
          <p:cNvPr id="116" name="Title 2">
            <a:extLst>
              <a:ext uri="{FF2B5EF4-FFF2-40B4-BE49-F238E27FC236}">
                <a16:creationId xmlns:a16="http://schemas.microsoft.com/office/drawing/2014/main" id="{2F7FB023-6C73-44C2-A07B-DC53D17548C0}"/>
              </a:ext>
            </a:extLst>
          </p:cNvPr>
          <p:cNvSpPr txBox="1">
            <a:spLocks/>
          </p:cNvSpPr>
          <p:nvPr/>
        </p:nvSpPr>
        <p:spPr>
          <a:xfrm>
            <a:off x="1752600" y="6274539"/>
            <a:ext cx="8686800"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a:solidFill>
                  <a:srgbClr val="FFFFFF">
                    <a:alpha val="50000"/>
                  </a:srgbClr>
                </a:solidFill>
                <a:latin typeface="+mn-lt"/>
                <a:cs typeface="Effra Light" panose="020B0403020203020204" pitchFamily="34" charset="0"/>
              </a:rPr>
              <a:t>*SR-IOV (Single Root I/O Virtualization) is a PCI Express® standard</a:t>
            </a:r>
          </a:p>
        </p:txBody>
      </p:sp>
      <p:grpSp>
        <p:nvGrpSpPr>
          <p:cNvPr id="125" name="Group 124">
            <a:extLst>
              <a:ext uri="{FF2B5EF4-FFF2-40B4-BE49-F238E27FC236}">
                <a16:creationId xmlns:a16="http://schemas.microsoft.com/office/drawing/2014/main" id="{A177DFFB-3927-4A95-B792-C4B227D757C6}"/>
              </a:ext>
            </a:extLst>
          </p:cNvPr>
          <p:cNvGrpSpPr/>
          <p:nvPr/>
        </p:nvGrpSpPr>
        <p:grpSpPr>
          <a:xfrm>
            <a:off x="4205584" y="5155367"/>
            <a:ext cx="3778774" cy="1097280"/>
            <a:chOff x="4438196" y="4235724"/>
            <a:chExt cx="1503116" cy="326812"/>
          </a:xfrm>
        </p:grpSpPr>
        <p:cxnSp>
          <p:nvCxnSpPr>
            <p:cNvPr id="126" name="Straight Connector 125">
              <a:extLst>
                <a:ext uri="{FF2B5EF4-FFF2-40B4-BE49-F238E27FC236}">
                  <a16:creationId xmlns:a16="http://schemas.microsoft.com/office/drawing/2014/main" id="{7DCAE323-87DF-4937-8313-B1053D88D21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81F83A7-E2D1-4239-B1F3-9DC83E6172FE}"/>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7" name="Straight Connector 66"/>
          <p:cNvCxnSpPr/>
          <p:nvPr/>
        </p:nvCxnSpPr>
        <p:spPr>
          <a:xfrm>
            <a:off x="1" y="5034706"/>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8918263" y="5126004"/>
            <a:ext cx="1717408" cy="822960"/>
            <a:chOff x="9031007" y="5478110"/>
            <a:chExt cx="1717408" cy="822960"/>
          </a:xfrm>
          <a:effectLst/>
        </p:grpSpPr>
        <p:grpSp>
          <p:nvGrpSpPr>
            <p:cNvPr id="30" name="Group 29"/>
            <p:cNvGrpSpPr/>
            <p:nvPr/>
          </p:nvGrpSpPr>
          <p:grpSpPr>
            <a:xfrm>
              <a:off x="9031007" y="5478110"/>
              <a:ext cx="822960" cy="822960"/>
              <a:chOff x="9031007" y="5517020"/>
              <a:chExt cx="822960" cy="822960"/>
            </a:xfrm>
          </p:grpSpPr>
          <p:pic>
            <p:nvPicPr>
              <p:cNvPr id="16" name="Graphic 15" descr="Laptop"/>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031007" y="5517020"/>
                <a:ext cx="822960" cy="822960"/>
              </a:xfrm>
              <a:prstGeom prst="rect">
                <a:avLst/>
              </a:prstGeom>
            </p:spPr>
          </p:pic>
          <p:grpSp>
            <p:nvGrpSpPr>
              <p:cNvPr id="28" name="Group 27"/>
              <p:cNvGrpSpPr>
                <a:grpSpLocks noChangeAspect="1"/>
              </p:cNvGrpSpPr>
              <p:nvPr/>
            </p:nvGrpSpPr>
            <p:grpSpPr>
              <a:xfrm>
                <a:off x="9320700" y="5756090"/>
                <a:ext cx="259173" cy="259174"/>
                <a:chOff x="6836131" y="5567597"/>
                <a:chExt cx="966415" cy="966417"/>
              </a:xfrm>
            </p:grpSpPr>
            <p:sp>
              <p:nvSpPr>
                <p:cNvPr id="117" name="Donut 5"/>
                <p:cNvSpPr/>
                <p:nvPr/>
              </p:nvSpPr>
              <p:spPr>
                <a:xfrm>
                  <a:off x="6836131" y="5567597"/>
                  <a:ext cx="966415" cy="966417"/>
                </a:xfrm>
                <a:prstGeom prst="donut">
                  <a:avLst>
                    <a:gd name="adj" fmla="val 8684"/>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sp>
              <p:nvSpPr>
                <p:cNvPr id="118" name="Rectangle 117"/>
                <p:cNvSpPr/>
                <p:nvPr/>
              </p:nvSpPr>
              <p:spPr>
                <a:xfrm rot="18900000" flipH="1">
                  <a:off x="7267906" y="5632393"/>
                  <a:ext cx="102869" cy="82296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grpSp>
          <p:sp>
            <p:nvSpPr>
              <p:cNvPr id="27" name="TextBox 26"/>
              <p:cNvSpPr txBox="1"/>
              <p:nvPr/>
            </p:nvSpPr>
            <p:spPr>
              <a:xfrm>
                <a:off x="9272367" y="5722885"/>
                <a:ext cx="399804" cy="338554"/>
              </a:xfrm>
              <a:prstGeom prst="rect">
                <a:avLst/>
              </a:prstGeom>
              <a:noFill/>
            </p:spPr>
            <p:txBody>
              <a:bodyPr wrap="square" rtlCol="0">
                <a:spAutoFit/>
              </a:bodyPr>
              <a:lstStyle/>
              <a:p>
                <a:pPr>
                  <a:spcAft>
                    <a:spcPts val="600"/>
                  </a:spcAft>
                  <a:buClr>
                    <a:schemeClr val="bg2"/>
                  </a:buClr>
                </a:pPr>
                <a:r>
                  <a:rPr lang="en-US" sz="1600">
                    <a:latin typeface="Effra" panose="020B0603020203020204" pitchFamily="34" charset="0"/>
                    <a:cs typeface="Effra" panose="020B0603020203020204" pitchFamily="34" charset="0"/>
                  </a:rPr>
                  <a:t>IP</a:t>
                </a:r>
              </a:p>
            </p:txBody>
          </p:sp>
        </p:grpSp>
        <p:grpSp>
          <p:nvGrpSpPr>
            <p:cNvPr id="35" name="Group 34"/>
            <p:cNvGrpSpPr/>
            <p:nvPr/>
          </p:nvGrpSpPr>
          <p:grpSpPr>
            <a:xfrm>
              <a:off x="10165256" y="5651197"/>
              <a:ext cx="583159" cy="476787"/>
              <a:chOff x="10165256" y="5651653"/>
              <a:chExt cx="583159" cy="476787"/>
            </a:xfrm>
          </p:grpSpPr>
          <p:grpSp>
            <p:nvGrpSpPr>
              <p:cNvPr id="26" name="Group 25"/>
              <p:cNvGrpSpPr/>
              <p:nvPr/>
            </p:nvGrpSpPr>
            <p:grpSpPr>
              <a:xfrm>
                <a:off x="10165256" y="5651653"/>
                <a:ext cx="583159" cy="476787"/>
                <a:chOff x="6089651" y="1012826"/>
                <a:chExt cx="1227138" cy="1003300"/>
              </a:xfrm>
            </p:grpSpPr>
            <p:sp>
              <p:nvSpPr>
                <p:cNvPr id="18" name="Freeform 5"/>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Freeform 6"/>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7"/>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Freeform 8"/>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9"/>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Freeform 10"/>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19" name="TextBox 118"/>
              <p:cNvSpPr txBox="1"/>
              <p:nvPr/>
            </p:nvSpPr>
            <p:spPr>
              <a:xfrm>
                <a:off x="10285899" y="5708705"/>
                <a:ext cx="399804" cy="353943"/>
              </a:xfrm>
              <a:prstGeom prst="rect">
                <a:avLst/>
              </a:prstGeom>
              <a:noFill/>
              <a:effectLst>
                <a:glow rad="63500">
                  <a:schemeClr val="accent2">
                    <a:satMod val="175000"/>
                    <a:alpha val="40000"/>
                  </a:schemeClr>
                </a:glow>
              </a:effectLst>
            </p:spPr>
            <p:txBody>
              <a:bodyPr wrap="square" rtlCol="0">
                <a:spAutoFit/>
              </a:bodyPr>
              <a:lstStyle/>
              <a:p>
                <a:pPr>
                  <a:spcAft>
                    <a:spcPts val="600"/>
                  </a:spcAft>
                  <a:buClr>
                    <a:schemeClr val="bg2"/>
                  </a:buClr>
                </a:pPr>
                <a:r>
                  <a:rPr lang="en-US" sz="1700">
                    <a:ln w="12700">
                      <a:noFill/>
                    </a:ln>
                    <a:solidFill>
                      <a:schemeClr val="bg1"/>
                    </a:solidFill>
                    <a:effectLst>
                      <a:glow rad="139700">
                        <a:schemeClr val="accent2">
                          <a:satMod val="175000"/>
                        </a:schemeClr>
                      </a:glow>
                    </a:effectLst>
                    <a:latin typeface="Effra" panose="020B0603020203020204" pitchFamily="34" charset="0"/>
                    <a:cs typeface="Effra" panose="020B0603020203020204" pitchFamily="34" charset="0"/>
                  </a:rPr>
                  <a:t>IP</a:t>
                </a:r>
              </a:p>
            </p:txBody>
          </p:sp>
        </p:grpSp>
      </p:grpSp>
      <p:grpSp>
        <p:nvGrpSpPr>
          <p:cNvPr id="40" name="Group 39"/>
          <p:cNvGrpSpPr>
            <a:grpSpLocks noChangeAspect="1"/>
          </p:cNvGrpSpPr>
          <p:nvPr/>
        </p:nvGrpSpPr>
        <p:grpSpPr>
          <a:xfrm>
            <a:off x="5852477" y="5289694"/>
            <a:ext cx="502920" cy="502921"/>
            <a:chOff x="5739481" y="5498704"/>
            <a:chExt cx="713031" cy="713032"/>
          </a:xfrm>
          <a:effectLst/>
        </p:grpSpPr>
        <p:pic>
          <p:nvPicPr>
            <p:cNvPr id="38" name="Picture 37"/>
            <p:cNvPicPr>
              <a:picLocks noChangeAspect="1"/>
            </p:cNvPicPr>
            <p:nvPr/>
          </p:nvPicPr>
          <p:blipFill>
            <a:blip r:embed="rId11"/>
            <a:stretch>
              <a:fillRect/>
            </a:stretch>
          </p:blipFill>
          <p:spPr>
            <a:xfrm>
              <a:off x="5798093" y="5635239"/>
              <a:ext cx="595809" cy="434286"/>
            </a:xfrm>
            <a:prstGeom prst="rect">
              <a:avLst/>
            </a:prstGeom>
          </p:spPr>
        </p:pic>
        <p:grpSp>
          <p:nvGrpSpPr>
            <p:cNvPr id="39" name="Group 38"/>
            <p:cNvGrpSpPr>
              <a:grpSpLocks noChangeAspect="1"/>
            </p:cNvGrpSpPr>
            <p:nvPr/>
          </p:nvGrpSpPr>
          <p:grpSpPr>
            <a:xfrm>
              <a:off x="5739481" y="5498704"/>
              <a:ext cx="713031" cy="713032"/>
              <a:chOff x="4838590" y="5482285"/>
              <a:chExt cx="966415" cy="966417"/>
            </a:xfrm>
          </p:grpSpPr>
          <p:sp>
            <p:nvSpPr>
              <p:cNvPr id="121" name="Donut 5"/>
              <p:cNvSpPr/>
              <p:nvPr/>
            </p:nvSpPr>
            <p:spPr>
              <a:xfrm>
                <a:off x="4838590" y="5482285"/>
                <a:ext cx="966415" cy="966417"/>
              </a:xfrm>
              <a:prstGeom prst="donut">
                <a:avLst>
                  <a:gd name="adj" fmla="val 8684"/>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sp>
            <p:nvSpPr>
              <p:cNvPr id="122" name="Rectangle 121"/>
              <p:cNvSpPr/>
              <p:nvPr/>
            </p:nvSpPr>
            <p:spPr>
              <a:xfrm rot="18900000" flipH="1">
                <a:off x="5270365" y="5547081"/>
                <a:ext cx="102869" cy="82296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grpSp>
      </p:grpSp>
      <p:sp>
        <p:nvSpPr>
          <p:cNvPr id="120" name="TextBox 119">
            <a:extLst>
              <a:ext uri="{FF2B5EF4-FFF2-40B4-BE49-F238E27FC236}">
                <a16:creationId xmlns:a16="http://schemas.microsoft.com/office/drawing/2014/main" id="{ADAF7A19-2C8A-4AF7-87BE-E45AF777809E}"/>
              </a:ext>
            </a:extLst>
          </p:cNvPr>
          <p:cNvSpPr txBox="1"/>
          <p:nvPr/>
        </p:nvSpPr>
        <p:spPr>
          <a:xfrm>
            <a:off x="667657" y="5839977"/>
            <a:ext cx="3537927" cy="323165"/>
          </a:xfrm>
          <a:prstGeom prst="rect">
            <a:avLst/>
          </a:prstGeom>
          <a:noFill/>
        </p:spPr>
        <p:txBody>
          <a:bodyPr wrap="square" rtlCol="0">
            <a:spAutoFit/>
          </a:bodyPr>
          <a:lstStyle/>
          <a:p>
            <a:pPr lvl="0" algn="ctr">
              <a:defRPr/>
            </a:pPr>
            <a:r>
              <a:rPr lang="en-CA" sz="1500" kern="0">
                <a:solidFill>
                  <a:prstClr val="white"/>
                </a:solidFill>
                <a:cs typeface="Effra Light" panose="020B0403020203020204" pitchFamily="34" charset="0"/>
              </a:rPr>
              <a:t>Data Integrity</a:t>
            </a:r>
          </a:p>
        </p:txBody>
      </p:sp>
      <p:sp>
        <p:nvSpPr>
          <p:cNvPr id="123" name="TextBox 122">
            <a:extLst>
              <a:ext uri="{FF2B5EF4-FFF2-40B4-BE49-F238E27FC236}">
                <a16:creationId xmlns:a16="http://schemas.microsoft.com/office/drawing/2014/main" id="{DD163788-18DD-4698-A910-6C46EFC23CD9}"/>
              </a:ext>
            </a:extLst>
          </p:cNvPr>
          <p:cNvSpPr txBox="1"/>
          <p:nvPr/>
        </p:nvSpPr>
        <p:spPr>
          <a:xfrm>
            <a:off x="4255213" y="5839977"/>
            <a:ext cx="3681575" cy="323165"/>
          </a:xfrm>
          <a:prstGeom prst="rect">
            <a:avLst/>
          </a:prstGeom>
          <a:noFill/>
        </p:spPr>
        <p:txBody>
          <a:bodyPr wrap="square" rtlCol="0">
            <a:spAutoFit/>
          </a:bodyPr>
          <a:lstStyle/>
          <a:p>
            <a:pPr algn="ctr">
              <a:defRPr/>
            </a:pPr>
            <a:r>
              <a:rPr lang="en-CA" sz="1500" kern="0">
                <a:solidFill>
                  <a:prstClr val="white"/>
                </a:solidFill>
                <a:cs typeface="Effra Light" panose="020B0403020203020204" pitchFamily="34" charset="0"/>
              </a:rPr>
              <a:t>Hardware-Enforced Memory Isolation</a:t>
            </a:r>
          </a:p>
        </p:txBody>
      </p:sp>
      <p:sp>
        <p:nvSpPr>
          <p:cNvPr id="124" name="TextBox 123">
            <a:extLst>
              <a:ext uri="{FF2B5EF4-FFF2-40B4-BE49-F238E27FC236}">
                <a16:creationId xmlns:a16="http://schemas.microsoft.com/office/drawing/2014/main" id="{9CC34522-D816-440F-B6F0-A15CFCE5FCE5}"/>
              </a:ext>
            </a:extLst>
          </p:cNvPr>
          <p:cNvSpPr txBox="1"/>
          <p:nvPr/>
        </p:nvSpPr>
        <p:spPr>
          <a:xfrm>
            <a:off x="7984357" y="5839977"/>
            <a:ext cx="3543390" cy="323165"/>
          </a:xfrm>
          <a:prstGeom prst="rect">
            <a:avLst/>
          </a:prstGeom>
          <a:noFill/>
        </p:spPr>
        <p:txBody>
          <a:bodyPr wrap="square" rtlCol="0">
            <a:spAutoFit/>
          </a:bodyPr>
          <a:lstStyle/>
          <a:p>
            <a:pPr lvl="0" algn="ctr">
              <a:defRPr/>
            </a:pPr>
            <a:r>
              <a:rPr lang="en-US" sz="1500"/>
              <a:t>IP Stays in the Datacenter</a:t>
            </a:r>
          </a:p>
        </p:txBody>
      </p:sp>
      <p:sp>
        <p:nvSpPr>
          <p:cNvPr id="14" name="Rectangle 13"/>
          <p:cNvSpPr/>
          <p:nvPr/>
        </p:nvSpPr>
        <p:spPr>
          <a:xfrm>
            <a:off x="1756786" y="5310322"/>
            <a:ext cx="1338828" cy="461665"/>
          </a:xfrm>
          <a:prstGeom prst="rect">
            <a:avLst/>
          </a:prstGeom>
          <a:effectLst/>
        </p:spPr>
        <p:txBody>
          <a:bodyPr wrap="none">
            <a:spAutoFit/>
          </a:bodyPr>
          <a:lstStyle/>
          <a:p>
            <a:r>
              <a:rPr lang="en-US" sz="2400" kern="0">
                <a:solidFill>
                  <a:srgbClr val="FFFFFF"/>
                </a:solidFill>
                <a:latin typeface="Effra Medium" panose="020B0703020203020204" pitchFamily="34" charset="0"/>
                <a:cs typeface="Effra Medium" panose="020B0703020203020204" pitchFamily="34" charset="0"/>
              </a:rPr>
              <a:t> SR-IOV</a:t>
            </a:r>
            <a:r>
              <a:rPr lang="en-US" kern="0" baseline="50000">
                <a:solidFill>
                  <a:srgbClr val="FFFFFF"/>
                </a:solidFill>
                <a:latin typeface="Effra Medium" panose="020B0703020203020204" pitchFamily="34" charset="0"/>
                <a:cs typeface="Effra Medium" panose="020B0703020203020204" pitchFamily="34" charset="0"/>
              </a:rPr>
              <a:t>*</a:t>
            </a:r>
            <a:endParaRPr lang="en-US" baseline="50000"/>
          </a:p>
        </p:txBody>
      </p:sp>
      <p:grpSp>
        <p:nvGrpSpPr>
          <p:cNvPr id="88" name="Group 87">
            <a:extLst>
              <a:ext uri="{FF2B5EF4-FFF2-40B4-BE49-F238E27FC236}">
                <a16:creationId xmlns:a16="http://schemas.microsoft.com/office/drawing/2014/main" id="{ECEC1B31-AE36-4F2B-BEE7-A1A6AB91E687}"/>
              </a:ext>
            </a:extLst>
          </p:cNvPr>
          <p:cNvGrpSpPr/>
          <p:nvPr/>
        </p:nvGrpSpPr>
        <p:grpSpPr>
          <a:xfrm>
            <a:off x="10238335" y="117702"/>
            <a:ext cx="1847343" cy="844964"/>
            <a:chOff x="10238335" y="5593659"/>
            <a:chExt cx="1847343" cy="844964"/>
          </a:xfrm>
          <a:effectLst>
            <a:outerShdw blurRad="88900" dist="12700" dir="2700000" algn="tl" rotWithShape="0">
              <a:prstClr val="black">
                <a:alpha val="86000"/>
              </a:prstClr>
            </a:outerShdw>
          </a:effectLst>
        </p:grpSpPr>
        <p:pic>
          <p:nvPicPr>
            <p:cNvPr id="90" name="Picture 89">
              <a:extLst>
                <a:ext uri="{FF2B5EF4-FFF2-40B4-BE49-F238E27FC236}">
                  <a16:creationId xmlns:a16="http://schemas.microsoft.com/office/drawing/2014/main" id="{81F3CEDA-244C-49EF-A7DD-50CA9E46FB87}"/>
                </a:ext>
              </a:extLst>
            </p:cNvPr>
            <p:cNvPicPr>
              <a:picLocks noChangeAspect="1"/>
            </p:cNvPicPr>
            <p:nvPr/>
          </p:nvPicPr>
          <p:blipFill>
            <a:blip r:embed="rId12"/>
            <a:stretch>
              <a:fillRect/>
            </a:stretch>
          </p:blipFill>
          <p:spPr>
            <a:xfrm>
              <a:off x="10339046" y="5593659"/>
              <a:ext cx="1645920" cy="502935"/>
            </a:xfrm>
            <a:prstGeom prst="rect">
              <a:avLst/>
            </a:prstGeom>
            <a:effectLst/>
          </p:spPr>
        </p:pic>
        <p:sp>
          <p:nvSpPr>
            <p:cNvPr id="91" name="TextBox 90">
              <a:extLst>
                <a:ext uri="{FF2B5EF4-FFF2-40B4-BE49-F238E27FC236}">
                  <a16:creationId xmlns:a16="http://schemas.microsoft.com/office/drawing/2014/main" id="{36998C50-2164-4BC6-BEBD-60809BBA96BD}"/>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
        <p:nvSpPr>
          <p:cNvPr id="72" name="TextBox 71">
            <a:extLst>
              <a:ext uri="{FF2B5EF4-FFF2-40B4-BE49-F238E27FC236}">
                <a16:creationId xmlns:a16="http://schemas.microsoft.com/office/drawing/2014/main" id="{18D3A249-0AC4-40A5-BF74-3FCF873EBCFB}"/>
              </a:ext>
            </a:extLst>
          </p:cNvPr>
          <p:cNvSpPr txBox="1"/>
          <p:nvPr/>
        </p:nvSpPr>
        <p:spPr>
          <a:xfrm>
            <a:off x="1053486" y="6563947"/>
            <a:ext cx="6586117" cy="230832"/>
          </a:xfrm>
          <a:prstGeom prst="rect">
            <a:avLst/>
          </a:prstGeom>
          <a:noFill/>
        </p:spPr>
        <p:txBody>
          <a:bodyPr wrap="square" lIns="0" rIns="0" rtlCol="0">
            <a:spAutoFit/>
          </a:bodyPr>
          <a:lstStyle/>
          <a:p>
            <a:r>
              <a:rPr lang="en-US" sz="900" dirty="0">
                <a:solidFill>
                  <a:prstClr val="white">
                    <a:alpha val="67000"/>
                  </a:prstClr>
                </a:solidFill>
                <a:cs typeface="Effra Light" panose="020B0403020203020204" pitchFamily="34" charset="0"/>
              </a:rPr>
              <a:t>RADEON PRO SOFTWARE </a:t>
            </a:r>
            <a:r>
              <a:rPr lang="en-US" sz="900" dirty="0">
                <a:solidFill>
                  <a:prstClr val="white">
                    <a:alpha val="67000"/>
                  </a:prstClr>
                </a:solidFill>
                <a:latin typeface="Effra Medium" panose="020B0703020203020204" pitchFamily="34" charset="0"/>
                <a:cs typeface="Effra Medium" panose="020B0703020203020204" pitchFamily="34" charset="0"/>
              </a:rPr>
              <a:t>ENTERPRISE EDITION 18.Q2</a:t>
            </a:r>
            <a:endParaRPr lang="en-US" sz="900" dirty="0">
              <a:solidFill>
                <a:prstClr val="white">
                  <a:alpha val="67000"/>
                </a:prstClr>
              </a:solidFill>
              <a:cs typeface="Effra Medium" panose="020B0703020203020204" pitchFamily="34" charset="0"/>
            </a:endParaRPr>
          </a:p>
        </p:txBody>
      </p:sp>
      <p:sp>
        <p:nvSpPr>
          <p:cNvPr id="92" name="TextBox 91">
            <a:extLst>
              <a:ext uri="{FF2B5EF4-FFF2-40B4-BE49-F238E27FC236}">
                <a16:creationId xmlns:a16="http://schemas.microsoft.com/office/drawing/2014/main" id="{3F1FBB6A-F7EF-4399-86DE-8F632C7C2216}"/>
              </a:ext>
            </a:extLst>
          </p:cNvPr>
          <p:cNvSpPr txBox="1"/>
          <p:nvPr/>
        </p:nvSpPr>
        <p:spPr>
          <a:xfrm>
            <a:off x="4047423" y="6559069"/>
            <a:ext cx="134652" cy="221337"/>
          </a:xfrm>
          <a:prstGeom prst="rect">
            <a:avLst/>
          </a:prstGeom>
          <a:noFill/>
        </p:spPr>
        <p:txBody>
          <a:bodyPr wrap="none" lIns="0" tIns="41018" rIns="0" bIns="41018" rtlCol="0" anchor="ctr">
            <a:spAutoFit/>
          </a:bodyPr>
          <a:lstStyle/>
          <a:p>
            <a:pPr algn="r"/>
            <a:fld id="{B50A2252-0B00-49D0-9A28-2F5CCECF09D1}" type="slidenum">
              <a:rPr lang="en-US" sz="900" cap="all">
                <a:solidFill>
                  <a:srgbClr val="FFFFFF">
                    <a:alpha val="67000"/>
                  </a:srgbClr>
                </a:solidFill>
                <a:latin typeface="Calibri" panose="020F0502020204030204"/>
                <a:cs typeface="Effra Light" panose="020B0403020203020204" pitchFamily="34" charset="0"/>
              </a:rPr>
              <a:pPr algn="r"/>
              <a:t>19</a:t>
            </a:fld>
            <a:endParaRPr lang="en-US" sz="1000" cap="all" dirty="0">
              <a:solidFill>
                <a:srgbClr val="FFFFFF">
                  <a:alpha val="67000"/>
                </a:srgbClr>
              </a:solidFill>
              <a:latin typeface="Calibri" panose="020F0502020204030204"/>
              <a:cs typeface="Effra Light" panose="020B0403020203020204" pitchFamily="34" charset="0"/>
            </a:endParaRPr>
          </a:p>
        </p:txBody>
      </p:sp>
    </p:spTree>
    <p:extLst>
      <p:ext uri="{BB962C8B-B14F-4D97-AF65-F5344CB8AC3E}">
        <p14:creationId xmlns:p14="http://schemas.microsoft.com/office/powerpoint/2010/main" val="504593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ECF3489-CBDE-4EB6-BF0D-96A96ADDFE69}"/>
              </a:ext>
            </a:extLst>
          </p:cNvPr>
          <p:cNvPicPr>
            <a:picLocks noChangeAspect="1"/>
          </p:cNvPicPr>
          <p:nvPr/>
        </p:nvPicPr>
        <p:blipFill rotWithShape="1">
          <a:blip r:embed="rId3">
            <a:extLst>
              <a:ext uri="{28A0092B-C50C-407E-A947-70E740481C1C}">
                <a14:useLocalDpi xmlns:a14="http://schemas.microsoft.com/office/drawing/2010/main" val="0"/>
              </a:ext>
            </a:extLst>
          </a:blip>
          <a:srcRect t="5830"/>
          <a:stretch/>
        </p:blipFill>
        <p:spPr>
          <a:xfrm>
            <a:off x="1524" y="-1"/>
            <a:ext cx="12188952" cy="6456567"/>
          </a:xfrm>
          <a:prstGeom prst="rect">
            <a:avLst/>
          </a:prstGeom>
        </p:spPr>
      </p:pic>
      <p:sp>
        <p:nvSpPr>
          <p:cNvPr id="18" name="Rectangle 17" hidden="1">
            <a:extLst>
              <a:ext uri="{FF2B5EF4-FFF2-40B4-BE49-F238E27FC236}">
                <a16:creationId xmlns:a16="http://schemas.microsoft.com/office/drawing/2014/main" id="{AF766191-17D3-4E87-965E-1CB987FDDD4B}"/>
              </a:ext>
            </a:extLst>
          </p:cNvPr>
          <p:cNvSpPr/>
          <p:nvPr/>
        </p:nvSpPr>
        <p:spPr>
          <a:xfrm rot="16200000">
            <a:off x="2868910" y="-2868912"/>
            <a:ext cx="6454181" cy="12192001"/>
          </a:xfrm>
          <a:prstGeom prst="rect">
            <a:avLst/>
          </a:prstGeom>
          <a:gradFill>
            <a:gsLst>
              <a:gs pos="99000">
                <a:srgbClr val="0000E1">
                  <a:alpha val="80000"/>
                </a:srgbClr>
              </a:gs>
              <a:gs pos="0">
                <a:srgbClr val="0000E1">
                  <a:alpha val="1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Effra Light"/>
              <a:ea typeface="+mn-ea"/>
              <a:cs typeface="+mn-cs"/>
            </a:endParaRPr>
          </a:p>
        </p:txBody>
      </p:sp>
      <p:sp>
        <p:nvSpPr>
          <p:cNvPr id="15" name="Rectangle 14" hidden="1">
            <a:extLst>
              <a:ext uri="{FF2B5EF4-FFF2-40B4-BE49-F238E27FC236}">
                <a16:creationId xmlns:a16="http://schemas.microsoft.com/office/drawing/2014/main" id="{3FB4B958-5B7A-4563-85FD-26F50C9ED1B9}"/>
              </a:ext>
            </a:extLst>
          </p:cNvPr>
          <p:cNvSpPr/>
          <p:nvPr/>
        </p:nvSpPr>
        <p:spPr>
          <a:xfrm>
            <a:off x="0" y="1"/>
            <a:ext cx="12192000" cy="6455664"/>
          </a:xfrm>
          <a:prstGeom prst="rect">
            <a:avLst/>
          </a:prstGeom>
          <a:gradFill flip="none" rotWithShape="1">
            <a:gsLst>
              <a:gs pos="100000">
                <a:sysClr val="windowText" lastClr="000000">
                  <a:alpha val="75000"/>
                </a:sysClr>
              </a:gs>
              <a:gs pos="2500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62AB0971-009B-447A-ABDC-3067C487EFF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2" name="Rectangle 11">
            <a:extLst>
              <a:ext uri="{FF2B5EF4-FFF2-40B4-BE49-F238E27FC236}">
                <a16:creationId xmlns:a16="http://schemas.microsoft.com/office/drawing/2014/main" id="{BF4FA9B5-B615-47B2-82CF-A2A13B8FBEA0}"/>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68" name="Rectangle 67">
            <a:extLst>
              <a:ext uri="{FF2B5EF4-FFF2-40B4-BE49-F238E27FC236}">
                <a16:creationId xmlns:a16="http://schemas.microsoft.com/office/drawing/2014/main" id="{E365CC10-BB8E-4252-9839-705953336885}"/>
              </a:ext>
            </a:extLst>
          </p:cNvPr>
          <p:cNvSpPr/>
          <p:nvPr/>
        </p:nvSpPr>
        <p:spPr>
          <a:xfrm>
            <a:off x="2844493" y="3934237"/>
            <a:ext cx="3211439" cy="738664"/>
          </a:xfrm>
          <a:prstGeom prst="rect">
            <a:avLst/>
          </a:prstGeom>
        </p:spPr>
        <p:txBody>
          <a:bodyPr wrap="square" lIns="0" tIns="0" rIns="0" bIns="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white"/>
              </a:solidFill>
              <a:effectLst/>
              <a:uLnTx/>
              <a:uFillTx/>
              <a:latin typeface="Effra Light"/>
              <a:ea typeface="+mn-ea"/>
              <a:cs typeface="Effra Light" panose="020B0403020203020204" pitchFamily="34" charset="0"/>
            </a:endParaRPr>
          </a:p>
        </p:txBody>
      </p:sp>
      <p:sp>
        <p:nvSpPr>
          <p:cNvPr id="27" name="TextBox 26">
            <a:extLst>
              <a:ext uri="{FF2B5EF4-FFF2-40B4-BE49-F238E27FC236}">
                <a16:creationId xmlns:a16="http://schemas.microsoft.com/office/drawing/2014/main" id="{BDB1A666-C7BE-4CC4-91BD-C11FE0966254}"/>
              </a:ext>
            </a:extLst>
          </p:cNvPr>
          <p:cNvSpPr txBox="1"/>
          <p:nvPr/>
        </p:nvSpPr>
        <p:spPr>
          <a:xfrm>
            <a:off x="222280" y="131887"/>
            <a:ext cx="3682585"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rgbClr val="000000"/>
                </a:solidFill>
                <a:latin typeface="Effra Medium" panose="020B0703020203020204" pitchFamily="34" charset="0"/>
                <a:cs typeface="Effra Medium" panose="020B0703020203020204" pitchFamily="34" charset="0"/>
              </a:rPr>
              <a:t> PRO SOFTWARE</a:t>
            </a:r>
          </a:p>
        </p:txBody>
      </p:sp>
      <p:sp>
        <p:nvSpPr>
          <p:cNvPr id="16" name="TextBox 15">
            <a:extLst>
              <a:ext uri="{FF2B5EF4-FFF2-40B4-BE49-F238E27FC236}">
                <a16:creationId xmlns:a16="http://schemas.microsoft.com/office/drawing/2014/main" id="{BC14C0BA-C255-4216-8448-4FF9E2AAF662}"/>
              </a:ext>
            </a:extLst>
          </p:cNvPr>
          <p:cNvSpPr txBox="1"/>
          <p:nvPr/>
        </p:nvSpPr>
        <p:spPr>
          <a:xfrm>
            <a:off x="1410262" y="2332520"/>
            <a:ext cx="9371476" cy="1865126"/>
          </a:xfrm>
          <a:prstGeom prst="rect">
            <a:avLst/>
          </a:prstGeom>
          <a:noFill/>
          <a:effectLst/>
        </p:spPr>
        <p:txBody>
          <a:bodyPr wrap="none" rtlCol="0">
            <a:spAutoFit/>
          </a:bodyPr>
          <a:lstStyle/>
          <a:p>
            <a:pPr>
              <a:lnSpc>
                <a:spcPct val="80000"/>
              </a:lnSpc>
            </a:pPr>
            <a:endParaRPr lang="en-CA" sz="7200">
              <a:solidFill>
                <a:prstClr val="white"/>
              </a:solidFill>
              <a:latin typeface="Effra Light" panose="020B0403020203020204" pitchFamily="34" charset="0"/>
              <a:cs typeface="Effra Light" panose="020B0403020203020204" pitchFamily="34" charset="0"/>
            </a:endParaRPr>
          </a:p>
          <a:p>
            <a:pPr>
              <a:lnSpc>
                <a:spcPct val="80000"/>
              </a:lnSpc>
            </a:pPr>
            <a:r>
              <a:rPr lang="en-CA" sz="7200" b="1">
                <a:solidFill>
                  <a:prstClr val="white"/>
                </a:solidFill>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Robust. Reliable. Ready.</a:t>
            </a:r>
          </a:p>
        </p:txBody>
      </p:sp>
      <p:sp>
        <p:nvSpPr>
          <p:cNvPr id="13" name="Rectangle 12">
            <a:extLst>
              <a:ext uri="{FF2B5EF4-FFF2-40B4-BE49-F238E27FC236}">
                <a16:creationId xmlns:a16="http://schemas.microsoft.com/office/drawing/2014/main" id="{B0DE4B82-6F13-4C9B-A5D5-C5C3367C5E86}"/>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 name="Picture 3">
            <a:extLst>
              <a:ext uri="{FF2B5EF4-FFF2-40B4-BE49-F238E27FC236}">
                <a16:creationId xmlns:a16="http://schemas.microsoft.com/office/drawing/2014/main" id="{1AFE5D41-CA6F-4233-92FA-EB64476B36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280" y="5746595"/>
            <a:ext cx="2194560" cy="526587"/>
          </a:xfrm>
          <a:prstGeom prst="rect">
            <a:avLst/>
          </a:prstGeom>
        </p:spPr>
      </p:pic>
      <p:grpSp>
        <p:nvGrpSpPr>
          <p:cNvPr id="5" name="Group 4">
            <a:extLst>
              <a:ext uri="{FF2B5EF4-FFF2-40B4-BE49-F238E27FC236}">
                <a16:creationId xmlns:a16="http://schemas.microsoft.com/office/drawing/2014/main" id="{8C4F5318-A7FD-4483-8048-BE8B407196A5}"/>
              </a:ext>
            </a:extLst>
          </p:cNvPr>
          <p:cNvGrpSpPr/>
          <p:nvPr/>
        </p:nvGrpSpPr>
        <p:grpSpPr>
          <a:xfrm>
            <a:off x="9663492" y="5300980"/>
            <a:ext cx="2415987" cy="1097299"/>
            <a:chOff x="9679693" y="5300980"/>
            <a:chExt cx="2415987" cy="1097299"/>
          </a:xfrm>
        </p:grpSpPr>
        <p:pic>
          <p:nvPicPr>
            <p:cNvPr id="17" name="Picture 16">
              <a:extLst>
                <a:ext uri="{FF2B5EF4-FFF2-40B4-BE49-F238E27FC236}">
                  <a16:creationId xmlns:a16="http://schemas.microsoft.com/office/drawing/2014/main" id="{B87476BF-A22A-49EF-B045-43F7EC1F51A5}"/>
                </a:ext>
              </a:extLst>
            </p:cNvPr>
            <p:cNvPicPr>
              <a:picLocks noChangeAspect="1"/>
            </p:cNvPicPr>
            <p:nvPr/>
          </p:nvPicPr>
          <p:blipFill>
            <a:blip r:embed="rId5"/>
            <a:stretch>
              <a:fillRect/>
            </a:stretch>
          </p:blipFill>
          <p:spPr>
            <a:xfrm>
              <a:off x="9790406" y="5300980"/>
              <a:ext cx="2194560" cy="670581"/>
            </a:xfrm>
            <a:prstGeom prst="rect">
              <a:avLst/>
            </a:prstGeom>
            <a:effectLst/>
          </p:spPr>
        </p:pic>
        <p:sp>
          <p:nvSpPr>
            <p:cNvPr id="3" name="TextBox 2">
              <a:extLst>
                <a:ext uri="{FF2B5EF4-FFF2-40B4-BE49-F238E27FC236}">
                  <a16:creationId xmlns:a16="http://schemas.microsoft.com/office/drawing/2014/main" id="{CDA6903F-45FC-4BE8-9F6A-1B79AB833DA1}"/>
                </a:ext>
              </a:extLst>
            </p:cNvPr>
            <p:cNvSpPr txBox="1"/>
            <p:nvPr/>
          </p:nvSpPr>
          <p:spPr>
            <a:xfrm>
              <a:off x="9679693" y="6028947"/>
              <a:ext cx="2415987" cy="369332"/>
            </a:xfrm>
            <a:prstGeom prst="rect">
              <a:avLst/>
            </a:prstGeom>
            <a:noFill/>
          </p:spPr>
          <p:txBody>
            <a:bodyPr wrap="square" rtlCol="0">
              <a:spAutoFit/>
            </a:bodyPr>
            <a:lstStyle/>
            <a:p>
              <a:pPr algn="ctr">
                <a:spcAft>
                  <a:spcPts val="600"/>
                </a:spcAft>
                <a:buClr>
                  <a:schemeClr val="bg2"/>
                </a:buClr>
              </a:pPr>
              <a:r>
                <a:rPr lang="en-US">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3434895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9F36D7F6-EED2-46CD-9FD6-1C92BF805C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119" y="0"/>
            <a:ext cx="7427881" cy="6858000"/>
          </a:xfrm>
          <a:prstGeom prst="rect">
            <a:avLst/>
          </a:prstGeom>
        </p:spPr>
      </p:pic>
      <p:sp>
        <p:nvSpPr>
          <p:cNvPr id="18" name="Rectangle 17">
            <a:extLst>
              <a:ext uri="{FF2B5EF4-FFF2-40B4-BE49-F238E27FC236}">
                <a16:creationId xmlns:a16="http://schemas.microsoft.com/office/drawing/2014/main" id="{DBBB6F62-0752-45E1-A80F-70E07E5B8AE9}"/>
              </a:ext>
            </a:extLst>
          </p:cNvPr>
          <p:cNvSpPr/>
          <p:nvPr/>
        </p:nvSpPr>
        <p:spPr>
          <a:xfrm>
            <a:off x="0" y="0"/>
            <a:ext cx="12192000" cy="6858001"/>
          </a:xfrm>
          <a:prstGeom prst="rect">
            <a:avLst/>
          </a:prstGeom>
          <a:gradFill flip="none" rotWithShape="1">
            <a:gsLst>
              <a:gs pos="100000">
                <a:srgbClr val="00003B">
                  <a:alpha val="84000"/>
                </a:srgbClr>
              </a:gs>
              <a:gs pos="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B1FEB3CB-9CD3-49FB-A0A9-9431331FF0E8}"/>
              </a:ext>
            </a:extLst>
          </p:cNvPr>
          <p:cNvSpPr/>
          <p:nvPr/>
        </p:nvSpPr>
        <p:spPr>
          <a:xfrm>
            <a:off x="0" y="5800788"/>
            <a:ext cx="12192000" cy="1057212"/>
          </a:xfrm>
          <a:prstGeom prst="rect">
            <a:avLst/>
          </a:prstGeom>
          <a:gradFill flip="none" rotWithShape="1">
            <a:gsLst>
              <a:gs pos="100000">
                <a:sysClr val="windowText" lastClr="000000">
                  <a:alpha val="50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71F017-B505-487A-A012-05808AB1B33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0D667A54-14B5-4538-9B74-052BF1564CA8}"/>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2" name="TextBox 11">
            <a:extLst>
              <a:ext uri="{FF2B5EF4-FFF2-40B4-BE49-F238E27FC236}">
                <a16:creationId xmlns:a16="http://schemas.microsoft.com/office/drawing/2014/main" id="{CD919505-F79F-44DB-B467-CA16D4D6588D}"/>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rgbClr val="000000"/>
                </a:solidFill>
                <a:latin typeface="Effra Medium" panose="020B0703020203020204" pitchFamily="34" charset="0"/>
                <a:cs typeface="Effra Medium" panose="020B0703020203020204" pitchFamily="34" charset="0"/>
              </a:rPr>
              <a:t> PRO SOFTWARE</a:t>
            </a:r>
          </a:p>
        </p:txBody>
      </p:sp>
      <p:grpSp>
        <p:nvGrpSpPr>
          <p:cNvPr id="16" name="Group 15">
            <a:extLst>
              <a:ext uri="{FF2B5EF4-FFF2-40B4-BE49-F238E27FC236}">
                <a16:creationId xmlns:a16="http://schemas.microsoft.com/office/drawing/2014/main" id="{7B6D2EDB-F41D-4C05-A3A6-B042B87274A3}"/>
              </a:ext>
            </a:extLst>
          </p:cNvPr>
          <p:cNvGrpSpPr/>
          <p:nvPr/>
        </p:nvGrpSpPr>
        <p:grpSpPr>
          <a:xfrm>
            <a:off x="10238335" y="5593659"/>
            <a:ext cx="1847343" cy="844964"/>
            <a:chOff x="10238335" y="5593659"/>
            <a:chExt cx="1847343" cy="844964"/>
          </a:xfrm>
        </p:grpSpPr>
        <p:pic>
          <p:nvPicPr>
            <p:cNvPr id="19" name="Picture 18">
              <a:extLst>
                <a:ext uri="{FF2B5EF4-FFF2-40B4-BE49-F238E27FC236}">
                  <a16:creationId xmlns:a16="http://schemas.microsoft.com/office/drawing/2014/main" id="{E66865C2-0A62-4BEA-8226-9CFD037BE220}"/>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20" name="TextBox 19">
              <a:extLst>
                <a:ext uri="{FF2B5EF4-FFF2-40B4-BE49-F238E27FC236}">
                  <a16:creationId xmlns:a16="http://schemas.microsoft.com/office/drawing/2014/main" id="{7550D26D-8287-4C60-B0EB-8E9196CD2BFB}"/>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
        <p:nvSpPr>
          <p:cNvPr id="23" name="TextBox 22">
            <a:extLst>
              <a:ext uri="{FF2B5EF4-FFF2-40B4-BE49-F238E27FC236}">
                <a16:creationId xmlns:a16="http://schemas.microsoft.com/office/drawing/2014/main" id="{9D812D03-69AB-47D6-A305-844ACDEEEF7E}"/>
              </a:ext>
            </a:extLst>
          </p:cNvPr>
          <p:cNvSpPr txBox="1"/>
          <p:nvPr/>
        </p:nvSpPr>
        <p:spPr>
          <a:xfrm>
            <a:off x="725245" y="2332520"/>
            <a:ext cx="3889206" cy="1865126"/>
          </a:xfrm>
          <a:prstGeom prst="rect">
            <a:avLst/>
          </a:prstGeom>
          <a:noFill/>
          <a:effectLst/>
        </p:spPr>
        <p:txBody>
          <a:bodyPr wrap="none" rtlCol="0">
            <a:spAutoFit/>
          </a:bodyPr>
          <a:lstStyle/>
          <a:p>
            <a:pPr>
              <a:lnSpc>
                <a:spcPct val="80000"/>
              </a:lnSpc>
            </a:pPr>
            <a:endParaRPr lang="en-CA" sz="7200">
              <a:solidFill>
                <a:prstClr val="white"/>
              </a:solidFill>
              <a:latin typeface="Effra Light" panose="020B0403020203020204" pitchFamily="34" charset="0"/>
              <a:cs typeface="Effra Light" panose="020B0403020203020204" pitchFamily="34" charset="0"/>
            </a:endParaRPr>
          </a:p>
          <a:p>
            <a:pPr>
              <a:lnSpc>
                <a:spcPct val="80000"/>
              </a:lnSpc>
            </a:pPr>
            <a:r>
              <a:rPr lang="en-CA" sz="7200" b="1">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Simplicity</a:t>
            </a:r>
          </a:p>
        </p:txBody>
      </p:sp>
      <p:pic>
        <p:nvPicPr>
          <p:cNvPr id="22" name="Graphic 21" descr="Thumbs Up Sign">
            <a:extLst>
              <a:ext uri="{FF2B5EF4-FFF2-40B4-BE49-F238E27FC236}">
                <a16:creationId xmlns:a16="http://schemas.microsoft.com/office/drawing/2014/main" id="{1D5D83A1-5CB7-447D-8DFF-91DE38138FC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732947" y="2987627"/>
            <a:ext cx="1143000" cy="1143000"/>
          </a:xfrm>
          <a:prstGeom prst="rect">
            <a:avLst/>
          </a:prstGeom>
          <a:effectLst/>
        </p:spPr>
      </p:pic>
      <p:sp>
        <p:nvSpPr>
          <p:cNvPr id="24" name="Rectangle 23">
            <a:extLst>
              <a:ext uri="{FF2B5EF4-FFF2-40B4-BE49-F238E27FC236}">
                <a16:creationId xmlns:a16="http://schemas.microsoft.com/office/drawing/2014/main" id="{52AA5EF4-37C4-4B80-A9A1-E45078486AF0}"/>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3243648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3583EA1D-F71E-4D42-B707-F1C4BFC7604C}"/>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5" name="Picture 4">
            <a:extLst>
              <a:ext uri="{FF2B5EF4-FFF2-40B4-BE49-F238E27FC236}">
                <a16:creationId xmlns:a16="http://schemas.microsoft.com/office/drawing/2014/main" id="{0EBCC409-DD55-4CF5-A6A1-DF079ECFB139}"/>
              </a:ext>
            </a:extLst>
          </p:cNvPr>
          <p:cNvPicPr>
            <a:picLocks noChangeAspect="1"/>
          </p:cNvPicPr>
          <p:nvPr/>
        </p:nvPicPr>
        <p:blipFill rotWithShape="1">
          <a:blip r:embed="rId3">
            <a:extLst>
              <a:ext uri="{28A0092B-C50C-407E-A947-70E740481C1C}">
                <a14:useLocalDpi xmlns:a14="http://schemas.microsoft.com/office/drawing/2010/main" val="0"/>
              </a:ext>
            </a:extLst>
          </a:blip>
          <a:srcRect b="5888"/>
          <a:stretch/>
        </p:blipFill>
        <p:spPr>
          <a:xfrm>
            <a:off x="4764119" y="0"/>
            <a:ext cx="7427881" cy="6454219"/>
          </a:xfrm>
          <a:prstGeom prst="rect">
            <a:avLst/>
          </a:prstGeom>
        </p:spPr>
      </p:pic>
      <p:sp>
        <p:nvSpPr>
          <p:cNvPr id="22" name="TextBox 21">
            <a:extLst>
              <a:ext uri="{FF2B5EF4-FFF2-40B4-BE49-F238E27FC236}">
                <a16:creationId xmlns:a16="http://schemas.microsoft.com/office/drawing/2014/main" id="{BA6C1DB7-BB75-4548-B742-87D6E0A68D5B}"/>
              </a:ext>
            </a:extLst>
          </p:cNvPr>
          <p:cNvSpPr txBox="1"/>
          <p:nvPr/>
        </p:nvSpPr>
        <p:spPr>
          <a:xfrm>
            <a:off x="222280" y="131887"/>
            <a:ext cx="368258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SIMPLICITY</a:t>
            </a:r>
          </a:p>
        </p:txBody>
      </p:sp>
      <p:grpSp>
        <p:nvGrpSpPr>
          <p:cNvPr id="4" name="Group 3">
            <a:extLst>
              <a:ext uri="{FF2B5EF4-FFF2-40B4-BE49-F238E27FC236}">
                <a16:creationId xmlns:a16="http://schemas.microsoft.com/office/drawing/2014/main" id="{83364534-8B9B-40B4-ABBB-BA898EE7BBF9}"/>
              </a:ext>
            </a:extLst>
          </p:cNvPr>
          <p:cNvGrpSpPr/>
          <p:nvPr/>
        </p:nvGrpSpPr>
        <p:grpSpPr>
          <a:xfrm>
            <a:off x="619458" y="2270152"/>
            <a:ext cx="6355273" cy="2317697"/>
            <a:chOff x="619458" y="763512"/>
            <a:chExt cx="6355273" cy="2317697"/>
          </a:xfrm>
        </p:grpSpPr>
        <p:sp>
          <p:nvSpPr>
            <p:cNvPr id="55" name="TextBox 54">
              <a:extLst>
                <a:ext uri="{FF2B5EF4-FFF2-40B4-BE49-F238E27FC236}">
                  <a16:creationId xmlns:a16="http://schemas.microsoft.com/office/drawing/2014/main" id="{1EA5677A-E8CB-4E8F-A33E-869E213DC6C1}"/>
                </a:ext>
              </a:extLst>
            </p:cNvPr>
            <p:cNvSpPr txBox="1"/>
            <p:nvPr/>
          </p:nvSpPr>
          <p:spPr>
            <a:xfrm>
              <a:off x="619458" y="763512"/>
              <a:ext cx="6355273" cy="1323439"/>
            </a:xfrm>
            <a:prstGeom prst="rect">
              <a:avLst/>
            </a:prstGeom>
            <a:noFill/>
          </p:spPr>
          <p:txBody>
            <a:bodyPr wrap="square" rtlCol="0">
              <a:spAutoFit/>
            </a:bodyPr>
            <a:lstStyle/>
            <a:p>
              <a:pPr>
                <a:spcAft>
                  <a:spcPts val="600"/>
                </a:spcAft>
                <a:buClr>
                  <a:schemeClr val="bg2"/>
                </a:buClr>
              </a:pPr>
              <a:r>
                <a:rPr lang="en-US" sz="4000" dirty="0">
                  <a:solidFill>
                    <a:srgbClr val="FFFFFF"/>
                  </a:solidFill>
                  <a:latin typeface="Effra" panose="020B0603020203020204" pitchFamily="34" charset="0"/>
                  <a:cs typeface="Effra" panose="020B0603020203020204" pitchFamily="34" charset="0"/>
                </a:rPr>
                <a:t>Support for Windows</a:t>
              </a:r>
              <a:r>
                <a:rPr lang="en-US" sz="2800" baseline="51000" dirty="0">
                  <a:solidFill>
                    <a:srgbClr val="FFFFFF"/>
                  </a:solidFill>
                  <a:cs typeface="Effra Light" panose="020B0403020203020204" pitchFamily="34" charset="0"/>
                </a:rPr>
                <a:t>®</a:t>
              </a:r>
              <a:r>
                <a:rPr lang="en-US" sz="4000" dirty="0">
                  <a:solidFill>
                    <a:srgbClr val="FFFFFF"/>
                  </a:solidFill>
                  <a:latin typeface="Effra" panose="020B0603020203020204" pitchFamily="34" charset="0"/>
                  <a:cs typeface="Effra" panose="020B0603020203020204" pitchFamily="34" charset="0"/>
                </a:rPr>
                <a:t> 10 April 2018 Update</a:t>
              </a:r>
            </a:p>
          </p:txBody>
        </p:sp>
        <p:sp>
          <p:nvSpPr>
            <p:cNvPr id="59" name="Rectangle 58">
              <a:extLst>
                <a:ext uri="{FF2B5EF4-FFF2-40B4-BE49-F238E27FC236}">
                  <a16:creationId xmlns:a16="http://schemas.microsoft.com/office/drawing/2014/main" id="{1A571EEE-5F78-4539-BCF9-442963294D48}"/>
                </a:ext>
              </a:extLst>
            </p:cNvPr>
            <p:cNvSpPr/>
            <p:nvPr/>
          </p:nvSpPr>
          <p:spPr>
            <a:xfrm>
              <a:off x="727357" y="2177644"/>
              <a:ext cx="5746231" cy="903565"/>
            </a:xfrm>
            <a:prstGeom prst="rect">
              <a:avLst/>
            </a:prstGeom>
            <a:noFill/>
            <a:ln w="12700" cap="flat" cmpd="sng" algn="ctr">
              <a:noFill/>
              <a:prstDash val="solid"/>
              <a:miter lim="800000"/>
            </a:ln>
            <a:effectLst/>
          </p:spPr>
          <p:txBody>
            <a:bodyPr lIns="0" tIns="0" rIns="0" bIns="0" rtlCol="0" anchor="t" anchorCtr="0"/>
            <a:lstStyle/>
            <a:p>
              <a:r>
                <a:rPr lang="en-US" sz="2400" dirty="0" err="1">
                  <a:cs typeface="Effra" panose="020B0603020203020204" pitchFamily="34" charset="0"/>
                </a:rPr>
                <a:t>Radeon</a:t>
              </a:r>
              <a:r>
                <a:rPr lang="en-US" sz="1400" baseline="70000" dirty="0" err="1">
                  <a:cs typeface="Effra" panose="020B0603020203020204" pitchFamily="34" charset="0"/>
                </a:rPr>
                <a:t>TM</a:t>
              </a:r>
              <a:r>
                <a:rPr lang="en-US" sz="2400" dirty="0">
                  <a:cs typeface="Effra" panose="020B0603020203020204" pitchFamily="34" charset="0"/>
                </a:rPr>
                <a:t> Pro Software Enterprise Edition</a:t>
              </a:r>
            </a:p>
            <a:p>
              <a:r>
                <a:rPr lang="en-US" sz="2400" dirty="0">
                  <a:cs typeface="Effra" panose="020B0603020203020204" pitchFamily="34" charset="0"/>
                </a:rPr>
                <a:t>Is Ready When You Are</a:t>
              </a:r>
            </a:p>
          </p:txBody>
        </p:sp>
      </p:grpSp>
      <p:sp>
        <p:nvSpPr>
          <p:cNvPr id="63" name="Rectangle 62">
            <a:extLst>
              <a:ext uri="{FF2B5EF4-FFF2-40B4-BE49-F238E27FC236}">
                <a16:creationId xmlns:a16="http://schemas.microsoft.com/office/drawing/2014/main" id="{DF0A6B96-21C3-4588-85D9-A5F9045103B7}"/>
              </a:ext>
            </a:extLst>
          </p:cNvPr>
          <p:cNvSpPr/>
          <p:nvPr/>
        </p:nvSpPr>
        <p:spPr>
          <a:xfrm>
            <a:off x="7802880" y="4924715"/>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88" name="Group 87">
            <a:extLst>
              <a:ext uri="{FF2B5EF4-FFF2-40B4-BE49-F238E27FC236}">
                <a16:creationId xmlns:a16="http://schemas.microsoft.com/office/drawing/2014/main" id="{5B240499-6178-42B8-AE46-ABA77D2CB5C9}"/>
              </a:ext>
            </a:extLst>
          </p:cNvPr>
          <p:cNvGrpSpPr/>
          <p:nvPr/>
        </p:nvGrpSpPr>
        <p:grpSpPr>
          <a:xfrm>
            <a:off x="11643360" y="4924715"/>
            <a:ext cx="548640" cy="548640"/>
            <a:chOff x="11650705" y="4924540"/>
            <a:chExt cx="548640" cy="548640"/>
          </a:xfrm>
        </p:grpSpPr>
        <p:sp>
          <p:nvSpPr>
            <p:cNvPr id="89" name="Rectangle 88">
              <a:extLst>
                <a:ext uri="{FF2B5EF4-FFF2-40B4-BE49-F238E27FC236}">
                  <a16:creationId xmlns:a16="http://schemas.microsoft.com/office/drawing/2014/main" id="{28DF7613-BB0C-4351-B7CC-2893224390EF}"/>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90" name="Picture 89">
              <a:extLst>
                <a:ext uri="{FF2B5EF4-FFF2-40B4-BE49-F238E27FC236}">
                  <a16:creationId xmlns:a16="http://schemas.microsoft.com/office/drawing/2014/main" id="{A3C690AB-18BE-4681-903F-0E0B165DD6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56" name="Rectangle 55">
            <a:extLst>
              <a:ext uri="{FF2B5EF4-FFF2-40B4-BE49-F238E27FC236}">
                <a16:creationId xmlns:a16="http://schemas.microsoft.com/office/drawing/2014/main" id="{062F99F8-26FF-4F26-A6EA-355BB40D2222}"/>
              </a:ext>
            </a:extLst>
          </p:cNvPr>
          <p:cNvSpPr/>
          <p:nvPr/>
        </p:nvSpPr>
        <p:spPr>
          <a:xfrm>
            <a:off x="9383987" y="4944469"/>
            <a:ext cx="2145870"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Support for</a:t>
            </a:r>
            <a:br>
              <a:rPr lang="en-US" kern="0" dirty="0">
                <a:solidFill>
                  <a:prstClr val="black"/>
                </a:solidFill>
                <a:latin typeface="Effra Medium" panose="020B0703020203020204" pitchFamily="34" charset="0"/>
                <a:cs typeface="Effra Medium" panose="020B0703020203020204" pitchFamily="34" charset="0"/>
              </a:rPr>
            </a:br>
            <a:r>
              <a:rPr lang="en-US" kern="0" dirty="0">
                <a:solidFill>
                  <a:prstClr val="black"/>
                </a:solidFill>
                <a:latin typeface="Effra Medium" panose="020B0703020203020204" pitchFamily="34" charset="0"/>
                <a:cs typeface="Effra Medium" panose="020B0703020203020204" pitchFamily="34" charset="0"/>
              </a:rPr>
              <a:t>the Latest Updates</a:t>
            </a:r>
          </a:p>
        </p:txBody>
      </p:sp>
      <p:sp>
        <p:nvSpPr>
          <p:cNvPr id="34" name="Rectangle 33">
            <a:extLst>
              <a:ext uri="{FF2B5EF4-FFF2-40B4-BE49-F238E27FC236}">
                <a16:creationId xmlns:a16="http://schemas.microsoft.com/office/drawing/2014/main" id="{8CF4AD93-2350-46D5-A9F8-A7DEF232E580}"/>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31" name="Group 30">
            <a:extLst>
              <a:ext uri="{FF2B5EF4-FFF2-40B4-BE49-F238E27FC236}">
                <a16:creationId xmlns:a16="http://schemas.microsoft.com/office/drawing/2014/main" id="{EB6D1B0A-28CC-491F-8014-AF5E7C3D15D6}"/>
              </a:ext>
            </a:extLst>
          </p:cNvPr>
          <p:cNvGrpSpPr/>
          <p:nvPr/>
        </p:nvGrpSpPr>
        <p:grpSpPr>
          <a:xfrm>
            <a:off x="10238335" y="5593659"/>
            <a:ext cx="1847343" cy="844964"/>
            <a:chOff x="10238335" y="5593659"/>
            <a:chExt cx="1847343" cy="844964"/>
          </a:xfrm>
        </p:grpSpPr>
        <p:pic>
          <p:nvPicPr>
            <p:cNvPr id="32" name="Picture 31">
              <a:extLst>
                <a:ext uri="{FF2B5EF4-FFF2-40B4-BE49-F238E27FC236}">
                  <a16:creationId xmlns:a16="http://schemas.microsoft.com/office/drawing/2014/main" id="{ED14926C-6637-43DB-A2D6-974A3C6AA3DB}"/>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33" name="TextBox 32">
              <a:extLst>
                <a:ext uri="{FF2B5EF4-FFF2-40B4-BE49-F238E27FC236}">
                  <a16:creationId xmlns:a16="http://schemas.microsoft.com/office/drawing/2014/main" id="{01001FB7-6E36-417B-9143-5348F23DCD1E}"/>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pic>
        <p:nvPicPr>
          <p:cNvPr id="11" name="Graphic 10" descr="Download">
            <a:extLst>
              <a:ext uri="{FF2B5EF4-FFF2-40B4-BE49-F238E27FC236}">
                <a16:creationId xmlns:a16="http://schemas.microsoft.com/office/drawing/2014/main" id="{2B40E9FF-D1A3-4641-AFB9-B45AEF24950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4085" y="4924139"/>
            <a:ext cx="548640" cy="548640"/>
          </a:xfrm>
          <a:prstGeom prst="rect">
            <a:avLst/>
          </a:prstGeom>
        </p:spPr>
      </p:pic>
    </p:spTree>
    <p:extLst>
      <p:ext uri="{BB962C8B-B14F-4D97-AF65-F5344CB8AC3E}">
        <p14:creationId xmlns:p14="http://schemas.microsoft.com/office/powerpoint/2010/main" val="41525740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3583EA1D-F71E-4D42-B707-F1C4BFC7604C}"/>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2" name="Rectangle 41">
            <a:extLst>
              <a:ext uri="{FF2B5EF4-FFF2-40B4-BE49-F238E27FC236}">
                <a16:creationId xmlns:a16="http://schemas.microsoft.com/office/drawing/2014/main" id="{FC97D98E-19C3-4EAA-8158-571C39CB87E9}"/>
              </a:ext>
            </a:extLst>
          </p:cNvPr>
          <p:cNvSpPr/>
          <p:nvPr/>
        </p:nvSpPr>
        <p:spPr>
          <a:xfrm>
            <a:off x="5196840" y="0"/>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7" name="Picture 66">
            <a:extLst>
              <a:ext uri="{FF2B5EF4-FFF2-40B4-BE49-F238E27FC236}">
                <a16:creationId xmlns:a16="http://schemas.microsoft.com/office/drawing/2014/main" id="{B82F6C77-1E1E-400A-8681-D85A0AE4CB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2" cy="6454140"/>
          </a:xfrm>
          <a:prstGeom prst="rect">
            <a:avLst/>
          </a:prstGeom>
        </p:spPr>
      </p:pic>
      <p:sp>
        <p:nvSpPr>
          <p:cNvPr id="22" name="TextBox 21">
            <a:extLst>
              <a:ext uri="{FF2B5EF4-FFF2-40B4-BE49-F238E27FC236}">
                <a16:creationId xmlns:a16="http://schemas.microsoft.com/office/drawing/2014/main" id="{BA6C1DB7-BB75-4548-B742-87D6E0A68D5B}"/>
              </a:ext>
            </a:extLst>
          </p:cNvPr>
          <p:cNvSpPr txBox="1"/>
          <p:nvPr/>
        </p:nvSpPr>
        <p:spPr>
          <a:xfrm>
            <a:off x="222280" y="131887"/>
            <a:ext cx="368258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SIMPLICITY</a:t>
            </a:r>
          </a:p>
        </p:txBody>
      </p:sp>
      <p:sp>
        <p:nvSpPr>
          <p:cNvPr id="55" name="TextBox 54">
            <a:extLst>
              <a:ext uri="{FF2B5EF4-FFF2-40B4-BE49-F238E27FC236}">
                <a16:creationId xmlns:a16="http://schemas.microsoft.com/office/drawing/2014/main" id="{1EA5677A-E8CB-4E8F-A33E-869E213DC6C1}"/>
              </a:ext>
            </a:extLst>
          </p:cNvPr>
          <p:cNvSpPr txBox="1"/>
          <p:nvPr/>
        </p:nvSpPr>
        <p:spPr>
          <a:xfrm>
            <a:off x="619458" y="763512"/>
            <a:ext cx="6355273" cy="1323439"/>
          </a:xfrm>
          <a:prstGeom prst="rect">
            <a:avLst/>
          </a:prstGeom>
          <a:noFill/>
        </p:spPr>
        <p:txBody>
          <a:bodyPr wrap="square" rtlCol="0">
            <a:spAutoFit/>
          </a:bodyPr>
          <a:lstStyle/>
          <a:p>
            <a:pPr>
              <a:spcAft>
                <a:spcPts val="600"/>
              </a:spcAft>
              <a:buClr>
                <a:schemeClr val="bg2"/>
              </a:buClr>
            </a:pPr>
            <a:r>
              <a:rPr lang="en-US" sz="4000">
                <a:solidFill>
                  <a:srgbClr val="FFFFFF"/>
                </a:solidFill>
                <a:latin typeface="Effra" panose="020B0603020203020204" pitchFamily="34" charset="0"/>
                <a:cs typeface="Effra" panose="020B0603020203020204" pitchFamily="34" charset="0"/>
              </a:rPr>
              <a:t>2018 Quarterly</a:t>
            </a:r>
            <a:br>
              <a:rPr lang="en-US" sz="4000">
                <a:solidFill>
                  <a:srgbClr val="FFFFFF"/>
                </a:solidFill>
                <a:latin typeface="Effra" panose="020B0603020203020204" pitchFamily="34" charset="0"/>
                <a:cs typeface="Effra" panose="020B0603020203020204" pitchFamily="34" charset="0"/>
              </a:rPr>
            </a:br>
            <a:r>
              <a:rPr lang="en-US" sz="4000">
                <a:solidFill>
                  <a:srgbClr val="FFFFFF"/>
                </a:solidFill>
                <a:latin typeface="Effra" panose="020B0603020203020204" pitchFamily="34" charset="0"/>
                <a:cs typeface="Effra" panose="020B0603020203020204" pitchFamily="34" charset="0"/>
              </a:rPr>
              <a:t>Release Schedule</a:t>
            </a:r>
          </a:p>
        </p:txBody>
      </p:sp>
      <p:sp>
        <p:nvSpPr>
          <p:cNvPr id="59" name="Rectangle 58">
            <a:extLst>
              <a:ext uri="{FF2B5EF4-FFF2-40B4-BE49-F238E27FC236}">
                <a16:creationId xmlns:a16="http://schemas.microsoft.com/office/drawing/2014/main" id="{1A571EEE-5F78-4539-BCF9-442963294D48}"/>
              </a:ext>
            </a:extLst>
          </p:cNvPr>
          <p:cNvSpPr/>
          <p:nvPr/>
        </p:nvSpPr>
        <p:spPr>
          <a:xfrm>
            <a:off x="727357" y="2177644"/>
            <a:ext cx="5746231"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Forecasted Availability the 2nd Wednesday of the 2nd Month of Each Quarter</a:t>
            </a:r>
          </a:p>
        </p:txBody>
      </p:sp>
      <p:grpSp>
        <p:nvGrpSpPr>
          <p:cNvPr id="3" name="Group 2" hidden="1">
            <a:extLst>
              <a:ext uri="{FF2B5EF4-FFF2-40B4-BE49-F238E27FC236}">
                <a16:creationId xmlns:a16="http://schemas.microsoft.com/office/drawing/2014/main" id="{A29E24C8-472F-4433-9252-2C36CDE3E43F}"/>
              </a:ext>
            </a:extLst>
          </p:cNvPr>
          <p:cNvGrpSpPr/>
          <p:nvPr/>
        </p:nvGrpSpPr>
        <p:grpSpPr>
          <a:xfrm>
            <a:off x="711493" y="3089982"/>
            <a:ext cx="3978341" cy="2856756"/>
            <a:chOff x="711492" y="3089982"/>
            <a:chExt cx="3978341" cy="2856756"/>
          </a:xfrm>
        </p:grpSpPr>
        <p:cxnSp>
          <p:nvCxnSpPr>
            <p:cNvPr id="75" name="Straight Connector 74">
              <a:extLst>
                <a:ext uri="{FF2B5EF4-FFF2-40B4-BE49-F238E27FC236}">
                  <a16:creationId xmlns:a16="http://schemas.microsoft.com/office/drawing/2014/main" id="{18F3DAE6-59F2-4597-99C0-B5D2BAE06411}"/>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77" name="Straight Connector 76">
              <a:extLst>
                <a:ext uri="{FF2B5EF4-FFF2-40B4-BE49-F238E27FC236}">
                  <a16:creationId xmlns:a16="http://schemas.microsoft.com/office/drawing/2014/main" id="{DE47C5E3-E941-40BD-ABB6-3690377DBB55}"/>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grpSp>
      <p:sp>
        <p:nvSpPr>
          <p:cNvPr id="63" name="Rectangle 62">
            <a:extLst>
              <a:ext uri="{FF2B5EF4-FFF2-40B4-BE49-F238E27FC236}">
                <a16:creationId xmlns:a16="http://schemas.microsoft.com/office/drawing/2014/main" id="{DF0A6B96-21C3-4588-85D9-A5F9045103B7}"/>
              </a:ext>
            </a:extLst>
          </p:cNvPr>
          <p:cNvSpPr/>
          <p:nvPr/>
        </p:nvSpPr>
        <p:spPr>
          <a:xfrm>
            <a:off x="7802880" y="4924715"/>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88" name="Group 87">
            <a:extLst>
              <a:ext uri="{FF2B5EF4-FFF2-40B4-BE49-F238E27FC236}">
                <a16:creationId xmlns:a16="http://schemas.microsoft.com/office/drawing/2014/main" id="{5B240499-6178-42B8-AE46-ABA77D2CB5C9}"/>
              </a:ext>
            </a:extLst>
          </p:cNvPr>
          <p:cNvGrpSpPr/>
          <p:nvPr/>
        </p:nvGrpSpPr>
        <p:grpSpPr>
          <a:xfrm>
            <a:off x="11643360" y="4924715"/>
            <a:ext cx="548640" cy="548640"/>
            <a:chOff x="11650705" y="4924540"/>
            <a:chExt cx="548640" cy="548640"/>
          </a:xfrm>
        </p:grpSpPr>
        <p:sp>
          <p:nvSpPr>
            <p:cNvPr id="89" name="Rectangle 88">
              <a:extLst>
                <a:ext uri="{FF2B5EF4-FFF2-40B4-BE49-F238E27FC236}">
                  <a16:creationId xmlns:a16="http://schemas.microsoft.com/office/drawing/2014/main" id="{28DF7613-BB0C-4351-B7CC-2893224390EF}"/>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90" name="Picture 89">
              <a:extLst>
                <a:ext uri="{FF2B5EF4-FFF2-40B4-BE49-F238E27FC236}">
                  <a16:creationId xmlns:a16="http://schemas.microsoft.com/office/drawing/2014/main" id="{A3C690AB-18BE-4681-903F-0E0B165DD6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56" name="Rectangle 55">
            <a:extLst>
              <a:ext uri="{FF2B5EF4-FFF2-40B4-BE49-F238E27FC236}">
                <a16:creationId xmlns:a16="http://schemas.microsoft.com/office/drawing/2014/main" id="{062F99F8-26FF-4F26-A6EA-355BB40D2222}"/>
              </a:ext>
            </a:extLst>
          </p:cNvPr>
          <p:cNvSpPr/>
          <p:nvPr/>
        </p:nvSpPr>
        <p:spPr>
          <a:xfrm>
            <a:off x="9452255" y="4944469"/>
            <a:ext cx="2145870"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Helps Enterprises Plan Ahead</a:t>
            </a:r>
          </a:p>
        </p:txBody>
      </p:sp>
      <p:pic>
        <p:nvPicPr>
          <p:cNvPr id="8" name="Graphic 7" descr="Monthly calendar">
            <a:extLst>
              <a:ext uri="{FF2B5EF4-FFF2-40B4-BE49-F238E27FC236}">
                <a16:creationId xmlns:a16="http://schemas.microsoft.com/office/drawing/2014/main" id="{F5685FE1-AAF1-44A0-8EB4-DD551404AB8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45505" y="4924891"/>
            <a:ext cx="548640" cy="548640"/>
          </a:xfrm>
          <a:prstGeom prst="rect">
            <a:avLst/>
          </a:prstGeom>
        </p:spPr>
      </p:pic>
      <p:sp>
        <p:nvSpPr>
          <p:cNvPr id="34" name="Rectangle 33">
            <a:extLst>
              <a:ext uri="{FF2B5EF4-FFF2-40B4-BE49-F238E27FC236}">
                <a16:creationId xmlns:a16="http://schemas.microsoft.com/office/drawing/2014/main" id="{8CF4AD93-2350-46D5-A9F8-A7DEF232E580}"/>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aphicFrame>
        <p:nvGraphicFramePr>
          <p:cNvPr id="2" name="Table 1">
            <a:extLst>
              <a:ext uri="{FF2B5EF4-FFF2-40B4-BE49-F238E27FC236}">
                <a16:creationId xmlns:a16="http://schemas.microsoft.com/office/drawing/2014/main" id="{BBEFF7C9-F6F2-4A9E-9EF6-2BA3A16D1B7B}"/>
              </a:ext>
            </a:extLst>
          </p:cNvPr>
          <p:cNvGraphicFramePr>
            <a:graphicFrameLocks noGrp="1"/>
          </p:cNvGraphicFramePr>
          <p:nvPr>
            <p:extLst>
              <p:ext uri="{D42A27DB-BD31-4B8C-83A1-F6EECF244321}">
                <p14:modId xmlns:p14="http://schemas.microsoft.com/office/powerpoint/2010/main" val="2667815192"/>
              </p:ext>
            </p:extLst>
          </p:nvPr>
        </p:nvGraphicFramePr>
        <p:xfrm>
          <a:off x="711492" y="3103525"/>
          <a:ext cx="3978342" cy="2829670"/>
        </p:xfrm>
        <a:graphic>
          <a:graphicData uri="http://schemas.openxmlformats.org/drawingml/2006/table">
            <a:tbl>
              <a:tblPr firstRow="1" bandRow="1">
                <a:tableStyleId>{2D5ABB26-0587-4C30-8999-92F81FD0307C}</a:tableStyleId>
              </a:tblPr>
              <a:tblGrid>
                <a:gridCol w="1989171">
                  <a:extLst>
                    <a:ext uri="{9D8B030D-6E8A-4147-A177-3AD203B41FA5}">
                      <a16:colId xmlns:a16="http://schemas.microsoft.com/office/drawing/2014/main" val="3887129356"/>
                    </a:ext>
                  </a:extLst>
                </a:gridCol>
                <a:gridCol w="1989171">
                  <a:extLst>
                    <a:ext uri="{9D8B030D-6E8A-4147-A177-3AD203B41FA5}">
                      <a16:colId xmlns:a16="http://schemas.microsoft.com/office/drawing/2014/main" val="1280797173"/>
                    </a:ext>
                  </a:extLst>
                </a:gridCol>
              </a:tblGrid>
              <a:tr h="1414835">
                <a:tc>
                  <a:txBody>
                    <a:bodyPr/>
                    <a:lstStyle/>
                    <a:p>
                      <a:pPr lvl="0" algn="ctr">
                        <a:defRPr/>
                      </a:pPr>
                      <a:r>
                        <a:rPr lang="en-CA" sz="1400" kern="0">
                          <a:latin typeface="Effra" panose="020B0603020203020204" pitchFamily="34" charset="0"/>
                          <a:cs typeface="Effra" panose="020B0603020203020204" pitchFamily="34" charset="0"/>
                        </a:rPr>
                        <a:t>February</a:t>
                      </a:r>
                    </a:p>
                    <a:p>
                      <a:pPr lvl="0" algn="ctr">
                        <a:defRPr/>
                      </a:pPr>
                      <a:endParaRPr kumimoji="0" lang="en-CA" sz="1400" u="none" strike="noStrike" kern="0" cap="none" spc="0" normalizeH="0" baseline="0" noProof="0">
                        <a:ln>
                          <a:noFill/>
                        </a:ln>
                        <a:effectLst/>
                        <a:uLnTx/>
                        <a:uFillTx/>
                      </a:endParaRPr>
                    </a:p>
                    <a:p>
                      <a:pPr lvl="0" algn="ctr">
                        <a:defRPr/>
                      </a:pPr>
                      <a:endParaRPr lang="en-CA" sz="1400" kern="0"/>
                    </a:p>
                    <a:p>
                      <a:pPr lvl="0" algn="ctr">
                        <a:defRPr/>
                      </a:pPr>
                      <a:endParaRPr kumimoji="0" lang="en-CA" sz="1400" u="none" strike="noStrike" kern="0" cap="none" spc="0" normalizeH="0" baseline="0" noProof="0">
                        <a:ln>
                          <a:noFill/>
                        </a:ln>
                        <a:effectLst/>
                        <a:uLnTx/>
                        <a:uFillTx/>
                      </a:endParaRPr>
                    </a:p>
                    <a:p>
                      <a:pPr lvl="0" algn="ctr">
                        <a:defRPr/>
                      </a:pPr>
                      <a:r>
                        <a:rPr lang="en-CA" sz="1200" kern="0"/>
                        <a:t>18.Q1</a:t>
                      </a:r>
                    </a:p>
                    <a:p>
                      <a:pPr lvl="0" algn="ctr">
                        <a:defRPr/>
                      </a:pPr>
                      <a:r>
                        <a:rPr lang="en-CA" sz="1200" kern="0"/>
                        <a:t>Enterprise Driver</a:t>
                      </a:r>
                      <a:endParaRPr kumimoji="0" lang="en-GB" sz="1200" b="0" i="0" u="none" strike="noStrike" kern="0" cap="none" spc="0" normalizeH="0" baseline="0" noProof="0">
                        <a:ln>
                          <a:noFill/>
                        </a:ln>
                        <a:solidFill>
                          <a:srgbClr val="FFFFFF"/>
                        </a:solidFill>
                        <a:effectLst/>
                        <a:uLnTx/>
                        <a:uFillTx/>
                        <a:cs typeface="Effra Light" panose="020B0403020203020204" pitchFamily="34" charset="0"/>
                      </a:endParaRPr>
                    </a:p>
                  </a:txBody>
                  <a:tcPr anchor="ctr">
                    <a:lnR w="9525" cap="flat" cmpd="sng" algn="ctr">
                      <a:solidFill>
                        <a:srgbClr val="FFFFFF">
                          <a:alpha val="50196"/>
                        </a:srgbClr>
                      </a:solidFill>
                      <a:prstDash val="solid"/>
                      <a:round/>
                      <a:headEnd type="none" w="med" len="med"/>
                      <a:tailEnd type="none" w="med" len="med"/>
                    </a:lnR>
                    <a:lnB w="9525" cap="flat" cmpd="sng" algn="ctr">
                      <a:solidFill>
                        <a:srgbClr val="FFFFFF">
                          <a:alpha val="50196"/>
                        </a:srgbClr>
                      </a:solidFill>
                      <a:prstDash val="solid"/>
                      <a:round/>
                      <a:headEnd type="none" w="med" len="med"/>
                      <a:tailEnd type="none" w="med" len="med"/>
                    </a:lnB>
                  </a:tcPr>
                </a:tc>
                <a:tc>
                  <a:txBody>
                    <a:bodyPr/>
                    <a:lstStyle/>
                    <a:p>
                      <a:pPr lvl="0" algn="ctr">
                        <a:defRPr/>
                      </a:pPr>
                      <a:r>
                        <a:rPr lang="en-CA" sz="1400" kern="0">
                          <a:latin typeface="Effra" panose="020B0603020203020204" pitchFamily="34" charset="0"/>
                          <a:cs typeface="Effra" panose="020B0603020203020204" pitchFamily="34" charset="0"/>
                        </a:rPr>
                        <a:t>May</a:t>
                      </a:r>
                    </a:p>
                    <a:p>
                      <a:pPr lvl="0" algn="ctr">
                        <a:defRPr/>
                      </a:pPr>
                      <a:endParaRPr kumimoji="0" lang="en-CA" sz="1400" u="none" strike="noStrike" kern="0" cap="none" spc="0" normalizeH="0" baseline="0" noProof="0">
                        <a:ln>
                          <a:noFill/>
                        </a:ln>
                        <a:effectLst/>
                        <a:uLnTx/>
                        <a:uFillTx/>
                      </a:endParaRPr>
                    </a:p>
                    <a:p>
                      <a:pPr lvl="0" algn="ctr">
                        <a:defRPr/>
                      </a:pPr>
                      <a:endParaRPr lang="en-CA" sz="1400" kern="0"/>
                    </a:p>
                    <a:p>
                      <a:pPr lvl="0" algn="ctr">
                        <a:defRPr/>
                      </a:pPr>
                      <a:endParaRPr kumimoji="0" lang="en-CA" sz="1400" u="none" strike="noStrike" kern="0" cap="none" spc="0" normalizeH="0" baseline="0" noProof="0">
                        <a:ln>
                          <a:noFill/>
                        </a:ln>
                        <a:effectLst/>
                        <a:uLnTx/>
                        <a:uFillTx/>
                      </a:endParaRPr>
                    </a:p>
                    <a:p>
                      <a:pPr lvl="0" algn="ctr">
                        <a:defRPr/>
                      </a:pPr>
                      <a:r>
                        <a:rPr lang="en-CA" sz="1200" kern="0"/>
                        <a:t>18.Q2</a:t>
                      </a:r>
                    </a:p>
                    <a:p>
                      <a:pPr lvl="0" algn="ctr">
                        <a:defRPr/>
                      </a:pPr>
                      <a:r>
                        <a:rPr lang="en-CA" sz="1200" kern="0"/>
                        <a:t>Enterprise Driver</a:t>
                      </a:r>
                      <a:endParaRPr kumimoji="0" lang="en-GB" sz="1200" b="0" i="0" u="none" strike="noStrike" kern="0" cap="none" spc="0" normalizeH="0" baseline="0" noProof="0">
                        <a:ln>
                          <a:noFill/>
                        </a:ln>
                        <a:solidFill>
                          <a:srgbClr val="FFFFFF"/>
                        </a:solidFill>
                        <a:effectLst/>
                        <a:uLnTx/>
                        <a:uFillTx/>
                        <a:cs typeface="Effra Light" panose="020B0403020203020204" pitchFamily="34" charset="0"/>
                      </a:endParaRPr>
                    </a:p>
                  </a:txBody>
                  <a:tcPr anchor="ctr">
                    <a:lnL w="9525" cap="flat" cmpd="sng" algn="ctr">
                      <a:solidFill>
                        <a:srgbClr val="FFFFFF">
                          <a:alpha val="50196"/>
                        </a:srgbClr>
                      </a:solidFill>
                      <a:prstDash val="solid"/>
                      <a:round/>
                      <a:headEnd type="none" w="med" len="med"/>
                      <a:tailEnd type="none" w="med" len="med"/>
                    </a:lnL>
                    <a:lnB w="9525" cap="flat" cmpd="sng" algn="ctr">
                      <a:solidFill>
                        <a:srgbClr val="FFFFFF">
                          <a:alpha val="50196"/>
                        </a:srgbClr>
                      </a:solidFill>
                      <a:prstDash val="solid"/>
                      <a:round/>
                      <a:headEnd type="none" w="med" len="med"/>
                      <a:tailEnd type="none" w="med" len="med"/>
                    </a:lnB>
                  </a:tcPr>
                </a:tc>
                <a:extLst>
                  <a:ext uri="{0D108BD9-81ED-4DB2-BD59-A6C34878D82A}">
                    <a16:rowId xmlns:a16="http://schemas.microsoft.com/office/drawing/2014/main" val="3476557997"/>
                  </a:ext>
                </a:extLst>
              </a:tr>
              <a:tr h="1414835">
                <a:tc>
                  <a:txBody>
                    <a:bodyPr/>
                    <a:lstStyle/>
                    <a:p>
                      <a:pPr lvl="0" algn="ctr">
                        <a:defRPr/>
                      </a:pPr>
                      <a:r>
                        <a:rPr lang="en-CA" sz="1400" kern="0">
                          <a:latin typeface="Effra" panose="020B0603020203020204" pitchFamily="34" charset="0"/>
                          <a:cs typeface="Effra" panose="020B0603020203020204" pitchFamily="34" charset="0"/>
                        </a:rPr>
                        <a:t>August</a:t>
                      </a:r>
                    </a:p>
                    <a:p>
                      <a:pPr lvl="0" algn="ctr">
                        <a:defRPr/>
                      </a:pPr>
                      <a:endParaRPr kumimoji="0" lang="en-CA" sz="1400" u="none" strike="noStrike" kern="0" cap="none" spc="0" normalizeH="0" baseline="0" noProof="0">
                        <a:ln>
                          <a:noFill/>
                        </a:ln>
                        <a:effectLst/>
                        <a:uLnTx/>
                        <a:uFillTx/>
                      </a:endParaRPr>
                    </a:p>
                    <a:p>
                      <a:pPr lvl="0" algn="ctr">
                        <a:defRPr/>
                      </a:pPr>
                      <a:endParaRPr lang="en-CA" sz="1400" kern="0"/>
                    </a:p>
                    <a:p>
                      <a:pPr lvl="0" algn="ctr">
                        <a:defRPr/>
                      </a:pPr>
                      <a:endParaRPr kumimoji="0" lang="en-CA" sz="1400" u="none" strike="noStrike" kern="0" cap="none" spc="0" normalizeH="0" baseline="0" noProof="0">
                        <a:ln>
                          <a:noFill/>
                        </a:ln>
                        <a:effectLst/>
                        <a:uLnTx/>
                        <a:uFillTx/>
                      </a:endParaRPr>
                    </a:p>
                    <a:p>
                      <a:pPr lvl="0" algn="ctr">
                        <a:defRPr/>
                      </a:pPr>
                      <a:r>
                        <a:rPr lang="en-CA" sz="1200" kern="0"/>
                        <a:t>18.Q3</a:t>
                      </a:r>
                    </a:p>
                    <a:p>
                      <a:pPr lvl="0" algn="ctr">
                        <a:defRPr/>
                      </a:pPr>
                      <a:r>
                        <a:rPr lang="en-CA" sz="1200" kern="0"/>
                        <a:t>Enterprise Driver</a:t>
                      </a:r>
                      <a:endParaRPr lang="en-US" sz="1200"/>
                    </a:p>
                  </a:txBody>
                  <a:tcPr anchor="ctr">
                    <a:lnR w="9525" cap="flat" cmpd="sng" algn="ctr">
                      <a:solidFill>
                        <a:srgbClr val="FFFFFF">
                          <a:alpha val="50196"/>
                        </a:srgbClr>
                      </a:solidFill>
                      <a:prstDash val="solid"/>
                      <a:round/>
                      <a:headEnd type="none" w="med" len="med"/>
                      <a:tailEnd type="none" w="med" len="med"/>
                    </a:lnR>
                    <a:lnT w="9525" cap="flat" cmpd="sng" algn="ctr">
                      <a:solidFill>
                        <a:srgbClr val="FFFFFF">
                          <a:alpha val="50196"/>
                        </a:srgbClr>
                      </a:solidFill>
                      <a:prstDash val="solid"/>
                      <a:round/>
                      <a:headEnd type="none" w="med" len="med"/>
                      <a:tailEnd type="none" w="med" len="med"/>
                    </a:lnT>
                  </a:tcPr>
                </a:tc>
                <a:tc>
                  <a:txBody>
                    <a:bodyPr/>
                    <a:lstStyle/>
                    <a:p>
                      <a:pPr lvl="0" algn="ctr">
                        <a:defRPr/>
                      </a:pPr>
                      <a:r>
                        <a:rPr lang="en-CA" sz="1400" kern="0">
                          <a:latin typeface="Effra" panose="020B0603020203020204" pitchFamily="34" charset="0"/>
                          <a:cs typeface="Effra" panose="020B0603020203020204" pitchFamily="34" charset="0"/>
                        </a:rPr>
                        <a:t>November</a:t>
                      </a:r>
                    </a:p>
                    <a:p>
                      <a:pPr lvl="0" algn="ctr">
                        <a:defRPr/>
                      </a:pPr>
                      <a:endParaRPr kumimoji="0" lang="en-CA" sz="1400" u="none" strike="noStrike" kern="0" cap="none" spc="0" normalizeH="0" baseline="0" noProof="0">
                        <a:ln>
                          <a:noFill/>
                        </a:ln>
                        <a:effectLst/>
                        <a:uLnTx/>
                        <a:uFillTx/>
                      </a:endParaRPr>
                    </a:p>
                    <a:p>
                      <a:pPr lvl="0" algn="ctr">
                        <a:defRPr/>
                      </a:pPr>
                      <a:endParaRPr lang="en-CA" sz="1400" kern="0"/>
                    </a:p>
                    <a:p>
                      <a:pPr lvl="0" algn="ctr">
                        <a:defRPr/>
                      </a:pPr>
                      <a:endParaRPr kumimoji="0" lang="en-CA" sz="1400" u="none" strike="noStrike" kern="0" cap="none" spc="0" normalizeH="0" baseline="0" noProof="0">
                        <a:ln>
                          <a:noFill/>
                        </a:ln>
                        <a:effectLst/>
                        <a:uLnTx/>
                        <a:uFillTx/>
                      </a:endParaRPr>
                    </a:p>
                    <a:p>
                      <a:pPr lvl="0" algn="ctr">
                        <a:defRPr/>
                      </a:pPr>
                      <a:r>
                        <a:rPr lang="en-CA" sz="1200" kern="0"/>
                        <a:t>18.Q4</a:t>
                      </a:r>
                    </a:p>
                    <a:p>
                      <a:pPr lvl="0" algn="ctr">
                        <a:defRPr/>
                      </a:pPr>
                      <a:r>
                        <a:rPr lang="en-CA" sz="1200" kern="0"/>
                        <a:t>Enterprise Driver</a:t>
                      </a:r>
                      <a:endParaRPr lang="en-US" sz="1200"/>
                    </a:p>
                  </a:txBody>
                  <a:tcPr anchor="ctr">
                    <a:lnL w="9525" cap="flat" cmpd="sng" algn="ctr">
                      <a:solidFill>
                        <a:srgbClr val="FFFFFF">
                          <a:alpha val="50196"/>
                        </a:srgbClr>
                      </a:solidFill>
                      <a:prstDash val="solid"/>
                      <a:round/>
                      <a:headEnd type="none" w="med" len="med"/>
                      <a:tailEnd type="none" w="med" len="med"/>
                    </a:lnL>
                    <a:lnT w="9525" cap="flat" cmpd="sng" algn="ctr">
                      <a:solidFill>
                        <a:srgbClr val="FFFFFF">
                          <a:alpha val="50196"/>
                        </a:srgbClr>
                      </a:solidFill>
                      <a:prstDash val="solid"/>
                      <a:round/>
                      <a:headEnd type="none" w="med" len="med"/>
                      <a:tailEnd type="none" w="med" len="med"/>
                    </a:lnT>
                  </a:tcPr>
                </a:tc>
                <a:extLst>
                  <a:ext uri="{0D108BD9-81ED-4DB2-BD59-A6C34878D82A}">
                    <a16:rowId xmlns:a16="http://schemas.microsoft.com/office/drawing/2014/main" val="2562398275"/>
                  </a:ext>
                </a:extLst>
              </a:tr>
            </a:tbl>
          </a:graphicData>
        </a:graphic>
      </p:graphicFrame>
      <p:sp>
        <p:nvSpPr>
          <p:cNvPr id="37" name="TextBox 36">
            <a:extLst>
              <a:ext uri="{FF2B5EF4-FFF2-40B4-BE49-F238E27FC236}">
                <a16:creationId xmlns:a16="http://schemas.microsoft.com/office/drawing/2014/main" id="{12DBF900-C2BD-4DA6-98E9-9B69F11E090F}"/>
              </a:ext>
            </a:extLst>
          </p:cNvPr>
          <p:cNvSpPr txBox="1"/>
          <p:nvPr/>
        </p:nvSpPr>
        <p:spPr>
          <a:xfrm>
            <a:off x="1154662" y="3647512"/>
            <a:ext cx="110091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14</a:t>
            </a:r>
            <a:r>
              <a:rPr kumimoji="0" lang="en-CA" sz="1050" b="0" i="0" u="none" strike="noStrike" kern="0" cap="none" spc="0" normalizeH="0" baseline="90000" noProof="0">
                <a:ln>
                  <a:noFill/>
                </a:ln>
                <a:solidFill>
                  <a:srgbClr val="FFFFFF"/>
                </a:solidFill>
                <a:effectLst/>
                <a:uLnTx/>
                <a:uFillTx/>
                <a:latin typeface="Effra" panose="020B0603020203020204" pitchFamily="34" charset="0"/>
                <a:cs typeface="Effra" panose="020B0603020203020204" pitchFamily="34" charset="0"/>
              </a:rPr>
              <a:t>th</a:t>
            </a:r>
          </a:p>
        </p:txBody>
      </p:sp>
      <p:sp>
        <p:nvSpPr>
          <p:cNvPr id="6" name="Rectangle 5" hidden="1">
            <a:extLst>
              <a:ext uri="{FF2B5EF4-FFF2-40B4-BE49-F238E27FC236}">
                <a16:creationId xmlns:a16="http://schemas.microsoft.com/office/drawing/2014/main" id="{BA3DA85A-D909-470D-A39D-4A9305912175}"/>
              </a:ext>
            </a:extLst>
          </p:cNvPr>
          <p:cNvSpPr/>
          <p:nvPr/>
        </p:nvSpPr>
        <p:spPr>
          <a:xfrm>
            <a:off x="711491" y="3098756"/>
            <a:ext cx="1989171" cy="1418654"/>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pic>
        <p:nvPicPr>
          <p:cNvPr id="5" name="Graphic 4" descr="Flip Calendar">
            <a:extLst>
              <a:ext uri="{FF2B5EF4-FFF2-40B4-BE49-F238E27FC236}">
                <a16:creationId xmlns:a16="http://schemas.microsoft.com/office/drawing/2014/main" id="{BC4DA369-06B3-4F32-8FCD-1A7535A7A44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9361" y="3355935"/>
            <a:ext cx="731520" cy="731520"/>
          </a:xfrm>
          <a:prstGeom prst="rect">
            <a:avLst/>
          </a:prstGeom>
        </p:spPr>
      </p:pic>
      <p:pic>
        <p:nvPicPr>
          <p:cNvPr id="39" name="Graphic 38" descr="Flip Calendar">
            <a:extLst>
              <a:ext uri="{FF2B5EF4-FFF2-40B4-BE49-F238E27FC236}">
                <a16:creationId xmlns:a16="http://schemas.microsoft.com/office/drawing/2014/main" id="{7059C95E-57EB-4D5F-A797-B41382EDA82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26619" y="3355935"/>
            <a:ext cx="731520" cy="731520"/>
          </a:xfrm>
          <a:prstGeom prst="rect">
            <a:avLst/>
          </a:prstGeom>
        </p:spPr>
      </p:pic>
      <p:pic>
        <p:nvPicPr>
          <p:cNvPr id="43" name="Graphic 42" descr="Flip Calendar">
            <a:extLst>
              <a:ext uri="{FF2B5EF4-FFF2-40B4-BE49-F238E27FC236}">
                <a16:creationId xmlns:a16="http://schemas.microsoft.com/office/drawing/2014/main" id="{69B699C5-0670-40FD-8FF3-2BB2753B3EE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26619" y="4771670"/>
            <a:ext cx="731520" cy="731520"/>
          </a:xfrm>
          <a:prstGeom prst="rect">
            <a:avLst/>
          </a:prstGeom>
        </p:spPr>
      </p:pic>
      <p:pic>
        <p:nvPicPr>
          <p:cNvPr id="45" name="Graphic 44" descr="Flip Calendar">
            <a:extLst>
              <a:ext uri="{FF2B5EF4-FFF2-40B4-BE49-F238E27FC236}">
                <a16:creationId xmlns:a16="http://schemas.microsoft.com/office/drawing/2014/main" id="{544331DE-8C7D-4E0B-91A5-4922B81ECC0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339361" y="4771670"/>
            <a:ext cx="731520" cy="731520"/>
          </a:xfrm>
          <a:prstGeom prst="rect">
            <a:avLst/>
          </a:prstGeom>
        </p:spPr>
      </p:pic>
      <p:sp>
        <p:nvSpPr>
          <p:cNvPr id="46" name="TextBox 45">
            <a:extLst>
              <a:ext uri="{FF2B5EF4-FFF2-40B4-BE49-F238E27FC236}">
                <a16:creationId xmlns:a16="http://schemas.microsoft.com/office/drawing/2014/main" id="{11DECC2A-9856-42D6-B808-2B4046AAAD34}"/>
              </a:ext>
            </a:extLst>
          </p:cNvPr>
          <p:cNvSpPr txBox="1"/>
          <p:nvPr/>
        </p:nvSpPr>
        <p:spPr>
          <a:xfrm>
            <a:off x="3324932" y="3647512"/>
            <a:ext cx="73320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9</a:t>
            </a:r>
            <a:r>
              <a:rPr kumimoji="0" lang="en-CA" sz="1050" b="0" i="0" u="none" strike="noStrike" kern="0" cap="none" spc="0" normalizeH="0" baseline="90000" noProof="0">
                <a:ln>
                  <a:noFill/>
                </a:ln>
                <a:solidFill>
                  <a:srgbClr val="FFFFFF"/>
                </a:solidFill>
                <a:effectLst/>
                <a:uLnTx/>
                <a:uFillTx/>
                <a:latin typeface="Effra" panose="020B0603020203020204" pitchFamily="34" charset="0"/>
                <a:cs typeface="Effra" panose="020B0603020203020204" pitchFamily="34" charset="0"/>
              </a:rPr>
              <a:t>th</a:t>
            </a:r>
          </a:p>
        </p:txBody>
      </p:sp>
      <p:sp>
        <p:nvSpPr>
          <p:cNvPr id="47" name="TextBox 46">
            <a:extLst>
              <a:ext uri="{FF2B5EF4-FFF2-40B4-BE49-F238E27FC236}">
                <a16:creationId xmlns:a16="http://schemas.microsoft.com/office/drawing/2014/main" id="{082BF0F0-F47D-4839-BA8A-AD866BCD4197}"/>
              </a:ext>
            </a:extLst>
          </p:cNvPr>
          <p:cNvSpPr txBox="1"/>
          <p:nvPr/>
        </p:nvSpPr>
        <p:spPr>
          <a:xfrm>
            <a:off x="1338518" y="5063221"/>
            <a:ext cx="733207"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8</a:t>
            </a:r>
            <a:r>
              <a:rPr kumimoji="0" lang="en-CA" sz="1050" b="0" i="0" u="none" strike="noStrike" kern="0" cap="none" spc="0" normalizeH="0" baseline="90000" noProof="0">
                <a:ln>
                  <a:noFill/>
                </a:ln>
                <a:solidFill>
                  <a:srgbClr val="FFFFFF"/>
                </a:solidFill>
                <a:effectLst/>
                <a:uLnTx/>
                <a:uFillTx/>
                <a:latin typeface="Effra" panose="020B0603020203020204" pitchFamily="34" charset="0"/>
                <a:cs typeface="Effra" panose="020B0603020203020204" pitchFamily="34" charset="0"/>
              </a:rPr>
              <a:t>th</a:t>
            </a:r>
          </a:p>
        </p:txBody>
      </p:sp>
      <p:sp>
        <p:nvSpPr>
          <p:cNvPr id="48" name="TextBox 47">
            <a:extLst>
              <a:ext uri="{FF2B5EF4-FFF2-40B4-BE49-F238E27FC236}">
                <a16:creationId xmlns:a16="http://schemas.microsoft.com/office/drawing/2014/main" id="{65845098-1F09-4532-9E17-4DDBBC21D383}"/>
              </a:ext>
            </a:extLst>
          </p:cNvPr>
          <p:cNvSpPr txBox="1"/>
          <p:nvPr/>
        </p:nvSpPr>
        <p:spPr>
          <a:xfrm>
            <a:off x="3141076" y="5063221"/>
            <a:ext cx="1100918"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b="0" i="0" u="none" strike="noStrike" kern="0" cap="none" spc="0" normalizeH="0" baseline="0" noProof="0">
                <a:ln>
                  <a:noFill/>
                </a:ln>
                <a:solidFill>
                  <a:srgbClr val="FFFFFF"/>
                </a:solidFill>
                <a:effectLst/>
                <a:uLnTx/>
                <a:uFillTx/>
                <a:latin typeface="Effra" panose="020B0603020203020204" pitchFamily="34" charset="0"/>
                <a:cs typeface="Effra" panose="020B0603020203020204" pitchFamily="34" charset="0"/>
              </a:rPr>
              <a:t>14</a:t>
            </a:r>
            <a:r>
              <a:rPr kumimoji="0" lang="en-CA" sz="1050" b="0" i="0" u="none" strike="noStrike" kern="0" cap="none" spc="0" normalizeH="0" baseline="90000" noProof="0">
                <a:ln>
                  <a:noFill/>
                </a:ln>
                <a:solidFill>
                  <a:srgbClr val="FFFFFF"/>
                </a:solidFill>
                <a:effectLst/>
                <a:uLnTx/>
                <a:uFillTx/>
                <a:latin typeface="Effra" panose="020B0603020203020204" pitchFamily="34" charset="0"/>
                <a:cs typeface="Effra" panose="020B0603020203020204" pitchFamily="34" charset="0"/>
              </a:rPr>
              <a:t>th</a:t>
            </a:r>
          </a:p>
        </p:txBody>
      </p:sp>
      <p:grpSp>
        <p:nvGrpSpPr>
          <p:cNvPr id="31" name="Group 30">
            <a:extLst>
              <a:ext uri="{FF2B5EF4-FFF2-40B4-BE49-F238E27FC236}">
                <a16:creationId xmlns:a16="http://schemas.microsoft.com/office/drawing/2014/main" id="{EB6D1B0A-28CC-491F-8014-AF5E7C3D15D6}"/>
              </a:ext>
            </a:extLst>
          </p:cNvPr>
          <p:cNvGrpSpPr/>
          <p:nvPr/>
        </p:nvGrpSpPr>
        <p:grpSpPr>
          <a:xfrm>
            <a:off x="10238335" y="5593659"/>
            <a:ext cx="1847343" cy="844964"/>
            <a:chOff x="10238335" y="5593659"/>
            <a:chExt cx="1847343" cy="844964"/>
          </a:xfrm>
        </p:grpSpPr>
        <p:pic>
          <p:nvPicPr>
            <p:cNvPr id="32" name="Picture 31">
              <a:extLst>
                <a:ext uri="{FF2B5EF4-FFF2-40B4-BE49-F238E27FC236}">
                  <a16:creationId xmlns:a16="http://schemas.microsoft.com/office/drawing/2014/main" id="{ED14926C-6637-43DB-A2D6-974A3C6AA3DB}"/>
                </a:ext>
              </a:extLst>
            </p:cNvPr>
            <p:cNvPicPr>
              <a:picLocks noChangeAspect="1"/>
            </p:cNvPicPr>
            <p:nvPr/>
          </p:nvPicPr>
          <p:blipFill>
            <a:blip r:embed="rId9"/>
            <a:stretch>
              <a:fillRect/>
            </a:stretch>
          </p:blipFill>
          <p:spPr>
            <a:xfrm>
              <a:off x="10339046" y="5593659"/>
              <a:ext cx="1645920" cy="502935"/>
            </a:xfrm>
            <a:prstGeom prst="rect">
              <a:avLst/>
            </a:prstGeom>
            <a:effectLst/>
          </p:spPr>
        </p:pic>
        <p:sp>
          <p:nvSpPr>
            <p:cNvPr id="33" name="TextBox 32">
              <a:extLst>
                <a:ext uri="{FF2B5EF4-FFF2-40B4-BE49-F238E27FC236}">
                  <a16:creationId xmlns:a16="http://schemas.microsoft.com/office/drawing/2014/main" id="{01001FB7-6E36-417B-9143-5348F23DCD1E}"/>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32019932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D1FDF3F-04E2-4670-8463-76BD162AFB49}"/>
              </a:ext>
            </a:extLst>
          </p:cNvPr>
          <p:cNvSpPr txBox="1"/>
          <p:nvPr/>
        </p:nvSpPr>
        <p:spPr>
          <a:xfrm>
            <a:off x="667657" y="5839977"/>
            <a:ext cx="3537927" cy="553998"/>
          </a:xfrm>
          <a:prstGeom prst="rect">
            <a:avLst/>
          </a:prstGeom>
          <a:noFill/>
        </p:spPr>
        <p:txBody>
          <a:bodyPr wrap="square" rtlCol="0">
            <a:spAutoFit/>
          </a:bodyPr>
          <a:lstStyle/>
          <a:p>
            <a:pPr lvl="0" algn="ctr">
              <a:defRPr/>
            </a:pPr>
            <a:r>
              <a:rPr kumimoji="0" lang="en-CA" sz="1500" b="0" i="0" u="none" strike="noStrike" kern="0" cap="none" spc="0" normalizeH="0" baseline="0" noProof="0">
                <a:ln>
                  <a:noFill/>
                </a:ln>
                <a:solidFill>
                  <a:prstClr val="white"/>
                </a:solidFill>
                <a:effectLst/>
                <a:uLnTx/>
                <a:uFillTx/>
                <a:cs typeface="Effra Light" panose="020B0403020203020204" pitchFamily="34" charset="0"/>
              </a:rPr>
              <a:t>Supports</a:t>
            </a:r>
            <a:r>
              <a:rPr lang="en-CA" sz="1500" kern="0">
                <a:solidFill>
                  <a:prstClr val="white"/>
                </a:solidFill>
                <a:cs typeface="Effra Light" panose="020B0403020203020204" pitchFamily="34" charset="0"/>
              </a:rPr>
              <a:t> Select Radeon</a:t>
            </a:r>
            <a:r>
              <a:rPr lang="en-CA" sz="1400" kern="0" baseline="30000">
                <a:solidFill>
                  <a:prstClr val="white"/>
                </a:solidFill>
                <a:cs typeface="Effra Light" panose="020B0403020203020204" pitchFamily="34" charset="0"/>
              </a:rPr>
              <a:t>™</a:t>
            </a:r>
            <a:r>
              <a:rPr lang="en-CA" sz="1500" kern="0">
                <a:solidFill>
                  <a:prstClr val="white"/>
                </a:solidFill>
                <a:cs typeface="Effra Light" panose="020B0403020203020204" pitchFamily="34" charset="0"/>
              </a:rPr>
              <a:t> Pro, Radeon</a:t>
            </a:r>
            <a:r>
              <a:rPr lang="en-CA" sz="1400" kern="0" baseline="30000">
                <a:solidFill>
                  <a:prstClr val="white"/>
                </a:solidFill>
                <a:cs typeface="Effra Light" panose="020B0403020203020204" pitchFamily="34" charset="0"/>
              </a:rPr>
              <a:t>™</a:t>
            </a:r>
            <a:r>
              <a:rPr lang="en-CA" sz="1500" kern="0">
                <a:solidFill>
                  <a:prstClr val="white"/>
                </a:solidFill>
                <a:cs typeface="Effra Light" panose="020B0403020203020204" pitchFamily="34" charset="0"/>
              </a:rPr>
              <a:t>, and AMD FirePro</a:t>
            </a:r>
            <a:r>
              <a:rPr lang="en-CA" sz="1400" kern="0" baseline="30000">
                <a:solidFill>
                  <a:prstClr val="white"/>
                </a:solidFill>
                <a:cs typeface="Effra Light" panose="020B0403020203020204" pitchFamily="34" charset="0"/>
              </a:rPr>
              <a:t>™</a:t>
            </a:r>
            <a:r>
              <a:rPr lang="en-CA" sz="1500" kern="0" baseline="30000">
                <a:solidFill>
                  <a:prstClr val="white"/>
                </a:solidFill>
                <a:cs typeface="Effra Light" panose="020B0403020203020204" pitchFamily="34" charset="0"/>
              </a:rPr>
              <a:t> </a:t>
            </a:r>
            <a:r>
              <a:rPr lang="en-CA" sz="1500" kern="0">
                <a:solidFill>
                  <a:prstClr val="white"/>
                </a:solidFill>
                <a:cs typeface="Effra Light" panose="020B0403020203020204" pitchFamily="34" charset="0"/>
              </a:rPr>
              <a:t>Graphics</a:t>
            </a:r>
            <a:endParaRPr kumimoji="0" lang="en-CA" sz="1500" b="0" i="0" u="none" strike="noStrike" kern="0" cap="none" spc="0" normalizeH="0" baseline="30000" noProof="0">
              <a:ln>
                <a:noFill/>
              </a:ln>
              <a:solidFill>
                <a:prstClr val="white"/>
              </a:solidFill>
              <a:effectLst/>
              <a:uLnTx/>
              <a:uFillTx/>
              <a:cs typeface="Effra Light" panose="020B0403020203020204" pitchFamily="34" charset="0"/>
            </a:endParaRPr>
          </a:p>
        </p:txBody>
      </p:sp>
      <p:sp>
        <p:nvSpPr>
          <p:cNvPr id="3" name="TextBox 2">
            <a:extLst>
              <a:ext uri="{FF2B5EF4-FFF2-40B4-BE49-F238E27FC236}">
                <a16:creationId xmlns:a16="http://schemas.microsoft.com/office/drawing/2014/main" id="{5F41ACAE-405E-4BAB-8A98-780FC7A029D0}"/>
              </a:ext>
            </a:extLst>
          </p:cNvPr>
          <p:cNvSpPr txBox="1"/>
          <p:nvPr/>
        </p:nvSpPr>
        <p:spPr>
          <a:xfrm>
            <a:off x="4255213" y="5839977"/>
            <a:ext cx="3681575" cy="323165"/>
          </a:xfrm>
          <a:prstGeom prst="rect">
            <a:avLst/>
          </a:prstGeom>
          <a:noFill/>
        </p:spPr>
        <p:txBody>
          <a:bodyPr wrap="square" rtlCol="0">
            <a:spAutoFit/>
          </a:bodyPr>
          <a:lstStyle/>
          <a:p>
            <a:pPr algn="ctr">
              <a:defRPr/>
            </a:pPr>
            <a:r>
              <a:rPr lang="en-CA" sz="1500" kern="0">
                <a:solidFill>
                  <a:prstClr val="white"/>
                </a:solidFill>
                <a:cs typeface="Effra Light" panose="020B0403020203020204" pitchFamily="34" charset="0"/>
              </a:rPr>
              <a:t>Simplify Deployment</a:t>
            </a:r>
            <a:endParaRPr lang="en-CA" sz="1500" kern="0" baseline="30000">
              <a:solidFill>
                <a:prstClr val="white"/>
              </a:solidFill>
              <a:cs typeface="Effra Light" panose="020B0403020203020204" pitchFamily="34" charset="0"/>
            </a:endParaRPr>
          </a:p>
        </p:txBody>
      </p:sp>
      <p:sp>
        <p:nvSpPr>
          <p:cNvPr id="4" name="TextBox 3">
            <a:extLst>
              <a:ext uri="{FF2B5EF4-FFF2-40B4-BE49-F238E27FC236}">
                <a16:creationId xmlns:a16="http://schemas.microsoft.com/office/drawing/2014/main" id="{75195F3E-887A-4056-B677-5BA6173F4CBE}"/>
              </a:ext>
            </a:extLst>
          </p:cNvPr>
          <p:cNvSpPr txBox="1"/>
          <p:nvPr/>
        </p:nvSpPr>
        <p:spPr>
          <a:xfrm>
            <a:off x="7984357" y="5839977"/>
            <a:ext cx="3543390" cy="323165"/>
          </a:xfrm>
          <a:prstGeom prst="rect">
            <a:avLst/>
          </a:prstGeom>
          <a:noFill/>
        </p:spPr>
        <p:txBody>
          <a:bodyPr wrap="square" rtlCol="0">
            <a:spAutoFit/>
          </a:bodyPr>
          <a:lstStyle/>
          <a:p>
            <a:pPr lvl="0" algn="ctr">
              <a:defRPr/>
            </a:pPr>
            <a:r>
              <a:rPr lang="en-US" sz="1500"/>
              <a:t>Stability, Reliability, and Security</a:t>
            </a:r>
            <a:endParaRPr kumimoji="0" lang="en-CA" sz="1500" b="0" i="0" u="none" strike="noStrike" kern="0" cap="none" spc="0" normalizeH="0" baseline="30000" noProof="0">
              <a:ln>
                <a:noFill/>
              </a:ln>
              <a:solidFill>
                <a:prstClr val="white"/>
              </a:solidFill>
              <a:effectLst/>
              <a:uLnTx/>
              <a:uFillTx/>
              <a:cs typeface="Effra Light" panose="020B0403020203020204" pitchFamily="34" charset="0"/>
            </a:endParaRPr>
          </a:p>
        </p:txBody>
      </p:sp>
      <p:grpSp>
        <p:nvGrpSpPr>
          <p:cNvPr id="5" name="Group 4">
            <a:extLst>
              <a:ext uri="{FF2B5EF4-FFF2-40B4-BE49-F238E27FC236}">
                <a16:creationId xmlns:a16="http://schemas.microsoft.com/office/drawing/2014/main" id="{79259820-0C5F-4464-874A-967D2FE3EBA6}"/>
              </a:ext>
            </a:extLst>
          </p:cNvPr>
          <p:cNvGrpSpPr/>
          <p:nvPr/>
        </p:nvGrpSpPr>
        <p:grpSpPr>
          <a:xfrm>
            <a:off x="4205584" y="5155367"/>
            <a:ext cx="3778774" cy="1097280"/>
            <a:chOff x="4438196" y="4235724"/>
            <a:chExt cx="1503116" cy="326812"/>
          </a:xfrm>
        </p:grpSpPr>
        <p:cxnSp>
          <p:nvCxnSpPr>
            <p:cNvPr id="6" name="Straight Connector 5">
              <a:extLst>
                <a:ext uri="{FF2B5EF4-FFF2-40B4-BE49-F238E27FC236}">
                  <a16:creationId xmlns:a16="http://schemas.microsoft.com/office/drawing/2014/main" id="{8E615DC4-3833-4AFE-BFBF-34F10594269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3341809-9CD0-4C0A-8F57-FB8D7F587C6A}"/>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E95E4692-8CC6-4755-8EBB-EB02B01C7A33}"/>
              </a:ext>
            </a:extLst>
          </p:cNvPr>
          <p:cNvGrpSpPr/>
          <p:nvPr/>
        </p:nvGrpSpPr>
        <p:grpSpPr>
          <a:xfrm>
            <a:off x="-3" y="-1"/>
            <a:ext cx="12192003" cy="5033797"/>
            <a:chOff x="-3" y="-1"/>
            <a:chExt cx="12192003" cy="5033797"/>
          </a:xfrm>
        </p:grpSpPr>
        <p:pic>
          <p:nvPicPr>
            <p:cNvPr id="9" name="Picture 8">
              <a:extLst>
                <a:ext uri="{FF2B5EF4-FFF2-40B4-BE49-F238E27FC236}">
                  <a16:creationId xmlns:a16="http://schemas.microsoft.com/office/drawing/2014/main" id="{42EBEED3-8DD5-4E22-8715-AFBA08FF74A4}"/>
                </a:ext>
              </a:extLst>
            </p:cNvPr>
            <p:cNvPicPr>
              <a:picLocks noChangeAspect="1"/>
            </p:cNvPicPr>
            <p:nvPr/>
          </p:nvPicPr>
          <p:blipFill rotWithShape="1">
            <a:blip r:embed="rId3"/>
            <a:srcRect l="25437" r="23801"/>
            <a:stretch/>
          </p:blipFill>
          <p:spPr>
            <a:xfrm>
              <a:off x="4205579" y="0"/>
              <a:ext cx="3778771" cy="5033796"/>
            </a:xfrm>
            <a:prstGeom prst="rect">
              <a:avLst/>
            </a:prstGeom>
          </p:spPr>
        </p:pic>
        <p:pic>
          <p:nvPicPr>
            <p:cNvPr id="10" name="Picture 9">
              <a:extLst>
                <a:ext uri="{FF2B5EF4-FFF2-40B4-BE49-F238E27FC236}">
                  <a16:creationId xmlns:a16="http://schemas.microsoft.com/office/drawing/2014/main" id="{7BC96DF6-DBCC-492F-BAA4-E2B86667E6D3}"/>
                </a:ext>
              </a:extLst>
            </p:cNvPr>
            <p:cNvPicPr>
              <a:picLocks noChangeAspect="1"/>
            </p:cNvPicPr>
            <p:nvPr/>
          </p:nvPicPr>
          <p:blipFill rotWithShape="1">
            <a:blip r:embed="rId4"/>
            <a:srcRect l="12947" r="30519"/>
            <a:stretch/>
          </p:blipFill>
          <p:spPr>
            <a:xfrm>
              <a:off x="-3" y="-1"/>
              <a:ext cx="4205587" cy="5029199"/>
            </a:xfrm>
            <a:prstGeom prst="rect">
              <a:avLst/>
            </a:prstGeom>
          </p:spPr>
        </p:pic>
        <p:pic>
          <p:nvPicPr>
            <p:cNvPr id="11" name="Picture 10">
              <a:extLst>
                <a:ext uri="{FF2B5EF4-FFF2-40B4-BE49-F238E27FC236}">
                  <a16:creationId xmlns:a16="http://schemas.microsoft.com/office/drawing/2014/main" id="{AED7B6B1-5E80-4C2F-A318-C40CD3EF7359}"/>
                </a:ext>
              </a:extLst>
            </p:cNvPr>
            <p:cNvPicPr>
              <a:picLocks noChangeAspect="1"/>
            </p:cNvPicPr>
            <p:nvPr/>
          </p:nvPicPr>
          <p:blipFill rotWithShape="1">
            <a:blip r:embed="rId5"/>
            <a:srcRect l="22950" r="20693"/>
            <a:stretch/>
          </p:blipFill>
          <p:spPr>
            <a:xfrm flipH="1">
              <a:off x="7984357" y="2"/>
              <a:ext cx="4207643" cy="5029196"/>
            </a:xfrm>
            <a:prstGeom prst="rect">
              <a:avLst/>
            </a:prstGeom>
          </p:spPr>
        </p:pic>
        <p:sp>
          <p:nvSpPr>
            <p:cNvPr id="12" name="Rectangle 11">
              <a:extLst>
                <a:ext uri="{FF2B5EF4-FFF2-40B4-BE49-F238E27FC236}">
                  <a16:creationId xmlns:a16="http://schemas.microsoft.com/office/drawing/2014/main" id="{52B2AA84-69EF-496C-86EF-6BDEDABE1227}"/>
                </a:ext>
              </a:extLst>
            </p:cNvPr>
            <p:cNvSpPr/>
            <p:nvPr/>
          </p:nvSpPr>
          <p:spPr>
            <a:xfrm>
              <a:off x="7984350" y="0"/>
              <a:ext cx="4207649" cy="5029199"/>
            </a:xfrm>
            <a:prstGeom prst="rect">
              <a:avLst/>
            </a:prstGeom>
            <a:gradFill>
              <a:gsLst>
                <a:gs pos="80000">
                  <a:srgbClr val="0000E1">
                    <a:alpha val="6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cxnSp>
          <p:nvCxnSpPr>
            <p:cNvPr id="13" name="Straight Connector 12">
              <a:extLst>
                <a:ext uri="{FF2B5EF4-FFF2-40B4-BE49-F238E27FC236}">
                  <a16:creationId xmlns:a16="http://schemas.microsoft.com/office/drawing/2014/main" id="{7D9A1649-CC1D-4887-9452-35E782E69A57}"/>
                </a:ext>
              </a:extLst>
            </p:cNvPr>
            <p:cNvCxnSpPr>
              <a:cxnSpLocks/>
            </p:cNvCxnSpPr>
            <p:nvPr/>
          </p:nvCxnSpPr>
          <p:spPr>
            <a:xfrm rot="5400000">
              <a:off x="5469758" y="2514600"/>
              <a:ext cx="50292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4298715-FC84-45DC-AF52-D49E090A33D4}"/>
                </a:ext>
              </a:extLst>
            </p:cNvPr>
            <p:cNvCxnSpPr>
              <a:cxnSpLocks/>
            </p:cNvCxnSpPr>
            <p:nvPr/>
          </p:nvCxnSpPr>
          <p:spPr>
            <a:xfrm rot="5400000">
              <a:off x="1690984" y="2514600"/>
              <a:ext cx="50292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A12F102-502A-41DE-96F6-A88E51B5F5D9}"/>
                </a:ext>
              </a:extLst>
            </p:cNvPr>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pic>
        <p:nvPicPr>
          <p:cNvPr id="62" name="Picture 61">
            <a:extLst>
              <a:ext uri="{FF2B5EF4-FFF2-40B4-BE49-F238E27FC236}">
                <a16:creationId xmlns:a16="http://schemas.microsoft.com/office/drawing/2014/main" id="{0A7873D8-76AC-416D-B5CF-F1E61759F177}"/>
              </a:ext>
            </a:extLst>
          </p:cNvPr>
          <p:cNvPicPr>
            <a:picLocks noChangeAspect="1"/>
          </p:cNvPicPr>
          <p:nvPr/>
        </p:nvPicPr>
        <p:blipFill>
          <a:blip r:embed="rId6"/>
          <a:stretch>
            <a:fillRect/>
          </a:stretch>
        </p:blipFill>
        <p:spPr>
          <a:xfrm>
            <a:off x="5905528" y="5175394"/>
            <a:ext cx="382089" cy="594360"/>
          </a:xfrm>
          <a:prstGeom prst="rect">
            <a:avLst/>
          </a:prstGeom>
        </p:spPr>
      </p:pic>
      <p:grpSp>
        <p:nvGrpSpPr>
          <p:cNvPr id="63" name="Group 62">
            <a:extLst>
              <a:ext uri="{FF2B5EF4-FFF2-40B4-BE49-F238E27FC236}">
                <a16:creationId xmlns:a16="http://schemas.microsoft.com/office/drawing/2014/main" id="{F045A1F9-58AC-4A10-821E-ACD98A23D41D}"/>
              </a:ext>
            </a:extLst>
          </p:cNvPr>
          <p:cNvGrpSpPr/>
          <p:nvPr/>
        </p:nvGrpSpPr>
        <p:grpSpPr>
          <a:xfrm>
            <a:off x="9086491" y="5214164"/>
            <a:ext cx="1384841" cy="621863"/>
            <a:chOff x="9086491" y="5214164"/>
            <a:chExt cx="1384841" cy="621863"/>
          </a:xfrm>
        </p:grpSpPr>
        <p:grpSp>
          <p:nvGrpSpPr>
            <p:cNvPr id="64" name="Group 63">
              <a:extLst>
                <a:ext uri="{FF2B5EF4-FFF2-40B4-BE49-F238E27FC236}">
                  <a16:creationId xmlns:a16="http://schemas.microsoft.com/office/drawing/2014/main" id="{F3FC7985-3F04-470F-BA8F-DA3757DAC572}"/>
                </a:ext>
              </a:extLst>
            </p:cNvPr>
            <p:cNvGrpSpPr>
              <a:grpSpLocks noChangeAspect="1"/>
            </p:cNvGrpSpPr>
            <p:nvPr/>
          </p:nvGrpSpPr>
          <p:grpSpPr>
            <a:xfrm>
              <a:off x="9086491" y="5316776"/>
              <a:ext cx="419892" cy="419892"/>
              <a:chOff x="9014336" y="5256867"/>
              <a:chExt cx="494478" cy="494478"/>
            </a:xfrm>
          </p:grpSpPr>
          <p:pic>
            <p:nvPicPr>
              <p:cNvPr id="67" name="Graphic 66" descr="Checkmark">
                <a:extLst>
                  <a:ext uri="{FF2B5EF4-FFF2-40B4-BE49-F238E27FC236}">
                    <a16:creationId xmlns:a16="http://schemas.microsoft.com/office/drawing/2014/main" id="{66250660-330F-4BB2-8DD3-07D22A1C5E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49159" y="5317761"/>
                <a:ext cx="424832" cy="424832"/>
              </a:xfrm>
              <a:prstGeom prst="rect">
                <a:avLst/>
              </a:prstGeom>
            </p:spPr>
          </p:pic>
          <p:sp>
            <p:nvSpPr>
              <p:cNvPr id="68" name="Oval 67">
                <a:extLst>
                  <a:ext uri="{FF2B5EF4-FFF2-40B4-BE49-F238E27FC236}">
                    <a16:creationId xmlns:a16="http://schemas.microsoft.com/office/drawing/2014/main" id="{BC581E8C-07CA-4946-95B1-6C81FB227240}"/>
                  </a:ext>
                </a:extLst>
              </p:cNvPr>
              <p:cNvSpPr>
                <a:spLocks noChangeAspect="1"/>
              </p:cNvSpPr>
              <p:nvPr/>
            </p:nvSpPr>
            <p:spPr>
              <a:xfrm>
                <a:off x="9014336" y="5256867"/>
                <a:ext cx="494478" cy="494478"/>
              </a:xfrm>
              <a:prstGeom prst="ellipse">
                <a:avLst/>
              </a:prstGeom>
              <a:noFill/>
              <a:ln w="571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65" name="Rectangle 64">
              <a:extLst>
                <a:ext uri="{FF2B5EF4-FFF2-40B4-BE49-F238E27FC236}">
                  <a16:creationId xmlns:a16="http://schemas.microsoft.com/office/drawing/2014/main" id="{CCDF3AFD-0A1D-42FC-8CB6-E7FF8061C4CC}"/>
                </a:ext>
              </a:extLst>
            </p:cNvPr>
            <p:cNvSpPr/>
            <p:nvPr/>
          </p:nvSpPr>
          <p:spPr>
            <a:xfrm>
              <a:off x="9611324" y="5337440"/>
              <a:ext cx="293388" cy="3785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endParaRPr>
            </a:p>
          </p:txBody>
        </p:sp>
        <p:pic>
          <p:nvPicPr>
            <p:cNvPr id="66" name="Graphic 65" descr="Lock">
              <a:extLst>
                <a:ext uri="{FF2B5EF4-FFF2-40B4-BE49-F238E27FC236}">
                  <a16:creationId xmlns:a16="http://schemas.microsoft.com/office/drawing/2014/main" id="{3F0C1B37-4BB8-4DC2-9C15-3A2090462C3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49469" y="5214164"/>
              <a:ext cx="621863" cy="621863"/>
            </a:xfrm>
            <a:prstGeom prst="rect">
              <a:avLst/>
            </a:prstGeom>
            <a:effectLst/>
          </p:spPr>
        </p:pic>
      </p:grpSp>
      <p:grpSp>
        <p:nvGrpSpPr>
          <p:cNvPr id="72" name="Group 71">
            <a:extLst>
              <a:ext uri="{FF2B5EF4-FFF2-40B4-BE49-F238E27FC236}">
                <a16:creationId xmlns:a16="http://schemas.microsoft.com/office/drawing/2014/main" id="{FD3CC13E-020D-40BC-B588-00C0631D5B86}"/>
              </a:ext>
            </a:extLst>
          </p:cNvPr>
          <p:cNvGrpSpPr/>
          <p:nvPr/>
        </p:nvGrpSpPr>
        <p:grpSpPr>
          <a:xfrm>
            <a:off x="0" y="3030652"/>
            <a:ext cx="12192000" cy="796695"/>
            <a:chOff x="1" y="3028269"/>
            <a:chExt cx="12192000" cy="796695"/>
          </a:xfrm>
        </p:grpSpPr>
        <p:sp>
          <p:nvSpPr>
            <p:cNvPr id="73" name="Rectangle 72">
              <a:extLst>
                <a:ext uri="{FF2B5EF4-FFF2-40B4-BE49-F238E27FC236}">
                  <a16:creationId xmlns:a16="http://schemas.microsoft.com/office/drawing/2014/main" id="{CB49132B-0175-42E3-9AF7-866BB55F9392}"/>
                </a:ext>
              </a:extLst>
            </p:cNvPr>
            <p:cNvSpPr/>
            <p:nvPr/>
          </p:nvSpPr>
          <p:spPr>
            <a:xfrm>
              <a:off x="667656" y="3028269"/>
              <a:ext cx="10860091" cy="793189"/>
            </a:xfrm>
            <a:prstGeom prst="rect">
              <a:avLst/>
            </a:prstGeom>
            <a:gradFill flip="none" rotWithShape="1">
              <a:gsLst>
                <a:gs pos="51680">
                  <a:schemeClr val="bg1">
                    <a:lumMod val="85000"/>
                    <a:lumOff val="15000"/>
                    <a:alpha val="67000"/>
                  </a:schemeClr>
                </a:gs>
                <a:gs pos="15000">
                  <a:schemeClr val="bg1">
                    <a:lumMod val="85000"/>
                    <a:lumOff val="15000"/>
                    <a:alpha val="34000"/>
                  </a:schemeClr>
                </a:gs>
                <a:gs pos="0">
                  <a:schemeClr val="bg1">
                    <a:lumMod val="85000"/>
                    <a:lumOff val="15000"/>
                    <a:alpha val="0"/>
                  </a:schemeClr>
                </a:gs>
                <a:gs pos="85000">
                  <a:schemeClr val="bg1">
                    <a:lumMod val="85000"/>
                    <a:lumOff val="15000"/>
                    <a:alpha val="34000"/>
                  </a:schemeClr>
                </a:gs>
                <a:gs pos="100000">
                  <a:schemeClr val="bg1">
                    <a:lumMod val="85000"/>
                    <a:lumOff val="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74" name="Group 73">
              <a:extLst>
                <a:ext uri="{FF2B5EF4-FFF2-40B4-BE49-F238E27FC236}">
                  <a16:creationId xmlns:a16="http://schemas.microsoft.com/office/drawing/2014/main" id="{43F91CD8-E850-4D4A-B16D-DFBF004EA102}"/>
                </a:ext>
              </a:extLst>
            </p:cNvPr>
            <p:cNvGrpSpPr/>
            <p:nvPr/>
          </p:nvGrpSpPr>
          <p:grpSpPr>
            <a:xfrm>
              <a:off x="1" y="3033036"/>
              <a:ext cx="12192000" cy="791928"/>
              <a:chOff x="423747" y="2043549"/>
              <a:chExt cx="11329889" cy="3983178"/>
            </a:xfrm>
          </p:grpSpPr>
          <p:cxnSp>
            <p:nvCxnSpPr>
              <p:cNvPr id="75" name="Straight Connector 74">
                <a:extLst>
                  <a:ext uri="{FF2B5EF4-FFF2-40B4-BE49-F238E27FC236}">
                    <a16:creationId xmlns:a16="http://schemas.microsoft.com/office/drawing/2014/main" id="{D28D0B2B-D454-4C7E-B516-C5D99D43BE2E}"/>
                  </a:ext>
                </a:extLst>
              </p:cNvPr>
              <p:cNvCxnSpPr/>
              <p:nvPr/>
            </p:nvCxnSpPr>
            <p:spPr>
              <a:xfrm>
                <a:off x="423747" y="2043549"/>
                <a:ext cx="11329889" cy="0"/>
              </a:xfrm>
              <a:prstGeom prst="line">
                <a:avLst/>
              </a:prstGeom>
              <a:ln w="19050">
                <a:gradFill>
                  <a:gsLst>
                    <a:gs pos="0">
                      <a:schemeClr val="accent2">
                        <a:lumMod val="50000"/>
                        <a:alpha val="0"/>
                      </a:schemeClr>
                    </a:gs>
                    <a:gs pos="25000">
                      <a:schemeClr val="accent2">
                        <a:lumMod val="50000"/>
                        <a:alpha val="50000"/>
                      </a:schemeClr>
                    </a:gs>
                    <a:gs pos="75000">
                      <a:schemeClr val="accent2">
                        <a:lumMod val="50000"/>
                        <a:alpha val="50000"/>
                      </a:schemeClr>
                    </a:gs>
                    <a:gs pos="100000">
                      <a:schemeClr val="accent2">
                        <a:lumMod val="50000"/>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E6AEFB9B-A4AA-4303-A267-6077365DD336}"/>
                  </a:ext>
                </a:extLst>
              </p:cNvPr>
              <p:cNvCxnSpPr/>
              <p:nvPr userDrawn="1"/>
            </p:nvCxnSpPr>
            <p:spPr>
              <a:xfrm>
                <a:off x="423747" y="6026727"/>
                <a:ext cx="11329889" cy="0"/>
              </a:xfrm>
              <a:prstGeom prst="line">
                <a:avLst/>
              </a:prstGeom>
              <a:ln w="19050">
                <a:gradFill>
                  <a:gsLst>
                    <a:gs pos="0">
                      <a:schemeClr val="accent2">
                        <a:lumMod val="50000"/>
                        <a:alpha val="0"/>
                      </a:schemeClr>
                    </a:gs>
                    <a:gs pos="25000">
                      <a:schemeClr val="accent2">
                        <a:lumMod val="50000"/>
                        <a:alpha val="50000"/>
                      </a:schemeClr>
                    </a:gs>
                    <a:gs pos="75000">
                      <a:schemeClr val="accent2">
                        <a:lumMod val="50000"/>
                        <a:alpha val="50000"/>
                      </a:schemeClr>
                    </a:gs>
                    <a:gs pos="100000">
                      <a:schemeClr val="accent2">
                        <a:lumMod val="50000"/>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grpSp>
        <p:nvGrpSpPr>
          <p:cNvPr id="78" name="Group 77">
            <a:extLst>
              <a:ext uri="{FF2B5EF4-FFF2-40B4-BE49-F238E27FC236}">
                <a16:creationId xmlns:a16="http://schemas.microsoft.com/office/drawing/2014/main" id="{F53B215B-5449-49A7-A937-F0B400224132}"/>
              </a:ext>
            </a:extLst>
          </p:cNvPr>
          <p:cNvGrpSpPr/>
          <p:nvPr/>
        </p:nvGrpSpPr>
        <p:grpSpPr>
          <a:xfrm>
            <a:off x="3395102" y="3030652"/>
            <a:ext cx="5401796" cy="791928"/>
            <a:chOff x="3395102" y="3030652"/>
            <a:chExt cx="5401796" cy="791928"/>
          </a:xfrm>
        </p:grpSpPr>
        <p:sp>
          <p:nvSpPr>
            <p:cNvPr id="79" name="Title 2">
              <a:extLst>
                <a:ext uri="{FF2B5EF4-FFF2-40B4-BE49-F238E27FC236}">
                  <a16:creationId xmlns:a16="http://schemas.microsoft.com/office/drawing/2014/main" id="{A0B93EBA-98F8-47FE-B4D4-BA3A644DEA17}"/>
                </a:ext>
              </a:extLst>
            </p:cNvPr>
            <p:cNvSpPr txBox="1">
              <a:spLocks/>
            </p:cNvSpPr>
            <p:nvPr/>
          </p:nvSpPr>
          <p:spPr>
            <a:xfrm>
              <a:off x="3395102" y="3030652"/>
              <a:ext cx="5401796" cy="791928"/>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buClrTx/>
                <a:buSzTx/>
                <a:buFontTx/>
                <a:buNone/>
                <a:tabLst/>
                <a:defRPr/>
              </a:pPr>
              <a:r>
                <a:rPr kumimoji="0" lang="en-US" sz="6600" u="none" strike="noStrike" kern="1200" cap="none" spc="0" normalizeH="0" baseline="0" noProof="0">
                  <a:ln>
                    <a:noFill/>
                  </a:ln>
                  <a:solidFill>
                    <a:srgbClr val="FFFFFF"/>
                  </a:solidFill>
                  <a:uLnTx/>
                  <a:uFillTx/>
                  <a:latin typeface="Effra" panose="020B0603020203020204" pitchFamily="34" charset="0"/>
                  <a:cs typeface="Effra" panose="020B0603020203020204" pitchFamily="34" charset="0"/>
                </a:rPr>
                <a:t>“One Driver”</a:t>
              </a:r>
              <a:endParaRPr kumimoji="0" lang="en-US" sz="2400" u="none" strike="noStrike" kern="1200" cap="none" spc="0" normalizeH="0" baseline="100000" noProof="0">
                <a:ln>
                  <a:noFill/>
                </a:ln>
                <a:solidFill>
                  <a:prstClr val="white"/>
                </a:solidFill>
                <a:uLnTx/>
                <a:uFillTx/>
                <a:latin typeface="Effra" panose="020B0603020203020204" pitchFamily="34" charset="0"/>
                <a:cs typeface="Effra" panose="020B0603020203020204" pitchFamily="34" charset="0"/>
              </a:endParaRPr>
            </a:p>
          </p:txBody>
        </p:sp>
        <p:sp>
          <p:nvSpPr>
            <p:cNvPr id="80" name="Rectangle 79">
              <a:extLst>
                <a:ext uri="{FF2B5EF4-FFF2-40B4-BE49-F238E27FC236}">
                  <a16:creationId xmlns:a16="http://schemas.microsoft.com/office/drawing/2014/main" id="{F3B0C6AB-3BC0-44FE-AFD7-352159EAF016}"/>
                </a:ext>
              </a:extLst>
            </p:cNvPr>
            <p:cNvSpPr/>
            <p:nvPr/>
          </p:nvSpPr>
          <p:spPr>
            <a:xfrm>
              <a:off x="8339770" y="3057320"/>
              <a:ext cx="261610" cy="369332"/>
            </a:xfrm>
            <a:prstGeom prst="rect">
              <a:avLst/>
            </a:prstGeom>
          </p:spPr>
          <p:txBody>
            <a:bodyPr wrap="none">
              <a:spAutoFit/>
            </a:bodyPr>
            <a:lstStyle/>
            <a:p>
              <a:r>
                <a:rPr lang="en-US" baseline="30000">
                  <a:solidFill>
                    <a:srgbClr val="FFFFFF"/>
                  </a:solidFill>
                  <a:latin typeface="Effra" panose="020B0603020203020204" pitchFamily="34" charset="0"/>
                  <a:cs typeface="Effra" panose="020B0603020203020204" pitchFamily="34" charset="0"/>
                </a:rPr>
                <a:t>*</a:t>
              </a:r>
              <a:endParaRPr lang="en-US">
                <a:latin typeface="Effra" panose="020B0603020203020204" pitchFamily="34" charset="0"/>
                <a:cs typeface="Effra" panose="020B0603020203020204" pitchFamily="34" charset="0"/>
              </a:endParaRPr>
            </a:p>
          </p:txBody>
        </p:sp>
      </p:grpSp>
      <p:sp>
        <p:nvSpPr>
          <p:cNvPr id="81" name="Title 2">
            <a:extLst>
              <a:ext uri="{FF2B5EF4-FFF2-40B4-BE49-F238E27FC236}">
                <a16:creationId xmlns:a16="http://schemas.microsoft.com/office/drawing/2014/main" id="{C51B2385-52BA-4FA6-AC45-88AAFC54DFB8}"/>
              </a:ext>
            </a:extLst>
          </p:cNvPr>
          <p:cNvSpPr txBox="1">
            <a:spLocks/>
          </p:cNvSpPr>
          <p:nvPr/>
        </p:nvSpPr>
        <p:spPr>
          <a:xfrm>
            <a:off x="-3" y="6397034"/>
            <a:ext cx="12192002"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a:solidFill>
                  <a:srgbClr val="FFFFFF">
                    <a:alpha val="50000"/>
                  </a:srgbClr>
                </a:solidFill>
                <a:latin typeface="+mn-lt"/>
                <a:cs typeface="Effra Light" panose="020B0403020203020204" pitchFamily="34" charset="0"/>
              </a:rPr>
              <a:t>Compatible with: Radeon</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Pro WX series, Radeon</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Pro SSG, Radeon</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Pro Duo series, AMD FirePro</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W series, </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Radeon</a:t>
            </a:r>
            <a:r>
              <a:rPr kumimoji="0" lang="en-US" sz="800" b="0" i="0" u="none" strike="noStrike" kern="1200" cap="none" spc="0" normalizeH="0" baseline="30000" noProof="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 Vega Frontier </a:t>
            </a:r>
            <a:r>
              <a:rPr lang="en-US" sz="800" spc="0">
                <a:solidFill>
                  <a:srgbClr val="FFFFFF">
                    <a:alpha val="50000"/>
                  </a:srgbClr>
                </a:solidFill>
                <a:latin typeface="+mn-lt"/>
                <a:cs typeface="Effra Light" panose="020B0403020203020204" pitchFamily="34" charset="0"/>
              </a:rPr>
              <a:t>Edition, and AMD FirePro</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S7100X, S7150, and S7150 x2 products. AMD Radeon</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R5 300, R7, R9, and RX series products on demand </a:t>
            </a:r>
            <a:br>
              <a:rPr lang="en-US" sz="800" spc="0">
                <a:solidFill>
                  <a:srgbClr val="FFFFFF">
                    <a:alpha val="50000"/>
                  </a:srgbClr>
                </a:solidFill>
                <a:latin typeface="+mn-lt"/>
                <a:cs typeface="Effra Light" panose="020B0403020203020204" pitchFamily="34" charset="0"/>
              </a:rPr>
            </a:br>
            <a:r>
              <a:rPr lang="en-US" sz="800" spc="0">
                <a:solidFill>
                  <a:srgbClr val="FFFFFF">
                    <a:alpha val="50000"/>
                  </a:srgbClr>
                </a:solidFill>
                <a:latin typeface="+mn-lt"/>
                <a:cs typeface="Effra Light" panose="020B0403020203020204" pitchFamily="34" charset="0"/>
              </a:rPr>
              <a:t>Supports</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 Windows</a:t>
            </a:r>
            <a:r>
              <a:rPr kumimoji="0" lang="en-US" sz="800" b="0" i="0" u="none" strike="noStrike" kern="1200" cap="none" spc="0" normalizeH="0" baseline="30000" noProof="0">
                <a:ln>
                  <a:noFill/>
                </a:ln>
                <a:solidFill>
                  <a:srgbClr val="FFFFFF">
                    <a:alpha val="50000"/>
                  </a:srgbClr>
                </a:solidFill>
                <a:uLnTx/>
                <a:uFillTx/>
                <a:latin typeface="+mn-lt"/>
                <a:cs typeface="Effra Light" panose="020B0403020203020204" pitchFamily="34" charset="0"/>
              </a:rPr>
              <a:t>®</a:t>
            </a:r>
            <a:r>
              <a:rPr kumimoji="0" lang="en-US" sz="800" b="0" i="0" u="none" strike="noStrike" kern="1200" cap="none" spc="0" normalizeH="0" baseline="0" noProof="0">
                <a:ln>
                  <a:noFill/>
                </a:ln>
                <a:solidFill>
                  <a:srgbClr val="FFFFFF">
                    <a:alpha val="50000"/>
                  </a:srgbClr>
                </a:solidFill>
                <a:uLnTx/>
                <a:uFillTx/>
                <a:latin typeface="+mn-lt"/>
                <a:cs typeface="Effra Light" panose="020B0403020203020204" pitchFamily="34" charset="0"/>
              </a:rPr>
              <a:t> </a:t>
            </a:r>
            <a:r>
              <a:rPr lang="en-US" sz="800" spc="0">
                <a:solidFill>
                  <a:srgbClr val="FFFFFF">
                    <a:alpha val="50000"/>
                  </a:srgbClr>
                </a:solidFill>
                <a:latin typeface="+mn-lt"/>
                <a:cs typeface="Effra Light" panose="020B0403020203020204" pitchFamily="34" charset="0"/>
              </a:rPr>
              <a:t>7/10, Linux</a:t>
            </a:r>
            <a:r>
              <a:rPr lang="en-US" sz="800" spc="0" baseline="30000">
                <a:solidFill>
                  <a:srgbClr val="FFFFFF">
                    <a:alpha val="50000"/>
                  </a:srgbClr>
                </a:solidFill>
                <a:latin typeface="+mn-lt"/>
                <a:cs typeface="Effra Light" panose="020B0403020203020204" pitchFamily="34" charset="0"/>
              </a:rPr>
              <a:t>®</a:t>
            </a:r>
            <a:r>
              <a:rPr lang="en-US" sz="800" spc="0">
                <a:solidFill>
                  <a:srgbClr val="FFFFFF">
                    <a:alpha val="50000"/>
                  </a:srgbClr>
                </a:solidFill>
                <a:latin typeface="+mn-lt"/>
                <a:cs typeface="Effra Light" panose="020B0403020203020204" pitchFamily="34" charset="0"/>
              </a:rPr>
              <a:t>. *See endnotes for details </a:t>
            </a:r>
            <a:endParaRPr kumimoji="0" lang="en-US" sz="800" b="0" i="0" u="none" strike="noStrike" kern="1200" cap="none" spc="0" normalizeH="0" noProof="0">
              <a:ln>
                <a:noFill/>
              </a:ln>
              <a:solidFill>
                <a:srgbClr val="FFFFFF">
                  <a:alpha val="50000"/>
                </a:srgbClr>
              </a:solidFill>
              <a:uLnTx/>
              <a:uFillTx/>
              <a:latin typeface="+mn-lt"/>
              <a:cs typeface="Effra Light" panose="020B0403020203020204" pitchFamily="34" charset="0"/>
            </a:endParaRPr>
          </a:p>
        </p:txBody>
      </p:sp>
      <p:sp>
        <p:nvSpPr>
          <p:cNvPr id="82" name="Rectangle 81">
            <a:extLst>
              <a:ext uri="{FF2B5EF4-FFF2-40B4-BE49-F238E27FC236}">
                <a16:creationId xmlns:a16="http://schemas.microsoft.com/office/drawing/2014/main" id="{B7D4FBAC-C8CE-4B40-A9F8-CD90C0601D08}"/>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83" name="Rectangle 82">
            <a:extLst>
              <a:ext uri="{FF2B5EF4-FFF2-40B4-BE49-F238E27FC236}">
                <a16:creationId xmlns:a16="http://schemas.microsoft.com/office/drawing/2014/main" id="{1AE5FAD6-BC74-4E02-AC34-F8C5DC18432B}"/>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84" name="Rectangle 83">
            <a:extLst>
              <a:ext uri="{FF2B5EF4-FFF2-40B4-BE49-F238E27FC236}">
                <a16:creationId xmlns:a16="http://schemas.microsoft.com/office/drawing/2014/main" id="{7690086D-89C7-4E15-8A69-0C618B4F05C4}"/>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85" name="TextBox 84">
            <a:extLst>
              <a:ext uri="{FF2B5EF4-FFF2-40B4-BE49-F238E27FC236}">
                <a16:creationId xmlns:a16="http://schemas.microsoft.com/office/drawing/2014/main" id="{9644EAC0-4B41-45A1-B45F-C64881A987F2}"/>
              </a:ext>
            </a:extLst>
          </p:cNvPr>
          <p:cNvSpPr txBox="1"/>
          <p:nvPr/>
        </p:nvSpPr>
        <p:spPr>
          <a:xfrm>
            <a:off x="222280" y="131887"/>
            <a:ext cx="368258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SIMPLICITY </a:t>
            </a:r>
          </a:p>
        </p:txBody>
      </p:sp>
      <p:grpSp>
        <p:nvGrpSpPr>
          <p:cNvPr id="151" name="Group 150">
            <a:extLst>
              <a:ext uri="{FF2B5EF4-FFF2-40B4-BE49-F238E27FC236}">
                <a16:creationId xmlns:a16="http://schemas.microsoft.com/office/drawing/2014/main" id="{59B76B64-5885-456B-A2FC-617B46B58BD2}"/>
              </a:ext>
            </a:extLst>
          </p:cNvPr>
          <p:cNvGrpSpPr/>
          <p:nvPr/>
        </p:nvGrpSpPr>
        <p:grpSpPr>
          <a:xfrm>
            <a:off x="757280" y="5234463"/>
            <a:ext cx="3361113" cy="617220"/>
            <a:chOff x="727653" y="4312514"/>
            <a:chExt cx="3361113" cy="617220"/>
          </a:xfrm>
        </p:grpSpPr>
        <p:grpSp>
          <p:nvGrpSpPr>
            <p:cNvPr id="135" name="Group 134">
              <a:extLst>
                <a:ext uri="{FF2B5EF4-FFF2-40B4-BE49-F238E27FC236}">
                  <a16:creationId xmlns:a16="http://schemas.microsoft.com/office/drawing/2014/main" id="{C0D55763-BD88-465B-93F5-5579C2AB7A97}"/>
                </a:ext>
              </a:extLst>
            </p:cNvPr>
            <p:cNvGrpSpPr/>
            <p:nvPr/>
          </p:nvGrpSpPr>
          <p:grpSpPr>
            <a:xfrm>
              <a:off x="727653" y="4312514"/>
              <a:ext cx="617220" cy="617220"/>
              <a:chOff x="1485103" y="2028829"/>
              <a:chExt cx="640080" cy="640080"/>
            </a:xfrm>
          </p:grpSpPr>
          <p:sp>
            <p:nvSpPr>
              <p:cNvPr id="134" name="Rectangle 133">
                <a:extLst>
                  <a:ext uri="{FF2B5EF4-FFF2-40B4-BE49-F238E27FC236}">
                    <a16:creationId xmlns:a16="http://schemas.microsoft.com/office/drawing/2014/main" id="{24490132-239D-4949-B200-4F8E21DBF625}"/>
                  </a:ext>
                </a:extLst>
              </p:cNvPr>
              <p:cNvSpPr/>
              <p:nvPr/>
            </p:nvSpPr>
            <p:spPr>
              <a:xfrm>
                <a:off x="1600788" y="2179983"/>
                <a:ext cx="402905" cy="273342"/>
              </a:xfrm>
              <a:prstGeom prst="rect">
                <a:avLst/>
              </a:prstGeom>
              <a:solidFill>
                <a:srgbClr val="0000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87" name="Graphic 86" descr="Laptop">
                <a:extLst>
                  <a:ext uri="{FF2B5EF4-FFF2-40B4-BE49-F238E27FC236}">
                    <a16:creationId xmlns:a16="http://schemas.microsoft.com/office/drawing/2014/main" id="{34A00A38-554F-4C5C-B12C-3B6EAB0A052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485103" y="2028829"/>
                <a:ext cx="640080" cy="640080"/>
              </a:xfrm>
              <a:prstGeom prst="rect">
                <a:avLst/>
              </a:prstGeom>
            </p:spPr>
          </p:pic>
        </p:grpSp>
        <p:grpSp>
          <p:nvGrpSpPr>
            <p:cNvPr id="145" name="Group 144">
              <a:extLst>
                <a:ext uri="{FF2B5EF4-FFF2-40B4-BE49-F238E27FC236}">
                  <a16:creationId xmlns:a16="http://schemas.microsoft.com/office/drawing/2014/main" id="{4A752C18-D298-42A9-B5A0-966865E910C3}"/>
                </a:ext>
              </a:extLst>
            </p:cNvPr>
            <p:cNvGrpSpPr/>
            <p:nvPr/>
          </p:nvGrpSpPr>
          <p:grpSpPr>
            <a:xfrm>
              <a:off x="2620577" y="4448664"/>
              <a:ext cx="715954" cy="344920"/>
              <a:chOff x="3177921" y="2249840"/>
              <a:chExt cx="715954" cy="344920"/>
            </a:xfrm>
          </p:grpSpPr>
          <p:sp>
            <p:nvSpPr>
              <p:cNvPr id="89" name="Rectangle 88">
                <a:extLst>
                  <a:ext uri="{FF2B5EF4-FFF2-40B4-BE49-F238E27FC236}">
                    <a16:creationId xmlns:a16="http://schemas.microsoft.com/office/drawing/2014/main" id="{4D37BAD9-3E35-4D5C-96A7-B71B1E1D8CE4}"/>
                  </a:ext>
                </a:extLst>
              </p:cNvPr>
              <p:cNvSpPr/>
              <p:nvPr/>
            </p:nvSpPr>
            <p:spPr>
              <a:xfrm>
                <a:off x="3229909" y="2282466"/>
                <a:ext cx="630128" cy="232463"/>
              </a:xfrm>
              <a:prstGeom prst="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91" name="Group 4">
                <a:extLst>
                  <a:ext uri="{FF2B5EF4-FFF2-40B4-BE49-F238E27FC236}">
                    <a16:creationId xmlns:a16="http://schemas.microsoft.com/office/drawing/2014/main" id="{098617CF-07AC-4817-B718-F46883C55013}"/>
                  </a:ext>
                </a:extLst>
              </p:cNvPr>
              <p:cNvGrpSpPr>
                <a:grpSpLocks noChangeAspect="1"/>
              </p:cNvGrpSpPr>
              <p:nvPr/>
            </p:nvGrpSpPr>
            <p:grpSpPr bwMode="auto">
              <a:xfrm>
                <a:off x="3177921" y="2249840"/>
                <a:ext cx="715954" cy="344920"/>
                <a:chOff x="5230" y="1668"/>
                <a:chExt cx="1974" cy="951"/>
              </a:xfrm>
            </p:grpSpPr>
            <p:sp>
              <p:nvSpPr>
                <p:cNvPr id="118" name="Freeform 7">
                  <a:extLst>
                    <a:ext uri="{FF2B5EF4-FFF2-40B4-BE49-F238E27FC236}">
                      <a16:creationId xmlns:a16="http://schemas.microsoft.com/office/drawing/2014/main" id="{83261639-4B9A-41E1-8C57-25A231D5A81C}"/>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9" name="Freeform 8">
                  <a:extLst>
                    <a:ext uri="{FF2B5EF4-FFF2-40B4-BE49-F238E27FC236}">
                      <a16:creationId xmlns:a16="http://schemas.microsoft.com/office/drawing/2014/main" id="{B11B0D80-49D7-41E3-9A96-4F0F3330C45D}"/>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0" name="Freeform 9">
                  <a:extLst>
                    <a:ext uri="{FF2B5EF4-FFF2-40B4-BE49-F238E27FC236}">
                      <a16:creationId xmlns:a16="http://schemas.microsoft.com/office/drawing/2014/main" id="{48AEB5BA-36B9-425B-84C5-13D1AAB6AE2F}"/>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1" name="Freeform 10">
                  <a:extLst>
                    <a:ext uri="{FF2B5EF4-FFF2-40B4-BE49-F238E27FC236}">
                      <a16:creationId xmlns:a16="http://schemas.microsoft.com/office/drawing/2014/main" id="{C655A92F-D74C-4364-BB32-6D8EC63CD296}"/>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2" name="Freeform 11">
                  <a:extLst>
                    <a:ext uri="{FF2B5EF4-FFF2-40B4-BE49-F238E27FC236}">
                      <a16:creationId xmlns:a16="http://schemas.microsoft.com/office/drawing/2014/main" id="{12AB032F-C69D-4EA0-8A62-68E366302097}"/>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3" name="Freeform 12">
                  <a:extLst>
                    <a:ext uri="{FF2B5EF4-FFF2-40B4-BE49-F238E27FC236}">
                      <a16:creationId xmlns:a16="http://schemas.microsoft.com/office/drawing/2014/main" id="{9B2883AA-29D5-46B4-A02A-2977C7E29D08}"/>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4" name="Freeform 13">
                  <a:extLst>
                    <a:ext uri="{FF2B5EF4-FFF2-40B4-BE49-F238E27FC236}">
                      <a16:creationId xmlns:a16="http://schemas.microsoft.com/office/drawing/2014/main" id="{594A9D1C-8647-41A8-838F-1B6DC034D5AB}"/>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5" name="Freeform 14">
                  <a:extLst>
                    <a:ext uri="{FF2B5EF4-FFF2-40B4-BE49-F238E27FC236}">
                      <a16:creationId xmlns:a16="http://schemas.microsoft.com/office/drawing/2014/main" id="{39CBB337-8D40-4FF8-9A12-B3C6BB890A8B}"/>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6" name="Freeform 15">
                  <a:extLst>
                    <a:ext uri="{FF2B5EF4-FFF2-40B4-BE49-F238E27FC236}">
                      <a16:creationId xmlns:a16="http://schemas.microsoft.com/office/drawing/2014/main" id="{36D89AAC-E70E-4AD6-BCAB-868C9754D0AF}"/>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7" name="Freeform 16">
                  <a:extLst>
                    <a:ext uri="{FF2B5EF4-FFF2-40B4-BE49-F238E27FC236}">
                      <a16:creationId xmlns:a16="http://schemas.microsoft.com/office/drawing/2014/main" id="{EB998B7B-91C4-4EDB-A12F-D74C914A281D}"/>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8" name="Freeform 17">
                  <a:extLst>
                    <a:ext uri="{FF2B5EF4-FFF2-40B4-BE49-F238E27FC236}">
                      <a16:creationId xmlns:a16="http://schemas.microsoft.com/office/drawing/2014/main" id="{040A52A7-7035-4172-A4FC-AD1643814842}"/>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9" name="Freeform 18">
                  <a:extLst>
                    <a:ext uri="{FF2B5EF4-FFF2-40B4-BE49-F238E27FC236}">
                      <a16:creationId xmlns:a16="http://schemas.microsoft.com/office/drawing/2014/main" id="{3EA24F0A-2062-4490-BDFB-58D2700B2DF0}"/>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0" name="Freeform 19">
                  <a:extLst>
                    <a:ext uri="{FF2B5EF4-FFF2-40B4-BE49-F238E27FC236}">
                      <a16:creationId xmlns:a16="http://schemas.microsoft.com/office/drawing/2014/main" id="{7D8C5B61-D205-43DF-B39E-BF3BA9CE7B65}"/>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1" name="Freeform 20">
                  <a:extLst>
                    <a:ext uri="{FF2B5EF4-FFF2-40B4-BE49-F238E27FC236}">
                      <a16:creationId xmlns:a16="http://schemas.microsoft.com/office/drawing/2014/main" id="{8FA750E9-9F1C-4A38-BAE6-02E98AEDC119}"/>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2" name="Freeform 21">
                  <a:extLst>
                    <a:ext uri="{FF2B5EF4-FFF2-40B4-BE49-F238E27FC236}">
                      <a16:creationId xmlns:a16="http://schemas.microsoft.com/office/drawing/2014/main" id="{4DEAE032-6780-43E5-B748-3DA76D64125B}"/>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33" name="Freeform 22">
                  <a:extLst>
                    <a:ext uri="{FF2B5EF4-FFF2-40B4-BE49-F238E27FC236}">
                      <a16:creationId xmlns:a16="http://schemas.microsoft.com/office/drawing/2014/main" id="{E057F9E5-3203-4F9F-B86F-8A4AEBC7B815}"/>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sp>
          <p:nvSpPr>
            <p:cNvPr id="92" name="Rectangle 91">
              <a:extLst>
                <a:ext uri="{FF2B5EF4-FFF2-40B4-BE49-F238E27FC236}">
                  <a16:creationId xmlns:a16="http://schemas.microsoft.com/office/drawing/2014/main" id="{FA8B1DCB-6804-471F-A830-66D2DE256079}"/>
                </a:ext>
              </a:extLst>
            </p:cNvPr>
            <p:cNvSpPr/>
            <p:nvPr/>
          </p:nvSpPr>
          <p:spPr>
            <a:xfrm>
              <a:off x="3315463" y="4410077"/>
              <a:ext cx="322011" cy="4154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endParaRPr>
            </a:p>
          </p:txBody>
        </p:sp>
        <p:grpSp>
          <p:nvGrpSpPr>
            <p:cNvPr id="93" name="Group 92">
              <a:extLst>
                <a:ext uri="{FF2B5EF4-FFF2-40B4-BE49-F238E27FC236}">
                  <a16:creationId xmlns:a16="http://schemas.microsoft.com/office/drawing/2014/main" id="{A78E230C-7180-472C-982C-B999089C6AA9}"/>
                </a:ext>
              </a:extLst>
            </p:cNvPr>
            <p:cNvGrpSpPr>
              <a:grpSpLocks noChangeAspect="1"/>
            </p:cNvGrpSpPr>
            <p:nvPr/>
          </p:nvGrpSpPr>
          <p:grpSpPr>
            <a:xfrm>
              <a:off x="3616408" y="4428026"/>
              <a:ext cx="472358" cy="386197"/>
              <a:chOff x="6089651" y="1012826"/>
              <a:chExt cx="1227138" cy="1003300"/>
            </a:xfrm>
          </p:grpSpPr>
          <p:sp>
            <p:nvSpPr>
              <p:cNvPr id="112" name="Freeform 5">
                <a:extLst>
                  <a:ext uri="{FF2B5EF4-FFF2-40B4-BE49-F238E27FC236}">
                    <a16:creationId xmlns:a16="http://schemas.microsoft.com/office/drawing/2014/main" id="{D014A792-699C-4938-9395-311679F9783D}"/>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3" name="Freeform 6">
                <a:extLst>
                  <a:ext uri="{FF2B5EF4-FFF2-40B4-BE49-F238E27FC236}">
                    <a16:creationId xmlns:a16="http://schemas.microsoft.com/office/drawing/2014/main" id="{258C7F48-9FA4-427A-9638-214829F31845}"/>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4" name="Freeform 7">
                <a:extLst>
                  <a:ext uri="{FF2B5EF4-FFF2-40B4-BE49-F238E27FC236}">
                    <a16:creationId xmlns:a16="http://schemas.microsoft.com/office/drawing/2014/main" id="{AA0CECE6-7F6F-4EB2-AB0D-C0959E647B98}"/>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5" name="Freeform 8">
                <a:extLst>
                  <a:ext uri="{FF2B5EF4-FFF2-40B4-BE49-F238E27FC236}">
                    <a16:creationId xmlns:a16="http://schemas.microsoft.com/office/drawing/2014/main" id="{A2C13EF8-3604-4352-8DB8-39B9667BA601}"/>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6" name="Freeform 9">
                <a:extLst>
                  <a:ext uri="{FF2B5EF4-FFF2-40B4-BE49-F238E27FC236}">
                    <a16:creationId xmlns:a16="http://schemas.microsoft.com/office/drawing/2014/main" id="{8926CBF4-04EF-4FAC-9133-3E683C48E3D9}"/>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7" name="Freeform 10">
                <a:extLst>
                  <a:ext uri="{FF2B5EF4-FFF2-40B4-BE49-F238E27FC236}">
                    <a16:creationId xmlns:a16="http://schemas.microsoft.com/office/drawing/2014/main" id="{6238934A-EFBE-4062-AA6C-39AE3341FAB9}"/>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46" name="Group 145">
              <a:extLst>
                <a:ext uri="{FF2B5EF4-FFF2-40B4-BE49-F238E27FC236}">
                  <a16:creationId xmlns:a16="http://schemas.microsoft.com/office/drawing/2014/main" id="{53E926E3-12CC-4707-BF3D-3792BD8F5556}"/>
                </a:ext>
              </a:extLst>
            </p:cNvPr>
            <p:cNvGrpSpPr/>
            <p:nvPr/>
          </p:nvGrpSpPr>
          <p:grpSpPr>
            <a:xfrm>
              <a:off x="1624748" y="4448664"/>
              <a:ext cx="715954" cy="344921"/>
              <a:chOff x="2050352" y="2251895"/>
              <a:chExt cx="715954" cy="344921"/>
            </a:xfrm>
          </p:grpSpPr>
          <p:sp>
            <p:nvSpPr>
              <p:cNvPr id="90" name="Rectangle 89">
                <a:extLst>
                  <a:ext uri="{FF2B5EF4-FFF2-40B4-BE49-F238E27FC236}">
                    <a16:creationId xmlns:a16="http://schemas.microsoft.com/office/drawing/2014/main" id="{E66C66B5-5F9B-49F8-BDB4-710FCFE93BA7}"/>
                  </a:ext>
                </a:extLst>
              </p:cNvPr>
              <p:cNvSpPr/>
              <p:nvPr/>
            </p:nvSpPr>
            <p:spPr>
              <a:xfrm>
                <a:off x="2104625" y="2282114"/>
                <a:ext cx="630128" cy="232463"/>
              </a:xfrm>
              <a:prstGeom prst="rect">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94" name="Group 4">
                <a:extLst>
                  <a:ext uri="{FF2B5EF4-FFF2-40B4-BE49-F238E27FC236}">
                    <a16:creationId xmlns:a16="http://schemas.microsoft.com/office/drawing/2014/main" id="{CF800F3E-DE7F-4177-8EE5-8239A4AB3EEA}"/>
                  </a:ext>
                </a:extLst>
              </p:cNvPr>
              <p:cNvGrpSpPr>
                <a:grpSpLocks noChangeAspect="1"/>
              </p:cNvGrpSpPr>
              <p:nvPr/>
            </p:nvGrpSpPr>
            <p:grpSpPr bwMode="auto">
              <a:xfrm>
                <a:off x="2050352" y="2251895"/>
                <a:ext cx="715954" cy="344921"/>
                <a:chOff x="5230" y="1668"/>
                <a:chExt cx="1974" cy="951"/>
              </a:xfrm>
            </p:grpSpPr>
            <p:sp>
              <p:nvSpPr>
                <p:cNvPr id="96" name="Freeform 7">
                  <a:extLst>
                    <a:ext uri="{FF2B5EF4-FFF2-40B4-BE49-F238E27FC236}">
                      <a16:creationId xmlns:a16="http://schemas.microsoft.com/office/drawing/2014/main" id="{AC1245A3-6D93-4855-A70B-FC2B284F392B}"/>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7" name="Freeform 8">
                  <a:extLst>
                    <a:ext uri="{FF2B5EF4-FFF2-40B4-BE49-F238E27FC236}">
                      <a16:creationId xmlns:a16="http://schemas.microsoft.com/office/drawing/2014/main" id="{0B2182D1-9030-48C4-B7C2-F244C548AD96}"/>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8" name="Freeform 9">
                  <a:extLst>
                    <a:ext uri="{FF2B5EF4-FFF2-40B4-BE49-F238E27FC236}">
                      <a16:creationId xmlns:a16="http://schemas.microsoft.com/office/drawing/2014/main" id="{755D0E2C-D261-4372-82AC-24B9EA1BD994}"/>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9" name="Freeform 10">
                  <a:extLst>
                    <a:ext uri="{FF2B5EF4-FFF2-40B4-BE49-F238E27FC236}">
                      <a16:creationId xmlns:a16="http://schemas.microsoft.com/office/drawing/2014/main" id="{5166FA12-BBB8-4ADA-A70F-397792D0252A}"/>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0" name="Freeform 11">
                  <a:extLst>
                    <a:ext uri="{FF2B5EF4-FFF2-40B4-BE49-F238E27FC236}">
                      <a16:creationId xmlns:a16="http://schemas.microsoft.com/office/drawing/2014/main" id="{6DD400EF-56D4-4F32-A814-C3641331A99C}"/>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1" name="Freeform 12">
                  <a:extLst>
                    <a:ext uri="{FF2B5EF4-FFF2-40B4-BE49-F238E27FC236}">
                      <a16:creationId xmlns:a16="http://schemas.microsoft.com/office/drawing/2014/main" id="{FFE4DBB4-E116-46A3-8977-BACB7D1AED69}"/>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2" name="Freeform 13">
                  <a:extLst>
                    <a:ext uri="{FF2B5EF4-FFF2-40B4-BE49-F238E27FC236}">
                      <a16:creationId xmlns:a16="http://schemas.microsoft.com/office/drawing/2014/main" id="{905C763C-D8BA-4E59-B557-AEBE1A468B8C}"/>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 name="Freeform 14">
                  <a:extLst>
                    <a:ext uri="{FF2B5EF4-FFF2-40B4-BE49-F238E27FC236}">
                      <a16:creationId xmlns:a16="http://schemas.microsoft.com/office/drawing/2014/main" id="{5B44786B-420D-4A2D-94A2-F1C281ED6A61}"/>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 name="Freeform 15">
                  <a:extLst>
                    <a:ext uri="{FF2B5EF4-FFF2-40B4-BE49-F238E27FC236}">
                      <a16:creationId xmlns:a16="http://schemas.microsoft.com/office/drawing/2014/main" id="{1169EBB9-0BCF-43E5-A21D-BC0841A76E31}"/>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 name="Freeform 16">
                  <a:extLst>
                    <a:ext uri="{FF2B5EF4-FFF2-40B4-BE49-F238E27FC236}">
                      <a16:creationId xmlns:a16="http://schemas.microsoft.com/office/drawing/2014/main" id="{0E421E5F-24F8-40D3-A668-76A95D07AE9F}"/>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 name="Freeform 17">
                  <a:extLst>
                    <a:ext uri="{FF2B5EF4-FFF2-40B4-BE49-F238E27FC236}">
                      <a16:creationId xmlns:a16="http://schemas.microsoft.com/office/drawing/2014/main" id="{31F4C886-D551-4A06-A992-8C2549AE950E}"/>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7" name="Freeform 18">
                  <a:extLst>
                    <a:ext uri="{FF2B5EF4-FFF2-40B4-BE49-F238E27FC236}">
                      <a16:creationId xmlns:a16="http://schemas.microsoft.com/office/drawing/2014/main" id="{7243A563-DA93-478E-AE5C-75E69A70AF3B}"/>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8" name="Freeform 19">
                  <a:extLst>
                    <a:ext uri="{FF2B5EF4-FFF2-40B4-BE49-F238E27FC236}">
                      <a16:creationId xmlns:a16="http://schemas.microsoft.com/office/drawing/2014/main" id="{1C896E0D-E355-4C5A-AC1B-FEB69D8797C3}"/>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9" name="Freeform 20">
                  <a:extLst>
                    <a:ext uri="{FF2B5EF4-FFF2-40B4-BE49-F238E27FC236}">
                      <a16:creationId xmlns:a16="http://schemas.microsoft.com/office/drawing/2014/main" id="{BA111DF1-EBEF-45F5-BE33-D7B0FEA904EA}"/>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0" name="Freeform 21">
                  <a:extLst>
                    <a:ext uri="{FF2B5EF4-FFF2-40B4-BE49-F238E27FC236}">
                      <a16:creationId xmlns:a16="http://schemas.microsoft.com/office/drawing/2014/main" id="{AF8BE34D-E4E2-4F00-A46B-23BC37205272}"/>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1" name="Freeform 22">
                  <a:extLst>
                    <a:ext uri="{FF2B5EF4-FFF2-40B4-BE49-F238E27FC236}">
                      <a16:creationId xmlns:a16="http://schemas.microsoft.com/office/drawing/2014/main" id="{BA2F78E0-60D5-47D5-9386-732CB8EC0707}"/>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sp>
          <p:nvSpPr>
            <p:cNvPr id="95" name="Rectangle 94">
              <a:extLst>
                <a:ext uri="{FF2B5EF4-FFF2-40B4-BE49-F238E27FC236}">
                  <a16:creationId xmlns:a16="http://schemas.microsoft.com/office/drawing/2014/main" id="{293D514B-695D-4DDC-BDB7-E2D1E1B2AABD}"/>
                </a:ext>
              </a:extLst>
            </p:cNvPr>
            <p:cNvSpPr/>
            <p:nvPr/>
          </p:nvSpPr>
          <p:spPr>
            <a:xfrm>
              <a:off x="2319634" y="4410080"/>
              <a:ext cx="322011" cy="4154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endParaRPr>
            </a:p>
          </p:txBody>
        </p:sp>
        <p:sp>
          <p:nvSpPr>
            <p:cNvPr id="142" name="Rectangle 141">
              <a:extLst>
                <a:ext uri="{FF2B5EF4-FFF2-40B4-BE49-F238E27FC236}">
                  <a16:creationId xmlns:a16="http://schemas.microsoft.com/office/drawing/2014/main" id="{0D870430-BBF9-44F4-978B-BD974AFEB544}"/>
                </a:ext>
              </a:extLst>
            </p:cNvPr>
            <p:cNvSpPr/>
            <p:nvPr/>
          </p:nvSpPr>
          <p:spPr>
            <a:xfrm>
              <a:off x="1323805" y="4410078"/>
              <a:ext cx="322011" cy="41549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a:ln>
                  <a:noFill/>
                </a:ln>
                <a:solidFill>
                  <a:srgbClr val="FFFFFF"/>
                </a:solidFill>
                <a:effectLst/>
                <a:uLnTx/>
                <a:uFillTx/>
                <a:latin typeface="Effra Medium" panose="020B0703020203020204" pitchFamily="34" charset="0"/>
                <a:cs typeface="Effra Medium" panose="020B0703020203020204" pitchFamily="34" charset="0"/>
              </a:endParaRPr>
            </a:p>
          </p:txBody>
        </p:sp>
      </p:grpSp>
      <p:grpSp>
        <p:nvGrpSpPr>
          <p:cNvPr id="136" name="Group 135">
            <a:extLst>
              <a:ext uri="{FF2B5EF4-FFF2-40B4-BE49-F238E27FC236}">
                <a16:creationId xmlns:a16="http://schemas.microsoft.com/office/drawing/2014/main" id="{3C1A2CB7-62F3-4B5E-94A8-C2C1D4A9E5F3}"/>
              </a:ext>
            </a:extLst>
          </p:cNvPr>
          <p:cNvGrpSpPr/>
          <p:nvPr/>
        </p:nvGrpSpPr>
        <p:grpSpPr>
          <a:xfrm>
            <a:off x="10238335" y="117702"/>
            <a:ext cx="1847343" cy="844964"/>
            <a:chOff x="10238335" y="5593659"/>
            <a:chExt cx="1847343" cy="844964"/>
          </a:xfrm>
        </p:grpSpPr>
        <p:pic>
          <p:nvPicPr>
            <p:cNvPr id="137" name="Picture 136">
              <a:extLst>
                <a:ext uri="{FF2B5EF4-FFF2-40B4-BE49-F238E27FC236}">
                  <a16:creationId xmlns:a16="http://schemas.microsoft.com/office/drawing/2014/main" id="{AAE7A4F3-E4DF-4DA9-B2F5-5147A838060F}"/>
                </a:ext>
              </a:extLst>
            </p:cNvPr>
            <p:cNvPicPr>
              <a:picLocks noChangeAspect="1"/>
            </p:cNvPicPr>
            <p:nvPr/>
          </p:nvPicPr>
          <p:blipFill>
            <a:blip r:embed="rId13"/>
            <a:stretch>
              <a:fillRect/>
            </a:stretch>
          </p:blipFill>
          <p:spPr>
            <a:xfrm>
              <a:off x="10339046" y="5593659"/>
              <a:ext cx="1645920" cy="502935"/>
            </a:xfrm>
            <a:prstGeom prst="rect">
              <a:avLst/>
            </a:prstGeom>
            <a:effectLst/>
          </p:spPr>
        </p:pic>
        <p:sp>
          <p:nvSpPr>
            <p:cNvPr id="138" name="TextBox 137">
              <a:extLst>
                <a:ext uri="{FF2B5EF4-FFF2-40B4-BE49-F238E27FC236}">
                  <a16:creationId xmlns:a16="http://schemas.microsoft.com/office/drawing/2014/main" id="{10117335-13DC-4C0E-900F-8F3D5B345F28}"/>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grpSp>
        <p:nvGrpSpPr>
          <p:cNvPr id="16" name="Group 15">
            <a:extLst>
              <a:ext uri="{FF2B5EF4-FFF2-40B4-BE49-F238E27FC236}">
                <a16:creationId xmlns:a16="http://schemas.microsoft.com/office/drawing/2014/main" id="{3E886BEA-9FDC-4063-AE69-B1EB8EA91169}"/>
              </a:ext>
            </a:extLst>
          </p:cNvPr>
          <p:cNvGrpSpPr/>
          <p:nvPr/>
        </p:nvGrpSpPr>
        <p:grpSpPr>
          <a:xfrm>
            <a:off x="318124" y="1249615"/>
            <a:ext cx="11193651" cy="523220"/>
            <a:chOff x="318124" y="1249615"/>
            <a:chExt cx="11193651" cy="523220"/>
          </a:xfrm>
        </p:grpSpPr>
        <p:sp>
          <p:nvSpPr>
            <p:cNvPr id="71" name="Rectangle 70">
              <a:extLst>
                <a:ext uri="{FF2B5EF4-FFF2-40B4-BE49-F238E27FC236}">
                  <a16:creationId xmlns:a16="http://schemas.microsoft.com/office/drawing/2014/main" id="{45F4FF74-E4A6-449D-9DE8-B72770887C41}"/>
                </a:ext>
              </a:extLst>
            </p:cNvPr>
            <p:cNvSpPr/>
            <p:nvPr/>
          </p:nvSpPr>
          <p:spPr>
            <a:xfrm>
              <a:off x="8667676" y="1249615"/>
              <a:ext cx="2844099"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kern="0" dirty="0">
                  <a:solidFill>
                    <a:srgbClr val="FFFFFF"/>
                  </a:solidFill>
                  <a:latin typeface="Effra" panose="020B0603020203020204" pitchFamily="34" charset="0"/>
                  <a:cs typeface="Effra" panose="020B0603020203020204" pitchFamily="34" charset="0"/>
                </a:rPr>
                <a:t>Virtualization</a:t>
              </a:r>
              <a:endParaRPr kumimoji="0" lang="en-US" sz="2800" u="none" strike="noStrike" kern="0" cap="none" spc="0" normalizeH="0" baseline="0" noProof="0" dirty="0">
                <a:ln>
                  <a:noFill/>
                </a:ln>
                <a:solidFill>
                  <a:prstClr val="white"/>
                </a:solidFill>
                <a:uLnTx/>
                <a:uFillTx/>
                <a:latin typeface="Effra" panose="020B0603020203020204" pitchFamily="34" charset="0"/>
                <a:cs typeface="Effra" panose="020B0603020203020204" pitchFamily="34" charset="0"/>
              </a:endParaRPr>
            </a:p>
          </p:txBody>
        </p:sp>
        <p:sp>
          <p:nvSpPr>
            <p:cNvPr id="139" name="Rectangle 138">
              <a:extLst>
                <a:ext uri="{FF2B5EF4-FFF2-40B4-BE49-F238E27FC236}">
                  <a16:creationId xmlns:a16="http://schemas.microsoft.com/office/drawing/2014/main" id="{3F0FC763-B7A3-4B7E-A021-0A6B9D23CA0E}"/>
                </a:ext>
              </a:extLst>
            </p:cNvPr>
            <p:cNvSpPr/>
            <p:nvPr/>
          </p:nvSpPr>
          <p:spPr>
            <a:xfrm>
              <a:off x="318124" y="1249615"/>
              <a:ext cx="3569329"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Radeon</a:t>
              </a:r>
              <a:r>
                <a:rPr kumimoji="0" lang="en-US" u="none" strike="noStrike" kern="0" cap="none" spc="0" normalizeH="0" baseline="54000" noProof="0" dirty="0">
                  <a:ln>
                    <a:noFill/>
                  </a:ln>
                  <a:solidFill>
                    <a:srgbClr val="FFFFFF"/>
                  </a:solidFill>
                  <a:uLnTx/>
                  <a:uFillTx/>
                  <a:latin typeface="Effra" panose="020B0603020203020204" pitchFamily="34" charset="0"/>
                  <a:cs typeface="Effra" panose="020B0603020203020204" pitchFamily="34" charset="0"/>
                </a:rPr>
                <a:t>™</a:t>
              </a:r>
              <a:r>
                <a:rPr kumimoji="0" lang="en-US" sz="28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 Pro Graphics</a:t>
              </a:r>
              <a:endParaRPr kumimoji="0" lang="en-US" sz="2800" u="none" strike="noStrike" kern="0" cap="none" spc="0" normalizeH="0" baseline="0" noProof="0" dirty="0">
                <a:ln>
                  <a:noFill/>
                </a:ln>
                <a:solidFill>
                  <a:prstClr val="white"/>
                </a:solidFill>
                <a:uLnTx/>
                <a:uFillTx/>
                <a:latin typeface="Effra" panose="020B0603020203020204" pitchFamily="34" charset="0"/>
                <a:cs typeface="Effra" panose="020B0603020203020204" pitchFamily="34" charset="0"/>
              </a:endParaRPr>
            </a:p>
          </p:txBody>
        </p:sp>
        <p:sp>
          <p:nvSpPr>
            <p:cNvPr id="140" name="Rectangle 139">
              <a:extLst>
                <a:ext uri="{FF2B5EF4-FFF2-40B4-BE49-F238E27FC236}">
                  <a16:creationId xmlns:a16="http://schemas.microsoft.com/office/drawing/2014/main" id="{890B3562-5475-47CC-8484-6D492F3F46C7}"/>
                </a:ext>
              </a:extLst>
            </p:cNvPr>
            <p:cNvSpPr/>
            <p:nvPr/>
          </p:nvSpPr>
          <p:spPr>
            <a:xfrm>
              <a:off x="4621108" y="1249615"/>
              <a:ext cx="2955907" cy="523220"/>
            </a:xfrm>
            <a:prstGeom prst="rect">
              <a:avLst/>
            </a:prstGeom>
          </p:spPr>
          <p:txBody>
            <a:bodyPr wrap="square">
              <a:spAutoFit/>
            </a:bodyPr>
            <a:lstStyle/>
            <a:p>
              <a:pPr lvl="0" algn="ctr">
                <a:defRPr/>
              </a:pPr>
              <a:r>
                <a:rPr lang="en-US" sz="2800" kern="0" dirty="0">
                  <a:solidFill>
                    <a:srgbClr val="FFFFFF"/>
                  </a:solidFill>
                  <a:latin typeface="Effra" panose="020B0603020203020204" pitchFamily="34" charset="0"/>
                  <a:cs typeface="Effra" panose="020B0603020203020204" pitchFamily="34" charset="0"/>
                </a:rPr>
                <a:t>Radeon</a:t>
              </a:r>
              <a:r>
                <a:rPr lang="en-US" kern="0" baseline="54000" dirty="0">
                  <a:solidFill>
                    <a:srgbClr val="FFFFFF"/>
                  </a:solidFill>
                  <a:latin typeface="Effra" panose="020B0603020203020204" pitchFamily="34" charset="0"/>
                  <a:cs typeface="Effra" panose="020B0603020203020204" pitchFamily="34" charset="0"/>
                </a:rPr>
                <a:t>™</a:t>
              </a:r>
              <a:r>
                <a:rPr lang="en-US" sz="2800" kern="0" dirty="0">
                  <a:solidFill>
                    <a:srgbClr val="FFFFFF"/>
                  </a:solidFill>
                  <a:latin typeface="Effra" panose="020B0603020203020204" pitchFamily="34" charset="0"/>
                  <a:cs typeface="Effra" panose="020B0603020203020204" pitchFamily="34" charset="0"/>
                </a:rPr>
                <a:t> Graphics</a:t>
              </a:r>
              <a:endParaRPr kumimoji="0" lang="en-US" u="none" strike="noStrike" kern="0" cap="none" spc="0" normalizeH="0" baseline="54000" noProof="0" dirty="0">
                <a:ln>
                  <a:noFill/>
                </a:ln>
                <a:solidFill>
                  <a:prstClr val="white"/>
                </a:solidFill>
                <a:uLnTx/>
                <a:uFillTx/>
                <a:latin typeface="Effra" panose="020B0603020203020204" pitchFamily="34" charset="0"/>
                <a:cs typeface="Effra" panose="020B0603020203020204" pitchFamily="34" charset="0"/>
              </a:endParaRPr>
            </a:p>
          </p:txBody>
        </p:sp>
      </p:grpSp>
    </p:spTree>
    <p:extLst>
      <p:ext uri="{BB962C8B-B14F-4D97-AF65-F5344CB8AC3E}">
        <p14:creationId xmlns:p14="http://schemas.microsoft.com/office/powerpoint/2010/main" val="2754843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29" name="Picture 28">
            <a:extLst>
              <a:ext uri="{FF2B5EF4-FFF2-40B4-BE49-F238E27FC236}">
                <a16:creationId xmlns:a16="http://schemas.microsoft.com/office/drawing/2014/main" id="{903A3F44-CA86-460F-A0A5-7DAAA8BA43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59" cy="6454138"/>
          </a:xfrm>
          <a:prstGeom prst="rect">
            <a:avLst/>
          </a:prstGeom>
        </p:spPr>
      </p:pic>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SIMPLICITY</a:t>
            </a:r>
          </a:p>
        </p:txBody>
      </p:sp>
      <p:sp>
        <p:nvSpPr>
          <p:cNvPr id="7" name="Rectangle 6">
            <a:extLst>
              <a:ext uri="{FF2B5EF4-FFF2-40B4-BE49-F238E27FC236}">
                <a16:creationId xmlns:a16="http://schemas.microsoft.com/office/drawing/2014/main" id="{9EC9F6BC-8AF6-42F8-A4B9-54701D8431C5}"/>
              </a:ext>
            </a:extLst>
          </p:cNvPr>
          <p:cNvSpPr/>
          <p:nvPr/>
        </p:nvSpPr>
        <p:spPr>
          <a:xfrm>
            <a:off x="727357" y="2177644"/>
            <a:ext cx="5269085" cy="903565"/>
          </a:xfrm>
          <a:prstGeom prst="rect">
            <a:avLst/>
          </a:prstGeom>
          <a:noFill/>
          <a:ln w="12700" cap="flat" cmpd="sng" algn="ctr">
            <a:noFill/>
            <a:prstDash val="solid"/>
            <a:miter lim="800000"/>
          </a:ln>
          <a:effectLst/>
        </p:spPr>
        <p:txBody>
          <a:bodyPr lIns="0" tIns="0" rIns="0" bIns="0" rtlCol="0" anchor="t" anchorCtr="0"/>
          <a:lstStyle/>
          <a:p>
            <a:r>
              <a:rPr lang="en-US" sz="2400">
                <a:solidFill>
                  <a:srgbClr val="FFFFFF"/>
                </a:solidFill>
              </a:rPr>
              <a:t>Direct Line to an</a:t>
            </a:r>
            <a:br>
              <a:rPr lang="en-US" sz="2400">
                <a:solidFill>
                  <a:srgbClr val="FFFFFF"/>
                </a:solidFill>
              </a:rPr>
            </a:br>
            <a:r>
              <a:rPr lang="en-US" sz="2400">
                <a:solidFill>
                  <a:srgbClr val="FFFFFF"/>
                </a:solidFill>
              </a:rPr>
              <a:t>AMD Support Agent</a:t>
            </a:r>
            <a:endParaRPr lang="en-US" sz="2400" baseline="60000">
              <a:solidFill>
                <a:srgbClr val="FFFFFF"/>
              </a:solidFill>
            </a:endParaRPr>
          </a:p>
        </p:txBody>
      </p:sp>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3" name="Rectangle 22">
            <a:extLst>
              <a:ext uri="{FF2B5EF4-FFF2-40B4-BE49-F238E27FC236}">
                <a16:creationId xmlns:a16="http://schemas.microsoft.com/office/drawing/2014/main" id="{39B71FE8-86AF-407C-AD9B-6AFDBDB5D454}"/>
              </a:ext>
            </a:extLst>
          </p:cNvPr>
          <p:cNvSpPr/>
          <p:nvPr/>
        </p:nvSpPr>
        <p:spPr>
          <a:xfrm>
            <a:off x="1377382" y="3140891"/>
            <a:ext cx="2529166" cy="842070"/>
          </a:xfrm>
          <a:prstGeom prst="rect">
            <a:avLst/>
          </a:prstGeom>
        </p:spPr>
        <p:txBody>
          <a:bodyPr wrap="square" lIns="0" tIns="0" rIns="0" bIns="0" anchor="ctr" anchorCtr="0">
            <a:noAutofit/>
          </a:bodyPr>
          <a:lstStyle/>
          <a:p>
            <a:pPr>
              <a:lnSpc>
                <a:spcPct val="130000"/>
              </a:lnSpc>
            </a:pPr>
            <a:r>
              <a:rPr lang="en-US">
                <a:solidFill>
                  <a:srgbClr val="FFFFFF"/>
                </a:solidFill>
                <a:cs typeface="Effra Light" panose="020B0403020203020204" pitchFamily="34" charset="0"/>
              </a:rPr>
              <a:t>Local Language Support</a:t>
            </a:r>
            <a:r>
              <a:rPr lang="en-US" sz="1200" baseline="60000">
                <a:solidFill>
                  <a:srgbClr val="FFFFFF"/>
                </a:solidFill>
                <a:cs typeface="Effra Light" panose="020B0403020203020204" pitchFamily="34" charset="0"/>
              </a:rPr>
              <a:t>*</a:t>
            </a:r>
          </a:p>
          <a:p>
            <a:pPr>
              <a:lnSpc>
                <a:spcPct val="130000"/>
              </a:lnSpc>
            </a:pPr>
            <a:r>
              <a:rPr lang="en-US">
                <a:solidFill>
                  <a:srgbClr val="FFFFFF"/>
                </a:solidFill>
                <a:cs typeface="Effra Light" panose="020B0403020203020204" pitchFamily="34" charset="0"/>
              </a:rPr>
              <a:t>Toll-free in Most Regions</a:t>
            </a:r>
            <a:r>
              <a:rPr lang="en-US" sz="1200" baseline="60000">
                <a:solidFill>
                  <a:srgbClr val="FFFFFF"/>
                </a:solidFill>
                <a:cs typeface="Effra Light" panose="020B0403020203020204" pitchFamily="34" charset="0"/>
              </a:rPr>
              <a:t>*</a:t>
            </a:r>
          </a:p>
        </p:txBody>
      </p:sp>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cxnSp>
        <p:nvCxnSpPr>
          <p:cNvPr id="36" name="Straight Connector 35">
            <a:extLst>
              <a:ext uri="{FF2B5EF4-FFF2-40B4-BE49-F238E27FC236}">
                <a16:creationId xmlns:a16="http://schemas.microsoft.com/office/drawing/2014/main" id="{1F143A5F-660E-4A20-91CA-827DB572B7AF}"/>
              </a:ext>
            </a:extLst>
          </p:cNvPr>
          <p:cNvCxnSpPr>
            <a:cxnSpLocks/>
          </p:cNvCxnSpPr>
          <p:nvPr/>
        </p:nvCxnSpPr>
        <p:spPr>
          <a:xfrm rot="16200000">
            <a:off x="2289789" y="5470613"/>
            <a:ext cx="822960" cy="0"/>
          </a:xfrm>
          <a:prstGeom prst="line">
            <a:avLst/>
          </a:prstGeom>
          <a:noFill/>
          <a:ln w="9525" cap="flat" cmpd="sng" algn="ctr">
            <a:solidFill>
              <a:sysClr val="window" lastClr="FFFFFF">
                <a:alpha val="24000"/>
              </a:sysClr>
            </a:solidFill>
            <a:prstDash val="solid"/>
            <a:miter lim="800000"/>
          </a:ln>
          <a:effectLst/>
        </p:spPr>
      </p:cxnSp>
      <p:sp>
        <p:nvSpPr>
          <p:cNvPr id="38" name="TextBox 37">
            <a:extLst>
              <a:ext uri="{FF2B5EF4-FFF2-40B4-BE49-F238E27FC236}">
                <a16:creationId xmlns:a16="http://schemas.microsoft.com/office/drawing/2014/main" id="{56907356-CD18-4503-A084-4DB4A89CBDD3}"/>
              </a:ext>
            </a:extLst>
          </p:cNvPr>
          <p:cNvSpPr txBox="1"/>
          <p:nvPr/>
        </p:nvSpPr>
        <p:spPr>
          <a:xfrm>
            <a:off x="619459" y="763512"/>
            <a:ext cx="4483920" cy="1323439"/>
          </a:xfrm>
          <a:prstGeom prst="rect">
            <a:avLst/>
          </a:prstGeom>
          <a:noFill/>
        </p:spPr>
        <p:txBody>
          <a:bodyPr wrap="none" rtlCol="0">
            <a:spAutoFit/>
          </a:bodyPr>
          <a:lstStyle/>
          <a:p>
            <a:pPr>
              <a:spcAft>
                <a:spcPts val="600"/>
              </a:spcAft>
              <a:buClr>
                <a:srgbClr val="FFFFFF"/>
              </a:buClr>
              <a:defRPr/>
            </a:pPr>
            <a:r>
              <a:rPr kumimoji="0" lang="en-CA" sz="4000" b="0" i="0" u="none" strike="noStrike" kern="1200" cap="none" spc="0" normalizeH="0" baseline="0" noProof="0" dirty="0">
                <a:ln>
                  <a:noFill/>
                </a:ln>
                <a:solidFill>
                  <a:srgbClr val="FFFFFF"/>
                </a:solidFill>
                <a:effectLst/>
                <a:uLnTx/>
                <a:uFillTx/>
                <a:latin typeface="Effra" panose="020B0603020203020204" pitchFamily="34" charset="0"/>
                <a:ea typeface="+mn-ea"/>
                <a:cs typeface="Effra" panose="020B0603020203020204" pitchFamily="34" charset="0"/>
              </a:rPr>
              <a:t>24/7</a:t>
            </a:r>
            <a:br>
              <a:rPr kumimoji="0" lang="en-CA" sz="4000" b="0" i="0" u="none" strike="noStrike" kern="1200" cap="none" spc="0" normalizeH="0" baseline="0" noProof="0" dirty="0">
                <a:ln>
                  <a:noFill/>
                </a:ln>
                <a:solidFill>
                  <a:srgbClr val="FFFFFF"/>
                </a:solidFill>
                <a:effectLst/>
                <a:uLnTx/>
                <a:uFillTx/>
                <a:latin typeface="Effra" panose="020B0603020203020204" pitchFamily="34" charset="0"/>
                <a:ea typeface="+mn-ea"/>
                <a:cs typeface="Effra" panose="020B0603020203020204" pitchFamily="34" charset="0"/>
              </a:rPr>
            </a:br>
            <a:r>
              <a:rPr lang="en-CA" sz="4000" dirty="0">
                <a:solidFill>
                  <a:srgbClr val="FFFFFF"/>
                </a:solidFill>
                <a:latin typeface="Effra" panose="020B0603020203020204" pitchFamily="34" charset="0"/>
                <a:cs typeface="Effra" panose="020B0603020203020204" pitchFamily="34" charset="0"/>
              </a:rPr>
              <a:t>Prioritized Support</a:t>
            </a:r>
            <a:r>
              <a:rPr lang="en-CA" sz="2000" baseline="90000" dirty="0">
                <a:solidFill>
                  <a:srgbClr val="FFFFFF"/>
                </a:solidFill>
                <a:latin typeface="Effra" panose="020B0603020203020204" pitchFamily="34" charset="0"/>
                <a:cs typeface="Effra" panose="020B0603020203020204" pitchFamily="34" charset="0"/>
              </a:rPr>
              <a:t>*</a:t>
            </a:r>
          </a:p>
        </p:txBody>
      </p:sp>
      <p:sp>
        <p:nvSpPr>
          <p:cNvPr id="39" name="Rectangle 38">
            <a:extLst>
              <a:ext uri="{FF2B5EF4-FFF2-40B4-BE49-F238E27FC236}">
                <a16:creationId xmlns:a16="http://schemas.microsoft.com/office/drawing/2014/main" id="{C2613027-B1FE-492E-85CE-84640912DC93}"/>
              </a:ext>
            </a:extLst>
          </p:cNvPr>
          <p:cNvSpPr/>
          <p:nvPr/>
        </p:nvSpPr>
        <p:spPr>
          <a:xfrm>
            <a:off x="-1" y="6038721"/>
            <a:ext cx="10132015" cy="584775"/>
          </a:xfrm>
          <a:prstGeom prst="rect">
            <a:avLst/>
          </a:prstGeom>
        </p:spPr>
        <p:txBody>
          <a:bodyPr wrap="square">
            <a:spAutoFit/>
          </a:bodyPr>
          <a:lstStyle/>
          <a:p>
            <a:pPr lvl="0">
              <a:defRPr/>
            </a:pPr>
            <a:r>
              <a:rPr lang="en-US" sz="800">
                <a:solidFill>
                  <a:srgbClr val="FFFFFF">
                    <a:alpha val="50000"/>
                  </a:srgbClr>
                </a:solidFill>
                <a:cs typeface="Effra Light" panose="020B0403020203020204" pitchFamily="34" charset="0"/>
              </a:rPr>
              <a:t>*AMD will work with ISV &amp; OEM partners on priority engineering support for Enterprise users. </a:t>
            </a:r>
            <a:r>
              <a:rPr lang="en-US" sz="800">
                <a:solidFill>
                  <a:srgbClr val="FFFFFF">
                    <a:alpha val="50000"/>
                  </a:srgbClr>
                </a:solidFill>
                <a:latin typeface="Effra Light" panose="020B0403020203020204" pitchFamily="34" charset="0"/>
                <a:cs typeface="Effra Light" panose="020B0403020203020204" pitchFamily="34" charset="0"/>
              </a:rPr>
              <a:t>See endnotes for details. </a:t>
            </a:r>
            <a:r>
              <a:rPr lang="en-US" sz="800">
                <a:solidFill>
                  <a:srgbClr val="FFFFFF">
                    <a:alpha val="50000"/>
                  </a:srgbClr>
                </a:solidFill>
                <a:cs typeface="Effra Light" panose="020B0403020203020204" pitchFamily="34" charset="0"/>
              </a:rPr>
              <a:t>24/7 support is only guaranteed in English, and is as follows by region:</a:t>
            </a:r>
            <a:br>
              <a:rPr lang="en-US" sz="800">
                <a:solidFill>
                  <a:srgbClr val="FFFFFF">
                    <a:alpha val="50000"/>
                  </a:srgbClr>
                </a:solidFill>
                <a:cs typeface="Effra Light" panose="020B0403020203020204" pitchFamily="34" charset="0"/>
              </a:rPr>
            </a:br>
            <a:r>
              <a:rPr lang="en-US" sz="800">
                <a:solidFill>
                  <a:srgbClr val="FFFFFF">
                    <a:alpha val="50000"/>
                  </a:srgbClr>
                </a:solidFill>
                <a:cs typeface="Effra Light" panose="020B0403020203020204" pitchFamily="34" charset="0"/>
              </a:rPr>
              <a:t>North America: English 24/7. United Kingdom: English 24/7. France: French Mon – Fri 11 A.M. – 6 P.M., English on off-hours. Germany: German Mon – Fri 11 A.M. – 6 P.M., English on off-hours. China: Chinese Mon – Fri 9:30 A.M. – 5 P.M. Asia CST, English on off-hours. India: English 24/7. Japan: Japanese Mon – Fri 9:30 A.M. – 5 P.M. Asia CST, English on off-hours. Local language support in business hours and exception for India. Toll free exception for China.</a:t>
            </a:r>
          </a:p>
          <a:p>
            <a:pPr lvl="0">
              <a:defRPr/>
            </a:pPr>
            <a:endParaRPr lang="en-US" sz="800">
              <a:solidFill>
                <a:srgbClr val="FFFFFF">
                  <a:alpha val="50000"/>
                </a:srgbClr>
              </a:solidFill>
              <a:cs typeface="Effra Light" panose="020B0403020203020204" pitchFamily="34" charset="0"/>
            </a:endParaRPr>
          </a:p>
        </p:txBody>
      </p:sp>
      <p:graphicFrame>
        <p:nvGraphicFramePr>
          <p:cNvPr id="40" name="Table 39">
            <a:extLst>
              <a:ext uri="{FF2B5EF4-FFF2-40B4-BE49-F238E27FC236}">
                <a16:creationId xmlns:a16="http://schemas.microsoft.com/office/drawing/2014/main" id="{AAB77BC6-5781-481F-BC2B-38378794DF6C}"/>
              </a:ext>
            </a:extLst>
          </p:cNvPr>
          <p:cNvGraphicFramePr>
            <a:graphicFrameLocks noGrp="1"/>
          </p:cNvGraphicFramePr>
          <p:nvPr>
            <p:extLst>
              <p:ext uri="{D42A27DB-BD31-4B8C-83A1-F6EECF244321}">
                <p14:modId xmlns:p14="http://schemas.microsoft.com/office/powerpoint/2010/main" val="2246297692"/>
              </p:ext>
            </p:extLst>
          </p:nvPr>
        </p:nvGraphicFramePr>
        <p:xfrm>
          <a:off x="780422" y="4181405"/>
          <a:ext cx="3840480" cy="853440"/>
        </p:xfrm>
        <a:graphic>
          <a:graphicData uri="http://schemas.openxmlformats.org/drawingml/2006/table">
            <a:tbl>
              <a:tblPr firstRow="1" bandRow="1">
                <a:tableStyleId>{2D5ABB26-0587-4C30-8999-92F81FD0307C}</a:tableStyleId>
              </a:tblPr>
              <a:tblGrid>
                <a:gridCol w="1920240">
                  <a:extLst>
                    <a:ext uri="{9D8B030D-6E8A-4147-A177-3AD203B41FA5}">
                      <a16:colId xmlns:a16="http://schemas.microsoft.com/office/drawing/2014/main" val="4083325497"/>
                    </a:ext>
                  </a:extLst>
                </a:gridCol>
                <a:gridCol w="1920240">
                  <a:extLst>
                    <a:ext uri="{9D8B030D-6E8A-4147-A177-3AD203B41FA5}">
                      <a16:colId xmlns:a16="http://schemas.microsoft.com/office/drawing/2014/main" val="1243570515"/>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100" kern="0">
                          <a:solidFill>
                            <a:prstClr val="white"/>
                          </a:solidFill>
                          <a:latin typeface="+mn-lt"/>
                          <a:cs typeface="Effra Light" panose="020B0403020203020204" pitchFamily="34" charset="0"/>
                        </a:rPr>
                        <a:t>UK: </a:t>
                      </a:r>
                      <a:r>
                        <a:rPr lang="en-CA" sz="1100" b="1" kern="0">
                          <a:solidFill>
                            <a:prstClr val="white"/>
                          </a:solidFill>
                          <a:latin typeface="+mn-lt"/>
                          <a:cs typeface="Effra Light" panose="020B0403020203020204" pitchFamily="34" charset="0"/>
                        </a:rPr>
                        <a:t>0-800-086-9034</a:t>
                      </a:r>
                      <a:br>
                        <a:rPr lang="en-CA" sz="1100" kern="0">
                          <a:solidFill>
                            <a:prstClr val="white"/>
                          </a:solidFill>
                          <a:latin typeface="+mn-lt"/>
                          <a:cs typeface="Effra Light" panose="020B0403020203020204" pitchFamily="34" charset="0"/>
                        </a:rPr>
                      </a:br>
                      <a:r>
                        <a:rPr lang="en-CA" sz="1100" kern="0">
                          <a:solidFill>
                            <a:prstClr val="white"/>
                          </a:solidFill>
                          <a:latin typeface="+mn-lt"/>
                          <a:cs typeface="Effra Light" panose="020B0403020203020204" pitchFamily="34" charset="0"/>
                        </a:rPr>
                        <a:t>(+44 </a:t>
                      </a:r>
                      <a:r>
                        <a:rPr lang="en-US" sz="1100">
                          <a:latin typeface="+mn-lt"/>
                        </a:rPr>
                        <a:t>208-068-5178)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a:latin typeface="+mn-lt"/>
                        </a:rPr>
                        <a:t>France: </a:t>
                      </a:r>
                      <a:r>
                        <a:rPr lang="en-US" sz="1100" b="1">
                          <a:latin typeface="+mn-lt"/>
                        </a:rPr>
                        <a:t>0800-914847</a:t>
                      </a:r>
                      <a:br>
                        <a:rPr lang="en-US" sz="1100">
                          <a:latin typeface="+mn-lt"/>
                        </a:rPr>
                      </a:br>
                      <a:r>
                        <a:rPr lang="en-US" sz="1100">
                          <a:latin typeface="+mn-lt"/>
                        </a:rPr>
                        <a:t>(+33 184887939)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20090939"/>
                  </a:ext>
                </a:extLst>
              </a:tr>
              <a:tr h="370840">
                <a:tc gridSpan="2">
                  <a:txBody>
                    <a:bodyPr/>
                    <a:lstStyle/>
                    <a:p>
                      <a:pPr algn="ctr"/>
                      <a:r>
                        <a:rPr lang="en-CA" sz="1100" kern="0">
                          <a:solidFill>
                            <a:prstClr val="white"/>
                          </a:solidFill>
                          <a:latin typeface="+mn-lt"/>
                          <a:cs typeface="Effra Light" panose="020B0403020203020204" pitchFamily="34" charset="0"/>
                        </a:rPr>
                        <a:t>Germany: </a:t>
                      </a:r>
                      <a:r>
                        <a:rPr lang="en-CA" sz="1100" b="1" kern="0">
                          <a:solidFill>
                            <a:prstClr val="white"/>
                          </a:solidFill>
                          <a:latin typeface="+mn-lt"/>
                          <a:cs typeface="Effra Light" panose="020B0403020203020204" pitchFamily="34" charset="0"/>
                        </a:rPr>
                        <a:t>0800-182-5841</a:t>
                      </a:r>
                      <a:br>
                        <a:rPr lang="en-CA" sz="1100" kern="0">
                          <a:solidFill>
                            <a:prstClr val="white"/>
                          </a:solidFill>
                          <a:latin typeface="+mn-lt"/>
                          <a:cs typeface="Effra Light" panose="020B0403020203020204" pitchFamily="34" charset="0"/>
                        </a:rPr>
                      </a:br>
                      <a:r>
                        <a:rPr lang="en-CA" sz="1100" kern="0">
                          <a:solidFill>
                            <a:prstClr val="white"/>
                          </a:solidFill>
                          <a:latin typeface="+mn-lt"/>
                          <a:cs typeface="Effra Light" panose="020B0403020203020204" pitchFamily="34" charset="0"/>
                        </a:rPr>
                        <a:t>(+49 </a:t>
                      </a:r>
                      <a:r>
                        <a:rPr lang="en-US" sz="1100">
                          <a:latin typeface="+mn-lt"/>
                        </a:rPr>
                        <a:t>305-679-5870)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63900593"/>
                  </a:ext>
                </a:extLst>
              </a:tr>
            </a:tbl>
          </a:graphicData>
        </a:graphic>
      </p:graphicFrame>
      <p:sp>
        <p:nvSpPr>
          <p:cNvPr id="41" name="TextBox 40">
            <a:extLst>
              <a:ext uri="{FF2B5EF4-FFF2-40B4-BE49-F238E27FC236}">
                <a16:creationId xmlns:a16="http://schemas.microsoft.com/office/drawing/2014/main" id="{95DEF509-7774-45A3-95EE-A9DAB5D18200}"/>
              </a:ext>
            </a:extLst>
          </p:cNvPr>
          <p:cNvSpPr txBox="1"/>
          <p:nvPr/>
        </p:nvSpPr>
        <p:spPr>
          <a:xfrm>
            <a:off x="2413302" y="4030762"/>
            <a:ext cx="582539" cy="276999"/>
          </a:xfrm>
          <a:prstGeom prst="rect">
            <a:avLst/>
          </a:prstGeom>
          <a:noFill/>
        </p:spPr>
        <p:txBody>
          <a:bodyPr wrap="square" rtlCol="0">
            <a:spAutoFit/>
          </a:bodyPr>
          <a:lstStyle/>
          <a:p>
            <a:pPr algn="ctr"/>
            <a:r>
              <a:rPr lang="en-US" sz="1200" i="1">
                <a:latin typeface="Effra" panose="020B0603020203020204" pitchFamily="34" charset="0"/>
                <a:cs typeface="Effra" panose="020B0603020203020204" pitchFamily="34" charset="0"/>
              </a:rPr>
              <a:t>EMEA</a:t>
            </a:r>
          </a:p>
        </p:txBody>
      </p:sp>
      <p:graphicFrame>
        <p:nvGraphicFramePr>
          <p:cNvPr id="43" name="Table 42">
            <a:extLst>
              <a:ext uri="{FF2B5EF4-FFF2-40B4-BE49-F238E27FC236}">
                <a16:creationId xmlns:a16="http://schemas.microsoft.com/office/drawing/2014/main" id="{2CDF63AA-F3F7-4A18-B7A1-FAFDB7B7DF9F}"/>
              </a:ext>
            </a:extLst>
          </p:cNvPr>
          <p:cNvGraphicFramePr>
            <a:graphicFrameLocks noGrp="1"/>
          </p:cNvGraphicFramePr>
          <p:nvPr>
            <p:extLst>
              <p:ext uri="{D42A27DB-BD31-4B8C-83A1-F6EECF244321}">
                <p14:modId xmlns:p14="http://schemas.microsoft.com/office/powerpoint/2010/main" val="2067742286"/>
              </p:ext>
            </p:extLst>
          </p:nvPr>
        </p:nvGraphicFramePr>
        <p:xfrm>
          <a:off x="711489" y="4994484"/>
          <a:ext cx="3978344" cy="952253"/>
        </p:xfrm>
        <a:graphic>
          <a:graphicData uri="http://schemas.openxmlformats.org/drawingml/2006/table">
            <a:tbl>
              <a:tblPr firstRow="1" bandRow="1">
                <a:tableStyleId>{5C22544A-7EE6-4342-B048-85BDC9FD1C3A}</a:tableStyleId>
              </a:tblPr>
              <a:tblGrid>
                <a:gridCol w="1989172">
                  <a:extLst>
                    <a:ext uri="{9D8B030D-6E8A-4147-A177-3AD203B41FA5}">
                      <a16:colId xmlns:a16="http://schemas.microsoft.com/office/drawing/2014/main" val="2869485214"/>
                    </a:ext>
                  </a:extLst>
                </a:gridCol>
                <a:gridCol w="1989172">
                  <a:extLst>
                    <a:ext uri="{9D8B030D-6E8A-4147-A177-3AD203B41FA5}">
                      <a16:colId xmlns:a16="http://schemas.microsoft.com/office/drawing/2014/main" val="2289111612"/>
                    </a:ext>
                  </a:extLst>
                </a:gridCol>
              </a:tblGrid>
              <a:tr h="952253">
                <a:tc>
                  <a:txBody>
                    <a:bodyPr/>
                    <a:lstStyle/>
                    <a:p>
                      <a:pPr lvl="0" algn="ctr">
                        <a:defRPr/>
                      </a:pPr>
                      <a:r>
                        <a:rPr lang="en-CA" sz="1200" b="0" i="1" kern="0">
                          <a:solidFill>
                            <a:prstClr val="white"/>
                          </a:solidFill>
                          <a:latin typeface="Effra" panose="020B0603020203020204" pitchFamily="34" charset="0"/>
                          <a:cs typeface="Effra" panose="020B0603020203020204" pitchFamily="34" charset="0"/>
                        </a:rPr>
                        <a:t>North America</a:t>
                      </a:r>
                      <a:br>
                        <a:rPr lang="en-CA" sz="1600" kern="0">
                          <a:solidFill>
                            <a:prstClr val="white"/>
                          </a:solidFill>
                          <a:cs typeface="Effra Light" panose="020B0403020203020204" pitchFamily="34" charset="0"/>
                        </a:rPr>
                      </a:br>
                      <a:r>
                        <a:rPr lang="en-CA" sz="1100" b="0" kern="0">
                          <a:solidFill>
                            <a:prstClr val="white"/>
                          </a:solidFill>
                          <a:cs typeface="Effra Light" panose="020B0403020203020204" pitchFamily="34" charset="0"/>
                        </a:rPr>
                        <a:t>US &amp; Canada: </a:t>
                      </a:r>
                      <a:r>
                        <a:rPr lang="en-CA" sz="1100" b="1" kern="0">
                          <a:solidFill>
                            <a:prstClr val="white"/>
                          </a:solidFill>
                          <a:cs typeface="Effra Light" panose="020B0403020203020204" pitchFamily="34" charset="0"/>
                        </a:rPr>
                        <a:t>866-284-2093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lvl="0" algn="ctr">
                        <a:defRPr/>
                      </a:pPr>
                      <a:r>
                        <a:rPr lang="en-US" sz="1200" b="0" i="1">
                          <a:latin typeface="Effra" panose="020B0603020203020204" pitchFamily="34" charset="0"/>
                          <a:cs typeface="Effra" panose="020B0603020203020204" pitchFamily="34" charset="0"/>
                        </a:rPr>
                        <a:t>Asia</a:t>
                      </a:r>
                      <a:br>
                        <a:rPr lang="en-US" sz="1100"/>
                      </a:br>
                      <a:r>
                        <a:rPr lang="en-US" sz="1100" b="0"/>
                        <a:t>China: </a:t>
                      </a:r>
                      <a:r>
                        <a:rPr lang="en-US" sz="1100" b="1"/>
                        <a:t>400-120-3037</a:t>
                      </a:r>
                    </a:p>
                    <a:p>
                      <a:pPr lvl="0" algn="ctr"/>
                      <a:r>
                        <a:rPr lang="en-US" sz="1100" b="0"/>
                        <a:t>India: </a:t>
                      </a:r>
                      <a:r>
                        <a:rPr lang="en-US" sz="1100" b="1"/>
                        <a:t>1-800-266-6797 </a:t>
                      </a:r>
                    </a:p>
                    <a:p>
                      <a:pPr lvl="0" algn="ctr"/>
                      <a:r>
                        <a:rPr lang="en-US" sz="1100" b="0"/>
                        <a:t>Japan: </a:t>
                      </a:r>
                      <a:r>
                        <a:rPr lang="en-US" sz="1100" b="1"/>
                        <a:t>0800-222-0553</a:t>
                      </a:r>
                      <a:endParaRPr kumimoji="0" lang="en-CA" sz="1100" b="1" i="0" u="none" strike="noStrike" kern="0" cap="none" spc="0" normalizeH="0" baseline="30000" noProof="0">
                        <a:ln>
                          <a:noFill/>
                        </a:ln>
                        <a:solidFill>
                          <a:prstClr val="white"/>
                        </a:solidFill>
                        <a:effectLst/>
                        <a:uLnTx/>
                        <a:uFillTx/>
                        <a:cs typeface="Effra Light" panose="020B04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0566122"/>
                  </a:ext>
                </a:extLst>
              </a:tr>
            </a:tbl>
          </a:graphicData>
        </a:graphic>
      </p:graphicFrame>
      <p:pic>
        <p:nvPicPr>
          <p:cNvPr id="4" name="Graphic 3" descr="Clock">
            <a:extLst>
              <a:ext uri="{FF2B5EF4-FFF2-40B4-BE49-F238E27FC236}">
                <a16:creationId xmlns:a16="http://schemas.microsoft.com/office/drawing/2014/main" id="{86279572-3D4D-434C-A7AF-8296CA91C82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6998" y="3274813"/>
            <a:ext cx="594360" cy="594360"/>
          </a:xfrm>
          <a:prstGeom prst="rect">
            <a:avLst/>
          </a:prstGeom>
        </p:spPr>
      </p:pic>
      <p:sp>
        <p:nvSpPr>
          <p:cNvPr id="22" name="Rectangle 21">
            <a:extLst>
              <a:ext uri="{FF2B5EF4-FFF2-40B4-BE49-F238E27FC236}">
                <a16:creationId xmlns:a16="http://schemas.microsoft.com/office/drawing/2014/main" id="{2A3D5FA7-CB86-4CA5-B7C6-6D0EF0377337}"/>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25" name="Group 24">
            <a:extLst>
              <a:ext uri="{FF2B5EF4-FFF2-40B4-BE49-F238E27FC236}">
                <a16:creationId xmlns:a16="http://schemas.microsoft.com/office/drawing/2014/main" id="{A75D2499-2A4D-4D90-A535-B051A67D8DAA}"/>
              </a:ext>
            </a:extLst>
          </p:cNvPr>
          <p:cNvGrpSpPr/>
          <p:nvPr/>
        </p:nvGrpSpPr>
        <p:grpSpPr>
          <a:xfrm>
            <a:off x="11643360" y="4924540"/>
            <a:ext cx="548640" cy="548640"/>
            <a:chOff x="11650705" y="4924540"/>
            <a:chExt cx="548640" cy="548640"/>
          </a:xfrm>
        </p:grpSpPr>
        <p:sp>
          <p:nvSpPr>
            <p:cNvPr id="26" name="Rectangle 25">
              <a:extLst>
                <a:ext uri="{FF2B5EF4-FFF2-40B4-BE49-F238E27FC236}">
                  <a16:creationId xmlns:a16="http://schemas.microsoft.com/office/drawing/2014/main" id="{79D12387-DF68-4C83-94B3-3AEFD8B370F2}"/>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27" name="Picture 26">
              <a:extLst>
                <a:ext uri="{FF2B5EF4-FFF2-40B4-BE49-F238E27FC236}">
                  <a16:creationId xmlns:a16="http://schemas.microsoft.com/office/drawing/2014/main" id="{2597DE57-C618-4A55-A6AE-AF39F0CC97C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30" name="Rectangle 29">
            <a:extLst>
              <a:ext uri="{FF2B5EF4-FFF2-40B4-BE49-F238E27FC236}">
                <a16:creationId xmlns:a16="http://schemas.microsoft.com/office/drawing/2014/main" id="{F5CA5AB5-BB3F-4403-9974-5433E24A6FD9}"/>
              </a:ext>
            </a:extLst>
          </p:cNvPr>
          <p:cNvSpPr/>
          <p:nvPr/>
        </p:nvSpPr>
        <p:spPr>
          <a:xfrm>
            <a:off x="9493037" y="4944469"/>
            <a:ext cx="1979238"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Support When You Need It</a:t>
            </a:r>
          </a:p>
        </p:txBody>
      </p:sp>
      <p:grpSp>
        <p:nvGrpSpPr>
          <p:cNvPr id="31" name="Group 30">
            <a:extLst>
              <a:ext uri="{FF2B5EF4-FFF2-40B4-BE49-F238E27FC236}">
                <a16:creationId xmlns:a16="http://schemas.microsoft.com/office/drawing/2014/main" id="{A590FD02-22F4-43D9-90DA-046242E0D123}"/>
              </a:ext>
            </a:extLst>
          </p:cNvPr>
          <p:cNvGrpSpPr/>
          <p:nvPr/>
        </p:nvGrpSpPr>
        <p:grpSpPr>
          <a:xfrm>
            <a:off x="8907425" y="4993120"/>
            <a:ext cx="407800" cy="411480"/>
            <a:chOff x="10011589" y="5328039"/>
            <a:chExt cx="407800" cy="482850"/>
          </a:xfrm>
          <a:solidFill>
            <a:schemeClr val="bg1"/>
          </a:solidFill>
        </p:grpSpPr>
        <p:sp>
          <p:nvSpPr>
            <p:cNvPr id="33" name="Freeform 7">
              <a:extLst>
                <a:ext uri="{FF2B5EF4-FFF2-40B4-BE49-F238E27FC236}">
                  <a16:creationId xmlns:a16="http://schemas.microsoft.com/office/drawing/2014/main" id="{5CF468DE-635C-4F5D-B2F0-7AB50E0BE8AB}"/>
                </a:ext>
              </a:extLst>
            </p:cNvPr>
            <p:cNvSpPr>
              <a:spLocks/>
            </p:cNvSpPr>
            <p:nvPr/>
          </p:nvSpPr>
          <p:spPr bwMode="auto">
            <a:xfrm>
              <a:off x="10011589" y="5626430"/>
              <a:ext cx="407800" cy="184459"/>
            </a:xfrm>
            <a:custGeom>
              <a:avLst/>
              <a:gdLst>
                <a:gd name="T0" fmla="*/ 190 w 190"/>
                <a:gd name="T1" fmla="*/ 62 h 85"/>
                <a:gd name="T2" fmla="*/ 190 w 190"/>
                <a:gd name="T3" fmla="*/ 54 h 85"/>
                <a:gd name="T4" fmla="*/ 152 w 190"/>
                <a:gd name="T5" fmla="*/ 2 h 85"/>
                <a:gd name="T6" fmla="*/ 140 w 190"/>
                <a:gd name="T7" fmla="*/ 0 h 85"/>
                <a:gd name="T8" fmla="*/ 140 w 190"/>
                <a:gd name="T9" fmla="*/ 0 h 85"/>
                <a:gd name="T10" fmla="*/ 128 w 190"/>
                <a:gd name="T11" fmla="*/ 19 h 85"/>
                <a:gd name="T12" fmla="*/ 106 w 190"/>
                <a:gd name="T13" fmla="*/ 54 h 85"/>
                <a:gd name="T14" fmla="*/ 105 w 190"/>
                <a:gd name="T15" fmla="*/ 41 h 85"/>
                <a:gd name="T16" fmla="*/ 104 w 190"/>
                <a:gd name="T17" fmla="*/ 29 h 85"/>
                <a:gd name="T18" fmla="*/ 104 w 190"/>
                <a:gd name="T19" fmla="*/ 28 h 85"/>
                <a:gd name="T20" fmla="*/ 103 w 190"/>
                <a:gd name="T21" fmla="*/ 27 h 85"/>
                <a:gd name="T22" fmla="*/ 103 w 190"/>
                <a:gd name="T23" fmla="*/ 25 h 85"/>
                <a:gd name="T24" fmla="*/ 102 w 190"/>
                <a:gd name="T25" fmla="*/ 22 h 85"/>
                <a:gd name="T26" fmla="*/ 112 w 190"/>
                <a:gd name="T27" fmla="*/ 3 h 85"/>
                <a:gd name="T28" fmla="*/ 95 w 190"/>
                <a:gd name="T29" fmla="*/ 3 h 85"/>
                <a:gd name="T30" fmla="*/ 79 w 190"/>
                <a:gd name="T31" fmla="*/ 3 h 85"/>
                <a:gd name="T32" fmla="*/ 88 w 190"/>
                <a:gd name="T33" fmla="*/ 22 h 85"/>
                <a:gd name="T34" fmla="*/ 87 w 190"/>
                <a:gd name="T35" fmla="*/ 25 h 85"/>
                <a:gd name="T36" fmla="*/ 87 w 190"/>
                <a:gd name="T37" fmla="*/ 26 h 85"/>
                <a:gd name="T38" fmla="*/ 87 w 190"/>
                <a:gd name="T39" fmla="*/ 28 h 85"/>
                <a:gd name="T40" fmla="*/ 86 w 190"/>
                <a:gd name="T41" fmla="*/ 31 h 85"/>
                <a:gd name="T42" fmla="*/ 85 w 190"/>
                <a:gd name="T43" fmla="*/ 45 h 85"/>
                <a:gd name="T44" fmla="*/ 84 w 190"/>
                <a:gd name="T45" fmla="*/ 54 h 85"/>
                <a:gd name="T46" fmla="*/ 50 w 190"/>
                <a:gd name="T47" fmla="*/ 0 h 85"/>
                <a:gd name="T48" fmla="*/ 38 w 190"/>
                <a:gd name="T49" fmla="*/ 2 h 85"/>
                <a:gd name="T50" fmla="*/ 23 w 190"/>
                <a:gd name="T51" fmla="*/ 9 h 85"/>
                <a:gd name="T52" fmla="*/ 19 w 190"/>
                <a:gd name="T53" fmla="*/ 12 h 85"/>
                <a:gd name="T54" fmla="*/ 6 w 190"/>
                <a:gd name="T55" fmla="*/ 29 h 85"/>
                <a:gd name="T56" fmla="*/ 2 w 190"/>
                <a:gd name="T57" fmla="*/ 38 h 85"/>
                <a:gd name="T58" fmla="*/ 0 w 190"/>
                <a:gd name="T59" fmla="*/ 54 h 85"/>
                <a:gd name="T60" fmla="*/ 0 w 190"/>
                <a:gd name="T61" fmla="*/ 72 h 85"/>
                <a:gd name="T62" fmla="*/ 0 w 190"/>
                <a:gd name="T63" fmla="*/ 72 h 85"/>
                <a:gd name="T64" fmla="*/ 10 w 190"/>
                <a:gd name="T65" fmla="*/ 84 h 85"/>
                <a:gd name="T66" fmla="*/ 13 w 190"/>
                <a:gd name="T67" fmla="*/ 85 h 85"/>
                <a:gd name="T68" fmla="*/ 95 w 190"/>
                <a:gd name="T69" fmla="*/ 85 h 85"/>
                <a:gd name="T70" fmla="*/ 177 w 190"/>
                <a:gd name="T71" fmla="*/ 85 h 85"/>
                <a:gd name="T72" fmla="*/ 177 w 190"/>
                <a:gd name="T73" fmla="*/ 85 h 85"/>
                <a:gd name="T74" fmla="*/ 180 w 190"/>
                <a:gd name="T75" fmla="*/ 84 h 85"/>
                <a:gd name="T76" fmla="*/ 183 w 190"/>
                <a:gd name="T77" fmla="*/ 83 h 85"/>
                <a:gd name="T78" fmla="*/ 185 w 190"/>
                <a:gd name="T79" fmla="*/ 82 h 85"/>
                <a:gd name="T80" fmla="*/ 188 w 190"/>
                <a:gd name="T81" fmla="*/ 78 h 85"/>
                <a:gd name="T82" fmla="*/ 190 w 190"/>
                <a:gd name="T83" fmla="*/ 72 h 85"/>
                <a:gd name="T84" fmla="*/ 190 w 190"/>
                <a:gd name="T85" fmla="*/ 72 h 85"/>
                <a:gd name="T86" fmla="*/ 190 w 190"/>
                <a:gd name="T87" fmla="*/ 6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85">
                  <a:moveTo>
                    <a:pt x="190" y="62"/>
                  </a:moveTo>
                  <a:cubicBezTo>
                    <a:pt x="190" y="54"/>
                    <a:pt x="190" y="54"/>
                    <a:pt x="190" y="54"/>
                  </a:cubicBezTo>
                  <a:cubicBezTo>
                    <a:pt x="190" y="29"/>
                    <a:pt x="174" y="9"/>
                    <a:pt x="152" y="2"/>
                  </a:cubicBezTo>
                  <a:cubicBezTo>
                    <a:pt x="148" y="1"/>
                    <a:pt x="144" y="0"/>
                    <a:pt x="140" y="0"/>
                  </a:cubicBezTo>
                  <a:cubicBezTo>
                    <a:pt x="140" y="0"/>
                    <a:pt x="140" y="0"/>
                    <a:pt x="140" y="0"/>
                  </a:cubicBezTo>
                  <a:cubicBezTo>
                    <a:pt x="128" y="19"/>
                    <a:pt x="128" y="19"/>
                    <a:pt x="128" y="19"/>
                  </a:cubicBezTo>
                  <a:cubicBezTo>
                    <a:pt x="106" y="54"/>
                    <a:pt x="106" y="54"/>
                    <a:pt x="106" y="54"/>
                  </a:cubicBezTo>
                  <a:cubicBezTo>
                    <a:pt x="106" y="49"/>
                    <a:pt x="106" y="44"/>
                    <a:pt x="105" y="41"/>
                  </a:cubicBezTo>
                  <a:cubicBezTo>
                    <a:pt x="105" y="35"/>
                    <a:pt x="104" y="31"/>
                    <a:pt x="104" y="29"/>
                  </a:cubicBezTo>
                  <a:cubicBezTo>
                    <a:pt x="104" y="28"/>
                    <a:pt x="104" y="28"/>
                    <a:pt x="104" y="28"/>
                  </a:cubicBezTo>
                  <a:cubicBezTo>
                    <a:pt x="104" y="28"/>
                    <a:pt x="103" y="27"/>
                    <a:pt x="103" y="27"/>
                  </a:cubicBezTo>
                  <a:cubicBezTo>
                    <a:pt x="103" y="26"/>
                    <a:pt x="103" y="26"/>
                    <a:pt x="103" y="25"/>
                  </a:cubicBezTo>
                  <a:cubicBezTo>
                    <a:pt x="102" y="23"/>
                    <a:pt x="102" y="22"/>
                    <a:pt x="102" y="22"/>
                  </a:cubicBezTo>
                  <a:cubicBezTo>
                    <a:pt x="112" y="3"/>
                    <a:pt x="112" y="3"/>
                    <a:pt x="112" y="3"/>
                  </a:cubicBezTo>
                  <a:cubicBezTo>
                    <a:pt x="95" y="3"/>
                    <a:pt x="95" y="3"/>
                    <a:pt x="95" y="3"/>
                  </a:cubicBezTo>
                  <a:cubicBezTo>
                    <a:pt x="79" y="3"/>
                    <a:pt x="79" y="3"/>
                    <a:pt x="79" y="3"/>
                  </a:cubicBezTo>
                  <a:cubicBezTo>
                    <a:pt x="88" y="22"/>
                    <a:pt x="88" y="22"/>
                    <a:pt x="88" y="22"/>
                  </a:cubicBezTo>
                  <a:cubicBezTo>
                    <a:pt x="88" y="22"/>
                    <a:pt x="88" y="23"/>
                    <a:pt x="87" y="25"/>
                  </a:cubicBezTo>
                  <a:cubicBezTo>
                    <a:pt x="87" y="25"/>
                    <a:pt x="87" y="26"/>
                    <a:pt x="87" y="26"/>
                  </a:cubicBezTo>
                  <a:cubicBezTo>
                    <a:pt x="87" y="27"/>
                    <a:pt x="87" y="27"/>
                    <a:pt x="87" y="28"/>
                  </a:cubicBezTo>
                  <a:cubicBezTo>
                    <a:pt x="86" y="29"/>
                    <a:pt x="86" y="30"/>
                    <a:pt x="86" y="31"/>
                  </a:cubicBezTo>
                  <a:cubicBezTo>
                    <a:pt x="86" y="34"/>
                    <a:pt x="85" y="39"/>
                    <a:pt x="85" y="45"/>
                  </a:cubicBezTo>
                  <a:cubicBezTo>
                    <a:pt x="84" y="48"/>
                    <a:pt x="84" y="51"/>
                    <a:pt x="84" y="54"/>
                  </a:cubicBezTo>
                  <a:cubicBezTo>
                    <a:pt x="50" y="0"/>
                    <a:pt x="50" y="0"/>
                    <a:pt x="50" y="0"/>
                  </a:cubicBezTo>
                  <a:cubicBezTo>
                    <a:pt x="46" y="0"/>
                    <a:pt x="42" y="1"/>
                    <a:pt x="38" y="2"/>
                  </a:cubicBezTo>
                  <a:cubicBezTo>
                    <a:pt x="33" y="4"/>
                    <a:pt x="28" y="6"/>
                    <a:pt x="23" y="9"/>
                  </a:cubicBezTo>
                  <a:cubicBezTo>
                    <a:pt x="22" y="10"/>
                    <a:pt x="20" y="11"/>
                    <a:pt x="19" y="12"/>
                  </a:cubicBezTo>
                  <a:cubicBezTo>
                    <a:pt x="14" y="17"/>
                    <a:pt x="9" y="23"/>
                    <a:pt x="6" y="29"/>
                  </a:cubicBezTo>
                  <a:cubicBezTo>
                    <a:pt x="4" y="32"/>
                    <a:pt x="3" y="35"/>
                    <a:pt x="2" y="38"/>
                  </a:cubicBezTo>
                  <a:cubicBezTo>
                    <a:pt x="1" y="43"/>
                    <a:pt x="0" y="48"/>
                    <a:pt x="0" y="54"/>
                  </a:cubicBezTo>
                  <a:cubicBezTo>
                    <a:pt x="0" y="72"/>
                    <a:pt x="0" y="72"/>
                    <a:pt x="0" y="72"/>
                  </a:cubicBezTo>
                  <a:cubicBezTo>
                    <a:pt x="0" y="72"/>
                    <a:pt x="0" y="72"/>
                    <a:pt x="0" y="72"/>
                  </a:cubicBezTo>
                  <a:cubicBezTo>
                    <a:pt x="0" y="78"/>
                    <a:pt x="4" y="83"/>
                    <a:pt x="10" y="84"/>
                  </a:cubicBezTo>
                  <a:cubicBezTo>
                    <a:pt x="11" y="84"/>
                    <a:pt x="12" y="85"/>
                    <a:pt x="13" y="85"/>
                  </a:cubicBezTo>
                  <a:cubicBezTo>
                    <a:pt x="95" y="85"/>
                    <a:pt x="95" y="85"/>
                    <a:pt x="95" y="85"/>
                  </a:cubicBezTo>
                  <a:cubicBezTo>
                    <a:pt x="177" y="85"/>
                    <a:pt x="177" y="85"/>
                    <a:pt x="177" y="85"/>
                  </a:cubicBezTo>
                  <a:cubicBezTo>
                    <a:pt x="177" y="85"/>
                    <a:pt x="177" y="85"/>
                    <a:pt x="177" y="85"/>
                  </a:cubicBezTo>
                  <a:cubicBezTo>
                    <a:pt x="178" y="85"/>
                    <a:pt x="179" y="84"/>
                    <a:pt x="180" y="84"/>
                  </a:cubicBezTo>
                  <a:cubicBezTo>
                    <a:pt x="181" y="84"/>
                    <a:pt x="182" y="83"/>
                    <a:pt x="183" y="83"/>
                  </a:cubicBezTo>
                  <a:cubicBezTo>
                    <a:pt x="184" y="83"/>
                    <a:pt x="184" y="82"/>
                    <a:pt x="185" y="82"/>
                  </a:cubicBezTo>
                  <a:cubicBezTo>
                    <a:pt x="186" y="81"/>
                    <a:pt x="187" y="79"/>
                    <a:pt x="188" y="78"/>
                  </a:cubicBezTo>
                  <a:cubicBezTo>
                    <a:pt x="189" y="76"/>
                    <a:pt x="190" y="74"/>
                    <a:pt x="190" y="72"/>
                  </a:cubicBezTo>
                  <a:cubicBezTo>
                    <a:pt x="190" y="72"/>
                    <a:pt x="190" y="72"/>
                    <a:pt x="190" y="72"/>
                  </a:cubicBezTo>
                  <a:lnTo>
                    <a:pt x="19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4" name="Freeform 10">
              <a:extLst>
                <a:ext uri="{FF2B5EF4-FFF2-40B4-BE49-F238E27FC236}">
                  <a16:creationId xmlns:a16="http://schemas.microsoft.com/office/drawing/2014/main" id="{38461C43-D8BE-4611-BDE8-E61D5D393EA9}"/>
                </a:ext>
              </a:extLst>
            </p:cNvPr>
            <p:cNvSpPr>
              <a:spLocks noEditPoints="1"/>
            </p:cNvSpPr>
            <p:nvPr/>
          </p:nvSpPr>
          <p:spPr bwMode="auto">
            <a:xfrm>
              <a:off x="10105627" y="5328039"/>
              <a:ext cx="221532" cy="290253"/>
            </a:xfrm>
            <a:custGeom>
              <a:avLst/>
              <a:gdLst>
                <a:gd name="T0" fmla="*/ 15 w 103"/>
                <a:gd name="T1" fmla="*/ 107 h 134"/>
                <a:gd name="T2" fmla="*/ 46 w 103"/>
                <a:gd name="T3" fmla="*/ 134 h 134"/>
                <a:gd name="T4" fmla="*/ 56 w 103"/>
                <a:gd name="T5" fmla="*/ 134 h 134"/>
                <a:gd name="T6" fmla="*/ 87 w 103"/>
                <a:gd name="T7" fmla="*/ 107 h 134"/>
                <a:gd name="T8" fmla="*/ 88 w 103"/>
                <a:gd name="T9" fmla="*/ 100 h 134"/>
                <a:gd name="T10" fmla="*/ 89 w 103"/>
                <a:gd name="T11" fmla="*/ 98 h 134"/>
                <a:gd name="T12" fmla="*/ 99 w 103"/>
                <a:gd name="T13" fmla="*/ 69 h 134"/>
                <a:gd name="T14" fmla="*/ 95 w 103"/>
                <a:gd name="T15" fmla="*/ 57 h 134"/>
                <a:gd name="T16" fmla="*/ 96 w 103"/>
                <a:gd name="T17" fmla="*/ 35 h 134"/>
                <a:gd name="T18" fmla="*/ 82 w 103"/>
                <a:gd name="T19" fmla="*/ 0 h 134"/>
                <a:gd name="T20" fmla="*/ 72 w 103"/>
                <a:gd name="T21" fmla="*/ 1 h 134"/>
                <a:gd name="T22" fmla="*/ 14 w 103"/>
                <a:gd name="T23" fmla="*/ 29 h 134"/>
                <a:gd name="T24" fmla="*/ 6 w 103"/>
                <a:gd name="T25" fmla="*/ 59 h 134"/>
                <a:gd name="T26" fmla="*/ 3 w 103"/>
                <a:gd name="T27" fmla="*/ 69 h 134"/>
                <a:gd name="T28" fmla="*/ 13 w 103"/>
                <a:gd name="T29" fmla="*/ 98 h 134"/>
                <a:gd name="T30" fmla="*/ 9 w 103"/>
                <a:gd name="T31" fmla="*/ 73 h 134"/>
                <a:gd name="T32" fmla="*/ 14 w 103"/>
                <a:gd name="T33" fmla="*/ 73 h 134"/>
                <a:gd name="T34" fmla="*/ 19 w 103"/>
                <a:gd name="T35" fmla="*/ 78 h 134"/>
                <a:gd name="T36" fmla="*/ 22 w 103"/>
                <a:gd name="T37" fmla="*/ 38 h 134"/>
                <a:gd name="T38" fmla="*/ 79 w 103"/>
                <a:gd name="T39" fmla="*/ 37 h 134"/>
                <a:gd name="T40" fmla="*/ 84 w 103"/>
                <a:gd name="T41" fmla="*/ 78 h 134"/>
                <a:gd name="T42" fmla="*/ 89 w 103"/>
                <a:gd name="T43" fmla="*/ 73 h 134"/>
                <a:gd name="T44" fmla="*/ 92 w 103"/>
                <a:gd name="T45" fmla="*/ 73 h 134"/>
                <a:gd name="T46" fmla="*/ 93 w 103"/>
                <a:gd name="T47" fmla="*/ 79 h 134"/>
                <a:gd name="T48" fmla="*/ 84 w 103"/>
                <a:gd name="T49" fmla="*/ 91 h 134"/>
                <a:gd name="T50" fmla="*/ 82 w 103"/>
                <a:gd name="T51" fmla="*/ 96 h 134"/>
                <a:gd name="T52" fmla="*/ 82 w 103"/>
                <a:gd name="T53" fmla="*/ 98 h 134"/>
                <a:gd name="T54" fmla="*/ 63 w 103"/>
                <a:gd name="T55" fmla="*/ 105 h 134"/>
                <a:gd name="T56" fmla="*/ 52 w 103"/>
                <a:gd name="T57" fmla="*/ 102 h 134"/>
                <a:gd name="T58" fmla="*/ 52 w 103"/>
                <a:gd name="T59" fmla="*/ 116 h 134"/>
                <a:gd name="T60" fmla="*/ 63 w 103"/>
                <a:gd name="T61" fmla="*/ 112 h 134"/>
                <a:gd name="T62" fmla="*/ 77 w 103"/>
                <a:gd name="T63" fmla="*/ 110 h 134"/>
                <a:gd name="T64" fmla="*/ 56 w 103"/>
                <a:gd name="T65" fmla="*/ 127 h 134"/>
                <a:gd name="T66" fmla="*/ 51 w 103"/>
                <a:gd name="T67" fmla="*/ 127 h 134"/>
                <a:gd name="T68" fmla="*/ 46 w 103"/>
                <a:gd name="T69" fmla="*/ 127 h 134"/>
                <a:gd name="T70" fmla="*/ 21 w 103"/>
                <a:gd name="T71" fmla="*/ 105 h 134"/>
                <a:gd name="T72" fmla="*/ 19 w 103"/>
                <a:gd name="T73" fmla="*/ 91 h 134"/>
                <a:gd name="T74" fmla="*/ 8 w 103"/>
                <a:gd name="T75"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3" h="134">
                  <a:moveTo>
                    <a:pt x="13" y="98"/>
                  </a:moveTo>
                  <a:cubicBezTo>
                    <a:pt x="14" y="104"/>
                    <a:pt x="14" y="106"/>
                    <a:pt x="15" y="107"/>
                  </a:cubicBezTo>
                  <a:cubicBezTo>
                    <a:pt x="17" y="112"/>
                    <a:pt x="31" y="130"/>
                    <a:pt x="39" y="133"/>
                  </a:cubicBezTo>
                  <a:cubicBezTo>
                    <a:pt x="39" y="133"/>
                    <a:pt x="41" y="134"/>
                    <a:pt x="46" y="134"/>
                  </a:cubicBezTo>
                  <a:cubicBezTo>
                    <a:pt x="48" y="134"/>
                    <a:pt x="50" y="134"/>
                    <a:pt x="51" y="134"/>
                  </a:cubicBezTo>
                  <a:cubicBezTo>
                    <a:pt x="51" y="134"/>
                    <a:pt x="53" y="134"/>
                    <a:pt x="56" y="134"/>
                  </a:cubicBezTo>
                  <a:cubicBezTo>
                    <a:pt x="61" y="134"/>
                    <a:pt x="62" y="133"/>
                    <a:pt x="63" y="133"/>
                  </a:cubicBezTo>
                  <a:cubicBezTo>
                    <a:pt x="70" y="130"/>
                    <a:pt x="85" y="112"/>
                    <a:pt x="87" y="107"/>
                  </a:cubicBezTo>
                  <a:cubicBezTo>
                    <a:pt x="87" y="106"/>
                    <a:pt x="88" y="105"/>
                    <a:pt x="88" y="101"/>
                  </a:cubicBezTo>
                  <a:cubicBezTo>
                    <a:pt x="88" y="101"/>
                    <a:pt x="88" y="100"/>
                    <a:pt x="88" y="100"/>
                  </a:cubicBezTo>
                  <a:cubicBezTo>
                    <a:pt x="88" y="100"/>
                    <a:pt x="88" y="100"/>
                    <a:pt x="88" y="100"/>
                  </a:cubicBezTo>
                  <a:cubicBezTo>
                    <a:pt x="88" y="100"/>
                    <a:pt x="89" y="99"/>
                    <a:pt x="89" y="98"/>
                  </a:cubicBezTo>
                  <a:cubicBezTo>
                    <a:pt x="94" y="98"/>
                    <a:pt x="96" y="94"/>
                    <a:pt x="100" y="81"/>
                  </a:cubicBezTo>
                  <a:cubicBezTo>
                    <a:pt x="101" y="76"/>
                    <a:pt x="101" y="71"/>
                    <a:pt x="99" y="69"/>
                  </a:cubicBezTo>
                  <a:cubicBezTo>
                    <a:pt x="97" y="67"/>
                    <a:pt x="96" y="66"/>
                    <a:pt x="94" y="66"/>
                  </a:cubicBezTo>
                  <a:cubicBezTo>
                    <a:pt x="95" y="64"/>
                    <a:pt x="95" y="61"/>
                    <a:pt x="95" y="57"/>
                  </a:cubicBezTo>
                  <a:cubicBezTo>
                    <a:pt x="95" y="57"/>
                    <a:pt x="95" y="57"/>
                    <a:pt x="95" y="57"/>
                  </a:cubicBezTo>
                  <a:cubicBezTo>
                    <a:pt x="95" y="57"/>
                    <a:pt x="98" y="38"/>
                    <a:pt x="96" y="35"/>
                  </a:cubicBezTo>
                  <a:cubicBezTo>
                    <a:pt x="95" y="33"/>
                    <a:pt x="92" y="32"/>
                    <a:pt x="90" y="31"/>
                  </a:cubicBezTo>
                  <a:cubicBezTo>
                    <a:pt x="103" y="16"/>
                    <a:pt x="82" y="0"/>
                    <a:pt x="82" y="0"/>
                  </a:cubicBezTo>
                  <a:cubicBezTo>
                    <a:pt x="82" y="11"/>
                    <a:pt x="65" y="11"/>
                    <a:pt x="65" y="11"/>
                  </a:cubicBezTo>
                  <a:cubicBezTo>
                    <a:pt x="73" y="8"/>
                    <a:pt x="72" y="1"/>
                    <a:pt x="72" y="1"/>
                  </a:cubicBezTo>
                  <a:cubicBezTo>
                    <a:pt x="72" y="1"/>
                    <a:pt x="66" y="7"/>
                    <a:pt x="39" y="9"/>
                  </a:cubicBezTo>
                  <a:cubicBezTo>
                    <a:pt x="9" y="11"/>
                    <a:pt x="14" y="29"/>
                    <a:pt x="14" y="29"/>
                  </a:cubicBezTo>
                  <a:cubicBezTo>
                    <a:pt x="11" y="30"/>
                    <a:pt x="6" y="32"/>
                    <a:pt x="4" y="35"/>
                  </a:cubicBezTo>
                  <a:cubicBezTo>
                    <a:pt x="2" y="38"/>
                    <a:pt x="5" y="54"/>
                    <a:pt x="6" y="59"/>
                  </a:cubicBezTo>
                  <a:cubicBezTo>
                    <a:pt x="7" y="62"/>
                    <a:pt x="7" y="64"/>
                    <a:pt x="8" y="66"/>
                  </a:cubicBezTo>
                  <a:cubicBezTo>
                    <a:pt x="6" y="66"/>
                    <a:pt x="4" y="67"/>
                    <a:pt x="3" y="69"/>
                  </a:cubicBezTo>
                  <a:cubicBezTo>
                    <a:pt x="1" y="71"/>
                    <a:pt x="0" y="76"/>
                    <a:pt x="2" y="81"/>
                  </a:cubicBezTo>
                  <a:cubicBezTo>
                    <a:pt x="5" y="94"/>
                    <a:pt x="8" y="98"/>
                    <a:pt x="13" y="98"/>
                  </a:cubicBezTo>
                  <a:close/>
                  <a:moveTo>
                    <a:pt x="8" y="73"/>
                  </a:moveTo>
                  <a:cubicBezTo>
                    <a:pt x="8" y="73"/>
                    <a:pt x="9" y="73"/>
                    <a:pt x="9" y="73"/>
                  </a:cubicBezTo>
                  <a:cubicBezTo>
                    <a:pt x="10" y="73"/>
                    <a:pt x="12" y="73"/>
                    <a:pt x="13" y="73"/>
                  </a:cubicBezTo>
                  <a:cubicBezTo>
                    <a:pt x="14" y="73"/>
                    <a:pt x="14" y="73"/>
                    <a:pt x="14" y="73"/>
                  </a:cubicBezTo>
                  <a:cubicBezTo>
                    <a:pt x="16" y="78"/>
                    <a:pt x="16" y="88"/>
                    <a:pt x="16" y="88"/>
                  </a:cubicBezTo>
                  <a:cubicBezTo>
                    <a:pt x="16" y="88"/>
                    <a:pt x="18" y="84"/>
                    <a:pt x="19" y="78"/>
                  </a:cubicBezTo>
                  <a:cubicBezTo>
                    <a:pt x="20" y="73"/>
                    <a:pt x="18" y="67"/>
                    <a:pt x="17" y="54"/>
                  </a:cubicBezTo>
                  <a:cubicBezTo>
                    <a:pt x="18" y="47"/>
                    <a:pt x="20" y="42"/>
                    <a:pt x="22" y="38"/>
                  </a:cubicBezTo>
                  <a:cubicBezTo>
                    <a:pt x="31" y="27"/>
                    <a:pt x="40" y="43"/>
                    <a:pt x="51" y="43"/>
                  </a:cubicBezTo>
                  <a:cubicBezTo>
                    <a:pt x="62" y="43"/>
                    <a:pt x="71" y="28"/>
                    <a:pt x="79" y="37"/>
                  </a:cubicBezTo>
                  <a:cubicBezTo>
                    <a:pt x="82" y="41"/>
                    <a:pt x="85" y="48"/>
                    <a:pt x="85" y="57"/>
                  </a:cubicBezTo>
                  <a:cubicBezTo>
                    <a:pt x="85" y="68"/>
                    <a:pt x="83" y="73"/>
                    <a:pt x="84" y="78"/>
                  </a:cubicBezTo>
                  <a:cubicBezTo>
                    <a:pt x="85" y="84"/>
                    <a:pt x="87" y="86"/>
                    <a:pt x="87" y="88"/>
                  </a:cubicBezTo>
                  <a:cubicBezTo>
                    <a:pt x="87" y="88"/>
                    <a:pt x="87" y="78"/>
                    <a:pt x="89" y="73"/>
                  </a:cubicBezTo>
                  <a:cubicBezTo>
                    <a:pt x="90" y="73"/>
                    <a:pt x="90" y="73"/>
                    <a:pt x="90" y="73"/>
                  </a:cubicBezTo>
                  <a:cubicBezTo>
                    <a:pt x="91" y="73"/>
                    <a:pt x="92" y="73"/>
                    <a:pt x="92" y="73"/>
                  </a:cubicBezTo>
                  <a:cubicBezTo>
                    <a:pt x="93" y="73"/>
                    <a:pt x="93" y="73"/>
                    <a:pt x="93" y="73"/>
                  </a:cubicBezTo>
                  <a:cubicBezTo>
                    <a:pt x="94" y="74"/>
                    <a:pt x="94" y="76"/>
                    <a:pt x="93" y="79"/>
                  </a:cubicBezTo>
                  <a:cubicBezTo>
                    <a:pt x="90" y="92"/>
                    <a:pt x="89" y="92"/>
                    <a:pt x="86" y="92"/>
                  </a:cubicBezTo>
                  <a:cubicBezTo>
                    <a:pt x="84" y="91"/>
                    <a:pt x="84" y="91"/>
                    <a:pt x="84" y="91"/>
                  </a:cubicBezTo>
                  <a:cubicBezTo>
                    <a:pt x="83" y="95"/>
                    <a:pt x="83" y="95"/>
                    <a:pt x="83" y="95"/>
                  </a:cubicBezTo>
                  <a:cubicBezTo>
                    <a:pt x="82" y="95"/>
                    <a:pt x="82" y="95"/>
                    <a:pt x="82" y="96"/>
                  </a:cubicBezTo>
                  <a:cubicBezTo>
                    <a:pt x="82" y="96"/>
                    <a:pt x="82" y="96"/>
                    <a:pt x="82" y="96"/>
                  </a:cubicBezTo>
                  <a:cubicBezTo>
                    <a:pt x="82" y="97"/>
                    <a:pt x="82" y="98"/>
                    <a:pt x="82" y="98"/>
                  </a:cubicBezTo>
                  <a:cubicBezTo>
                    <a:pt x="78" y="104"/>
                    <a:pt x="71" y="105"/>
                    <a:pt x="64" y="105"/>
                  </a:cubicBezTo>
                  <a:cubicBezTo>
                    <a:pt x="63" y="105"/>
                    <a:pt x="63" y="105"/>
                    <a:pt x="63" y="105"/>
                  </a:cubicBezTo>
                  <a:cubicBezTo>
                    <a:pt x="61" y="104"/>
                    <a:pt x="59" y="102"/>
                    <a:pt x="57" y="102"/>
                  </a:cubicBezTo>
                  <a:cubicBezTo>
                    <a:pt x="52" y="102"/>
                    <a:pt x="52" y="102"/>
                    <a:pt x="52" y="102"/>
                  </a:cubicBezTo>
                  <a:cubicBezTo>
                    <a:pt x="49" y="102"/>
                    <a:pt x="46" y="105"/>
                    <a:pt x="46" y="109"/>
                  </a:cubicBezTo>
                  <a:cubicBezTo>
                    <a:pt x="46" y="113"/>
                    <a:pt x="49" y="116"/>
                    <a:pt x="52" y="116"/>
                  </a:cubicBezTo>
                  <a:cubicBezTo>
                    <a:pt x="57" y="116"/>
                    <a:pt x="57" y="116"/>
                    <a:pt x="57" y="116"/>
                  </a:cubicBezTo>
                  <a:cubicBezTo>
                    <a:pt x="60" y="116"/>
                    <a:pt x="62" y="114"/>
                    <a:pt x="63" y="112"/>
                  </a:cubicBezTo>
                  <a:cubicBezTo>
                    <a:pt x="64" y="112"/>
                    <a:pt x="64" y="112"/>
                    <a:pt x="64" y="112"/>
                  </a:cubicBezTo>
                  <a:cubicBezTo>
                    <a:pt x="67" y="112"/>
                    <a:pt x="72" y="112"/>
                    <a:pt x="77" y="110"/>
                  </a:cubicBezTo>
                  <a:cubicBezTo>
                    <a:pt x="72" y="117"/>
                    <a:pt x="64" y="126"/>
                    <a:pt x="61" y="127"/>
                  </a:cubicBezTo>
                  <a:cubicBezTo>
                    <a:pt x="61" y="127"/>
                    <a:pt x="60" y="127"/>
                    <a:pt x="56" y="127"/>
                  </a:cubicBezTo>
                  <a:cubicBezTo>
                    <a:pt x="53" y="127"/>
                    <a:pt x="51" y="127"/>
                    <a:pt x="51" y="127"/>
                  </a:cubicBezTo>
                  <a:cubicBezTo>
                    <a:pt x="51" y="127"/>
                    <a:pt x="51" y="127"/>
                    <a:pt x="51" y="127"/>
                  </a:cubicBezTo>
                  <a:cubicBezTo>
                    <a:pt x="51" y="127"/>
                    <a:pt x="51" y="127"/>
                    <a:pt x="51" y="127"/>
                  </a:cubicBezTo>
                  <a:cubicBezTo>
                    <a:pt x="51" y="127"/>
                    <a:pt x="48" y="127"/>
                    <a:pt x="46" y="127"/>
                  </a:cubicBezTo>
                  <a:cubicBezTo>
                    <a:pt x="42" y="127"/>
                    <a:pt x="41" y="127"/>
                    <a:pt x="41" y="127"/>
                  </a:cubicBezTo>
                  <a:cubicBezTo>
                    <a:pt x="36" y="125"/>
                    <a:pt x="23" y="109"/>
                    <a:pt x="21" y="105"/>
                  </a:cubicBezTo>
                  <a:cubicBezTo>
                    <a:pt x="21" y="104"/>
                    <a:pt x="20" y="103"/>
                    <a:pt x="19" y="95"/>
                  </a:cubicBezTo>
                  <a:cubicBezTo>
                    <a:pt x="19" y="91"/>
                    <a:pt x="19" y="91"/>
                    <a:pt x="19" y="91"/>
                  </a:cubicBezTo>
                  <a:cubicBezTo>
                    <a:pt x="15" y="92"/>
                    <a:pt x="15" y="92"/>
                    <a:pt x="15" y="92"/>
                  </a:cubicBezTo>
                  <a:cubicBezTo>
                    <a:pt x="13" y="92"/>
                    <a:pt x="12" y="92"/>
                    <a:pt x="8" y="79"/>
                  </a:cubicBezTo>
                  <a:cubicBezTo>
                    <a:pt x="7" y="76"/>
                    <a:pt x="8" y="74"/>
                    <a:pt x="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37" name="Group 36">
            <a:extLst>
              <a:ext uri="{FF2B5EF4-FFF2-40B4-BE49-F238E27FC236}">
                <a16:creationId xmlns:a16="http://schemas.microsoft.com/office/drawing/2014/main" id="{A04C7807-3769-45D5-B124-FC845D256191}"/>
              </a:ext>
            </a:extLst>
          </p:cNvPr>
          <p:cNvGrpSpPr/>
          <p:nvPr/>
        </p:nvGrpSpPr>
        <p:grpSpPr>
          <a:xfrm>
            <a:off x="10238335" y="5593659"/>
            <a:ext cx="1847343" cy="844964"/>
            <a:chOff x="10238335" y="5593659"/>
            <a:chExt cx="1847343" cy="844964"/>
          </a:xfrm>
        </p:grpSpPr>
        <p:pic>
          <p:nvPicPr>
            <p:cNvPr id="42" name="Picture 41">
              <a:extLst>
                <a:ext uri="{FF2B5EF4-FFF2-40B4-BE49-F238E27FC236}">
                  <a16:creationId xmlns:a16="http://schemas.microsoft.com/office/drawing/2014/main" id="{6A681191-6CBA-4DC5-9191-E8EF62018803}"/>
                </a:ext>
              </a:extLst>
            </p:cNvPr>
            <p:cNvPicPr>
              <a:picLocks noChangeAspect="1"/>
            </p:cNvPicPr>
            <p:nvPr/>
          </p:nvPicPr>
          <p:blipFill>
            <a:blip r:embed="rId7"/>
            <a:stretch>
              <a:fillRect/>
            </a:stretch>
          </p:blipFill>
          <p:spPr>
            <a:xfrm>
              <a:off x="10339046" y="5593659"/>
              <a:ext cx="1645920" cy="502935"/>
            </a:xfrm>
            <a:prstGeom prst="rect">
              <a:avLst/>
            </a:prstGeom>
            <a:effectLst/>
          </p:spPr>
        </p:pic>
        <p:sp>
          <p:nvSpPr>
            <p:cNvPr id="44" name="TextBox 43">
              <a:extLst>
                <a:ext uri="{FF2B5EF4-FFF2-40B4-BE49-F238E27FC236}">
                  <a16:creationId xmlns:a16="http://schemas.microsoft.com/office/drawing/2014/main" id="{6395B003-7AF3-42A0-8251-65BDF5779646}"/>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1636431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FBB210CB-BB95-47E1-8152-732E020AE1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119" y="0"/>
            <a:ext cx="7427881" cy="6858000"/>
          </a:xfrm>
          <a:prstGeom prst="rect">
            <a:avLst/>
          </a:prstGeom>
        </p:spPr>
      </p:pic>
      <p:sp>
        <p:nvSpPr>
          <p:cNvPr id="37" name="Rectangle 36">
            <a:extLst>
              <a:ext uri="{FF2B5EF4-FFF2-40B4-BE49-F238E27FC236}">
                <a16:creationId xmlns:a16="http://schemas.microsoft.com/office/drawing/2014/main" id="{5E4E9FEE-765F-4600-BFCD-CA878AFB7EFC}"/>
              </a:ext>
            </a:extLst>
          </p:cNvPr>
          <p:cNvSpPr/>
          <p:nvPr/>
        </p:nvSpPr>
        <p:spPr>
          <a:xfrm>
            <a:off x="0" y="0"/>
            <a:ext cx="12192000" cy="6858001"/>
          </a:xfrm>
          <a:prstGeom prst="rect">
            <a:avLst/>
          </a:prstGeom>
          <a:gradFill flip="none" rotWithShape="1">
            <a:gsLst>
              <a:gs pos="100000">
                <a:srgbClr val="00003B">
                  <a:alpha val="84000"/>
                </a:srgbClr>
              </a:gs>
              <a:gs pos="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B1FEB3CB-9CD3-49FB-A0A9-9431331FF0E8}"/>
              </a:ext>
            </a:extLst>
          </p:cNvPr>
          <p:cNvSpPr/>
          <p:nvPr/>
        </p:nvSpPr>
        <p:spPr>
          <a:xfrm>
            <a:off x="0" y="5800788"/>
            <a:ext cx="12192000" cy="1057212"/>
          </a:xfrm>
          <a:prstGeom prst="rect">
            <a:avLst/>
          </a:prstGeom>
          <a:gradFill flip="none" rotWithShape="1">
            <a:gsLst>
              <a:gs pos="100000">
                <a:sysClr val="windowText" lastClr="000000">
                  <a:alpha val="50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71F017-B505-487A-A012-05808AB1B33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0D667A54-14B5-4538-9B74-052BF1564CA8}"/>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2" name="TextBox 11">
            <a:extLst>
              <a:ext uri="{FF2B5EF4-FFF2-40B4-BE49-F238E27FC236}">
                <a16:creationId xmlns:a16="http://schemas.microsoft.com/office/drawing/2014/main" id="{CD919505-F79F-44DB-B467-CA16D4D6588D}"/>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rgbClr val="000000"/>
                </a:solidFill>
                <a:latin typeface="Effra Medium" panose="020B0703020203020204" pitchFamily="34" charset="0"/>
                <a:cs typeface="Effra Medium" panose="020B0703020203020204" pitchFamily="34" charset="0"/>
              </a:rPr>
              <a:t> PRO SOFTWARE</a:t>
            </a:r>
          </a:p>
        </p:txBody>
      </p:sp>
      <p:grpSp>
        <p:nvGrpSpPr>
          <p:cNvPr id="16" name="Group 15">
            <a:extLst>
              <a:ext uri="{FF2B5EF4-FFF2-40B4-BE49-F238E27FC236}">
                <a16:creationId xmlns:a16="http://schemas.microsoft.com/office/drawing/2014/main" id="{7B6D2EDB-F41D-4C05-A3A6-B042B87274A3}"/>
              </a:ext>
            </a:extLst>
          </p:cNvPr>
          <p:cNvGrpSpPr/>
          <p:nvPr/>
        </p:nvGrpSpPr>
        <p:grpSpPr>
          <a:xfrm>
            <a:off x="10238335" y="5593659"/>
            <a:ext cx="1847343" cy="844964"/>
            <a:chOff x="10238335" y="5593659"/>
            <a:chExt cx="1847343" cy="844964"/>
          </a:xfrm>
        </p:grpSpPr>
        <p:pic>
          <p:nvPicPr>
            <p:cNvPr id="19" name="Picture 18">
              <a:extLst>
                <a:ext uri="{FF2B5EF4-FFF2-40B4-BE49-F238E27FC236}">
                  <a16:creationId xmlns:a16="http://schemas.microsoft.com/office/drawing/2014/main" id="{E66865C2-0A62-4BEA-8226-9CFD037BE220}"/>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20" name="TextBox 19">
              <a:extLst>
                <a:ext uri="{FF2B5EF4-FFF2-40B4-BE49-F238E27FC236}">
                  <a16:creationId xmlns:a16="http://schemas.microsoft.com/office/drawing/2014/main" id="{7550D26D-8287-4C60-B0EB-8E9196CD2BFB}"/>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
        <p:nvSpPr>
          <p:cNvPr id="23" name="TextBox 22">
            <a:extLst>
              <a:ext uri="{FF2B5EF4-FFF2-40B4-BE49-F238E27FC236}">
                <a16:creationId xmlns:a16="http://schemas.microsoft.com/office/drawing/2014/main" id="{9D812D03-69AB-47D6-A305-844ACDEEEF7E}"/>
              </a:ext>
            </a:extLst>
          </p:cNvPr>
          <p:cNvSpPr txBox="1"/>
          <p:nvPr/>
        </p:nvSpPr>
        <p:spPr>
          <a:xfrm>
            <a:off x="725245" y="2332520"/>
            <a:ext cx="4302781" cy="1865126"/>
          </a:xfrm>
          <a:prstGeom prst="rect">
            <a:avLst/>
          </a:prstGeom>
          <a:noFill/>
          <a:effectLst/>
        </p:spPr>
        <p:txBody>
          <a:bodyPr wrap="none" rtlCol="0">
            <a:spAutoFit/>
          </a:bodyPr>
          <a:lstStyle/>
          <a:p>
            <a:pPr>
              <a:lnSpc>
                <a:spcPct val="80000"/>
              </a:lnSpc>
            </a:pPr>
            <a:endParaRPr lang="en-CA" sz="7200">
              <a:solidFill>
                <a:prstClr val="white"/>
              </a:solidFill>
              <a:latin typeface="Effra Light" panose="020B0403020203020204" pitchFamily="34" charset="0"/>
              <a:cs typeface="Effra Light" panose="020B0403020203020204" pitchFamily="34" charset="0"/>
            </a:endParaRPr>
          </a:p>
          <a:p>
            <a:pPr>
              <a:lnSpc>
                <a:spcPct val="80000"/>
              </a:lnSpc>
            </a:pPr>
            <a:r>
              <a:rPr lang="en-CA" sz="7200" b="1">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Innovation</a:t>
            </a:r>
          </a:p>
        </p:txBody>
      </p:sp>
      <p:grpSp>
        <p:nvGrpSpPr>
          <p:cNvPr id="27" name="Group 26">
            <a:extLst>
              <a:ext uri="{FF2B5EF4-FFF2-40B4-BE49-F238E27FC236}">
                <a16:creationId xmlns:a16="http://schemas.microsoft.com/office/drawing/2014/main" id="{D11CF245-BC1B-466F-9EB0-78DD0B4F6714}"/>
              </a:ext>
            </a:extLst>
          </p:cNvPr>
          <p:cNvGrpSpPr>
            <a:grpSpLocks noChangeAspect="1"/>
          </p:cNvGrpSpPr>
          <p:nvPr/>
        </p:nvGrpSpPr>
        <p:grpSpPr>
          <a:xfrm>
            <a:off x="5197504" y="3105170"/>
            <a:ext cx="1005840" cy="1147876"/>
            <a:chOff x="10343028" y="2465968"/>
            <a:chExt cx="914400" cy="1043524"/>
          </a:xfrm>
          <a:effectLst/>
        </p:grpSpPr>
        <p:pic>
          <p:nvPicPr>
            <p:cNvPr id="28" name="Graphic 27" descr="Lightbulb">
              <a:extLst>
                <a:ext uri="{FF2B5EF4-FFF2-40B4-BE49-F238E27FC236}">
                  <a16:creationId xmlns:a16="http://schemas.microsoft.com/office/drawing/2014/main" id="{5DB7D8E5-6888-494A-B27E-44CE7C72F71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343028" y="2595092"/>
              <a:ext cx="914400" cy="914400"/>
            </a:xfrm>
            <a:prstGeom prst="rect">
              <a:avLst/>
            </a:prstGeom>
          </p:spPr>
        </p:pic>
        <p:grpSp>
          <p:nvGrpSpPr>
            <p:cNvPr id="29" name="Group 28">
              <a:extLst>
                <a:ext uri="{FF2B5EF4-FFF2-40B4-BE49-F238E27FC236}">
                  <a16:creationId xmlns:a16="http://schemas.microsoft.com/office/drawing/2014/main" id="{C705D0B7-6DAD-470C-AB90-D8DE70F72B48}"/>
                </a:ext>
              </a:extLst>
            </p:cNvPr>
            <p:cNvGrpSpPr/>
            <p:nvPr/>
          </p:nvGrpSpPr>
          <p:grpSpPr>
            <a:xfrm>
              <a:off x="10365253" y="2465968"/>
              <a:ext cx="869950" cy="760104"/>
              <a:chOff x="10365253" y="2465968"/>
              <a:chExt cx="869950" cy="760104"/>
            </a:xfrm>
          </p:grpSpPr>
          <p:cxnSp>
            <p:nvCxnSpPr>
              <p:cNvPr id="30" name="Straight Connector 29">
                <a:extLst>
                  <a:ext uri="{FF2B5EF4-FFF2-40B4-BE49-F238E27FC236}">
                    <a16:creationId xmlns:a16="http://schemas.microsoft.com/office/drawing/2014/main" id="{C20DF653-4843-4B1B-852B-6603201E1689}"/>
                  </a:ext>
                </a:extLst>
              </p:cNvPr>
              <p:cNvCxnSpPr>
                <a:cxnSpLocks/>
              </p:cNvCxnSpPr>
              <p:nvPr/>
            </p:nvCxnSpPr>
            <p:spPr>
              <a:xfrm>
                <a:off x="10365253" y="290053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295C496-ABB5-4582-A165-F0D9BA28502D}"/>
                  </a:ext>
                </a:extLst>
              </p:cNvPr>
              <p:cNvCxnSpPr>
                <a:cxnSpLocks/>
              </p:cNvCxnSpPr>
              <p:nvPr/>
            </p:nvCxnSpPr>
            <p:spPr>
              <a:xfrm>
                <a:off x="11098043" y="290053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2128B24-AB39-4206-AD5B-DF5086EA3C86}"/>
                  </a:ext>
                </a:extLst>
              </p:cNvPr>
              <p:cNvCxnSpPr>
                <a:cxnSpLocks/>
              </p:cNvCxnSpPr>
              <p:nvPr/>
            </p:nvCxnSpPr>
            <p:spPr>
              <a:xfrm rot="16200000">
                <a:off x="10731648" y="253454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82091A6-51A6-47D6-861A-35A505C5B20E}"/>
                  </a:ext>
                </a:extLst>
              </p:cNvPr>
              <p:cNvCxnSpPr>
                <a:cxnSpLocks/>
              </p:cNvCxnSpPr>
              <p:nvPr/>
            </p:nvCxnSpPr>
            <p:spPr>
              <a:xfrm rot="2700000">
                <a:off x="10473605" y="264100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82F06BA-4626-44DC-8FD1-22AA0BD6F70D}"/>
                  </a:ext>
                </a:extLst>
              </p:cNvPr>
              <p:cNvCxnSpPr>
                <a:cxnSpLocks/>
              </p:cNvCxnSpPr>
              <p:nvPr/>
            </p:nvCxnSpPr>
            <p:spPr>
              <a:xfrm rot="18900000" flipV="1">
                <a:off x="10989692" y="2640156"/>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691403E-1222-48C8-AEFD-0D011613B750}"/>
                  </a:ext>
                </a:extLst>
              </p:cNvPr>
              <p:cNvCxnSpPr>
                <a:cxnSpLocks/>
              </p:cNvCxnSpPr>
              <p:nvPr/>
            </p:nvCxnSpPr>
            <p:spPr>
              <a:xfrm rot="18900000" flipV="1">
                <a:off x="10473604" y="3158344"/>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4EE330B-F67E-4F6E-9576-FC1FA646597C}"/>
                  </a:ext>
                </a:extLst>
              </p:cNvPr>
              <p:cNvCxnSpPr>
                <a:cxnSpLocks/>
              </p:cNvCxnSpPr>
              <p:nvPr/>
            </p:nvCxnSpPr>
            <p:spPr>
              <a:xfrm rot="2700000">
                <a:off x="10989691" y="3157492"/>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24" name="Rectangle 23">
            <a:extLst>
              <a:ext uri="{FF2B5EF4-FFF2-40B4-BE49-F238E27FC236}">
                <a16:creationId xmlns:a16="http://schemas.microsoft.com/office/drawing/2014/main" id="{32154120-8FD4-4FF6-BFB3-5BFAFBECE161}"/>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104463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C888264-18D6-4D1C-B338-C90C4A6CB1D1}"/>
              </a:ext>
            </a:extLst>
          </p:cNvPr>
          <p:cNvSpPr/>
          <p:nvPr/>
        </p:nvSpPr>
        <p:spPr>
          <a:xfrm>
            <a:off x="0" y="2368686"/>
            <a:ext cx="2421871" cy="517467"/>
          </a:xfrm>
          <a:prstGeom prst="rect">
            <a:avLst/>
          </a:prstGeom>
          <a:gradFill>
            <a:gsLst>
              <a:gs pos="73451">
                <a:sysClr val="window" lastClr="FFFFFF"/>
              </a:gs>
              <a:gs pos="35000">
                <a:sysClr val="window" lastClr="FFFFFF">
                  <a:alpha val="61000"/>
                </a:sysClr>
              </a:gs>
              <a:gs pos="0">
                <a:sysClr val="window" lastClr="FFFFFF">
                  <a:alpha val="0"/>
                </a:sysClr>
              </a:gs>
            </a:gsLst>
            <a:lin ang="108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7" name="Rectangle 6">
            <a:extLst>
              <a:ext uri="{FF2B5EF4-FFF2-40B4-BE49-F238E27FC236}">
                <a16:creationId xmlns:a16="http://schemas.microsoft.com/office/drawing/2014/main" id="{B454405C-082F-46E0-B0C7-0BD730EADDA7}"/>
              </a:ext>
            </a:extLst>
          </p:cNvPr>
          <p:cNvSpPr/>
          <p:nvPr/>
        </p:nvSpPr>
        <p:spPr>
          <a:xfrm>
            <a:off x="40292" y="2473531"/>
            <a:ext cx="2381578" cy="307777"/>
          </a:xfrm>
          <a:prstGeom prst="rect">
            <a:avLst/>
          </a:prstGeom>
        </p:spPr>
        <p:txBody>
          <a:bodyPr wrap="square">
            <a:spAutoFit/>
          </a:bodyPr>
          <a:lstStyle/>
          <a:p>
            <a:pPr lvl="0">
              <a:defRPr/>
            </a:pPr>
            <a:r>
              <a:rPr lang="en-US" sz="1400" kern="0">
                <a:solidFill>
                  <a:prstClr val="black"/>
                </a:solidFill>
                <a:latin typeface="Effra Medium" panose="020B0703020203020204" pitchFamily="34" charset="0"/>
                <a:cs typeface="Effra Medium" panose="020B0703020203020204" pitchFamily="34" charset="0"/>
              </a:rPr>
              <a:t>RADEON™ PRORENDER</a:t>
            </a:r>
          </a:p>
        </p:txBody>
      </p:sp>
      <p:sp>
        <p:nvSpPr>
          <p:cNvPr id="8" name="Rectangle 7">
            <a:extLst>
              <a:ext uri="{FF2B5EF4-FFF2-40B4-BE49-F238E27FC236}">
                <a16:creationId xmlns:a16="http://schemas.microsoft.com/office/drawing/2014/main" id="{CF9C596F-8DE3-4F33-871A-E921500EAB8D}"/>
              </a:ext>
            </a:extLst>
          </p:cNvPr>
          <p:cNvSpPr/>
          <p:nvPr/>
        </p:nvSpPr>
        <p:spPr>
          <a:xfrm>
            <a:off x="0" y="2959348"/>
            <a:ext cx="2421871" cy="517467"/>
          </a:xfrm>
          <a:prstGeom prst="rect">
            <a:avLst/>
          </a:prstGeom>
          <a:gradFill>
            <a:gsLst>
              <a:gs pos="73451">
                <a:sysClr val="window" lastClr="FFFFFF"/>
              </a:gs>
              <a:gs pos="35000">
                <a:sysClr val="window" lastClr="FFFFFF">
                  <a:alpha val="61000"/>
                </a:sysClr>
              </a:gs>
              <a:gs pos="0">
                <a:sysClr val="window" lastClr="FFFFFF">
                  <a:alpha val="0"/>
                </a:sysClr>
              </a:gs>
            </a:gsLst>
            <a:lin ang="108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9" name="Rectangle 8">
            <a:extLst>
              <a:ext uri="{FF2B5EF4-FFF2-40B4-BE49-F238E27FC236}">
                <a16:creationId xmlns:a16="http://schemas.microsoft.com/office/drawing/2014/main" id="{4608088A-209F-44E9-B3F4-24F68FFF1939}"/>
              </a:ext>
            </a:extLst>
          </p:cNvPr>
          <p:cNvSpPr/>
          <p:nvPr/>
        </p:nvSpPr>
        <p:spPr>
          <a:xfrm>
            <a:off x="40292" y="3065706"/>
            <a:ext cx="2259155" cy="307777"/>
          </a:xfrm>
          <a:prstGeom prst="rect">
            <a:avLst/>
          </a:prstGeom>
        </p:spPr>
        <p:txBody>
          <a:bodyPr wrap="square">
            <a:spAutoFit/>
          </a:bodyPr>
          <a:lstStyle/>
          <a:p>
            <a:pPr>
              <a:defRPr/>
            </a:pPr>
            <a:r>
              <a:rPr lang="en-US" sz="1400" kern="0">
                <a:solidFill>
                  <a:prstClr val="black"/>
                </a:solidFill>
                <a:latin typeface="Effra Medium" panose="020B0703020203020204" pitchFamily="34" charset="0"/>
                <a:cs typeface="Effra Medium" panose="020B0703020203020204" pitchFamily="34" charset="0"/>
              </a:rPr>
              <a:t>RADEON™ PRO RELIVE</a:t>
            </a:r>
          </a:p>
        </p:txBody>
      </p:sp>
      <p:sp>
        <p:nvSpPr>
          <p:cNvPr id="10" name="Rectangle 9">
            <a:extLst>
              <a:ext uri="{FF2B5EF4-FFF2-40B4-BE49-F238E27FC236}">
                <a16:creationId xmlns:a16="http://schemas.microsoft.com/office/drawing/2014/main" id="{0B2EBBD8-1D9D-44DA-BFDD-C16606971908}"/>
              </a:ext>
            </a:extLst>
          </p:cNvPr>
          <p:cNvSpPr/>
          <p:nvPr/>
        </p:nvSpPr>
        <p:spPr>
          <a:xfrm>
            <a:off x="0" y="3546946"/>
            <a:ext cx="2421871" cy="517467"/>
          </a:xfrm>
          <a:prstGeom prst="rect">
            <a:avLst/>
          </a:prstGeom>
          <a:gradFill>
            <a:gsLst>
              <a:gs pos="73451">
                <a:sysClr val="window" lastClr="FFFFFF"/>
              </a:gs>
              <a:gs pos="35000">
                <a:sysClr val="window" lastClr="FFFFFF">
                  <a:alpha val="61000"/>
                </a:sysClr>
              </a:gs>
              <a:gs pos="0">
                <a:sysClr val="window" lastClr="FFFFFF">
                  <a:alpha val="0"/>
                </a:sysClr>
              </a:gs>
            </a:gsLst>
            <a:lin ang="108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1" name="Rectangle 10">
            <a:extLst>
              <a:ext uri="{FF2B5EF4-FFF2-40B4-BE49-F238E27FC236}">
                <a16:creationId xmlns:a16="http://schemas.microsoft.com/office/drawing/2014/main" id="{996EBFF5-1556-42BA-BE5A-0A19AD50F4FC}"/>
              </a:ext>
            </a:extLst>
          </p:cNvPr>
          <p:cNvSpPr/>
          <p:nvPr/>
        </p:nvSpPr>
        <p:spPr>
          <a:xfrm>
            <a:off x="40292" y="3653303"/>
            <a:ext cx="2316929" cy="307777"/>
          </a:xfrm>
          <a:prstGeom prst="rect">
            <a:avLst/>
          </a:prstGeom>
        </p:spPr>
        <p:txBody>
          <a:bodyPr wrap="square">
            <a:spAutoFit/>
          </a:bodyPr>
          <a:lstStyle/>
          <a:p>
            <a:pPr lvl="0">
              <a:defRPr/>
            </a:pPr>
            <a:r>
              <a:rPr lang="en-US" sz="1400" kern="0" dirty="0">
                <a:solidFill>
                  <a:prstClr val="black"/>
                </a:solidFill>
                <a:latin typeface="Effra Medium" panose="020B0703020203020204" pitchFamily="34" charset="0"/>
                <a:cs typeface="Effra Medium" panose="020B0703020203020204" pitchFamily="34" charset="0"/>
              </a:rPr>
              <a:t>AMD MxGPU</a:t>
            </a:r>
          </a:p>
        </p:txBody>
      </p:sp>
      <p:sp>
        <p:nvSpPr>
          <p:cNvPr id="33" name="Title 4">
            <a:extLst>
              <a:ext uri="{FF2B5EF4-FFF2-40B4-BE49-F238E27FC236}">
                <a16:creationId xmlns:a16="http://schemas.microsoft.com/office/drawing/2014/main" id="{061DB244-1978-4DAD-A703-A1C481D212E2}"/>
              </a:ext>
            </a:extLst>
          </p:cNvPr>
          <p:cNvSpPr txBox="1">
            <a:spLocks/>
          </p:cNvSpPr>
          <p:nvPr/>
        </p:nvSpPr>
        <p:spPr>
          <a:xfrm>
            <a:off x="280463" y="1481490"/>
            <a:ext cx="6573526"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lvl="0">
              <a:lnSpc>
                <a:spcPct val="85000"/>
              </a:lnSpc>
              <a:defRPr/>
            </a:pPr>
            <a:r>
              <a:rPr lang="en-CA" sz="4000" spc="0" dirty="0">
                <a:solidFill>
                  <a:srgbClr val="FFFFFF"/>
                </a:solidFill>
                <a:latin typeface="Effra" panose="020B0603020203020204" pitchFamily="34" charset="0"/>
                <a:cs typeface="Effra" panose="020B0603020203020204" pitchFamily="34" charset="0"/>
              </a:rPr>
              <a:t>Industry-Leading Innovation</a:t>
            </a:r>
          </a:p>
        </p:txBody>
      </p:sp>
      <p:cxnSp>
        <p:nvCxnSpPr>
          <p:cNvPr id="35" name="Straight Connector 34">
            <a:extLst>
              <a:ext uri="{FF2B5EF4-FFF2-40B4-BE49-F238E27FC236}">
                <a16:creationId xmlns:a16="http://schemas.microsoft.com/office/drawing/2014/main" id="{ED639E72-67AF-4C8A-B738-4E8A5968B190}"/>
              </a:ext>
            </a:extLst>
          </p:cNvPr>
          <p:cNvCxnSpPr>
            <a:cxnSpLocks/>
          </p:cNvCxnSpPr>
          <p:nvPr/>
        </p:nvCxnSpPr>
        <p:spPr>
          <a:xfrm>
            <a:off x="280464" y="2137098"/>
            <a:ext cx="5943600" cy="0"/>
          </a:xfrm>
          <a:prstGeom prst="line">
            <a:avLst/>
          </a:prstGeom>
          <a:noFill/>
          <a:ln w="9525" cap="flat" cmpd="sng" algn="ctr">
            <a:solidFill>
              <a:sysClr val="window" lastClr="FFFFFF">
                <a:alpha val="24000"/>
              </a:sysClr>
            </a:solidFill>
            <a:prstDash val="solid"/>
            <a:miter lim="800000"/>
          </a:ln>
          <a:effectLst/>
        </p:spPr>
      </p:cxnSp>
      <p:sp>
        <p:nvSpPr>
          <p:cNvPr id="4" name="Rectangle 3"/>
          <p:cNvSpPr/>
          <p:nvPr/>
        </p:nvSpPr>
        <p:spPr>
          <a:xfrm>
            <a:off x="2721128" y="2299475"/>
            <a:ext cx="3830592" cy="1005788"/>
          </a:xfrm>
          <a:prstGeom prst="rect">
            <a:avLst/>
          </a:prstGeom>
        </p:spPr>
        <p:txBody>
          <a:bodyPr wrap="square">
            <a:spAutoFit/>
          </a:bodyPr>
          <a:lstStyle/>
          <a:p>
            <a:pPr lvl="0">
              <a:lnSpc>
                <a:spcPct val="106000"/>
              </a:lnSpc>
              <a:spcAft>
                <a:spcPts val="800"/>
              </a:spcAft>
              <a:defRPr/>
            </a:pPr>
            <a:r>
              <a:rPr lang="en-US" sz="2800">
                <a:solidFill>
                  <a:srgbClr val="FFFFFF"/>
                </a:solidFill>
                <a:latin typeface="Effra Light" panose="020B0403020203020204" pitchFamily="34" charset="0"/>
                <a:ea typeface="Calibri" panose="020F0502020204030204" pitchFamily="34" charset="0"/>
                <a:cs typeface="Effra Light" panose="020B0403020203020204" pitchFamily="34" charset="0"/>
              </a:rPr>
              <a:t>Enabling Mission-Critical Workflows</a:t>
            </a:r>
          </a:p>
        </p:txBody>
      </p:sp>
      <p:sp>
        <p:nvSpPr>
          <p:cNvPr id="20" name="TextBox 19">
            <a:extLst>
              <a:ext uri="{FF2B5EF4-FFF2-40B4-BE49-F238E27FC236}">
                <a16:creationId xmlns:a16="http://schemas.microsoft.com/office/drawing/2014/main" id="{79EC720A-C58B-4E8E-80DE-9809221401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INNOVATION</a:t>
            </a:r>
            <a:endParaRPr lang="en-US">
              <a:solidFill>
                <a:srgbClr val="000000"/>
              </a:solidFill>
              <a:latin typeface="Effra Medium" panose="020B0703020203020204" pitchFamily="34" charset="0"/>
              <a:cs typeface="Effra Medium" panose="020B0703020203020204" pitchFamily="34" charset="0"/>
            </a:endParaRPr>
          </a:p>
        </p:txBody>
      </p:sp>
      <p:sp>
        <p:nvSpPr>
          <p:cNvPr id="29" name="Rectangle 28">
            <a:extLst>
              <a:ext uri="{FF2B5EF4-FFF2-40B4-BE49-F238E27FC236}">
                <a16:creationId xmlns:a16="http://schemas.microsoft.com/office/drawing/2014/main" id="{387BD531-FEB8-4B76-9603-61072C7416EE}"/>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23" name="Rectangle 22">
            <a:extLst>
              <a:ext uri="{FF2B5EF4-FFF2-40B4-BE49-F238E27FC236}">
                <a16:creationId xmlns:a16="http://schemas.microsoft.com/office/drawing/2014/main" id="{8D9CE9ED-FE50-4D9F-9632-0C7C76B45EB2}"/>
              </a:ext>
            </a:extLst>
          </p:cNvPr>
          <p:cNvSpPr/>
          <p:nvPr/>
        </p:nvSpPr>
        <p:spPr>
          <a:xfrm>
            <a:off x="1" y="6038721"/>
            <a:ext cx="786384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endParaRPr>
          </a:p>
          <a:p>
            <a:pPr>
              <a:defRPr/>
            </a:pPr>
            <a:r>
              <a:rPr lang="en-US" sz="800">
                <a:solidFill>
                  <a:schemeClr val="tx1">
                    <a:alpha val="50000"/>
                  </a:schemeClr>
                </a:solidFill>
                <a:cs typeface="Effra Light" panose="020B0403020203020204" pitchFamily="34" charset="0"/>
              </a:rPr>
              <a:t>Image created by Glen Johnson using MAXON Cinema 4D</a:t>
            </a:r>
            <a:r>
              <a:rPr lang="en-US" sz="800" baseline="22000">
                <a:solidFill>
                  <a:schemeClr val="tx1">
                    <a:alpha val="50000"/>
                  </a:schemeClr>
                </a:solidFill>
                <a:cs typeface="Effra Light" panose="020B0403020203020204" pitchFamily="34" charset="0"/>
              </a:rPr>
              <a:t>™</a:t>
            </a:r>
            <a:r>
              <a:rPr lang="en-US" sz="800">
                <a:solidFill>
                  <a:schemeClr val="tx1">
                    <a:alpha val="50000"/>
                  </a:schemeClr>
                </a:solidFill>
                <a:cs typeface="Effra Light" panose="020B0403020203020204" pitchFamily="34" charset="0"/>
              </a:rPr>
              <a:t> R19</a:t>
            </a:r>
          </a:p>
        </p:txBody>
      </p:sp>
      <p:pic>
        <p:nvPicPr>
          <p:cNvPr id="15" name="Picture 14">
            <a:extLst>
              <a:ext uri="{FF2B5EF4-FFF2-40B4-BE49-F238E27FC236}">
                <a16:creationId xmlns:a16="http://schemas.microsoft.com/office/drawing/2014/main" id="{FBB94222-4F25-4697-9B4E-BB5F026982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2537" y="0"/>
            <a:ext cx="6999463" cy="6462451"/>
          </a:xfrm>
          <a:prstGeom prst="rect">
            <a:avLst/>
          </a:prstGeom>
        </p:spPr>
      </p:pic>
    </p:spTree>
    <p:extLst>
      <p:ext uri="{BB962C8B-B14F-4D97-AF65-F5344CB8AC3E}">
        <p14:creationId xmlns:p14="http://schemas.microsoft.com/office/powerpoint/2010/main" val="15260345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5C4D69-26DC-41FE-AA8B-5AC1E273D77D}"/>
              </a:ext>
            </a:extLst>
          </p:cNvPr>
          <p:cNvPicPr>
            <a:picLocks noChangeAspect="1"/>
          </p:cNvPicPr>
          <p:nvPr/>
        </p:nvPicPr>
        <p:blipFill rotWithShape="1">
          <a:blip r:embed="rId3">
            <a:extLst>
              <a:ext uri="{28A0092B-C50C-407E-A947-70E740481C1C}">
                <a14:useLocalDpi xmlns:a14="http://schemas.microsoft.com/office/drawing/2010/main" val="0"/>
              </a:ext>
            </a:extLst>
          </a:blip>
          <a:srcRect b="5866"/>
          <a:stretch/>
        </p:blipFill>
        <p:spPr>
          <a:xfrm>
            <a:off x="0" y="0"/>
            <a:ext cx="12192000" cy="6455664"/>
          </a:xfrm>
          <a:prstGeom prst="rect">
            <a:avLst/>
          </a:prstGeom>
        </p:spPr>
      </p:pic>
      <p:sp>
        <p:nvSpPr>
          <p:cNvPr id="15" name="Rectangle 14">
            <a:extLst>
              <a:ext uri="{FF2B5EF4-FFF2-40B4-BE49-F238E27FC236}">
                <a16:creationId xmlns:a16="http://schemas.microsoft.com/office/drawing/2014/main" id="{3FB4B958-5B7A-4563-85FD-26F50C9ED1B9}"/>
              </a:ext>
            </a:extLst>
          </p:cNvPr>
          <p:cNvSpPr/>
          <p:nvPr/>
        </p:nvSpPr>
        <p:spPr>
          <a:xfrm>
            <a:off x="0" y="1"/>
            <a:ext cx="12192000" cy="6455664"/>
          </a:xfrm>
          <a:prstGeom prst="rect">
            <a:avLst/>
          </a:prstGeom>
          <a:gradFill flip="none" rotWithShape="1">
            <a:gsLst>
              <a:gs pos="100000">
                <a:sysClr val="windowText" lastClr="000000">
                  <a:alpha val="84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62AB0971-009B-447A-ABDC-3067C487EFF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2" name="Rectangle 11">
            <a:extLst>
              <a:ext uri="{FF2B5EF4-FFF2-40B4-BE49-F238E27FC236}">
                <a16:creationId xmlns:a16="http://schemas.microsoft.com/office/drawing/2014/main" id="{BF4FA9B5-B615-47B2-82CF-A2A13B8FBEA0}"/>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68" name="Rectangle 67">
            <a:extLst>
              <a:ext uri="{FF2B5EF4-FFF2-40B4-BE49-F238E27FC236}">
                <a16:creationId xmlns:a16="http://schemas.microsoft.com/office/drawing/2014/main" id="{E365CC10-BB8E-4252-9839-705953336885}"/>
              </a:ext>
            </a:extLst>
          </p:cNvPr>
          <p:cNvSpPr/>
          <p:nvPr/>
        </p:nvSpPr>
        <p:spPr>
          <a:xfrm>
            <a:off x="2844493" y="3934237"/>
            <a:ext cx="3211439" cy="738664"/>
          </a:xfrm>
          <a:prstGeom prst="rect">
            <a:avLst/>
          </a:prstGeom>
        </p:spPr>
        <p:txBody>
          <a:bodyPr wrap="square" lIns="0" tIns="0" rIns="0" bIns="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white"/>
              </a:solidFill>
              <a:effectLst/>
              <a:uLnTx/>
              <a:uFillTx/>
              <a:latin typeface="Effra Light"/>
              <a:ea typeface="+mn-ea"/>
              <a:cs typeface="Effra Light" panose="020B0403020203020204" pitchFamily="34" charset="0"/>
            </a:endParaRPr>
          </a:p>
        </p:txBody>
      </p:sp>
      <p:sp>
        <p:nvSpPr>
          <p:cNvPr id="27" name="TextBox 26">
            <a:extLst>
              <a:ext uri="{FF2B5EF4-FFF2-40B4-BE49-F238E27FC236}">
                <a16:creationId xmlns:a16="http://schemas.microsoft.com/office/drawing/2014/main" id="{BDB1A666-C7BE-4CC4-91BD-C11FE0966254}"/>
              </a:ext>
            </a:extLst>
          </p:cNvPr>
          <p:cNvSpPr txBox="1"/>
          <p:nvPr/>
        </p:nvSpPr>
        <p:spPr>
          <a:xfrm>
            <a:off x="222280" y="131887"/>
            <a:ext cx="368258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chemeClr val="bg1"/>
                </a:solidFill>
                <a:latin typeface="Effra Medium" panose="020B0703020203020204" pitchFamily="34" charset="0"/>
                <a:cs typeface="Effra Medium" panose="020B0703020203020204" pitchFamily="34" charset="0"/>
              </a:rPr>
              <a:t> PRORENDER</a:t>
            </a:r>
          </a:p>
        </p:txBody>
      </p:sp>
      <p:sp>
        <p:nvSpPr>
          <p:cNvPr id="32" name="Rectangle 31">
            <a:extLst>
              <a:ext uri="{FF2B5EF4-FFF2-40B4-BE49-F238E27FC236}">
                <a16:creationId xmlns:a16="http://schemas.microsoft.com/office/drawing/2014/main" id="{D6771DED-F2EA-4F1C-8AC5-909BD828AD45}"/>
              </a:ext>
            </a:extLst>
          </p:cNvPr>
          <p:cNvSpPr/>
          <p:nvPr/>
        </p:nvSpPr>
        <p:spPr>
          <a:xfrm>
            <a:off x="2164080" y="6038721"/>
            <a:ext cx="7863840" cy="461665"/>
          </a:xfrm>
          <a:prstGeom prst="rect">
            <a:avLst/>
          </a:prstGeom>
        </p:spPr>
        <p:txBody>
          <a:bodyPr wrap="square">
            <a:spAutoFit/>
          </a:bodyPr>
          <a:lstStyle/>
          <a:p>
            <a:pPr lvl="0" algn="ctr">
              <a:defRPr/>
            </a:pPr>
            <a:endParaRPr lang="en-US" sz="800">
              <a:cs typeface="Effra Light" panose="020B0403020203020204" pitchFamily="34" charset="0"/>
            </a:endParaRPr>
          </a:p>
          <a:p>
            <a:pPr lvl="0" algn="ctr">
              <a:defRPr/>
            </a:pPr>
            <a:endParaRPr lang="en-US" sz="800">
              <a:solidFill>
                <a:schemeClr val="tx1">
                  <a:alpha val="50000"/>
                </a:schemeClr>
              </a:solidFill>
              <a:cs typeface="Effra Light" panose="020B0403020203020204" pitchFamily="34" charset="0"/>
            </a:endParaRPr>
          </a:p>
          <a:p>
            <a:pPr lvl="0" algn="ctr">
              <a:defRPr/>
            </a:pPr>
            <a:r>
              <a:rPr lang="en-US" sz="800">
                <a:solidFill>
                  <a:schemeClr val="tx1">
                    <a:alpha val="50000"/>
                  </a:schemeClr>
                </a:solidFill>
                <a:cs typeface="Effra Light" panose="020B0403020203020204" pitchFamily="34" charset="0"/>
              </a:rPr>
              <a:t>Image created by Glen Johnson using MAXON Cinema 4D</a:t>
            </a:r>
            <a:r>
              <a:rPr lang="en-US" sz="800" baseline="22000">
                <a:solidFill>
                  <a:schemeClr val="tx1">
                    <a:alpha val="50000"/>
                  </a:schemeClr>
                </a:solidFill>
                <a:cs typeface="Effra Light" panose="020B0403020203020204" pitchFamily="34" charset="0"/>
              </a:rPr>
              <a:t>™</a:t>
            </a:r>
            <a:r>
              <a:rPr lang="en-US" sz="800">
                <a:solidFill>
                  <a:schemeClr val="tx1">
                    <a:alpha val="50000"/>
                  </a:schemeClr>
                </a:solidFill>
                <a:cs typeface="Effra Light" panose="020B0403020203020204" pitchFamily="34" charset="0"/>
              </a:rPr>
              <a:t> R19</a:t>
            </a:r>
          </a:p>
        </p:txBody>
      </p:sp>
      <p:sp>
        <p:nvSpPr>
          <p:cNvPr id="16" name="TextBox 15">
            <a:extLst>
              <a:ext uri="{FF2B5EF4-FFF2-40B4-BE49-F238E27FC236}">
                <a16:creationId xmlns:a16="http://schemas.microsoft.com/office/drawing/2014/main" id="{BC14C0BA-C255-4216-8448-4FF9E2AAF662}"/>
              </a:ext>
            </a:extLst>
          </p:cNvPr>
          <p:cNvSpPr txBox="1"/>
          <p:nvPr/>
        </p:nvSpPr>
        <p:spPr>
          <a:xfrm>
            <a:off x="1885553" y="2332520"/>
            <a:ext cx="8420895" cy="1920526"/>
          </a:xfrm>
          <a:prstGeom prst="rect">
            <a:avLst/>
          </a:prstGeom>
          <a:noFill/>
          <a:effectLst/>
        </p:spPr>
        <p:txBody>
          <a:bodyPr wrap="none" rtlCol="0">
            <a:spAutoFit/>
          </a:bodyPr>
          <a:lstStyle/>
          <a:p>
            <a:pPr>
              <a:lnSpc>
                <a:spcPct val="80000"/>
              </a:lnSpc>
            </a:pPr>
            <a:endParaRPr lang="en-CA" sz="7200">
              <a:solidFill>
                <a:prstClr val="white"/>
              </a:solidFill>
              <a:latin typeface="Effra Light" panose="020B0403020203020204" pitchFamily="34" charset="0"/>
              <a:cs typeface="Effra Light" panose="020B0403020203020204" pitchFamily="34" charset="0"/>
            </a:endParaRPr>
          </a:p>
          <a:p>
            <a:pPr>
              <a:lnSpc>
                <a:spcPct val="80000"/>
              </a:lnSpc>
            </a:pPr>
            <a:r>
              <a:rPr lang="en-CA" sz="7200" b="1">
                <a:solidFill>
                  <a:prstClr val="white"/>
                </a:solidFill>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Fast. Easy. Incredible.</a:t>
            </a:r>
          </a:p>
        </p:txBody>
      </p:sp>
      <p:pic>
        <p:nvPicPr>
          <p:cNvPr id="20" name="Picture 19">
            <a:extLst>
              <a:ext uri="{FF2B5EF4-FFF2-40B4-BE49-F238E27FC236}">
                <a16:creationId xmlns:a16="http://schemas.microsoft.com/office/drawing/2014/main" id="{E8DF4F32-F489-4368-8BE0-F09FEEE10F1D}"/>
              </a:ext>
            </a:extLst>
          </p:cNvPr>
          <p:cNvPicPr>
            <a:picLocks noChangeAspect="1"/>
          </p:cNvPicPr>
          <p:nvPr/>
        </p:nvPicPr>
        <p:blipFill>
          <a:blip r:embed="rId4"/>
          <a:stretch>
            <a:fillRect/>
          </a:stretch>
        </p:blipFill>
        <p:spPr>
          <a:xfrm>
            <a:off x="222280" y="5735671"/>
            <a:ext cx="2194560" cy="577516"/>
          </a:xfrm>
          <a:prstGeom prst="rect">
            <a:avLst/>
          </a:prstGeom>
          <a:effectLst/>
        </p:spPr>
      </p:pic>
      <p:sp>
        <p:nvSpPr>
          <p:cNvPr id="13" name="Rectangle 12">
            <a:extLst>
              <a:ext uri="{FF2B5EF4-FFF2-40B4-BE49-F238E27FC236}">
                <a16:creationId xmlns:a16="http://schemas.microsoft.com/office/drawing/2014/main" id="{B0DE4B82-6F13-4C9B-A5D5-C5C3367C5E86}"/>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22" name="Picture 21">
            <a:extLst>
              <a:ext uri="{FF2B5EF4-FFF2-40B4-BE49-F238E27FC236}">
                <a16:creationId xmlns:a16="http://schemas.microsoft.com/office/drawing/2014/main" id="{2DB1429A-0A4D-495E-B5AF-2380CA7E9D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4205" y="5703904"/>
            <a:ext cx="2194560" cy="576859"/>
          </a:xfrm>
          <a:prstGeom prst="rect">
            <a:avLst/>
          </a:prstGeom>
        </p:spPr>
      </p:pic>
    </p:spTree>
    <p:extLst>
      <p:ext uri="{BB962C8B-B14F-4D97-AF65-F5344CB8AC3E}">
        <p14:creationId xmlns:p14="http://schemas.microsoft.com/office/powerpoint/2010/main" val="2195124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FC77E253-397F-4A34-ABEA-7396461B5567}"/>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ffra Light"/>
              <a:ea typeface="+mn-ea"/>
              <a:cs typeface="+mn-cs"/>
            </a:endParaRPr>
          </a:p>
        </p:txBody>
      </p:sp>
      <p:pic>
        <p:nvPicPr>
          <p:cNvPr id="4" name="Picture 3">
            <a:extLst>
              <a:ext uri="{FF2B5EF4-FFF2-40B4-BE49-F238E27FC236}">
                <a16:creationId xmlns:a16="http://schemas.microsoft.com/office/drawing/2014/main" id="{4A12EC4B-1DF4-472A-B7AC-AF127F7092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453" y="0"/>
            <a:ext cx="6990547" cy="6454219"/>
          </a:xfrm>
          <a:prstGeom prst="rect">
            <a:avLst/>
          </a:prstGeom>
        </p:spPr>
      </p:pic>
      <p:sp>
        <p:nvSpPr>
          <p:cNvPr id="43" name="Rectangle 42">
            <a:extLst>
              <a:ext uri="{FF2B5EF4-FFF2-40B4-BE49-F238E27FC236}">
                <a16:creationId xmlns:a16="http://schemas.microsoft.com/office/drawing/2014/main" id="{ACDD46F3-24CC-499A-A11F-C2B30CFB8394}"/>
              </a:ext>
            </a:extLst>
          </p:cNvPr>
          <p:cNvSpPr/>
          <p:nvPr/>
        </p:nvSpPr>
        <p:spPr>
          <a:xfrm>
            <a:off x="727357" y="2177644"/>
            <a:ext cx="5002616" cy="903565"/>
          </a:xfrm>
          <a:prstGeom prst="rect">
            <a:avLst/>
          </a:prstGeom>
          <a:noFill/>
          <a:ln w="12700" cap="flat" cmpd="sng" algn="ctr">
            <a:noFill/>
            <a:prstDash val="solid"/>
            <a:miter lim="800000"/>
          </a:ln>
          <a:effectLst/>
        </p:spPr>
        <p:txBody>
          <a:bodyPr lIns="0" tIns="0" rIns="0" bIns="0" rtlCol="0" anchor="t" anchorCtr="0"/>
          <a:lstStyle/>
          <a:p>
            <a:pPr lvl="0">
              <a:defRPr/>
            </a:pPr>
            <a:r>
              <a:rPr lang="en-US" sz="2400">
                <a:solidFill>
                  <a:srgbClr val="FFFFFF"/>
                </a:solidFill>
                <a:cs typeface="Effra" panose="020B0603020203020204" pitchFamily="34" charset="0"/>
              </a:rPr>
              <a:t>AMD’s Powerful Physically-Based</a:t>
            </a:r>
            <a:br>
              <a:rPr lang="en-US" sz="2400">
                <a:solidFill>
                  <a:srgbClr val="FFFFFF"/>
                </a:solidFill>
                <a:cs typeface="Effra" panose="020B0603020203020204" pitchFamily="34" charset="0"/>
              </a:rPr>
            </a:br>
            <a:r>
              <a:rPr lang="en-US" sz="2400">
                <a:solidFill>
                  <a:srgbClr val="FFFFFF"/>
                </a:solidFill>
                <a:cs typeface="Effra" panose="020B0603020203020204" pitchFamily="34" charset="0"/>
              </a:rPr>
              <a:t>Rendering Engine </a:t>
            </a:r>
            <a:endParaRPr kumimoji="0" lang="en-US" sz="2400" b="0" i="0" u="none" strike="noStrike" kern="1200" cap="none" spc="0" normalizeH="0" baseline="0" noProof="0">
              <a:ln>
                <a:noFill/>
              </a:ln>
              <a:solidFill>
                <a:srgbClr val="FFFFFF"/>
              </a:solidFill>
              <a:effectLst/>
              <a:uLnTx/>
              <a:uFillTx/>
              <a:latin typeface="Effra Light"/>
              <a:ea typeface="+mn-ea"/>
              <a:cs typeface="+mn-cs"/>
            </a:endParaRPr>
          </a:p>
        </p:txBody>
      </p:sp>
      <p:cxnSp>
        <p:nvCxnSpPr>
          <p:cNvPr id="60" name="Straight Connector 59">
            <a:extLst>
              <a:ext uri="{FF2B5EF4-FFF2-40B4-BE49-F238E27FC236}">
                <a16:creationId xmlns:a16="http://schemas.microsoft.com/office/drawing/2014/main" id="{667E880F-2715-43EF-9B4C-45226FFDB047}"/>
              </a:ext>
            </a:extLst>
          </p:cNvPr>
          <p:cNvCxnSpPr/>
          <p:nvPr/>
        </p:nvCxnSpPr>
        <p:spPr>
          <a:xfrm>
            <a:off x="711491"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61" name="Straight Connector 60">
            <a:extLst>
              <a:ext uri="{FF2B5EF4-FFF2-40B4-BE49-F238E27FC236}">
                <a16:creationId xmlns:a16="http://schemas.microsoft.com/office/drawing/2014/main" id="{DF746319-6BE1-4143-9F1E-26182150C367}"/>
              </a:ext>
            </a:extLst>
          </p:cNvPr>
          <p:cNvCxnSpPr/>
          <p:nvPr/>
        </p:nvCxnSpPr>
        <p:spPr>
          <a:xfrm>
            <a:off x="711491"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62" name="Straight Connector 61">
            <a:extLst>
              <a:ext uri="{FF2B5EF4-FFF2-40B4-BE49-F238E27FC236}">
                <a16:creationId xmlns:a16="http://schemas.microsoft.com/office/drawing/2014/main" id="{FCDF55B6-10C8-4A50-91C4-855CE8B83B8D}"/>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63" name="Straight Connector 62">
            <a:extLst>
              <a:ext uri="{FF2B5EF4-FFF2-40B4-BE49-F238E27FC236}">
                <a16:creationId xmlns:a16="http://schemas.microsoft.com/office/drawing/2014/main" id="{375C40A9-4E4A-4076-93A7-8805AE37A11F}"/>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sp>
        <p:nvSpPr>
          <p:cNvPr id="33" name="Rectangle 32">
            <a:extLst>
              <a:ext uri="{FF2B5EF4-FFF2-40B4-BE49-F238E27FC236}">
                <a16:creationId xmlns:a16="http://schemas.microsoft.com/office/drawing/2014/main" id="{5FB9F5DB-2444-4729-ABD9-FE9378039D11}"/>
              </a:ext>
            </a:extLst>
          </p:cNvPr>
          <p:cNvSpPr/>
          <p:nvPr/>
        </p:nvSpPr>
        <p:spPr>
          <a:xfrm>
            <a:off x="1" y="6038721"/>
            <a:ext cx="786384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endParaRPr>
          </a:p>
          <a:p>
            <a:pPr>
              <a:defRPr/>
            </a:pPr>
            <a:r>
              <a:rPr lang="en-US" sz="800">
                <a:solidFill>
                  <a:schemeClr val="tx1">
                    <a:alpha val="50000"/>
                  </a:schemeClr>
                </a:solidFill>
                <a:cs typeface="Effra Light" panose="020B0403020203020204" pitchFamily="34" charset="0"/>
              </a:rPr>
              <a:t>Image created by Glen Johnson using MAXON Cinema 4D</a:t>
            </a:r>
            <a:r>
              <a:rPr lang="en-US" sz="800" baseline="22000">
                <a:solidFill>
                  <a:schemeClr val="tx1">
                    <a:alpha val="50000"/>
                  </a:schemeClr>
                </a:solidFill>
                <a:cs typeface="Effra Light" panose="020B0403020203020204" pitchFamily="34" charset="0"/>
              </a:rPr>
              <a:t>™</a:t>
            </a:r>
            <a:r>
              <a:rPr lang="en-US" sz="800">
                <a:solidFill>
                  <a:schemeClr val="tx1">
                    <a:alpha val="50000"/>
                  </a:schemeClr>
                </a:solidFill>
                <a:cs typeface="Effra Light" panose="020B0403020203020204" pitchFamily="34" charset="0"/>
              </a:rPr>
              <a:t> R19</a:t>
            </a:r>
          </a:p>
          <a:p>
            <a:pPr lvl="0">
              <a:defRPr/>
            </a:pPr>
            <a:r>
              <a:rPr lang="en-US" sz="800">
                <a:solidFill>
                  <a:srgbClr val="FFFFFF">
                    <a:alpha val="50000"/>
                  </a:srgbClr>
                </a:solidFill>
                <a:latin typeface="Effra Light" panose="020B0403020203020204" pitchFamily="34" charset="0"/>
                <a:cs typeface="Effra Light" panose="020B0403020203020204" pitchFamily="34" charset="0"/>
              </a:rPr>
              <a:t>*See RPSW-002 in endnotes. </a:t>
            </a:r>
            <a:r>
              <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rPr>
              <a:t>Use of third party marks / logos is for informational purposes only and no endorsement of or by AMD is intended or implied. GD-83</a:t>
            </a:r>
          </a:p>
        </p:txBody>
      </p:sp>
      <p:sp>
        <p:nvSpPr>
          <p:cNvPr id="25" name="TextBox 24">
            <a:extLst>
              <a:ext uri="{FF2B5EF4-FFF2-40B4-BE49-F238E27FC236}">
                <a16:creationId xmlns:a16="http://schemas.microsoft.com/office/drawing/2014/main" id="{0440B2D5-55FD-465F-AA4C-5A932B718E18}"/>
              </a:ext>
            </a:extLst>
          </p:cNvPr>
          <p:cNvSpPr txBox="1"/>
          <p:nvPr/>
        </p:nvSpPr>
        <p:spPr>
          <a:xfrm>
            <a:off x="222280" y="131887"/>
            <a:ext cx="3682585" cy="369332"/>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Effra Medium" panose="020B0703020203020204" pitchFamily="34" charset="0"/>
                <a:ea typeface="+mn-ea"/>
                <a:cs typeface="Effra Medium" panose="020B0703020203020204" pitchFamily="34" charset="0"/>
              </a:rPr>
              <a:t>RADEON</a:t>
            </a:r>
            <a:r>
              <a:rPr kumimoji="0" lang="en-US" sz="1000" b="0" i="0" u="none" strike="noStrike" kern="1200" cap="none" spc="0" normalizeH="0" baseline="76000" noProof="0">
                <a:ln>
                  <a:noFill/>
                </a:ln>
                <a:solidFill>
                  <a:srgbClr val="000000"/>
                </a:solidFill>
                <a:effectLst/>
                <a:uLnTx/>
                <a:uFillTx/>
                <a:latin typeface="Effra Medium" panose="020B0703020203020204" pitchFamily="34" charset="0"/>
                <a:ea typeface="+mn-ea"/>
                <a:cs typeface="Effra Medium" panose="020B0703020203020204" pitchFamily="34" charset="0"/>
              </a:rPr>
              <a:t>TM</a:t>
            </a:r>
            <a:r>
              <a:rPr kumimoji="0" lang="en-US" sz="1800" b="0" i="0" u="none" strike="noStrike" kern="1200" cap="none" spc="0" normalizeH="0" baseline="0" noProof="0">
                <a:ln>
                  <a:noFill/>
                </a:ln>
                <a:solidFill>
                  <a:srgbClr val="000000"/>
                </a:solidFill>
                <a:effectLst/>
                <a:uLnTx/>
                <a:uFillTx/>
                <a:latin typeface="Effra Medium" panose="020B0703020203020204" pitchFamily="34" charset="0"/>
                <a:ea typeface="+mn-ea"/>
                <a:cs typeface="Effra Medium" panose="020B0703020203020204" pitchFamily="34" charset="0"/>
              </a:rPr>
              <a:t> PRORENDER</a:t>
            </a:r>
          </a:p>
        </p:txBody>
      </p:sp>
      <p:sp>
        <p:nvSpPr>
          <p:cNvPr id="30" name="Rectangle 29">
            <a:extLst>
              <a:ext uri="{FF2B5EF4-FFF2-40B4-BE49-F238E27FC236}">
                <a16:creationId xmlns:a16="http://schemas.microsoft.com/office/drawing/2014/main" id="{5D00ED00-5052-4F64-A20F-CCA901F60604}"/>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5" name="Rectangle 34">
            <a:extLst>
              <a:ext uri="{FF2B5EF4-FFF2-40B4-BE49-F238E27FC236}">
                <a16:creationId xmlns:a16="http://schemas.microsoft.com/office/drawing/2014/main" id="{5E2E1042-AD79-411A-B05F-DD20C4EAD2ED}"/>
              </a:ext>
            </a:extLst>
          </p:cNvPr>
          <p:cNvSpPr/>
          <p:nvPr/>
        </p:nvSpPr>
        <p:spPr>
          <a:xfrm>
            <a:off x="1377381" y="4261769"/>
            <a:ext cx="3372213"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Hardware Agnostic and Supports</a:t>
            </a:r>
          </a:p>
          <a:p>
            <a:r>
              <a:rPr lang="en-US">
                <a:solidFill>
                  <a:srgbClr val="FFFFFF"/>
                </a:solidFill>
                <a:cs typeface="Effra Light" panose="020B0403020203020204" pitchFamily="34" charset="0"/>
              </a:rPr>
              <a:t>Windows®, Linux®, and macOS® </a:t>
            </a:r>
          </a:p>
        </p:txBody>
      </p:sp>
      <p:sp>
        <p:nvSpPr>
          <p:cNvPr id="37" name="Title 4">
            <a:extLst>
              <a:ext uri="{FF2B5EF4-FFF2-40B4-BE49-F238E27FC236}">
                <a16:creationId xmlns:a16="http://schemas.microsoft.com/office/drawing/2014/main" id="{915A9A70-02C7-4C89-AF14-5C7C53CB2145}"/>
              </a:ext>
            </a:extLst>
          </p:cNvPr>
          <p:cNvSpPr txBox="1">
            <a:spLocks/>
          </p:cNvSpPr>
          <p:nvPr/>
        </p:nvSpPr>
        <p:spPr>
          <a:xfrm>
            <a:off x="711492" y="1487725"/>
            <a:ext cx="4949720"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r>
              <a:rPr lang="en-CA" sz="4000">
                <a:solidFill>
                  <a:srgbClr val="FFFFFF"/>
                </a:solidFill>
                <a:latin typeface="Effra" panose="020B0603020203020204" pitchFamily="34" charset="0"/>
                <a:cs typeface="Effra" panose="020B0603020203020204" pitchFamily="34" charset="0"/>
              </a:rPr>
              <a:t>Radeon ProRender</a:t>
            </a:r>
          </a:p>
        </p:txBody>
      </p:sp>
      <p:grpSp>
        <p:nvGrpSpPr>
          <p:cNvPr id="38" name="Group 37">
            <a:extLst>
              <a:ext uri="{FF2B5EF4-FFF2-40B4-BE49-F238E27FC236}">
                <a16:creationId xmlns:a16="http://schemas.microsoft.com/office/drawing/2014/main" id="{484C2A79-7D55-4AC1-9C56-C979F9C3A5E9}"/>
              </a:ext>
            </a:extLst>
          </p:cNvPr>
          <p:cNvGrpSpPr/>
          <p:nvPr/>
        </p:nvGrpSpPr>
        <p:grpSpPr>
          <a:xfrm>
            <a:off x="760388" y="5320330"/>
            <a:ext cx="3880547" cy="664618"/>
            <a:chOff x="4155727" y="5887050"/>
            <a:chExt cx="3880547" cy="664618"/>
          </a:xfrm>
        </p:grpSpPr>
        <p:grpSp>
          <p:nvGrpSpPr>
            <p:cNvPr id="39" name="Group 38">
              <a:extLst>
                <a:ext uri="{FF2B5EF4-FFF2-40B4-BE49-F238E27FC236}">
                  <a16:creationId xmlns:a16="http://schemas.microsoft.com/office/drawing/2014/main" id="{B4E636E2-1A31-45C6-A9B7-0ADD53B258AE}"/>
                </a:ext>
              </a:extLst>
            </p:cNvPr>
            <p:cNvGrpSpPr/>
            <p:nvPr/>
          </p:nvGrpSpPr>
          <p:grpSpPr>
            <a:xfrm>
              <a:off x="4155727" y="5887050"/>
              <a:ext cx="3880547" cy="216607"/>
              <a:chOff x="4155727" y="5887050"/>
              <a:chExt cx="3880547" cy="216607"/>
            </a:xfrm>
          </p:grpSpPr>
          <p:pic>
            <p:nvPicPr>
              <p:cNvPr id="50" name="Picture 49">
                <a:extLst>
                  <a:ext uri="{FF2B5EF4-FFF2-40B4-BE49-F238E27FC236}">
                    <a16:creationId xmlns:a16="http://schemas.microsoft.com/office/drawing/2014/main" id="{C72441C9-83F9-4461-AAE3-1B051D4E46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8505" y="5888664"/>
                <a:ext cx="814990" cy="213379"/>
              </a:xfrm>
              <a:prstGeom prst="rect">
                <a:avLst/>
              </a:prstGeom>
            </p:spPr>
          </p:pic>
          <p:pic>
            <p:nvPicPr>
              <p:cNvPr id="51" name="Picture 50">
                <a:extLst>
                  <a:ext uri="{FF2B5EF4-FFF2-40B4-BE49-F238E27FC236}">
                    <a16:creationId xmlns:a16="http://schemas.microsoft.com/office/drawing/2014/main" id="{1ABDB6F1-349E-49BA-BBC1-F3EF95F99154}"/>
                  </a:ext>
                </a:extLst>
              </p:cNvPr>
              <p:cNvPicPr>
                <a:picLocks noChangeAspect="1"/>
              </p:cNvPicPr>
              <p:nvPr/>
            </p:nvPicPr>
            <p:blipFill>
              <a:blip r:embed="rId5"/>
              <a:stretch>
                <a:fillRect/>
              </a:stretch>
            </p:blipFill>
            <p:spPr>
              <a:xfrm>
                <a:off x="4155727" y="5887050"/>
                <a:ext cx="851989" cy="216607"/>
              </a:xfrm>
              <a:prstGeom prst="rect">
                <a:avLst/>
              </a:prstGeom>
              <a:effectLst>
                <a:outerShdw blurRad="50800" dist="38100" dir="2700000" algn="tl" rotWithShape="0">
                  <a:prstClr val="black">
                    <a:alpha val="40000"/>
                  </a:prstClr>
                </a:outerShdw>
              </a:effectLst>
            </p:spPr>
          </p:pic>
          <p:pic>
            <p:nvPicPr>
              <p:cNvPr id="52" name="Picture 51">
                <a:extLst>
                  <a:ext uri="{FF2B5EF4-FFF2-40B4-BE49-F238E27FC236}">
                    <a16:creationId xmlns:a16="http://schemas.microsoft.com/office/drawing/2014/main" id="{BAF78972-C067-454A-A157-041301A55ABC}"/>
                  </a:ext>
                </a:extLst>
              </p:cNvPr>
              <p:cNvPicPr>
                <a:picLocks noChangeAspect="1"/>
              </p:cNvPicPr>
              <p:nvPr/>
            </p:nvPicPr>
            <p:blipFill>
              <a:blip r:embed="rId6"/>
              <a:stretch>
                <a:fillRect/>
              </a:stretch>
            </p:blipFill>
            <p:spPr>
              <a:xfrm>
                <a:off x="7100125" y="5888444"/>
                <a:ext cx="936149" cy="213819"/>
              </a:xfrm>
              <a:prstGeom prst="rect">
                <a:avLst/>
              </a:prstGeom>
              <a:effectLst>
                <a:outerShdw blurRad="50800" dist="38100" dir="2700000" algn="tl" rotWithShape="0">
                  <a:prstClr val="black">
                    <a:alpha val="40000"/>
                  </a:prstClr>
                </a:outerShdw>
              </a:effectLst>
            </p:spPr>
          </p:pic>
        </p:grpSp>
        <p:grpSp>
          <p:nvGrpSpPr>
            <p:cNvPr id="40" name="Group 39">
              <a:extLst>
                <a:ext uri="{FF2B5EF4-FFF2-40B4-BE49-F238E27FC236}">
                  <a16:creationId xmlns:a16="http://schemas.microsoft.com/office/drawing/2014/main" id="{0EE37FE4-37A0-4074-9C7A-363A8911640C}"/>
                </a:ext>
              </a:extLst>
            </p:cNvPr>
            <p:cNvGrpSpPr/>
            <p:nvPr/>
          </p:nvGrpSpPr>
          <p:grpSpPr>
            <a:xfrm>
              <a:off x="4976538" y="6192448"/>
              <a:ext cx="2294912" cy="359220"/>
              <a:chOff x="4976538" y="6192448"/>
              <a:chExt cx="2294912" cy="359220"/>
            </a:xfrm>
          </p:grpSpPr>
          <p:grpSp>
            <p:nvGrpSpPr>
              <p:cNvPr id="41" name="Group 40">
                <a:extLst>
                  <a:ext uri="{FF2B5EF4-FFF2-40B4-BE49-F238E27FC236}">
                    <a16:creationId xmlns:a16="http://schemas.microsoft.com/office/drawing/2014/main" id="{B6A0DB15-F197-4254-BB07-345F74C2F47F}"/>
                  </a:ext>
                </a:extLst>
              </p:cNvPr>
              <p:cNvGrpSpPr/>
              <p:nvPr/>
            </p:nvGrpSpPr>
            <p:grpSpPr>
              <a:xfrm>
                <a:off x="4976538" y="6192448"/>
                <a:ext cx="761324" cy="359220"/>
                <a:chOff x="4976538" y="6175032"/>
                <a:chExt cx="761324" cy="359220"/>
              </a:xfrm>
            </p:grpSpPr>
            <p:grpSp>
              <p:nvGrpSpPr>
                <p:cNvPr id="44" name="Group 43">
                  <a:extLst>
                    <a:ext uri="{FF2B5EF4-FFF2-40B4-BE49-F238E27FC236}">
                      <a16:creationId xmlns:a16="http://schemas.microsoft.com/office/drawing/2014/main" id="{08143ECD-3BF6-4F1C-BA62-BFC79F57781E}"/>
                    </a:ext>
                  </a:extLst>
                </p:cNvPr>
                <p:cNvGrpSpPr>
                  <a:grpSpLocks noChangeAspect="1"/>
                </p:cNvGrpSpPr>
                <p:nvPr/>
              </p:nvGrpSpPr>
              <p:grpSpPr>
                <a:xfrm>
                  <a:off x="4976538" y="6175032"/>
                  <a:ext cx="646899" cy="296300"/>
                  <a:chOff x="5529540" y="2824185"/>
                  <a:chExt cx="1938094" cy="887706"/>
                </a:xfrm>
              </p:grpSpPr>
              <p:grpSp>
                <p:nvGrpSpPr>
                  <p:cNvPr id="46" name="Group 45">
                    <a:extLst>
                      <a:ext uri="{FF2B5EF4-FFF2-40B4-BE49-F238E27FC236}">
                        <a16:creationId xmlns:a16="http://schemas.microsoft.com/office/drawing/2014/main" id="{D5A89EA3-C265-4101-81B2-EB19F76E4CB8}"/>
                      </a:ext>
                    </a:extLst>
                  </p:cNvPr>
                  <p:cNvGrpSpPr/>
                  <p:nvPr/>
                </p:nvGrpSpPr>
                <p:grpSpPr>
                  <a:xfrm>
                    <a:off x="5529540" y="3351315"/>
                    <a:ext cx="1938094" cy="360576"/>
                    <a:chOff x="5125319" y="3464015"/>
                    <a:chExt cx="3931920" cy="731520"/>
                  </a:xfrm>
                </p:grpSpPr>
                <p:pic>
                  <p:nvPicPr>
                    <p:cNvPr id="48" name="Picture 47">
                      <a:extLst>
                        <a:ext uri="{FF2B5EF4-FFF2-40B4-BE49-F238E27FC236}">
                          <a16:creationId xmlns:a16="http://schemas.microsoft.com/office/drawing/2014/main" id="{6C674BA3-1796-4B74-B68A-48C330B7DF6D}"/>
                        </a:ext>
                      </a:extLst>
                    </p:cNvPr>
                    <p:cNvPicPr>
                      <a:picLocks noChangeAspect="1"/>
                    </p:cNvPicPr>
                    <p:nvPr/>
                  </p:nvPicPr>
                  <p:blipFill rotWithShape="1">
                    <a:blip r:embed="rId7" cstate="print">
                      <a:biLevel thresh="25000"/>
                      <a:extLst>
                        <a:ext uri="{28A0092B-C50C-407E-A947-70E740481C1C}">
                          <a14:useLocalDpi xmlns:a14="http://schemas.microsoft.com/office/drawing/2010/main" val="0"/>
                        </a:ext>
                      </a:extLst>
                    </a:blip>
                    <a:srcRect l="19197" r="-3194" b="45663"/>
                    <a:stretch/>
                  </p:blipFill>
                  <p:spPr>
                    <a:xfrm>
                      <a:off x="5856839" y="3482527"/>
                      <a:ext cx="3200400" cy="548640"/>
                    </a:xfrm>
                    <a:prstGeom prst="rect">
                      <a:avLst/>
                    </a:prstGeom>
                  </p:spPr>
                </p:pic>
                <p:pic>
                  <p:nvPicPr>
                    <p:cNvPr id="49" name="Picture 48">
                      <a:extLst>
                        <a:ext uri="{FF2B5EF4-FFF2-40B4-BE49-F238E27FC236}">
                          <a16:creationId xmlns:a16="http://schemas.microsoft.com/office/drawing/2014/main" id="{640197A5-9D5E-4467-8088-25673973757E}"/>
                        </a:ext>
                      </a:extLst>
                    </p:cNvPr>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l="2" r="80800" b="27551"/>
                    <a:stretch/>
                  </p:blipFill>
                  <p:spPr>
                    <a:xfrm>
                      <a:off x="5125319" y="3464015"/>
                      <a:ext cx="731520" cy="731520"/>
                    </a:xfrm>
                    <a:prstGeom prst="rect">
                      <a:avLst/>
                    </a:prstGeom>
                  </p:spPr>
                </p:pic>
              </p:grpSp>
              <p:pic>
                <p:nvPicPr>
                  <p:cNvPr id="47" name="Picture 46">
                    <a:extLst>
                      <a:ext uri="{FF2B5EF4-FFF2-40B4-BE49-F238E27FC236}">
                        <a16:creationId xmlns:a16="http://schemas.microsoft.com/office/drawing/2014/main" id="{4CCDB63A-E873-4C77-A90D-5930659974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775967" y="2824185"/>
                    <a:ext cx="1456562" cy="467590"/>
                  </a:xfrm>
                  <a:prstGeom prst="rect">
                    <a:avLst/>
                  </a:prstGeom>
                </p:spPr>
              </p:pic>
            </p:grpSp>
            <p:sp>
              <p:nvSpPr>
                <p:cNvPr id="45" name="Rectangle 44">
                  <a:extLst>
                    <a:ext uri="{FF2B5EF4-FFF2-40B4-BE49-F238E27FC236}">
                      <a16:creationId xmlns:a16="http://schemas.microsoft.com/office/drawing/2014/main" id="{374304B5-13E2-4C50-A10C-B475418EC98C}"/>
                    </a:ext>
                  </a:extLst>
                </p:cNvPr>
                <p:cNvSpPr/>
                <p:nvPr/>
              </p:nvSpPr>
              <p:spPr>
                <a:xfrm>
                  <a:off x="5514724" y="6303420"/>
                  <a:ext cx="223138"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30000" noProof="0">
                      <a:ln>
                        <a:noFill/>
                      </a:ln>
                      <a:solidFill>
                        <a:sysClr val="windowText" lastClr="000000"/>
                      </a:solidFill>
                      <a:effectLst/>
                      <a:uLnTx/>
                      <a:uFillTx/>
                      <a:cs typeface="Effra Light" panose="020B0403020203020204" pitchFamily="34" charset="0"/>
                    </a:rPr>
                    <a:t>*</a:t>
                  </a:r>
                  <a:endParaRPr kumimoji="0" lang="en-US" sz="900" b="0" i="0" u="none" strike="noStrike" kern="0" cap="none" spc="0" normalizeH="0" baseline="0" noProof="0">
                    <a:ln>
                      <a:noFill/>
                    </a:ln>
                    <a:solidFill>
                      <a:sysClr val="windowText" lastClr="000000"/>
                    </a:solidFill>
                    <a:effectLst/>
                    <a:uLnTx/>
                    <a:uFillTx/>
                  </a:endParaRPr>
                </a:p>
              </p:txBody>
            </p:sp>
          </p:grpSp>
          <p:pic>
            <p:nvPicPr>
              <p:cNvPr id="42" name="Picture 41">
                <a:extLst>
                  <a:ext uri="{FF2B5EF4-FFF2-40B4-BE49-F238E27FC236}">
                    <a16:creationId xmlns:a16="http://schemas.microsoft.com/office/drawing/2014/main" id="{67BAF514-C4D6-4A93-B9B4-1A56325BD2A9}"/>
                  </a:ext>
                </a:extLst>
              </p:cNvPr>
              <p:cNvPicPr>
                <a:picLocks noChangeAspect="1"/>
              </p:cNvPicPr>
              <p:nvPr/>
            </p:nvPicPr>
            <p:blipFill>
              <a:blip r:embed="rId10">
                <a:biLevel thresh="25000"/>
              </a:blip>
              <a:stretch>
                <a:fillRect/>
              </a:stretch>
            </p:blipFill>
            <p:spPr>
              <a:xfrm>
                <a:off x="6334509" y="6227768"/>
                <a:ext cx="936941" cy="193244"/>
              </a:xfrm>
              <a:prstGeom prst="rect">
                <a:avLst/>
              </a:prstGeom>
            </p:spPr>
          </p:pic>
        </p:grpSp>
      </p:grpSp>
      <p:sp>
        <p:nvSpPr>
          <p:cNvPr id="58" name="Rectangle 57">
            <a:extLst>
              <a:ext uri="{FF2B5EF4-FFF2-40B4-BE49-F238E27FC236}">
                <a16:creationId xmlns:a16="http://schemas.microsoft.com/office/drawing/2014/main" id="{058E34AE-6B1C-43B5-986D-47211557096B}"/>
              </a:ext>
            </a:extLst>
          </p:cNvPr>
          <p:cNvSpPr/>
          <p:nvPr/>
        </p:nvSpPr>
        <p:spPr>
          <a:xfrm>
            <a:off x="1377381" y="3309100"/>
            <a:ext cx="3424003"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Fast and Accurate Renderings Enable Real-Time Design Decisions</a:t>
            </a:r>
          </a:p>
        </p:txBody>
      </p:sp>
      <p:sp>
        <p:nvSpPr>
          <p:cNvPr id="68" name="Freeform 14">
            <a:extLst>
              <a:ext uri="{FF2B5EF4-FFF2-40B4-BE49-F238E27FC236}">
                <a16:creationId xmlns:a16="http://schemas.microsoft.com/office/drawing/2014/main" id="{AEBFF596-B936-4E5A-8086-1417219C98BF}"/>
              </a:ext>
            </a:extLst>
          </p:cNvPr>
          <p:cNvSpPr>
            <a:spLocks noChangeAspect="1" noEditPoints="1"/>
          </p:cNvSpPr>
          <p:nvPr/>
        </p:nvSpPr>
        <p:spPr bwMode="auto">
          <a:xfrm>
            <a:off x="798231" y="3359927"/>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grpSp>
        <p:nvGrpSpPr>
          <p:cNvPr id="70" name="Group 69">
            <a:extLst>
              <a:ext uri="{FF2B5EF4-FFF2-40B4-BE49-F238E27FC236}">
                <a16:creationId xmlns:a16="http://schemas.microsoft.com/office/drawing/2014/main" id="{409F613F-5181-43B0-BFE1-83DD0CC043A9}"/>
              </a:ext>
            </a:extLst>
          </p:cNvPr>
          <p:cNvGrpSpPr/>
          <p:nvPr/>
        </p:nvGrpSpPr>
        <p:grpSpPr>
          <a:xfrm>
            <a:off x="7019365" y="4924540"/>
            <a:ext cx="5172635" cy="548640"/>
            <a:chOff x="7026710" y="4924540"/>
            <a:chExt cx="5172635" cy="548640"/>
          </a:xfrm>
        </p:grpSpPr>
        <p:sp>
          <p:nvSpPr>
            <p:cNvPr id="71" name="Rectangle 70">
              <a:extLst>
                <a:ext uri="{FF2B5EF4-FFF2-40B4-BE49-F238E27FC236}">
                  <a16:creationId xmlns:a16="http://schemas.microsoft.com/office/drawing/2014/main" id="{F7E217EE-DB36-4B7A-8F98-E8ABFF04D737}"/>
                </a:ext>
              </a:extLst>
            </p:cNvPr>
            <p:cNvSpPr/>
            <p:nvPr/>
          </p:nvSpPr>
          <p:spPr>
            <a:xfrm>
              <a:off x="7026710" y="4924540"/>
              <a:ext cx="516529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72" name="Group 71">
              <a:extLst>
                <a:ext uri="{FF2B5EF4-FFF2-40B4-BE49-F238E27FC236}">
                  <a16:creationId xmlns:a16="http://schemas.microsoft.com/office/drawing/2014/main" id="{FD1333DA-F71E-4D7B-AD34-42EC53DA5BEF}"/>
                </a:ext>
              </a:extLst>
            </p:cNvPr>
            <p:cNvGrpSpPr/>
            <p:nvPr/>
          </p:nvGrpSpPr>
          <p:grpSpPr>
            <a:xfrm>
              <a:off x="11650705" y="4924540"/>
              <a:ext cx="548640" cy="548640"/>
              <a:chOff x="11650705" y="4924540"/>
              <a:chExt cx="548640" cy="548640"/>
            </a:xfrm>
          </p:grpSpPr>
          <p:sp>
            <p:nvSpPr>
              <p:cNvPr id="73" name="Rectangle 72">
                <a:extLst>
                  <a:ext uri="{FF2B5EF4-FFF2-40B4-BE49-F238E27FC236}">
                    <a16:creationId xmlns:a16="http://schemas.microsoft.com/office/drawing/2014/main" id="{114E75C3-57E0-415F-B5BF-065D5FB536E0}"/>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74" name="Picture 73">
                <a:extLst>
                  <a:ext uri="{FF2B5EF4-FFF2-40B4-BE49-F238E27FC236}">
                    <a16:creationId xmlns:a16="http://schemas.microsoft.com/office/drawing/2014/main" id="{090B4192-2918-4406-B97E-8AAF3FAC9047}"/>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sp>
        <p:nvSpPr>
          <p:cNvPr id="5" name="Rectangle 4">
            <a:extLst>
              <a:ext uri="{FF2B5EF4-FFF2-40B4-BE49-F238E27FC236}">
                <a16:creationId xmlns:a16="http://schemas.microsoft.com/office/drawing/2014/main" id="{800AD189-4D13-4CF2-AE3B-225FA629F919}"/>
              </a:ext>
            </a:extLst>
          </p:cNvPr>
          <p:cNvSpPr/>
          <p:nvPr/>
        </p:nvSpPr>
        <p:spPr>
          <a:xfrm>
            <a:off x="735220" y="5007455"/>
            <a:ext cx="3930884" cy="276999"/>
          </a:xfrm>
          <a:prstGeom prst="rect">
            <a:avLst/>
          </a:prstGeom>
        </p:spPr>
        <p:txBody>
          <a:bodyPr wrap="none">
            <a:spAutoFit/>
          </a:bodyPr>
          <a:lstStyle/>
          <a:p>
            <a:pPr algn="ctr"/>
            <a:r>
              <a:rPr lang="en-US" sz="1200" kern="0">
                <a:solidFill>
                  <a:prstClr val="white"/>
                </a:solidFill>
                <a:cs typeface="Effra Medium" panose="020B0703020203020204" pitchFamily="34" charset="0"/>
              </a:rPr>
              <a:t>Available for Leading Digital Content Creation Applications</a:t>
            </a:r>
          </a:p>
        </p:txBody>
      </p:sp>
      <p:grpSp>
        <p:nvGrpSpPr>
          <p:cNvPr id="13" name="Group 12">
            <a:extLst>
              <a:ext uri="{FF2B5EF4-FFF2-40B4-BE49-F238E27FC236}">
                <a16:creationId xmlns:a16="http://schemas.microsoft.com/office/drawing/2014/main" id="{DD43B067-6A76-471D-8612-641B8E9F2FA8}"/>
              </a:ext>
            </a:extLst>
          </p:cNvPr>
          <p:cNvGrpSpPr/>
          <p:nvPr/>
        </p:nvGrpSpPr>
        <p:grpSpPr>
          <a:xfrm>
            <a:off x="7093638" y="4944469"/>
            <a:ext cx="4334537" cy="548640"/>
            <a:chOff x="7995068" y="4944469"/>
            <a:chExt cx="4334537" cy="548640"/>
          </a:xfrm>
        </p:grpSpPr>
        <p:sp>
          <p:nvSpPr>
            <p:cNvPr id="80" name="Rectangle 79">
              <a:extLst>
                <a:ext uri="{FF2B5EF4-FFF2-40B4-BE49-F238E27FC236}">
                  <a16:creationId xmlns:a16="http://schemas.microsoft.com/office/drawing/2014/main" id="{FD970720-5A7E-41A0-BE80-25D35A7F1328}"/>
                </a:ext>
              </a:extLst>
            </p:cNvPr>
            <p:cNvSpPr/>
            <p:nvPr/>
          </p:nvSpPr>
          <p:spPr>
            <a:xfrm>
              <a:off x="8906017" y="4944469"/>
              <a:ext cx="3423588"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sz="1300" kern="0" dirty="0">
                  <a:solidFill>
                    <a:prstClr val="black"/>
                  </a:solidFill>
                  <a:latin typeface="Effra Medium" panose="020B0703020203020204" pitchFamily="34" charset="0"/>
                  <a:cs typeface="Effra Medium" panose="020B0703020203020204" pitchFamily="34" charset="0"/>
                </a:rPr>
                <a:t>Multi-GPU Scaling: Up to 91% Faster Rendering with 2x </a:t>
              </a:r>
              <a:r>
                <a:rPr lang="en-US" sz="1300" kern="0" dirty="0" err="1">
                  <a:solidFill>
                    <a:prstClr val="black"/>
                  </a:solidFill>
                  <a:latin typeface="Effra Medium" panose="020B0703020203020204" pitchFamily="34" charset="0"/>
                  <a:cs typeface="Effra Medium" panose="020B0703020203020204" pitchFamily="34" charset="0"/>
                </a:rPr>
                <a:t>Radeon</a:t>
              </a:r>
              <a:r>
                <a:rPr lang="en-US" sz="900" kern="0" baseline="50000" dirty="0" err="1">
                  <a:solidFill>
                    <a:prstClr val="black"/>
                  </a:solidFill>
                  <a:latin typeface="Effra Medium" panose="020B0703020203020204" pitchFamily="34" charset="0"/>
                  <a:cs typeface="Effra Medium" panose="020B0703020203020204" pitchFamily="34" charset="0"/>
                </a:rPr>
                <a:t>TM</a:t>
              </a:r>
              <a:r>
                <a:rPr lang="en-US" sz="1300" kern="0" dirty="0">
                  <a:solidFill>
                    <a:prstClr val="black"/>
                  </a:solidFill>
                  <a:latin typeface="Effra Medium" panose="020B0703020203020204" pitchFamily="34" charset="0"/>
                  <a:cs typeface="Effra Medium" panose="020B0703020203020204" pitchFamily="34" charset="0"/>
                </a:rPr>
                <a:t> Vega Frontier Edition</a:t>
              </a:r>
              <a:r>
                <a:rPr lang="en-US" sz="900" kern="0" baseline="55000" dirty="0">
                  <a:solidFill>
                    <a:prstClr val="black"/>
                  </a:solidFill>
                  <a:latin typeface="Effra Medium" panose="020B0703020203020204" pitchFamily="34" charset="0"/>
                  <a:cs typeface="Effra Medium" panose="020B0703020203020204" pitchFamily="34" charset="0"/>
                </a:rPr>
                <a:t>*</a:t>
              </a:r>
              <a:r>
                <a:rPr lang="en-US" sz="1300" kern="0" dirty="0">
                  <a:solidFill>
                    <a:prstClr val="black"/>
                  </a:solidFill>
                  <a:latin typeface="Effra Medium" panose="020B0703020203020204" pitchFamily="34" charset="0"/>
                  <a:cs typeface="Effra Medium" panose="020B0703020203020204" pitchFamily="34" charset="0"/>
                </a:rPr>
                <a:t> </a:t>
              </a:r>
            </a:p>
          </p:txBody>
        </p:sp>
        <p:pic>
          <p:nvPicPr>
            <p:cNvPr id="12" name="Picture 11">
              <a:extLst>
                <a:ext uri="{FF2B5EF4-FFF2-40B4-BE49-F238E27FC236}">
                  <a16:creationId xmlns:a16="http://schemas.microsoft.com/office/drawing/2014/main" id="{ECB4AA5E-9D2A-4A3D-B6B3-39A98974714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95068" y="4971433"/>
              <a:ext cx="797010" cy="457200"/>
            </a:xfrm>
            <a:prstGeom prst="rect">
              <a:avLst/>
            </a:prstGeom>
          </p:spPr>
        </p:pic>
      </p:grpSp>
      <p:sp>
        <p:nvSpPr>
          <p:cNvPr id="53" name="Rectangle 52">
            <a:extLst>
              <a:ext uri="{FF2B5EF4-FFF2-40B4-BE49-F238E27FC236}">
                <a16:creationId xmlns:a16="http://schemas.microsoft.com/office/drawing/2014/main" id="{86AD0D3D-C173-42DE-9739-E20A975E1B5C}"/>
              </a:ext>
            </a:extLst>
          </p:cNvPr>
          <p:cNvSpPr/>
          <p:nvPr/>
        </p:nvSpPr>
        <p:spPr>
          <a:xfrm>
            <a:off x="586703" y="4193796"/>
            <a:ext cx="834949" cy="64908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solidFill>
                  <a:schemeClr val="tx1"/>
                </a:solidFill>
                <a:latin typeface="Effra" panose="020B0603020203020204" pitchFamily="34" charset="0"/>
                <a:cs typeface="Effra" panose="020B0603020203020204" pitchFamily="34" charset="0"/>
              </a:rPr>
              <a:t>OpenCL</a:t>
            </a:r>
            <a:r>
              <a:rPr lang="en-US" sz="1050" b="1" baseline="34000">
                <a:solidFill>
                  <a:schemeClr val="tx1"/>
                </a:solidFill>
                <a:latin typeface="Effra" panose="020B0603020203020204" pitchFamily="34" charset="0"/>
                <a:cs typeface="Effra" panose="020B0603020203020204" pitchFamily="34" charset="0"/>
              </a:rPr>
              <a:t>™</a:t>
            </a:r>
            <a:r>
              <a:rPr lang="en-US" sz="1100" b="1">
                <a:solidFill>
                  <a:schemeClr val="tx1"/>
                </a:solidFill>
                <a:latin typeface="Effra" panose="020B0603020203020204" pitchFamily="34" charset="0"/>
                <a:cs typeface="Effra" panose="020B0603020203020204" pitchFamily="34" charset="0"/>
              </a:rPr>
              <a:t> +</a:t>
            </a:r>
            <a:br>
              <a:rPr lang="en-US" sz="1100" b="1">
                <a:solidFill>
                  <a:schemeClr val="tx1"/>
                </a:solidFill>
                <a:latin typeface="Effra" panose="020B0603020203020204" pitchFamily="34" charset="0"/>
                <a:cs typeface="Effra" panose="020B0603020203020204" pitchFamily="34" charset="0"/>
              </a:rPr>
            </a:br>
            <a:r>
              <a:rPr lang="en-US" sz="1100" b="1">
                <a:solidFill>
                  <a:schemeClr val="tx1"/>
                </a:solidFill>
                <a:latin typeface="Effra" panose="020B0603020203020204" pitchFamily="34" charset="0"/>
                <a:cs typeface="Effra" panose="020B0603020203020204" pitchFamily="34" charset="0"/>
              </a:rPr>
              <a:t>Metal</a:t>
            </a:r>
            <a:r>
              <a:rPr lang="en-US" sz="1100" b="1" baseline="25000">
                <a:solidFill>
                  <a:schemeClr val="tx1"/>
                </a:solidFill>
                <a:latin typeface="Effra" panose="020B0603020203020204" pitchFamily="34" charset="0"/>
                <a:cs typeface="Effra" panose="020B0603020203020204" pitchFamily="34" charset="0"/>
              </a:rPr>
              <a:t>®</a:t>
            </a:r>
            <a:r>
              <a:rPr lang="en-US" sz="1100" b="1">
                <a:solidFill>
                  <a:schemeClr val="tx1"/>
                </a:solidFill>
                <a:latin typeface="Effra" panose="020B0603020203020204" pitchFamily="34" charset="0"/>
                <a:cs typeface="Effra" panose="020B0603020203020204" pitchFamily="34" charset="0"/>
              </a:rPr>
              <a:t> 2</a:t>
            </a:r>
          </a:p>
        </p:txBody>
      </p:sp>
      <p:pic>
        <p:nvPicPr>
          <p:cNvPr id="55" name="Picture 54">
            <a:extLst>
              <a:ext uri="{FF2B5EF4-FFF2-40B4-BE49-F238E27FC236}">
                <a16:creationId xmlns:a16="http://schemas.microsoft.com/office/drawing/2014/main" id="{CF6CA243-6912-441F-B010-4141E305C45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074052" y="5800788"/>
            <a:ext cx="1911096" cy="502348"/>
          </a:xfrm>
          <a:prstGeom prst="rect">
            <a:avLst/>
          </a:prstGeom>
          <a:effectLst>
            <a:outerShdw blurRad="88900" dist="12700" dir="2700000" algn="tl" rotWithShape="0">
              <a:prstClr val="black">
                <a:alpha val="72000"/>
              </a:prstClr>
            </a:outerShdw>
          </a:effectLst>
        </p:spPr>
      </p:pic>
    </p:spTree>
    <p:extLst>
      <p:ext uri="{BB962C8B-B14F-4D97-AF65-F5344CB8AC3E}">
        <p14:creationId xmlns:p14="http://schemas.microsoft.com/office/powerpoint/2010/main" val="3193334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FC77E253-397F-4A34-ABEA-7396461B5567}"/>
              </a:ext>
            </a:extLst>
          </p:cNvPr>
          <p:cNvSpPr/>
          <p:nvPr/>
        </p:nvSpPr>
        <p:spPr>
          <a:xfrm>
            <a:off x="1" y="7188"/>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Effra Light"/>
              <a:ea typeface="+mn-ea"/>
              <a:cs typeface="+mn-cs"/>
            </a:endParaRPr>
          </a:p>
        </p:txBody>
      </p:sp>
      <p:pic>
        <p:nvPicPr>
          <p:cNvPr id="3" name="Picture 2">
            <a:extLst>
              <a:ext uri="{FF2B5EF4-FFF2-40B4-BE49-F238E27FC236}">
                <a16:creationId xmlns:a16="http://schemas.microsoft.com/office/drawing/2014/main" id="{DF5F6467-B576-4B19-9F6C-FC7D08D0A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667" y="0"/>
            <a:ext cx="6998333" cy="6461408"/>
          </a:xfrm>
          <a:prstGeom prst="rect">
            <a:avLst/>
          </a:prstGeom>
        </p:spPr>
      </p:pic>
      <p:sp>
        <p:nvSpPr>
          <p:cNvPr id="43" name="Rectangle 42">
            <a:extLst>
              <a:ext uri="{FF2B5EF4-FFF2-40B4-BE49-F238E27FC236}">
                <a16:creationId xmlns:a16="http://schemas.microsoft.com/office/drawing/2014/main" id="{ACDD46F3-24CC-499A-A11F-C2B30CFB8394}"/>
              </a:ext>
            </a:extLst>
          </p:cNvPr>
          <p:cNvSpPr/>
          <p:nvPr/>
        </p:nvSpPr>
        <p:spPr>
          <a:xfrm>
            <a:off x="727357" y="2177644"/>
            <a:ext cx="5002616" cy="903565"/>
          </a:xfrm>
          <a:prstGeom prst="rect">
            <a:avLst/>
          </a:prstGeom>
          <a:noFill/>
          <a:ln w="12700" cap="flat" cmpd="sng" algn="ctr">
            <a:noFill/>
            <a:prstDash val="solid"/>
            <a:miter lim="800000"/>
          </a:ln>
          <a:effectLst/>
        </p:spPr>
        <p:txBody>
          <a:bodyPr lIns="0" tIns="0" rIns="0" bIns="0" rtlCol="0" anchor="t" anchorCtr="0"/>
          <a:lstStyle/>
          <a:p>
            <a:pPr lvl="0">
              <a:defRPr/>
            </a:pPr>
            <a:r>
              <a:rPr kumimoji="0" lang="en-US" sz="2400" b="0" i="0" u="none" strike="noStrike" kern="1200" cap="none" spc="0" normalizeH="0" baseline="0" noProof="0">
                <a:ln>
                  <a:noFill/>
                </a:ln>
                <a:solidFill>
                  <a:srgbClr val="FFFFFF"/>
                </a:solidFill>
                <a:effectLst/>
                <a:uLnTx/>
                <a:uFillTx/>
                <a:latin typeface="Effra Light"/>
                <a:ea typeface="+mn-ea"/>
                <a:cs typeface="Effra" panose="020B0603020203020204" pitchFamily="34" charset="0"/>
              </a:rPr>
              <a:t>New </a:t>
            </a:r>
            <a:r>
              <a:rPr lang="en-US" sz="2400">
                <a:solidFill>
                  <a:srgbClr val="FFFFFF"/>
                </a:solidFill>
                <a:cs typeface="Effra" panose="020B0603020203020204" pitchFamily="34" charset="0"/>
              </a:rPr>
              <a:t>Rendering Features for Application Developers</a:t>
            </a:r>
            <a:endParaRPr kumimoji="0" lang="en-US" sz="2400" b="0" i="0" u="none" strike="noStrike" kern="1200" cap="none" spc="0" normalizeH="0" baseline="0" noProof="0">
              <a:ln>
                <a:noFill/>
              </a:ln>
              <a:solidFill>
                <a:srgbClr val="FFFFFF"/>
              </a:solidFill>
              <a:effectLst/>
              <a:uLnTx/>
              <a:uFillTx/>
              <a:latin typeface="Effra Light"/>
              <a:ea typeface="+mn-ea"/>
              <a:cs typeface="+mn-cs"/>
            </a:endParaRPr>
          </a:p>
        </p:txBody>
      </p:sp>
      <p:cxnSp>
        <p:nvCxnSpPr>
          <p:cNvPr id="60" name="Straight Connector 59">
            <a:extLst>
              <a:ext uri="{FF2B5EF4-FFF2-40B4-BE49-F238E27FC236}">
                <a16:creationId xmlns:a16="http://schemas.microsoft.com/office/drawing/2014/main" id="{667E880F-2715-43EF-9B4C-45226FFDB047}"/>
              </a:ext>
            </a:extLst>
          </p:cNvPr>
          <p:cNvCxnSpPr/>
          <p:nvPr/>
        </p:nvCxnSpPr>
        <p:spPr>
          <a:xfrm>
            <a:off x="711491"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61" name="Straight Connector 60">
            <a:extLst>
              <a:ext uri="{FF2B5EF4-FFF2-40B4-BE49-F238E27FC236}">
                <a16:creationId xmlns:a16="http://schemas.microsoft.com/office/drawing/2014/main" id="{DF746319-6BE1-4143-9F1E-26182150C367}"/>
              </a:ext>
            </a:extLst>
          </p:cNvPr>
          <p:cNvCxnSpPr/>
          <p:nvPr/>
        </p:nvCxnSpPr>
        <p:spPr>
          <a:xfrm>
            <a:off x="711491"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62" name="Straight Connector 61">
            <a:extLst>
              <a:ext uri="{FF2B5EF4-FFF2-40B4-BE49-F238E27FC236}">
                <a16:creationId xmlns:a16="http://schemas.microsoft.com/office/drawing/2014/main" id="{FCDF55B6-10C8-4A50-91C4-855CE8B83B8D}"/>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63" name="Straight Connector 62">
            <a:extLst>
              <a:ext uri="{FF2B5EF4-FFF2-40B4-BE49-F238E27FC236}">
                <a16:creationId xmlns:a16="http://schemas.microsoft.com/office/drawing/2014/main" id="{375C40A9-4E4A-4076-93A7-8805AE37A11F}"/>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sp>
        <p:nvSpPr>
          <p:cNvPr id="33" name="Rectangle 32">
            <a:extLst>
              <a:ext uri="{FF2B5EF4-FFF2-40B4-BE49-F238E27FC236}">
                <a16:creationId xmlns:a16="http://schemas.microsoft.com/office/drawing/2014/main" id="{5FB9F5DB-2444-4729-ABD9-FE9378039D11}"/>
              </a:ext>
            </a:extLst>
          </p:cNvPr>
          <p:cNvSpPr/>
          <p:nvPr/>
        </p:nvSpPr>
        <p:spPr>
          <a:xfrm>
            <a:off x="1" y="6038721"/>
            <a:ext cx="786384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endParaRPr>
          </a:p>
          <a:p>
            <a:pPr>
              <a:defRPr/>
            </a:pPr>
            <a:r>
              <a:rPr lang="en-US" sz="800">
                <a:solidFill>
                  <a:schemeClr val="tx1">
                    <a:alpha val="50000"/>
                  </a:schemeClr>
                </a:solidFill>
                <a:cs typeface="Effra Light" panose="020B0403020203020204" pitchFamily="34" charset="0"/>
              </a:rPr>
              <a:t>Image created by Yan Ge (IHDT) using MAXON Cinema 4D</a:t>
            </a:r>
            <a:r>
              <a:rPr lang="en-US" sz="800" baseline="22000">
                <a:solidFill>
                  <a:schemeClr val="tx1">
                    <a:alpha val="50000"/>
                  </a:schemeClr>
                </a:solidFill>
                <a:cs typeface="Effra Light" panose="020B0403020203020204" pitchFamily="34" charset="0"/>
              </a:rPr>
              <a:t>™</a:t>
            </a:r>
            <a:r>
              <a:rPr lang="en-US" sz="800">
                <a:solidFill>
                  <a:schemeClr val="tx1">
                    <a:alpha val="50000"/>
                  </a:schemeClr>
                </a:solidFill>
                <a:cs typeface="Effra Light" panose="020B0403020203020204" pitchFamily="34" charset="0"/>
              </a:rPr>
              <a:t> R19</a:t>
            </a:r>
          </a:p>
          <a:p>
            <a:pPr lvl="0">
              <a:defRPr/>
            </a:pPr>
            <a:r>
              <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rPr>
              <a:t>Use of third party marks / logos is for informational purposes only and no endorsement of or by AMD is intended or implied. GD-83</a:t>
            </a:r>
          </a:p>
        </p:txBody>
      </p:sp>
      <p:sp>
        <p:nvSpPr>
          <p:cNvPr id="25" name="TextBox 24">
            <a:extLst>
              <a:ext uri="{FF2B5EF4-FFF2-40B4-BE49-F238E27FC236}">
                <a16:creationId xmlns:a16="http://schemas.microsoft.com/office/drawing/2014/main" id="{0440B2D5-55FD-465F-AA4C-5A932B718E18}"/>
              </a:ext>
            </a:extLst>
          </p:cNvPr>
          <p:cNvSpPr txBox="1"/>
          <p:nvPr/>
        </p:nvSpPr>
        <p:spPr>
          <a:xfrm>
            <a:off x="222280" y="131887"/>
            <a:ext cx="3682585" cy="369332"/>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Effra Medium" panose="020B0703020203020204" pitchFamily="34" charset="0"/>
                <a:ea typeface="+mn-ea"/>
                <a:cs typeface="Effra Medium" panose="020B0703020203020204" pitchFamily="34" charset="0"/>
              </a:rPr>
              <a:t>RADEON</a:t>
            </a:r>
            <a:r>
              <a:rPr kumimoji="0" lang="en-US" sz="1000" b="0" i="0" u="none" strike="noStrike" kern="1200" cap="none" spc="0" normalizeH="0" baseline="76000" noProof="0">
                <a:ln>
                  <a:noFill/>
                </a:ln>
                <a:solidFill>
                  <a:srgbClr val="000000"/>
                </a:solidFill>
                <a:effectLst/>
                <a:uLnTx/>
                <a:uFillTx/>
                <a:latin typeface="Effra Medium" panose="020B0703020203020204" pitchFamily="34" charset="0"/>
                <a:ea typeface="+mn-ea"/>
                <a:cs typeface="Effra Medium" panose="020B0703020203020204" pitchFamily="34" charset="0"/>
              </a:rPr>
              <a:t>TM</a:t>
            </a:r>
            <a:r>
              <a:rPr kumimoji="0" lang="en-US" sz="1800" b="0" i="0" u="none" strike="noStrike" kern="1200" cap="none" spc="0" normalizeH="0" baseline="0" noProof="0">
                <a:ln>
                  <a:noFill/>
                </a:ln>
                <a:solidFill>
                  <a:srgbClr val="000000"/>
                </a:solidFill>
                <a:effectLst/>
                <a:uLnTx/>
                <a:uFillTx/>
                <a:latin typeface="Effra Medium" panose="020B0703020203020204" pitchFamily="34" charset="0"/>
                <a:ea typeface="+mn-ea"/>
                <a:cs typeface="Effra Medium" panose="020B0703020203020204" pitchFamily="34" charset="0"/>
              </a:rPr>
              <a:t> PRORENDER</a:t>
            </a:r>
          </a:p>
        </p:txBody>
      </p:sp>
      <p:sp>
        <p:nvSpPr>
          <p:cNvPr id="30" name="Rectangle 29">
            <a:extLst>
              <a:ext uri="{FF2B5EF4-FFF2-40B4-BE49-F238E27FC236}">
                <a16:creationId xmlns:a16="http://schemas.microsoft.com/office/drawing/2014/main" id="{5D00ED00-5052-4F64-A20F-CCA901F60604}"/>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7" name="Title 4">
            <a:extLst>
              <a:ext uri="{FF2B5EF4-FFF2-40B4-BE49-F238E27FC236}">
                <a16:creationId xmlns:a16="http://schemas.microsoft.com/office/drawing/2014/main" id="{915A9A70-02C7-4C89-AF14-5C7C53CB2145}"/>
              </a:ext>
            </a:extLst>
          </p:cNvPr>
          <p:cNvSpPr txBox="1">
            <a:spLocks/>
          </p:cNvSpPr>
          <p:nvPr/>
        </p:nvSpPr>
        <p:spPr>
          <a:xfrm>
            <a:off x="5596475" y="3117870"/>
            <a:ext cx="4949720"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endParaRPr lang="en-CA" sz="4000">
              <a:solidFill>
                <a:srgbClr val="FFFFFF"/>
              </a:solidFill>
              <a:latin typeface="Effra" panose="020B0603020203020204" pitchFamily="34" charset="0"/>
              <a:cs typeface="Effra" panose="020B0603020203020204" pitchFamily="34" charset="0"/>
            </a:endParaRPr>
          </a:p>
        </p:txBody>
      </p:sp>
      <p:sp>
        <p:nvSpPr>
          <p:cNvPr id="54" name="TextBox 53">
            <a:extLst>
              <a:ext uri="{FF2B5EF4-FFF2-40B4-BE49-F238E27FC236}">
                <a16:creationId xmlns:a16="http://schemas.microsoft.com/office/drawing/2014/main" id="{FFC65C36-AC80-4E85-8248-DEE44E8AD134}"/>
              </a:ext>
            </a:extLst>
          </p:cNvPr>
          <p:cNvSpPr txBox="1"/>
          <p:nvPr/>
        </p:nvSpPr>
        <p:spPr>
          <a:xfrm>
            <a:off x="619458" y="763512"/>
            <a:ext cx="6355273" cy="1400383"/>
          </a:xfrm>
          <a:prstGeom prst="rect">
            <a:avLst/>
          </a:prstGeom>
          <a:noFill/>
        </p:spPr>
        <p:txBody>
          <a:bodyPr wrap="square" rtlCol="0">
            <a:spAutoFit/>
          </a:bodyPr>
          <a:lstStyle/>
          <a:p>
            <a:pPr>
              <a:spcAft>
                <a:spcPts val="600"/>
              </a:spcAft>
              <a:buClr>
                <a:schemeClr val="bg2"/>
              </a:buClr>
            </a:pPr>
            <a:r>
              <a:rPr lang="en-CA" sz="4000">
                <a:solidFill>
                  <a:srgbClr val="FFFFFF"/>
                </a:solidFill>
                <a:latin typeface="Effra" panose="020B0603020203020204" pitchFamily="34" charset="0"/>
                <a:cs typeface="Effra" panose="020B0603020203020204" pitchFamily="34" charset="0"/>
              </a:rPr>
              <a:t>Radeon </a:t>
            </a:r>
            <a:r>
              <a:rPr lang="en-CA" sz="4000" err="1">
                <a:solidFill>
                  <a:srgbClr val="FFFFFF"/>
                </a:solidFill>
                <a:latin typeface="Effra" panose="020B0603020203020204" pitchFamily="34" charset="0"/>
                <a:cs typeface="Effra" panose="020B0603020203020204" pitchFamily="34" charset="0"/>
              </a:rPr>
              <a:t>ProRender</a:t>
            </a:r>
            <a:endParaRPr lang="en-CA" sz="4000">
              <a:solidFill>
                <a:srgbClr val="FFFFFF"/>
              </a:solidFill>
              <a:latin typeface="Effra" panose="020B0603020203020204" pitchFamily="34" charset="0"/>
              <a:cs typeface="Effra" panose="020B0603020203020204" pitchFamily="34" charset="0"/>
            </a:endParaRPr>
          </a:p>
          <a:p>
            <a:pPr>
              <a:spcAft>
                <a:spcPts val="600"/>
              </a:spcAft>
              <a:buClr>
                <a:schemeClr val="bg2"/>
              </a:buClr>
            </a:pPr>
            <a:r>
              <a:rPr lang="en-US" sz="4000">
                <a:solidFill>
                  <a:srgbClr val="FFFFFF"/>
                </a:solidFill>
                <a:latin typeface="Effra" panose="020B0603020203020204" pitchFamily="34" charset="0"/>
                <a:cs typeface="Effra" panose="020B0603020203020204" pitchFamily="34" charset="0"/>
              </a:rPr>
              <a:t>For Developers</a:t>
            </a:r>
          </a:p>
        </p:txBody>
      </p:sp>
      <p:sp>
        <p:nvSpPr>
          <p:cNvPr id="55" name="TextBox 54">
            <a:extLst>
              <a:ext uri="{FF2B5EF4-FFF2-40B4-BE49-F238E27FC236}">
                <a16:creationId xmlns:a16="http://schemas.microsoft.com/office/drawing/2014/main" id="{96B4B018-6CC6-498C-9230-AC10C1A3A82E}"/>
              </a:ext>
            </a:extLst>
          </p:cNvPr>
          <p:cNvSpPr txBox="1"/>
          <p:nvPr/>
        </p:nvSpPr>
        <p:spPr>
          <a:xfrm>
            <a:off x="1295931" y="3182062"/>
            <a:ext cx="3453664"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Support for </a:t>
            </a:r>
            <a:r>
              <a:rPr lang="en-US" sz="1600" err="1">
                <a:solidFill>
                  <a:srgbClr val="FFFFFF"/>
                </a:solidFill>
                <a:latin typeface="Effra" panose="020B0603020203020204" pitchFamily="34" charset="0"/>
                <a:cs typeface="Effra" panose="020B0603020203020204" pitchFamily="34" charset="0"/>
              </a:rPr>
              <a:t>Volumetrics</a:t>
            </a:r>
            <a:endParaRPr lang="en-US" sz="1600">
              <a:solidFill>
                <a:srgbClr val="FFFFFF"/>
              </a:solidFill>
              <a:latin typeface="Effra" panose="020B0603020203020204" pitchFamily="34" charset="0"/>
              <a:cs typeface="Effra" panose="020B0603020203020204" pitchFamily="34" charset="0"/>
            </a:endParaRPr>
          </a:p>
          <a:p>
            <a:pPr>
              <a:spcAft>
                <a:spcPts val="600"/>
              </a:spcAft>
              <a:buClr>
                <a:schemeClr val="bg2"/>
              </a:buClr>
            </a:pPr>
            <a:r>
              <a:rPr lang="en-US" sz="1400">
                <a:cs typeface="Effra" panose="020B0603020203020204" pitchFamily="34" charset="0"/>
              </a:rPr>
              <a:t>Render Advanced Effects like Smoke, Fog, and Clouds for Even More Realistic Images</a:t>
            </a:r>
            <a:endParaRPr lang="en-US" sz="1400" baseline="30000"/>
          </a:p>
        </p:txBody>
      </p:sp>
      <p:cxnSp>
        <p:nvCxnSpPr>
          <p:cNvPr id="65" name="Straight Connector 64">
            <a:extLst>
              <a:ext uri="{FF2B5EF4-FFF2-40B4-BE49-F238E27FC236}">
                <a16:creationId xmlns:a16="http://schemas.microsoft.com/office/drawing/2014/main" id="{8C9C6283-2EA4-48ED-B951-7D92F0426F9C}"/>
              </a:ext>
            </a:extLst>
          </p:cNvPr>
          <p:cNvCxnSpPr>
            <a:cxnSpLocks/>
          </p:cNvCxnSpPr>
          <p:nvPr/>
        </p:nvCxnSpPr>
        <p:spPr>
          <a:xfrm rot="16200000">
            <a:off x="2289182" y="5470613"/>
            <a:ext cx="822960" cy="0"/>
          </a:xfrm>
          <a:prstGeom prst="line">
            <a:avLst/>
          </a:prstGeom>
          <a:noFill/>
          <a:ln w="9525" cap="flat" cmpd="sng" algn="ctr">
            <a:solidFill>
              <a:sysClr val="window" lastClr="FFFFFF">
                <a:alpha val="24000"/>
              </a:sysClr>
            </a:solidFill>
            <a:prstDash val="solid"/>
            <a:miter lim="800000"/>
          </a:ln>
          <a:effectLst/>
        </p:spPr>
      </p:cxnSp>
      <p:graphicFrame>
        <p:nvGraphicFramePr>
          <p:cNvPr id="66" name="Table 65">
            <a:extLst>
              <a:ext uri="{FF2B5EF4-FFF2-40B4-BE49-F238E27FC236}">
                <a16:creationId xmlns:a16="http://schemas.microsoft.com/office/drawing/2014/main" id="{8E00783C-B58B-4491-836D-5E09BFD0C9C9}"/>
              </a:ext>
            </a:extLst>
          </p:cNvPr>
          <p:cNvGraphicFramePr>
            <a:graphicFrameLocks noGrp="1"/>
          </p:cNvGraphicFramePr>
          <p:nvPr>
            <p:extLst>
              <p:ext uri="{D42A27DB-BD31-4B8C-83A1-F6EECF244321}">
                <p14:modId xmlns:p14="http://schemas.microsoft.com/office/powerpoint/2010/main" val="1289070016"/>
              </p:ext>
            </p:extLst>
          </p:nvPr>
        </p:nvGraphicFramePr>
        <p:xfrm>
          <a:off x="711488" y="4035339"/>
          <a:ext cx="3978344" cy="952253"/>
        </p:xfrm>
        <a:graphic>
          <a:graphicData uri="http://schemas.openxmlformats.org/drawingml/2006/table">
            <a:tbl>
              <a:tblPr firstRow="1" bandRow="1">
                <a:tableStyleId>{5C22544A-7EE6-4342-B048-85BDC9FD1C3A}</a:tableStyleId>
              </a:tblPr>
              <a:tblGrid>
                <a:gridCol w="1989172">
                  <a:extLst>
                    <a:ext uri="{9D8B030D-6E8A-4147-A177-3AD203B41FA5}">
                      <a16:colId xmlns:a16="http://schemas.microsoft.com/office/drawing/2014/main" val="2869485214"/>
                    </a:ext>
                  </a:extLst>
                </a:gridCol>
                <a:gridCol w="1989172">
                  <a:extLst>
                    <a:ext uri="{9D8B030D-6E8A-4147-A177-3AD203B41FA5}">
                      <a16:colId xmlns:a16="http://schemas.microsoft.com/office/drawing/2014/main" val="2289111612"/>
                    </a:ext>
                  </a:extLst>
                </a:gridCol>
              </a:tblGrid>
              <a:tr h="952253">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400" b="0">
                          <a:solidFill>
                            <a:srgbClr val="FFFFFF"/>
                          </a:solidFill>
                          <a:latin typeface="Effra" panose="020B0603020203020204" pitchFamily="34" charset="0"/>
                          <a:cs typeface="Effra" panose="020B0603020203020204" pitchFamily="34" charset="0"/>
                        </a:rPr>
                        <a:t>Metal</a:t>
                      </a:r>
                      <a:r>
                        <a:rPr lang="en-US" sz="1100" b="0" baseline="40000">
                          <a:solidFill>
                            <a:srgbClr val="FFFFFF"/>
                          </a:solidFill>
                          <a:cs typeface="Effra Light" panose="020B0403020203020204" pitchFamily="34" charset="0"/>
                        </a:rPr>
                        <a:t>®</a:t>
                      </a:r>
                      <a:r>
                        <a:rPr lang="en-US" sz="1400" b="0">
                          <a:solidFill>
                            <a:srgbClr val="FFFFFF"/>
                          </a:solidFill>
                          <a:latin typeface="Effra" panose="020B0603020203020204" pitchFamily="34" charset="0"/>
                          <a:cs typeface="Effra" panose="020B0603020203020204" pitchFamily="34" charset="0"/>
                        </a:rPr>
                        <a:t> 2 Support</a:t>
                      </a:r>
                      <a:br>
                        <a:rPr lang="en-US" sz="1400" b="0">
                          <a:solidFill>
                            <a:srgbClr val="FFFFFF"/>
                          </a:solidFill>
                          <a:cs typeface="Effra Light" panose="020B0403020203020204" pitchFamily="34" charset="0"/>
                        </a:rPr>
                      </a:br>
                      <a:r>
                        <a:rPr lang="en-US" sz="1200" b="0">
                          <a:solidFill>
                            <a:srgbClr val="FFFFFF"/>
                          </a:solidFill>
                          <a:cs typeface="Effra Light" panose="020B0403020203020204" pitchFamily="34" charset="0"/>
                        </a:rPr>
                        <a:t>Maximizes the Performance of GPU-Accelerated Rendering on </a:t>
                      </a:r>
                      <a:r>
                        <a:rPr kumimoji="0" lang="en-US" sz="1200" b="0" i="0" u="none" strike="noStrike" kern="1200" cap="none" spc="0" normalizeH="0" baseline="0" noProof="0">
                          <a:ln>
                            <a:noFill/>
                          </a:ln>
                          <a:solidFill>
                            <a:srgbClr val="FFFFFF"/>
                          </a:solidFill>
                          <a:effectLst/>
                          <a:uLnTx/>
                          <a:uFillTx/>
                          <a:latin typeface="+mn-lt"/>
                          <a:ea typeface="+mn-ea"/>
                          <a:cs typeface="Effra Medium" panose="020B0703020203020204" pitchFamily="34" charset="0"/>
                        </a:rPr>
                        <a:t>macOS</a:t>
                      </a:r>
                      <a:r>
                        <a:rPr lang="en-US" sz="1050" b="0" baseline="40000">
                          <a:solidFill>
                            <a:srgbClr val="FFFFFF"/>
                          </a:solidFill>
                          <a:latin typeface="+mn-lt"/>
                          <a:cs typeface="Effra Light" panose="020B0403020203020204" pitchFamily="34" charset="0"/>
                        </a:rPr>
                        <a:t>®</a:t>
                      </a:r>
                      <a:r>
                        <a:rPr kumimoji="0" lang="en-US" sz="1200" b="0" i="0" u="none" strike="noStrike" kern="1200" cap="none" spc="0" normalizeH="0" baseline="0" noProof="0">
                          <a:ln>
                            <a:noFill/>
                          </a:ln>
                          <a:solidFill>
                            <a:srgbClr val="FFFFFF"/>
                          </a:solidFill>
                          <a:effectLst/>
                          <a:uLnTx/>
                          <a:uFillTx/>
                          <a:latin typeface="Myriad Set Pro"/>
                          <a:ea typeface="+mn-ea"/>
                          <a:cs typeface="+mn-cs"/>
                        </a:rPr>
                        <a:t> </a:t>
                      </a:r>
                      <a:endParaRPr lang="en-US" sz="1400" b="0">
                        <a:latin typeface="Effra Medium" panose="020B0703020203020204" pitchFamily="34" charset="0"/>
                        <a:cs typeface="Effra Medium" panose="020B07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400" b="0">
                          <a:solidFill>
                            <a:srgbClr val="FFFFFF"/>
                          </a:solidFill>
                          <a:latin typeface="Effra" panose="020B0603020203020204" pitchFamily="34" charset="0"/>
                          <a:cs typeface="Effra" panose="020B0603020203020204" pitchFamily="34" charset="0"/>
                        </a:rPr>
                        <a:t>More AOV Options</a:t>
                      </a:r>
                      <a:br>
                        <a:rPr lang="en-US" sz="1400" b="0">
                          <a:solidFill>
                            <a:srgbClr val="FFFFFF"/>
                          </a:solidFill>
                          <a:cs typeface="Effra Light" panose="020B0403020203020204" pitchFamily="34" charset="0"/>
                        </a:rPr>
                      </a:br>
                      <a:r>
                        <a:rPr lang="en-US" sz="1200" b="0">
                          <a:solidFill>
                            <a:srgbClr val="FFFFFF"/>
                          </a:solidFill>
                          <a:latin typeface="+mn-lt"/>
                          <a:cs typeface="Effra Medium" panose="020B0703020203020204" pitchFamily="34" charset="0"/>
                        </a:rPr>
                        <a:t>Such as Reflections and Diffuse Lighting for Compositing</a:t>
                      </a:r>
                      <a:endParaRPr lang="en-US" sz="1200" b="0">
                        <a:latin typeface="+mn-lt"/>
                        <a:cs typeface="Effra" panose="020B06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0566122"/>
                  </a:ext>
                </a:extLst>
              </a:tr>
            </a:tbl>
          </a:graphicData>
        </a:graphic>
      </p:graphicFrame>
      <p:cxnSp>
        <p:nvCxnSpPr>
          <p:cNvPr id="67" name="Straight Connector 66">
            <a:extLst>
              <a:ext uri="{FF2B5EF4-FFF2-40B4-BE49-F238E27FC236}">
                <a16:creationId xmlns:a16="http://schemas.microsoft.com/office/drawing/2014/main" id="{563DFF74-616B-4062-A011-20AD7CD7BD70}"/>
              </a:ext>
            </a:extLst>
          </p:cNvPr>
          <p:cNvCxnSpPr>
            <a:cxnSpLocks/>
          </p:cNvCxnSpPr>
          <p:nvPr/>
        </p:nvCxnSpPr>
        <p:spPr>
          <a:xfrm rot="16200000">
            <a:off x="2289181" y="4511468"/>
            <a:ext cx="822960" cy="0"/>
          </a:xfrm>
          <a:prstGeom prst="line">
            <a:avLst/>
          </a:prstGeom>
          <a:noFill/>
          <a:ln w="9525" cap="flat" cmpd="sng" algn="ctr">
            <a:solidFill>
              <a:sysClr val="window" lastClr="FFFFFF">
                <a:alpha val="24000"/>
              </a:sysClr>
            </a:solidFill>
            <a:prstDash val="solid"/>
            <a:miter lim="800000"/>
          </a:ln>
          <a:effectLst/>
        </p:spPr>
      </p:cxnSp>
      <p:sp>
        <p:nvSpPr>
          <p:cNvPr id="69" name="Rectangle 68">
            <a:extLst>
              <a:ext uri="{FF2B5EF4-FFF2-40B4-BE49-F238E27FC236}">
                <a16:creationId xmlns:a16="http://schemas.microsoft.com/office/drawing/2014/main" id="{65F022AE-1600-4EFF-ACC2-FFB52A70F37D}"/>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75" name="Group 74">
            <a:extLst>
              <a:ext uri="{FF2B5EF4-FFF2-40B4-BE49-F238E27FC236}">
                <a16:creationId xmlns:a16="http://schemas.microsoft.com/office/drawing/2014/main" id="{488179FB-BE0E-485A-BC54-789F99D30854}"/>
              </a:ext>
            </a:extLst>
          </p:cNvPr>
          <p:cNvGrpSpPr/>
          <p:nvPr/>
        </p:nvGrpSpPr>
        <p:grpSpPr>
          <a:xfrm>
            <a:off x="11643360" y="4924540"/>
            <a:ext cx="548640" cy="548640"/>
            <a:chOff x="11650705" y="4924540"/>
            <a:chExt cx="548640" cy="548640"/>
          </a:xfrm>
        </p:grpSpPr>
        <p:sp>
          <p:nvSpPr>
            <p:cNvPr id="76" name="Rectangle 75">
              <a:extLst>
                <a:ext uri="{FF2B5EF4-FFF2-40B4-BE49-F238E27FC236}">
                  <a16:creationId xmlns:a16="http://schemas.microsoft.com/office/drawing/2014/main" id="{1AC06972-0BB7-424B-963A-61B3FE8D6223}"/>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77" name="Picture 76">
              <a:extLst>
                <a:ext uri="{FF2B5EF4-FFF2-40B4-BE49-F238E27FC236}">
                  <a16:creationId xmlns:a16="http://schemas.microsoft.com/office/drawing/2014/main" id="{4498B681-EB59-43D3-B011-8BCD39BF74D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80" name="Rectangle 79">
            <a:extLst>
              <a:ext uri="{FF2B5EF4-FFF2-40B4-BE49-F238E27FC236}">
                <a16:creationId xmlns:a16="http://schemas.microsoft.com/office/drawing/2014/main" id="{FD970720-5A7E-41A0-BE80-25D35A7F1328}"/>
              </a:ext>
            </a:extLst>
          </p:cNvPr>
          <p:cNvSpPr/>
          <p:nvPr/>
        </p:nvSpPr>
        <p:spPr>
          <a:xfrm>
            <a:off x="8709788" y="4944469"/>
            <a:ext cx="2843621"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Rendering Is for Everyone</a:t>
            </a:r>
            <a:endParaRPr lang="en-US" sz="1300" kern="0" dirty="0">
              <a:solidFill>
                <a:prstClr val="black"/>
              </a:solidFill>
              <a:latin typeface="Effra Medium" panose="020B0703020203020204" pitchFamily="34" charset="0"/>
              <a:cs typeface="Effra Medium" panose="020B0703020203020204" pitchFamily="34" charset="0"/>
            </a:endParaRPr>
          </a:p>
        </p:txBody>
      </p:sp>
      <p:pic>
        <p:nvPicPr>
          <p:cNvPr id="11" name="Graphic 10" descr="Users">
            <a:extLst>
              <a:ext uri="{FF2B5EF4-FFF2-40B4-BE49-F238E27FC236}">
                <a16:creationId xmlns:a16="http://schemas.microsoft.com/office/drawing/2014/main" id="{CDDC656A-0346-49BE-BA13-294BEE128C2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14322" y="4922948"/>
            <a:ext cx="548640" cy="548640"/>
          </a:xfrm>
          <a:prstGeom prst="rect">
            <a:avLst/>
          </a:prstGeom>
        </p:spPr>
      </p:pic>
      <p:pic>
        <p:nvPicPr>
          <p:cNvPr id="15" name="Graphic 14" descr="Cloud">
            <a:extLst>
              <a:ext uri="{FF2B5EF4-FFF2-40B4-BE49-F238E27FC236}">
                <a16:creationId xmlns:a16="http://schemas.microsoft.com/office/drawing/2014/main" id="{FFFFB2A9-E99C-426A-A209-E582CBA4759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4138" y="3249516"/>
            <a:ext cx="640080" cy="640080"/>
          </a:xfrm>
          <a:prstGeom prst="rect">
            <a:avLst/>
          </a:prstGeom>
        </p:spPr>
      </p:pic>
      <p:graphicFrame>
        <p:nvGraphicFramePr>
          <p:cNvPr id="79" name="Table 78">
            <a:extLst>
              <a:ext uri="{FF2B5EF4-FFF2-40B4-BE49-F238E27FC236}">
                <a16:creationId xmlns:a16="http://schemas.microsoft.com/office/drawing/2014/main" id="{F861BC55-CEC8-49A7-8A37-79CB0C6BD5C9}"/>
              </a:ext>
            </a:extLst>
          </p:cNvPr>
          <p:cNvGraphicFramePr>
            <a:graphicFrameLocks noGrp="1"/>
          </p:cNvGraphicFramePr>
          <p:nvPr>
            <p:extLst>
              <p:ext uri="{D42A27DB-BD31-4B8C-83A1-F6EECF244321}">
                <p14:modId xmlns:p14="http://schemas.microsoft.com/office/powerpoint/2010/main" val="2350215010"/>
              </p:ext>
            </p:extLst>
          </p:nvPr>
        </p:nvGraphicFramePr>
        <p:xfrm>
          <a:off x="711488" y="4979836"/>
          <a:ext cx="3978344" cy="952253"/>
        </p:xfrm>
        <a:graphic>
          <a:graphicData uri="http://schemas.openxmlformats.org/drawingml/2006/table">
            <a:tbl>
              <a:tblPr firstRow="1" bandRow="1">
                <a:tableStyleId>{5C22544A-7EE6-4342-B048-85BDC9FD1C3A}</a:tableStyleId>
              </a:tblPr>
              <a:tblGrid>
                <a:gridCol w="1989172">
                  <a:extLst>
                    <a:ext uri="{9D8B030D-6E8A-4147-A177-3AD203B41FA5}">
                      <a16:colId xmlns:a16="http://schemas.microsoft.com/office/drawing/2014/main" val="2869485214"/>
                    </a:ext>
                  </a:extLst>
                </a:gridCol>
                <a:gridCol w="1989172">
                  <a:extLst>
                    <a:ext uri="{9D8B030D-6E8A-4147-A177-3AD203B41FA5}">
                      <a16:colId xmlns:a16="http://schemas.microsoft.com/office/drawing/2014/main" val="2289111612"/>
                    </a:ext>
                  </a:extLst>
                </a:gridCol>
              </a:tblGrid>
              <a:tr h="952253">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400" b="0" dirty="0">
                          <a:solidFill>
                            <a:srgbClr val="FFFFFF"/>
                          </a:solidFill>
                          <a:latin typeface="Effra" panose="020B0603020203020204" pitchFamily="34" charset="0"/>
                          <a:cs typeface="Effra" panose="020B0603020203020204" pitchFamily="34" charset="0"/>
                        </a:rPr>
                        <a:t>Adaptive Subdivision</a:t>
                      </a:r>
                      <a:br>
                        <a:rPr lang="en-US" sz="1400" b="0" dirty="0">
                          <a:solidFill>
                            <a:srgbClr val="FFFFFF"/>
                          </a:solidFill>
                          <a:cs typeface="Effra Light" panose="020B0403020203020204" pitchFamily="34" charset="0"/>
                        </a:rPr>
                      </a:br>
                      <a:r>
                        <a:rPr lang="en-US" sz="1200" b="0" dirty="0">
                          <a:solidFill>
                            <a:srgbClr val="FFFFFF"/>
                          </a:solidFill>
                          <a:cs typeface="Effra Light" panose="020B0403020203020204" pitchFamily="34" charset="0"/>
                        </a:rPr>
                        <a:t>Speed Up Workflows by Easily Rendering Complex Shapes from Simple Meshes</a:t>
                      </a:r>
                      <a:endParaRPr lang="en-US" sz="1400" b="0" dirty="0">
                        <a:latin typeface="Effra Medium" panose="020B0703020203020204" pitchFamily="34" charset="0"/>
                        <a:cs typeface="Effra Medium" panose="020B07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400" b="0" dirty="0">
                          <a:solidFill>
                            <a:srgbClr val="FFFFFF"/>
                          </a:solidFill>
                          <a:latin typeface="Effra" panose="020B0603020203020204" pitchFamily="34" charset="0"/>
                          <a:cs typeface="Effra" panose="020B0603020203020204" pitchFamily="34" charset="0"/>
                        </a:rPr>
                        <a:t>Stacked IOR Support</a:t>
                      </a:r>
                      <a:br>
                        <a:rPr lang="en-US" sz="1400" b="0" dirty="0">
                          <a:solidFill>
                            <a:srgbClr val="FFFFFF"/>
                          </a:solidFill>
                          <a:cs typeface="Effra Light" panose="020B0403020203020204" pitchFamily="34" charset="0"/>
                        </a:rPr>
                      </a:br>
                      <a:r>
                        <a:rPr lang="en-US" sz="1200" b="0" dirty="0">
                          <a:solidFill>
                            <a:srgbClr val="FFFFFF"/>
                          </a:solidFill>
                          <a:latin typeface="+mn-lt"/>
                          <a:cs typeface="Effra Medium" panose="020B0703020203020204" pitchFamily="34" charset="0"/>
                        </a:rPr>
                        <a:t>Improved Liquids in Transparent Objects Rendering</a:t>
                      </a:r>
                      <a:endParaRPr lang="en-US" sz="1200" b="0" dirty="0">
                        <a:latin typeface="+mn-lt"/>
                        <a:cs typeface="Effra" panose="020B06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0566122"/>
                  </a:ext>
                </a:extLst>
              </a:tr>
            </a:tbl>
          </a:graphicData>
        </a:graphic>
      </p:graphicFrame>
      <p:pic>
        <p:nvPicPr>
          <p:cNvPr id="31" name="Picture 30">
            <a:extLst>
              <a:ext uri="{FF2B5EF4-FFF2-40B4-BE49-F238E27FC236}">
                <a16:creationId xmlns:a16="http://schemas.microsoft.com/office/drawing/2014/main" id="{480C4D29-3996-47AF-BDF3-2756F7F70BC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74052" y="5800788"/>
            <a:ext cx="1911096" cy="502348"/>
          </a:xfrm>
          <a:prstGeom prst="rect">
            <a:avLst/>
          </a:prstGeom>
          <a:effectLst>
            <a:outerShdw blurRad="88900" dist="12700" dir="2700000" algn="tl" rotWithShape="0">
              <a:prstClr val="black">
                <a:alpha val="72000"/>
              </a:prstClr>
            </a:outerShdw>
          </a:effectLst>
        </p:spPr>
      </p:pic>
    </p:spTree>
    <p:extLst>
      <p:ext uri="{BB962C8B-B14F-4D97-AF65-F5344CB8AC3E}">
        <p14:creationId xmlns:p14="http://schemas.microsoft.com/office/powerpoint/2010/main" val="2011627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B03CE71-AE2F-4E13-BBC8-77FB50824354}"/>
              </a:ext>
            </a:extLst>
          </p:cNvPr>
          <p:cNvPicPr>
            <a:picLocks noChangeAspect="1"/>
          </p:cNvPicPr>
          <p:nvPr/>
        </p:nvPicPr>
        <p:blipFill rotWithShape="1">
          <a:blip r:embed="rId3">
            <a:extLst>
              <a:ext uri="{28A0092B-C50C-407E-A947-70E740481C1C}">
                <a14:useLocalDpi xmlns:a14="http://schemas.microsoft.com/office/drawing/2010/main" val="0"/>
              </a:ext>
            </a:extLst>
          </a:blip>
          <a:srcRect t="5834"/>
          <a:stretch/>
        </p:blipFill>
        <p:spPr>
          <a:xfrm>
            <a:off x="1524" y="-1"/>
            <a:ext cx="12188952" cy="6456259"/>
          </a:xfrm>
          <a:prstGeom prst="rect">
            <a:avLst/>
          </a:prstGeom>
        </p:spPr>
      </p:pic>
      <p:sp>
        <p:nvSpPr>
          <p:cNvPr id="27" name="Rectangle 26" hidden="1">
            <a:extLst>
              <a:ext uri="{FF2B5EF4-FFF2-40B4-BE49-F238E27FC236}">
                <a16:creationId xmlns:a16="http://schemas.microsoft.com/office/drawing/2014/main" id="{402EF4C1-0822-46CE-9B4B-F7642169E5AC}"/>
              </a:ext>
            </a:extLst>
          </p:cNvPr>
          <p:cNvSpPr/>
          <p:nvPr/>
        </p:nvSpPr>
        <p:spPr>
          <a:xfrm rot="16200000">
            <a:off x="2868910" y="-2868912"/>
            <a:ext cx="6454181" cy="12192001"/>
          </a:xfrm>
          <a:prstGeom prst="rect">
            <a:avLst/>
          </a:prstGeom>
          <a:gradFill>
            <a:gsLst>
              <a:gs pos="99000">
                <a:srgbClr val="0000E1">
                  <a:alpha val="5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Effra Light"/>
              <a:ea typeface="+mn-ea"/>
              <a:cs typeface="+mn-cs"/>
            </a:endParaRPr>
          </a:p>
        </p:txBody>
      </p:sp>
      <p:sp>
        <p:nvSpPr>
          <p:cNvPr id="19" name="Rectangle 18">
            <a:extLst>
              <a:ext uri="{FF2B5EF4-FFF2-40B4-BE49-F238E27FC236}">
                <a16:creationId xmlns:a16="http://schemas.microsoft.com/office/drawing/2014/main" id="{2F3684A0-3FD7-4A87-988B-5FB088B02AC9}"/>
              </a:ext>
            </a:extLst>
          </p:cNvPr>
          <p:cNvSpPr/>
          <p:nvPr/>
        </p:nvSpPr>
        <p:spPr>
          <a:xfrm>
            <a:off x="0" y="1"/>
            <a:ext cx="12192000" cy="6455664"/>
          </a:xfrm>
          <a:prstGeom prst="rect">
            <a:avLst/>
          </a:prstGeom>
          <a:gradFill flip="none" rotWithShape="1">
            <a:gsLst>
              <a:gs pos="100000">
                <a:srgbClr val="00003B"/>
              </a:gs>
              <a:gs pos="2500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7EBF39D6-B41D-4C77-9F5D-C367347E259E}"/>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D130056B-1B08-46A4-9162-8AD8E5BA84A5}"/>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20" name="TextBox 19">
            <a:extLst>
              <a:ext uri="{FF2B5EF4-FFF2-40B4-BE49-F238E27FC236}">
                <a16:creationId xmlns:a16="http://schemas.microsoft.com/office/drawing/2014/main" id="{79EC720A-C58B-4E8E-80DE-98092214011F}"/>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kumimoji="0" lang="en-US" sz="1800" b="0" i="0" u="none" strike="noStrike" kern="1200" cap="none" spc="0" normalizeH="0" baseline="0" noProof="0">
                <a:ln>
                  <a:noFill/>
                </a:ln>
                <a:solidFill>
                  <a:srgbClr val="000000"/>
                </a:solidFill>
                <a:effectLst/>
                <a:uLnTx/>
                <a:uFillTx/>
                <a:latin typeface="Effra Medium" panose="020B0703020203020204" pitchFamily="34" charset="0"/>
                <a:ea typeface="+mn-ea"/>
                <a:cs typeface="Effra Medium" panose="020B0703020203020204" pitchFamily="34" charset="0"/>
              </a:rPr>
              <a:t> PRO SOFTWARE</a:t>
            </a:r>
          </a:p>
        </p:txBody>
      </p:sp>
      <p:sp>
        <p:nvSpPr>
          <p:cNvPr id="33" name="Title 4">
            <a:extLst>
              <a:ext uri="{FF2B5EF4-FFF2-40B4-BE49-F238E27FC236}">
                <a16:creationId xmlns:a16="http://schemas.microsoft.com/office/drawing/2014/main" id="{061DB244-1978-4DAD-A703-A1C481D212E2}"/>
              </a:ext>
            </a:extLst>
          </p:cNvPr>
          <p:cNvSpPr txBox="1">
            <a:spLocks/>
          </p:cNvSpPr>
          <p:nvPr/>
        </p:nvSpPr>
        <p:spPr>
          <a:xfrm>
            <a:off x="3051915" y="1297384"/>
            <a:ext cx="6088171" cy="596288"/>
          </a:xfrm>
          <a:prstGeom prst="rect">
            <a:avLst/>
          </a:prstGeom>
          <a:effectLst/>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lvl="0" algn="ctr">
              <a:lnSpc>
                <a:spcPct val="85000"/>
              </a:lnSpc>
              <a:defRPr/>
            </a:pPr>
            <a:r>
              <a:rPr lang="en-CA" sz="4400" spc="0">
                <a:solidFill>
                  <a:srgbClr val="FFFFFF"/>
                </a:solidFill>
                <a:latin typeface="Effra" panose="020B0603020203020204" pitchFamily="34" charset="0"/>
                <a:cs typeface="Effra" panose="020B0603020203020204" pitchFamily="34" charset="0"/>
              </a:rPr>
              <a:t>ENTERPRISE EDITION</a:t>
            </a:r>
            <a:endParaRPr kumimoji="0" lang="en-CA" sz="4400" b="0" i="0" u="none" strike="noStrike" kern="1200" cap="none" spc="0" normalizeH="0" baseline="0" noProof="0">
              <a:ln>
                <a:noFill/>
              </a:ln>
              <a:solidFill>
                <a:srgbClr val="FFFFFF"/>
              </a:solidFill>
              <a:effectLst/>
              <a:uLnTx/>
              <a:uFillTx/>
              <a:latin typeface="Effra" panose="020B0603020203020204" pitchFamily="34" charset="0"/>
              <a:cs typeface="Effra" panose="020B0603020203020204" pitchFamily="34" charset="0"/>
            </a:endParaRPr>
          </a:p>
        </p:txBody>
      </p:sp>
      <p:cxnSp>
        <p:nvCxnSpPr>
          <p:cNvPr id="35" name="Straight Connector 34">
            <a:extLst>
              <a:ext uri="{FF2B5EF4-FFF2-40B4-BE49-F238E27FC236}">
                <a16:creationId xmlns:a16="http://schemas.microsoft.com/office/drawing/2014/main" id="{ED639E72-67AF-4C8A-B738-4E8A5968B190}"/>
              </a:ext>
            </a:extLst>
          </p:cNvPr>
          <p:cNvCxnSpPr>
            <a:cxnSpLocks/>
          </p:cNvCxnSpPr>
          <p:nvPr/>
        </p:nvCxnSpPr>
        <p:spPr>
          <a:xfrm>
            <a:off x="2895600" y="1976246"/>
            <a:ext cx="6400800" cy="0"/>
          </a:xfrm>
          <a:prstGeom prst="line">
            <a:avLst/>
          </a:prstGeom>
          <a:noFill/>
          <a:ln w="9525" cap="flat" cmpd="sng" algn="ctr">
            <a:solidFill>
              <a:sysClr val="window" lastClr="FFFFFF">
                <a:alpha val="24000"/>
              </a:sysClr>
            </a:solidFill>
            <a:prstDash val="solid"/>
            <a:miter lim="800000"/>
          </a:ln>
          <a:effectLst/>
        </p:spPr>
      </p:cxnSp>
      <p:sp>
        <p:nvSpPr>
          <p:cNvPr id="25" name="Rectangle 24">
            <a:extLst>
              <a:ext uri="{FF2B5EF4-FFF2-40B4-BE49-F238E27FC236}">
                <a16:creationId xmlns:a16="http://schemas.microsoft.com/office/drawing/2014/main" id="{A3143CCE-4DE4-4D21-BF6C-E94718E17593}"/>
              </a:ext>
            </a:extLst>
          </p:cNvPr>
          <p:cNvSpPr/>
          <p:nvPr/>
        </p:nvSpPr>
        <p:spPr>
          <a:xfrm>
            <a:off x="2918811" y="2170682"/>
            <a:ext cx="6354379" cy="454452"/>
          </a:xfrm>
          <a:prstGeom prst="rect">
            <a:avLst/>
          </a:prstGeom>
          <a:noFill/>
          <a:ln w="12700" cap="flat" cmpd="sng" algn="ctr">
            <a:noFill/>
            <a:prstDash val="solid"/>
            <a:miter lim="800000"/>
          </a:ln>
          <a:effectLst/>
        </p:spPr>
        <p:txBody>
          <a:bodyPr lIns="0" tIns="0" rIns="0" bIns="0" rtlCol="0" anchor="t" anchorCtr="0"/>
          <a:lstStyle/>
          <a:p>
            <a:pPr algn="ctr"/>
            <a:r>
              <a:rPr lang="en-US" sz="3200">
                <a:cs typeface="Effra" panose="020B0603020203020204" pitchFamily="34" charset="0"/>
              </a:rPr>
              <a:t>Optimize Your Graphics Investment</a:t>
            </a:r>
          </a:p>
          <a:p>
            <a:pPr>
              <a:lnSpc>
                <a:spcPct val="150000"/>
              </a:lnSpc>
            </a:pPr>
            <a:r>
              <a:rPr lang="en-US" sz="3200">
                <a:latin typeface="Effra" panose="020B0603020203020204" pitchFamily="34" charset="0"/>
                <a:cs typeface="Effra" panose="020B0603020203020204" pitchFamily="34" charset="0"/>
              </a:rPr>
              <a:t>	</a:t>
            </a:r>
          </a:p>
        </p:txBody>
      </p:sp>
      <p:sp>
        <p:nvSpPr>
          <p:cNvPr id="12" name="Rectangle 11">
            <a:extLst>
              <a:ext uri="{FF2B5EF4-FFF2-40B4-BE49-F238E27FC236}">
                <a16:creationId xmlns:a16="http://schemas.microsoft.com/office/drawing/2014/main" id="{5B24829F-CB09-44C9-BC98-A20646CD1D7D}"/>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5" name="Rectangle 4">
            <a:extLst>
              <a:ext uri="{FF2B5EF4-FFF2-40B4-BE49-F238E27FC236}">
                <a16:creationId xmlns:a16="http://schemas.microsoft.com/office/drawing/2014/main" id="{27B437B6-875C-4C57-A17D-E7E31B862CC9}"/>
              </a:ext>
            </a:extLst>
          </p:cNvPr>
          <p:cNvSpPr/>
          <p:nvPr/>
        </p:nvSpPr>
        <p:spPr>
          <a:xfrm>
            <a:off x="274354" y="4017758"/>
            <a:ext cx="1636987" cy="646331"/>
          </a:xfrm>
          <a:prstGeom prst="rect">
            <a:avLst/>
          </a:prstGeom>
          <a:effectLst/>
        </p:spPr>
        <p:txBody>
          <a:bodyPr wrap="none">
            <a:spAutoFit/>
          </a:bodyPr>
          <a:lstStyle/>
          <a:p>
            <a:pPr lvl="0" algn="ctr" defTabSz="914126">
              <a:defRPr/>
            </a:pPr>
            <a:r>
              <a:rPr lang="en-US" sz="3600">
                <a:latin typeface="Effra" panose="020B0603020203020204" pitchFamily="34" charset="0"/>
                <a:cs typeface="Effra" panose="020B0603020203020204" pitchFamily="34" charset="0"/>
              </a:rPr>
              <a:t>Quality</a:t>
            </a:r>
          </a:p>
        </p:txBody>
      </p:sp>
      <p:sp>
        <p:nvSpPr>
          <p:cNvPr id="6" name="Rectangle 5">
            <a:extLst>
              <a:ext uri="{FF2B5EF4-FFF2-40B4-BE49-F238E27FC236}">
                <a16:creationId xmlns:a16="http://schemas.microsoft.com/office/drawing/2014/main" id="{DDA3FA02-7132-4E58-9FEF-A7C3F1121D47}"/>
              </a:ext>
            </a:extLst>
          </p:cNvPr>
          <p:cNvSpPr/>
          <p:nvPr/>
        </p:nvSpPr>
        <p:spPr>
          <a:xfrm>
            <a:off x="2130322" y="4017758"/>
            <a:ext cx="2795957" cy="646331"/>
          </a:xfrm>
          <a:prstGeom prst="rect">
            <a:avLst/>
          </a:prstGeom>
          <a:effectLst/>
        </p:spPr>
        <p:txBody>
          <a:bodyPr wrap="none">
            <a:spAutoFit/>
          </a:bodyPr>
          <a:lstStyle/>
          <a:p>
            <a:pPr algn="ctr"/>
            <a:r>
              <a:rPr lang="en-US" sz="3600">
                <a:latin typeface="Effra" panose="020B0603020203020204" pitchFamily="34" charset="0"/>
                <a:cs typeface="Effra" panose="020B0603020203020204" pitchFamily="34" charset="0"/>
              </a:rPr>
              <a:t>Performance</a:t>
            </a:r>
            <a:endParaRPr lang="en-US" sz="3600"/>
          </a:p>
        </p:txBody>
      </p:sp>
      <p:sp>
        <p:nvSpPr>
          <p:cNvPr id="7" name="Rectangle 6">
            <a:extLst>
              <a:ext uri="{FF2B5EF4-FFF2-40B4-BE49-F238E27FC236}">
                <a16:creationId xmlns:a16="http://schemas.microsoft.com/office/drawing/2014/main" id="{5A956001-E9D8-4F98-AC92-423BB7FDAF7B}"/>
              </a:ext>
            </a:extLst>
          </p:cNvPr>
          <p:cNvSpPr/>
          <p:nvPr/>
        </p:nvSpPr>
        <p:spPr>
          <a:xfrm>
            <a:off x="5145260" y="4017758"/>
            <a:ext cx="1859803" cy="646331"/>
          </a:xfrm>
          <a:prstGeom prst="rect">
            <a:avLst/>
          </a:prstGeom>
          <a:effectLst/>
        </p:spPr>
        <p:txBody>
          <a:bodyPr wrap="none">
            <a:spAutoFit/>
          </a:bodyPr>
          <a:lstStyle/>
          <a:p>
            <a:pPr lvl="0" algn="ctr" defTabSz="914126">
              <a:defRPr/>
            </a:pPr>
            <a:r>
              <a:rPr lang="en-US" sz="3600">
                <a:latin typeface="Effra" panose="020B0603020203020204" pitchFamily="34" charset="0"/>
                <a:cs typeface="Effra" panose="020B0603020203020204" pitchFamily="34" charset="0"/>
              </a:rPr>
              <a:t>Security</a:t>
            </a:r>
          </a:p>
        </p:txBody>
      </p:sp>
      <p:sp>
        <p:nvSpPr>
          <p:cNvPr id="8" name="Rectangle 7">
            <a:extLst>
              <a:ext uri="{FF2B5EF4-FFF2-40B4-BE49-F238E27FC236}">
                <a16:creationId xmlns:a16="http://schemas.microsoft.com/office/drawing/2014/main" id="{34167415-DA68-44A8-82BB-6F696517FB6E}"/>
              </a:ext>
            </a:extLst>
          </p:cNvPr>
          <p:cNvSpPr/>
          <p:nvPr/>
        </p:nvSpPr>
        <p:spPr>
          <a:xfrm>
            <a:off x="7224044" y="4017758"/>
            <a:ext cx="2148345" cy="646331"/>
          </a:xfrm>
          <a:prstGeom prst="rect">
            <a:avLst/>
          </a:prstGeom>
          <a:effectLst/>
        </p:spPr>
        <p:txBody>
          <a:bodyPr wrap="none">
            <a:spAutoFit/>
          </a:bodyPr>
          <a:lstStyle/>
          <a:p>
            <a:pPr algn="ctr"/>
            <a:r>
              <a:rPr lang="en-US" sz="3600">
                <a:latin typeface="Effra" panose="020B0603020203020204" pitchFamily="34" charset="0"/>
                <a:cs typeface="Effra" panose="020B0603020203020204" pitchFamily="34" charset="0"/>
              </a:rPr>
              <a:t>Simplicity</a:t>
            </a:r>
            <a:endParaRPr lang="en-US" sz="3600"/>
          </a:p>
        </p:txBody>
      </p:sp>
      <p:sp>
        <p:nvSpPr>
          <p:cNvPr id="9" name="Rectangle 8">
            <a:extLst>
              <a:ext uri="{FF2B5EF4-FFF2-40B4-BE49-F238E27FC236}">
                <a16:creationId xmlns:a16="http://schemas.microsoft.com/office/drawing/2014/main" id="{2E5EAD63-4269-4106-9BA3-640DC2B6EADB}"/>
              </a:ext>
            </a:extLst>
          </p:cNvPr>
          <p:cNvSpPr/>
          <p:nvPr/>
        </p:nvSpPr>
        <p:spPr>
          <a:xfrm>
            <a:off x="9591369" y="4017758"/>
            <a:ext cx="2326278" cy="646331"/>
          </a:xfrm>
          <a:prstGeom prst="rect">
            <a:avLst/>
          </a:prstGeom>
          <a:effectLst/>
        </p:spPr>
        <p:txBody>
          <a:bodyPr wrap="none">
            <a:spAutoFit/>
          </a:bodyPr>
          <a:lstStyle/>
          <a:p>
            <a:pPr lvl="0" algn="ctr" defTabSz="914126">
              <a:defRPr/>
            </a:pPr>
            <a:r>
              <a:rPr lang="en-US" sz="3600">
                <a:latin typeface="Effra" panose="020B0603020203020204" pitchFamily="34" charset="0"/>
                <a:cs typeface="Effra" panose="020B0603020203020204" pitchFamily="34" charset="0"/>
              </a:rPr>
              <a:t>Innovation</a:t>
            </a:r>
          </a:p>
        </p:txBody>
      </p:sp>
      <p:grpSp>
        <p:nvGrpSpPr>
          <p:cNvPr id="2" name="Group 1">
            <a:extLst>
              <a:ext uri="{FF2B5EF4-FFF2-40B4-BE49-F238E27FC236}">
                <a16:creationId xmlns:a16="http://schemas.microsoft.com/office/drawing/2014/main" id="{B9931E8C-5E14-4F02-847F-AA5CCE92A18E}"/>
              </a:ext>
            </a:extLst>
          </p:cNvPr>
          <p:cNvGrpSpPr/>
          <p:nvPr/>
        </p:nvGrpSpPr>
        <p:grpSpPr>
          <a:xfrm>
            <a:off x="521347" y="4792574"/>
            <a:ext cx="1143000" cy="1143000"/>
            <a:chOff x="498367" y="4792574"/>
            <a:chExt cx="1143000" cy="1143000"/>
          </a:xfrm>
          <a:effectLst/>
        </p:grpSpPr>
        <p:pic>
          <p:nvPicPr>
            <p:cNvPr id="36" name="Graphic 102" descr="Ribbon">
              <a:extLst>
                <a:ext uri="{FF2B5EF4-FFF2-40B4-BE49-F238E27FC236}">
                  <a16:creationId xmlns:a16="http://schemas.microsoft.com/office/drawing/2014/main" id="{DB964A18-3D69-43C0-B19F-B2E60CF73C7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8367" y="4792574"/>
              <a:ext cx="1143000" cy="1143000"/>
            </a:xfrm>
            <a:prstGeom prst="rect">
              <a:avLst/>
            </a:prstGeom>
          </p:spPr>
        </p:pic>
        <p:pic>
          <p:nvPicPr>
            <p:cNvPr id="37" name="Graphic 103" descr="Checkmark">
              <a:extLst>
                <a:ext uri="{FF2B5EF4-FFF2-40B4-BE49-F238E27FC236}">
                  <a16:creationId xmlns:a16="http://schemas.microsoft.com/office/drawing/2014/main" id="{88CE2034-807F-4998-942D-BA27B05C513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2528" y="5038641"/>
              <a:ext cx="346555" cy="346555"/>
            </a:xfrm>
            <a:prstGeom prst="rect">
              <a:avLst/>
            </a:prstGeom>
          </p:spPr>
        </p:pic>
      </p:grpSp>
      <p:sp>
        <p:nvSpPr>
          <p:cNvPr id="38" name="Freeform 14">
            <a:extLst>
              <a:ext uri="{FF2B5EF4-FFF2-40B4-BE49-F238E27FC236}">
                <a16:creationId xmlns:a16="http://schemas.microsoft.com/office/drawing/2014/main" id="{2341F7DD-7946-458D-B5AA-EFB981312463}"/>
              </a:ext>
            </a:extLst>
          </p:cNvPr>
          <p:cNvSpPr>
            <a:spLocks noChangeAspect="1" noEditPoints="1"/>
          </p:cNvSpPr>
          <p:nvPr/>
        </p:nvSpPr>
        <p:spPr bwMode="auto">
          <a:xfrm>
            <a:off x="3070640" y="4906874"/>
            <a:ext cx="915320" cy="91440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39" name="Graphic 38" descr="Lock">
            <a:extLst>
              <a:ext uri="{FF2B5EF4-FFF2-40B4-BE49-F238E27FC236}">
                <a16:creationId xmlns:a16="http://schemas.microsoft.com/office/drawing/2014/main" id="{95BAE75D-E9AE-4349-B31C-B0E9D952FBC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80801" y="4769714"/>
            <a:ext cx="1188720" cy="1188720"/>
          </a:xfrm>
          <a:prstGeom prst="rect">
            <a:avLst/>
          </a:prstGeom>
          <a:effectLst/>
        </p:spPr>
      </p:pic>
      <p:pic>
        <p:nvPicPr>
          <p:cNvPr id="40" name="Graphic 39" descr="Thumbs Up Sign">
            <a:extLst>
              <a:ext uri="{FF2B5EF4-FFF2-40B4-BE49-F238E27FC236}">
                <a16:creationId xmlns:a16="http://schemas.microsoft.com/office/drawing/2014/main" id="{FEAB5ED7-B7EF-46D8-A5AC-3E90E2F8B93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726716" y="4792574"/>
            <a:ext cx="1143000" cy="1143000"/>
          </a:xfrm>
          <a:prstGeom prst="rect">
            <a:avLst/>
          </a:prstGeom>
          <a:effectLst/>
        </p:spPr>
      </p:pic>
      <p:grpSp>
        <p:nvGrpSpPr>
          <p:cNvPr id="53" name="Group 52">
            <a:extLst>
              <a:ext uri="{FF2B5EF4-FFF2-40B4-BE49-F238E27FC236}">
                <a16:creationId xmlns:a16="http://schemas.microsoft.com/office/drawing/2014/main" id="{FBCD584E-65A2-4399-90ED-0203BF9C4075}"/>
              </a:ext>
            </a:extLst>
          </p:cNvPr>
          <p:cNvGrpSpPr>
            <a:grpSpLocks noChangeAspect="1"/>
          </p:cNvGrpSpPr>
          <p:nvPr/>
        </p:nvGrpSpPr>
        <p:grpSpPr>
          <a:xfrm>
            <a:off x="10251588" y="4838586"/>
            <a:ext cx="1005840" cy="1147876"/>
            <a:chOff x="10343028" y="2465968"/>
            <a:chExt cx="914400" cy="1043524"/>
          </a:xfrm>
          <a:effectLst/>
        </p:grpSpPr>
        <p:pic>
          <p:nvPicPr>
            <p:cNvPr id="54" name="Graphic 53" descr="Lightbulb">
              <a:extLst>
                <a:ext uri="{FF2B5EF4-FFF2-40B4-BE49-F238E27FC236}">
                  <a16:creationId xmlns:a16="http://schemas.microsoft.com/office/drawing/2014/main" id="{E2CB6F7A-C329-4F8F-A1E4-CA97BA609BD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343028" y="2595092"/>
              <a:ext cx="914400" cy="914400"/>
            </a:xfrm>
            <a:prstGeom prst="rect">
              <a:avLst/>
            </a:prstGeom>
          </p:spPr>
        </p:pic>
        <p:grpSp>
          <p:nvGrpSpPr>
            <p:cNvPr id="55" name="Group 54">
              <a:extLst>
                <a:ext uri="{FF2B5EF4-FFF2-40B4-BE49-F238E27FC236}">
                  <a16:creationId xmlns:a16="http://schemas.microsoft.com/office/drawing/2014/main" id="{0C278B21-9DFE-4C05-9372-1048A356A0F9}"/>
                </a:ext>
              </a:extLst>
            </p:cNvPr>
            <p:cNvGrpSpPr/>
            <p:nvPr/>
          </p:nvGrpSpPr>
          <p:grpSpPr>
            <a:xfrm>
              <a:off x="10365253" y="2465968"/>
              <a:ext cx="869950" cy="760104"/>
              <a:chOff x="10365253" y="2465968"/>
              <a:chExt cx="869950" cy="760104"/>
            </a:xfrm>
          </p:grpSpPr>
          <p:cxnSp>
            <p:nvCxnSpPr>
              <p:cNvPr id="56" name="Straight Connector 55">
                <a:extLst>
                  <a:ext uri="{FF2B5EF4-FFF2-40B4-BE49-F238E27FC236}">
                    <a16:creationId xmlns:a16="http://schemas.microsoft.com/office/drawing/2014/main" id="{D550F053-E262-49E8-AA54-9135A95D6053}"/>
                  </a:ext>
                </a:extLst>
              </p:cNvPr>
              <p:cNvCxnSpPr>
                <a:cxnSpLocks/>
              </p:cNvCxnSpPr>
              <p:nvPr/>
            </p:nvCxnSpPr>
            <p:spPr>
              <a:xfrm>
                <a:off x="10365253" y="290053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020DCCE-BA36-4781-97EC-C0EEF4373B35}"/>
                  </a:ext>
                </a:extLst>
              </p:cNvPr>
              <p:cNvCxnSpPr>
                <a:cxnSpLocks/>
              </p:cNvCxnSpPr>
              <p:nvPr/>
            </p:nvCxnSpPr>
            <p:spPr>
              <a:xfrm>
                <a:off x="11098043" y="290053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AC5FFA2-A89B-471A-AD86-26246D80B663}"/>
                  </a:ext>
                </a:extLst>
              </p:cNvPr>
              <p:cNvCxnSpPr>
                <a:cxnSpLocks/>
              </p:cNvCxnSpPr>
              <p:nvPr/>
            </p:nvCxnSpPr>
            <p:spPr>
              <a:xfrm rot="16200000">
                <a:off x="10731648" y="253454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0A3A93E-FF20-4C9B-A659-876A641B8646}"/>
                  </a:ext>
                </a:extLst>
              </p:cNvPr>
              <p:cNvCxnSpPr>
                <a:cxnSpLocks/>
              </p:cNvCxnSpPr>
              <p:nvPr/>
            </p:nvCxnSpPr>
            <p:spPr>
              <a:xfrm rot="2700000">
                <a:off x="10473605" y="2641008"/>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DFD3BBDC-C4A2-45C0-87B2-3DDF3998539C}"/>
                  </a:ext>
                </a:extLst>
              </p:cNvPr>
              <p:cNvCxnSpPr>
                <a:cxnSpLocks/>
              </p:cNvCxnSpPr>
              <p:nvPr/>
            </p:nvCxnSpPr>
            <p:spPr>
              <a:xfrm rot="18900000" flipV="1">
                <a:off x="10989692" y="2640156"/>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246229A-5520-4130-8CEC-F3946ABF3524}"/>
                  </a:ext>
                </a:extLst>
              </p:cNvPr>
              <p:cNvCxnSpPr>
                <a:cxnSpLocks/>
              </p:cNvCxnSpPr>
              <p:nvPr/>
            </p:nvCxnSpPr>
            <p:spPr>
              <a:xfrm rot="18900000" flipV="1">
                <a:off x="10473604" y="3158344"/>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77492F41-E7AE-46B6-9CCD-2E797250E8B4}"/>
                  </a:ext>
                </a:extLst>
              </p:cNvPr>
              <p:cNvCxnSpPr>
                <a:cxnSpLocks/>
              </p:cNvCxnSpPr>
              <p:nvPr/>
            </p:nvCxnSpPr>
            <p:spPr>
              <a:xfrm rot="2700000">
                <a:off x="10989691" y="3157492"/>
                <a:ext cx="137160" cy="0"/>
              </a:xfrm>
              <a:prstGeom prst="line">
                <a:avLst/>
              </a:prstGeom>
              <a:ln w="63500" cap="rnd">
                <a:solidFill>
                  <a:srgbClr val="FFFFFF"/>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4059265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E4CE04-7E93-4C85-A64B-02A4C888A086}"/>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38" name="Picture 37">
            <a:extLst>
              <a:ext uri="{FF2B5EF4-FFF2-40B4-BE49-F238E27FC236}">
                <a16:creationId xmlns:a16="http://schemas.microsoft.com/office/drawing/2014/main" id="{F9205C2C-04E8-40AC-9BD5-9AB6AD5E7F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1" cy="6454140"/>
          </a:xfrm>
          <a:prstGeom prst="rect">
            <a:avLst/>
          </a:prstGeom>
        </p:spPr>
      </p:pic>
      <p:sp>
        <p:nvSpPr>
          <p:cNvPr id="18" name="Rectangle 17">
            <a:extLst>
              <a:ext uri="{FF2B5EF4-FFF2-40B4-BE49-F238E27FC236}">
                <a16:creationId xmlns:a16="http://schemas.microsoft.com/office/drawing/2014/main" id="{6D8CD4C4-589B-41B4-801D-F77A7209C304}"/>
              </a:ext>
            </a:extLst>
          </p:cNvPr>
          <p:cNvSpPr/>
          <p:nvPr/>
        </p:nvSpPr>
        <p:spPr>
          <a:xfrm>
            <a:off x="1" y="6038721"/>
            <a:ext cx="7863840" cy="461665"/>
          </a:xfrm>
          <a:prstGeom prst="rect">
            <a:avLst/>
          </a:prstGeom>
        </p:spPr>
        <p:txBody>
          <a:bodyPr wrap="square">
            <a:spAutoFit/>
          </a:bodyPr>
          <a:lstStyle/>
          <a:p>
            <a:pPr>
              <a:defRPr/>
            </a:pPr>
            <a:r>
              <a:rPr lang="en-US" sz="800">
                <a:solidFill>
                  <a:srgbClr val="FFFFFF">
                    <a:alpha val="50000"/>
                  </a:srgbClr>
                </a:solidFill>
                <a:cs typeface="Effra Light" panose="020B0403020203020204" pitchFamily="34" charset="0"/>
              </a:rPr>
              <a:t>Supports: Windows® 7/10</a:t>
            </a:r>
          </a:p>
          <a:p>
            <a:pPr>
              <a:defRPr/>
            </a:pPr>
            <a:r>
              <a:rPr lang="en-US" sz="800">
                <a:solidFill>
                  <a:srgbClr val="FFFFFF">
                    <a:alpha val="50000"/>
                  </a:srgbClr>
                </a:solidFill>
                <a:cs typeface="Effra Light" panose="020B0403020203020204" pitchFamily="34" charset="0"/>
              </a:rPr>
              <a:t>Image created by Pablo </a:t>
            </a:r>
            <a:r>
              <a:rPr lang="en-US" sz="800" err="1">
                <a:solidFill>
                  <a:srgbClr val="FFFFFF">
                    <a:alpha val="50000"/>
                  </a:srgbClr>
                </a:solidFill>
                <a:cs typeface="Effra Light" panose="020B0403020203020204" pitchFamily="34" charset="0"/>
              </a:rPr>
              <a:t>Castaño</a:t>
            </a:r>
            <a:r>
              <a:rPr lang="en-US" sz="800">
                <a:solidFill>
                  <a:srgbClr val="FFFFFF">
                    <a:alpha val="50000"/>
                  </a:srgbClr>
                </a:solidFill>
                <a:cs typeface="Effra Light" panose="020B0403020203020204" pitchFamily="34" charset="0"/>
              </a:rPr>
              <a:t> </a:t>
            </a:r>
            <a:r>
              <a:rPr lang="en-US" sz="800" err="1">
                <a:solidFill>
                  <a:srgbClr val="FFFFFF">
                    <a:alpha val="50000"/>
                  </a:srgbClr>
                </a:solidFill>
                <a:cs typeface="Effra Light" panose="020B0403020203020204" pitchFamily="34" charset="0"/>
              </a:rPr>
              <a:t>Norkus</a:t>
            </a:r>
            <a:r>
              <a:rPr lang="en-US" sz="800">
                <a:solidFill>
                  <a:srgbClr val="FFFFFF">
                    <a:alpha val="50000"/>
                  </a:srgbClr>
                </a:solidFill>
                <a:cs typeface="Effra Light" panose="020B0403020203020204" pitchFamily="34" charset="0"/>
              </a:rPr>
              <a:t> using Radeon</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a:t>
            </a:r>
            <a:r>
              <a:rPr lang="en-US" sz="800" err="1">
                <a:solidFill>
                  <a:srgbClr val="FFFFFF">
                    <a:alpha val="50000"/>
                  </a:srgbClr>
                </a:solidFill>
                <a:cs typeface="Effra Light" panose="020B0403020203020204" pitchFamily="34" charset="0"/>
              </a:rPr>
              <a:t>ProRender</a:t>
            </a:r>
            <a:r>
              <a:rPr lang="en-US" sz="800">
                <a:solidFill>
                  <a:srgbClr val="FFFFFF">
                    <a:alpha val="50000"/>
                  </a:srgbClr>
                </a:solidFill>
                <a:cs typeface="Effra Light" panose="020B0403020203020204" pitchFamily="34" charset="0"/>
              </a:rPr>
              <a:t> for 3ds Max®</a:t>
            </a:r>
          </a:p>
          <a:p>
            <a:pPr>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p>
        </p:txBody>
      </p:sp>
      <p:cxnSp>
        <p:nvCxnSpPr>
          <p:cNvPr id="48" name="Straight Connector 47">
            <a:extLst>
              <a:ext uri="{FF2B5EF4-FFF2-40B4-BE49-F238E27FC236}">
                <a16:creationId xmlns:a16="http://schemas.microsoft.com/office/drawing/2014/main" id="{3A17B964-7F9F-4E78-BCBA-89E09043215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49" name="Straight Connector 48">
            <a:extLst>
              <a:ext uri="{FF2B5EF4-FFF2-40B4-BE49-F238E27FC236}">
                <a16:creationId xmlns:a16="http://schemas.microsoft.com/office/drawing/2014/main" id="{BC11B428-E44B-4A0A-8E0E-C1E299B5B009}"/>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0" name="Straight Connector 49">
            <a:extLst>
              <a:ext uri="{FF2B5EF4-FFF2-40B4-BE49-F238E27FC236}">
                <a16:creationId xmlns:a16="http://schemas.microsoft.com/office/drawing/2014/main" id="{481CF449-DCC6-4966-90D2-17E4CF9AF026}"/>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1" name="Straight Connector 50">
            <a:extLst>
              <a:ext uri="{FF2B5EF4-FFF2-40B4-BE49-F238E27FC236}">
                <a16:creationId xmlns:a16="http://schemas.microsoft.com/office/drawing/2014/main" id="{A1CC2E34-A8E0-42E1-A865-C75B238F994F}"/>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5" name="TextBox 24">
            <a:extLst>
              <a:ext uri="{FF2B5EF4-FFF2-40B4-BE49-F238E27FC236}">
                <a16:creationId xmlns:a16="http://schemas.microsoft.com/office/drawing/2014/main" id="{7D90663A-F549-4BA8-9D36-DC45DCE0FFCE}"/>
              </a:ext>
            </a:extLst>
          </p:cNvPr>
          <p:cNvSpPr txBox="1"/>
          <p:nvPr/>
        </p:nvSpPr>
        <p:spPr>
          <a:xfrm>
            <a:off x="222280" y="131887"/>
            <a:ext cx="368258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chemeClr val="bg1"/>
                </a:solidFill>
                <a:latin typeface="Effra Medium" panose="020B0703020203020204" pitchFamily="34" charset="0"/>
                <a:cs typeface="Effra Medium" panose="020B0703020203020204" pitchFamily="34" charset="0"/>
              </a:rPr>
              <a:t> PRORENDER</a:t>
            </a:r>
          </a:p>
        </p:txBody>
      </p:sp>
      <p:pic>
        <p:nvPicPr>
          <p:cNvPr id="4" name="Graphic 3" descr="Stopwatch">
            <a:extLst>
              <a:ext uri="{FF2B5EF4-FFF2-40B4-BE49-F238E27FC236}">
                <a16:creationId xmlns:a16="http://schemas.microsoft.com/office/drawing/2014/main" id="{446A4E56-9B61-4FF6-9BD8-6005E56DFD1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6830" y="4221720"/>
            <a:ext cx="594360" cy="594360"/>
          </a:xfrm>
          <a:prstGeom prst="rect">
            <a:avLst/>
          </a:prstGeom>
        </p:spPr>
      </p:pic>
      <p:pic>
        <p:nvPicPr>
          <p:cNvPr id="7" name="Graphic 6">
            <a:extLst>
              <a:ext uri="{FF2B5EF4-FFF2-40B4-BE49-F238E27FC236}">
                <a16:creationId xmlns:a16="http://schemas.microsoft.com/office/drawing/2014/main" id="{CB83C423-8DBE-4B68-B744-A3ED2858EB4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8270" y="3359927"/>
            <a:ext cx="411480" cy="411480"/>
          </a:xfrm>
          <a:prstGeom prst="rect">
            <a:avLst/>
          </a:prstGeom>
        </p:spPr>
      </p:pic>
      <p:sp>
        <p:nvSpPr>
          <p:cNvPr id="23" name="Rectangle 22">
            <a:extLst>
              <a:ext uri="{FF2B5EF4-FFF2-40B4-BE49-F238E27FC236}">
                <a16:creationId xmlns:a16="http://schemas.microsoft.com/office/drawing/2014/main" id="{022595B6-7034-4875-9385-0F6B3ED7151B}"/>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24" name="Rectangle 23">
            <a:extLst>
              <a:ext uri="{FF2B5EF4-FFF2-40B4-BE49-F238E27FC236}">
                <a16:creationId xmlns:a16="http://schemas.microsoft.com/office/drawing/2014/main" id="{464FACAF-1CA9-4C60-BA98-AF86BE87EE8E}"/>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28" name="Group 27">
            <a:extLst>
              <a:ext uri="{FF2B5EF4-FFF2-40B4-BE49-F238E27FC236}">
                <a16:creationId xmlns:a16="http://schemas.microsoft.com/office/drawing/2014/main" id="{CE38EF10-30B4-4FAE-AD54-07E209F97909}"/>
              </a:ext>
            </a:extLst>
          </p:cNvPr>
          <p:cNvGrpSpPr/>
          <p:nvPr/>
        </p:nvGrpSpPr>
        <p:grpSpPr>
          <a:xfrm>
            <a:off x="11643360" y="4924540"/>
            <a:ext cx="548640" cy="548640"/>
            <a:chOff x="11650705" y="4924540"/>
            <a:chExt cx="548640" cy="548640"/>
          </a:xfrm>
        </p:grpSpPr>
        <p:sp>
          <p:nvSpPr>
            <p:cNvPr id="29" name="Rectangle 28">
              <a:extLst>
                <a:ext uri="{FF2B5EF4-FFF2-40B4-BE49-F238E27FC236}">
                  <a16:creationId xmlns:a16="http://schemas.microsoft.com/office/drawing/2014/main" id="{9DF4463F-BC7F-421B-961A-98AAB2AEB7D2}"/>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0" name="Picture 29">
              <a:extLst>
                <a:ext uri="{FF2B5EF4-FFF2-40B4-BE49-F238E27FC236}">
                  <a16:creationId xmlns:a16="http://schemas.microsoft.com/office/drawing/2014/main" id="{2466FC88-6CDA-4402-BDB1-5D6DDCB9EBC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grpSp>
        <p:nvGrpSpPr>
          <p:cNvPr id="43" name="Group 42">
            <a:extLst>
              <a:ext uri="{FF2B5EF4-FFF2-40B4-BE49-F238E27FC236}">
                <a16:creationId xmlns:a16="http://schemas.microsoft.com/office/drawing/2014/main" id="{45E9E48D-B04D-4CA3-AA8E-7D1EE00D2820}"/>
              </a:ext>
            </a:extLst>
          </p:cNvPr>
          <p:cNvGrpSpPr>
            <a:grpSpLocks noChangeAspect="1"/>
          </p:cNvGrpSpPr>
          <p:nvPr/>
        </p:nvGrpSpPr>
        <p:grpSpPr bwMode="auto">
          <a:xfrm>
            <a:off x="8277503" y="4970611"/>
            <a:ext cx="402897" cy="457200"/>
            <a:chOff x="1180" y="3536"/>
            <a:chExt cx="230" cy="261"/>
          </a:xfrm>
          <a:solidFill>
            <a:schemeClr val="bg1"/>
          </a:solidFill>
        </p:grpSpPr>
        <p:sp>
          <p:nvSpPr>
            <p:cNvPr id="44" name="Freeform 19">
              <a:extLst>
                <a:ext uri="{FF2B5EF4-FFF2-40B4-BE49-F238E27FC236}">
                  <a16:creationId xmlns:a16="http://schemas.microsoft.com/office/drawing/2014/main" id="{B6A82F1A-CE2F-4193-8952-C616E9AADF0B}"/>
                </a:ext>
              </a:extLst>
            </p:cNvPr>
            <p:cNvSpPr>
              <a:spLocks noEditPoints="1"/>
            </p:cNvSpPr>
            <p:nvPr/>
          </p:nvSpPr>
          <p:spPr bwMode="auto">
            <a:xfrm>
              <a:off x="1181" y="3536"/>
              <a:ext cx="228" cy="261"/>
            </a:xfrm>
            <a:custGeom>
              <a:avLst/>
              <a:gdLst>
                <a:gd name="T0" fmla="*/ 2789 w 2814"/>
                <a:gd name="T1" fmla="*/ 792 h 3236"/>
                <a:gd name="T2" fmla="*/ 1432 w 2814"/>
                <a:gd name="T3" fmla="*/ 9 h 3236"/>
                <a:gd name="T4" fmla="*/ 1382 w 2814"/>
                <a:gd name="T5" fmla="*/ 9 h 3236"/>
                <a:gd name="T6" fmla="*/ 25 w 2814"/>
                <a:gd name="T7" fmla="*/ 792 h 3236"/>
                <a:gd name="T8" fmla="*/ 0 w 2814"/>
                <a:gd name="T9" fmla="*/ 835 h 3236"/>
                <a:gd name="T10" fmla="*/ 0 w 2814"/>
                <a:gd name="T11" fmla="*/ 2403 h 3236"/>
                <a:gd name="T12" fmla="*/ 25 w 2814"/>
                <a:gd name="T13" fmla="*/ 2446 h 3236"/>
                <a:gd name="T14" fmla="*/ 1382 w 2814"/>
                <a:gd name="T15" fmla="*/ 3229 h 3236"/>
                <a:gd name="T16" fmla="*/ 1407 w 2814"/>
                <a:gd name="T17" fmla="*/ 3236 h 3236"/>
                <a:gd name="T18" fmla="*/ 1432 w 2814"/>
                <a:gd name="T19" fmla="*/ 3229 h 3236"/>
                <a:gd name="T20" fmla="*/ 2789 w 2814"/>
                <a:gd name="T21" fmla="*/ 2446 h 3236"/>
                <a:gd name="T22" fmla="*/ 2814 w 2814"/>
                <a:gd name="T23" fmla="*/ 2403 h 3236"/>
                <a:gd name="T24" fmla="*/ 2814 w 2814"/>
                <a:gd name="T25" fmla="*/ 835 h 3236"/>
                <a:gd name="T26" fmla="*/ 2789 w 2814"/>
                <a:gd name="T27" fmla="*/ 792 h 3236"/>
                <a:gd name="T28" fmla="*/ 2714 w 2814"/>
                <a:gd name="T29" fmla="*/ 2374 h 3236"/>
                <a:gd name="T30" fmla="*/ 1407 w 2814"/>
                <a:gd name="T31" fmla="*/ 3128 h 3236"/>
                <a:gd name="T32" fmla="*/ 100 w 2814"/>
                <a:gd name="T33" fmla="*/ 2374 h 3236"/>
                <a:gd name="T34" fmla="*/ 100 w 2814"/>
                <a:gd name="T35" fmla="*/ 864 h 3236"/>
                <a:gd name="T36" fmla="*/ 1407 w 2814"/>
                <a:gd name="T37" fmla="*/ 110 h 3236"/>
                <a:gd name="T38" fmla="*/ 2714 w 2814"/>
                <a:gd name="T39" fmla="*/ 864 h 3236"/>
                <a:gd name="T40" fmla="*/ 2714 w 2814"/>
                <a:gd name="T41" fmla="*/ 2374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14" h="3236">
                  <a:moveTo>
                    <a:pt x="2789" y="792"/>
                  </a:moveTo>
                  <a:cubicBezTo>
                    <a:pt x="1432" y="9"/>
                    <a:pt x="1432" y="9"/>
                    <a:pt x="1432" y="9"/>
                  </a:cubicBezTo>
                  <a:cubicBezTo>
                    <a:pt x="1417" y="0"/>
                    <a:pt x="1397" y="0"/>
                    <a:pt x="1382" y="9"/>
                  </a:cubicBezTo>
                  <a:cubicBezTo>
                    <a:pt x="25" y="792"/>
                    <a:pt x="25" y="792"/>
                    <a:pt x="25" y="792"/>
                  </a:cubicBezTo>
                  <a:cubicBezTo>
                    <a:pt x="9" y="801"/>
                    <a:pt x="0" y="818"/>
                    <a:pt x="0" y="835"/>
                  </a:cubicBezTo>
                  <a:cubicBezTo>
                    <a:pt x="0" y="2403"/>
                    <a:pt x="0" y="2403"/>
                    <a:pt x="0" y="2403"/>
                  </a:cubicBezTo>
                  <a:cubicBezTo>
                    <a:pt x="0" y="2420"/>
                    <a:pt x="9" y="2437"/>
                    <a:pt x="25" y="2446"/>
                  </a:cubicBezTo>
                  <a:cubicBezTo>
                    <a:pt x="1382" y="3229"/>
                    <a:pt x="1382" y="3229"/>
                    <a:pt x="1382" y="3229"/>
                  </a:cubicBezTo>
                  <a:cubicBezTo>
                    <a:pt x="1390" y="3234"/>
                    <a:pt x="1398" y="3236"/>
                    <a:pt x="1407" y="3236"/>
                  </a:cubicBezTo>
                  <a:cubicBezTo>
                    <a:pt x="1416" y="3236"/>
                    <a:pt x="1424" y="3234"/>
                    <a:pt x="1432" y="3229"/>
                  </a:cubicBezTo>
                  <a:cubicBezTo>
                    <a:pt x="2789" y="2446"/>
                    <a:pt x="2789" y="2446"/>
                    <a:pt x="2789" y="2446"/>
                  </a:cubicBezTo>
                  <a:cubicBezTo>
                    <a:pt x="2805" y="2437"/>
                    <a:pt x="2814" y="2420"/>
                    <a:pt x="2814" y="2403"/>
                  </a:cubicBezTo>
                  <a:cubicBezTo>
                    <a:pt x="2814" y="835"/>
                    <a:pt x="2814" y="835"/>
                    <a:pt x="2814" y="835"/>
                  </a:cubicBezTo>
                  <a:cubicBezTo>
                    <a:pt x="2814" y="818"/>
                    <a:pt x="2805" y="801"/>
                    <a:pt x="2789" y="792"/>
                  </a:cubicBezTo>
                  <a:close/>
                  <a:moveTo>
                    <a:pt x="2714" y="2374"/>
                  </a:moveTo>
                  <a:cubicBezTo>
                    <a:pt x="1407" y="3128"/>
                    <a:pt x="1407" y="3128"/>
                    <a:pt x="1407" y="3128"/>
                  </a:cubicBezTo>
                  <a:cubicBezTo>
                    <a:pt x="100" y="2374"/>
                    <a:pt x="100" y="2374"/>
                    <a:pt x="100" y="2374"/>
                  </a:cubicBezTo>
                  <a:cubicBezTo>
                    <a:pt x="100" y="864"/>
                    <a:pt x="100" y="864"/>
                    <a:pt x="100" y="864"/>
                  </a:cubicBezTo>
                  <a:cubicBezTo>
                    <a:pt x="1407" y="110"/>
                    <a:pt x="1407" y="110"/>
                    <a:pt x="1407" y="110"/>
                  </a:cubicBezTo>
                  <a:cubicBezTo>
                    <a:pt x="2714" y="864"/>
                    <a:pt x="2714" y="864"/>
                    <a:pt x="2714" y="864"/>
                  </a:cubicBezTo>
                  <a:lnTo>
                    <a:pt x="2714" y="2374"/>
                  </a:ln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Freeform 20">
              <a:extLst>
                <a:ext uri="{FF2B5EF4-FFF2-40B4-BE49-F238E27FC236}">
                  <a16:creationId xmlns:a16="http://schemas.microsoft.com/office/drawing/2014/main" id="{434B7534-537E-4543-91AB-E567D59E0504}"/>
                </a:ext>
              </a:extLst>
            </p:cNvPr>
            <p:cNvSpPr>
              <a:spLocks/>
            </p:cNvSpPr>
            <p:nvPr/>
          </p:nvSpPr>
          <p:spPr bwMode="auto">
            <a:xfrm>
              <a:off x="1180" y="3662"/>
              <a:ext cx="174" cy="103"/>
            </a:xfrm>
            <a:custGeom>
              <a:avLst/>
              <a:gdLst>
                <a:gd name="T0" fmla="*/ 2110 w 2142"/>
                <a:gd name="T1" fmla="*/ 1185 h 1278"/>
                <a:gd name="T2" fmla="*/ 82 w 2142"/>
                <a:gd name="T3" fmla="*/ 14 h 1278"/>
                <a:gd name="T4" fmla="*/ 14 w 2142"/>
                <a:gd name="T5" fmla="*/ 32 h 1278"/>
                <a:gd name="T6" fmla="*/ 32 w 2142"/>
                <a:gd name="T7" fmla="*/ 100 h 1278"/>
                <a:gd name="T8" fmla="*/ 2060 w 2142"/>
                <a:gd name="T9" fmla="*/ 1271 h 1278"/>
                <a:gd name="T10" fmla="*/ 2085 w 2142"/>
                <a:gd name="T11" fmla="*/ 1278 h 1278"/>
                <a:gd name="T12" fmla="*/ 2129 w 2142"/>
                <a:gd name="T13" fmla="*/ 1253 h 1278"/>
                <a:gd name="T14" fmla="*/ 2110 w 2142"/>
                <a:gd name="T15" fmla="*/ 1185 h 1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2" h="1278">
                  <a:moveTo>
                    <a:pt x="2110" y="1185"/>
                  </a:moveTo>
                  <a:cubicBezTo>
                    <a:pt x="82" y="14"/>
                    <a:pt x="82" y="14"/>
                    <a:pt x="82" y="14"/>
                  </a:cubicBezTo>
                  <a:cubicBezTo>
                    <a:pt x="58" y="0"/>
                    <a:pt x="27" y="8"/>
                    <a:pt x="14" y="32"/>
                  </a:cubicBezTo>
                  <a:cubicBezTo>
                    <a:pt x="0" y="56"/>
                    <a:pt x="8" y="86"/>
                    <a:pt x="32" y="100"/>
                  </a:cubicBezTo>
                  <a:cubicBezTo>
                    <a:pt x="2060" y="1271"/>
                    <a:pt x="2060" y="1271"/>
                    <a:pt x="2060" y="1271"/>
                  </a:cubicBezTo>
                  <a:cubicBezTo>
                    <a:pt x="2068" y="1276"/>
                    <a:pt x="2077" y="1278"/>
                    <a:pt x="2085" y="1278"/>
                  </a:cubicBezTo>
                  <a:cubicBezTo>
                    <a:pt x="2103" y="1278"/>
                    <a:pt x="2119" y="1269"/>
                    <a:pt x="2129" y="1253"/>
                  </a:cubicBezTo>
                  <a:cubicBezTo>
                    <a:pt x="2142" y="1229"/>
                    <a:pt x="2134" y="1199"/>
                    <a:pt x="2110" y="1185"/>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 name="Freeform 21">
              <a:extLst>
                <a:ext uri="{FF2B5EF4-FFF2-40B4-BE49-F238E27FC236}">
                  <a16:creationId xmlns:a16="http://schemas.microsoft.com/office/drawing/2014/main" id="{2C0169FB-486D-4B94-A7C2-D4601A684E60}"/>
                </a:ext>
              </a:extLst>
            </p:cNvPr>
            <p:cNvSpPr>
              <a:spLocks/>
            </p:cNvSpPr>
            <p:nvPr/>
          </p:nvSpPr>
          <p:spPr bwMode="auto">
            <a:xfrm>
              <a:off x="1235" y="3567"/>
              <a:ext cx="174" cy="104"/>
            </a:xfrm>
            <a:custGeom>
              <a:avLst/>
              <a:gdLst>
                <a:gd name="T0" fmla="*/ 2111 w 2143"/>
                <a:gd name="T1" fmla="*/ 1185 h 1279"/>
                <a:gd name="T2" fmla="*/ 82 w 2143"/>
                <a:gd name="T3" fmla="*/ 14 h 1279"/>
                <a:gd name="T4" fmla="*/ 14 w 2143"/>
                <a:gd name="T5" fmla="*/ 32 h 1279"/>
                <a:gd name="T6" fmla="*/ 32 w 2143"/>
                <a:gd name="T7" fmla="*/ 101 h 1279"/>
                <a:gd name="T8" fmla="*/ 2061 w 2143"/>
                <a:gd name="T9" fmla="*/ 1272 h 1279"/>
                <a:gd name="T10" fmla="*/ 2086 w 2143"/>
                <a:gd name="T11" fmla="*/ 1279 h 1279"/>
                <a:gd name="T12" fmla="*/ 2129 w 2143"/>
                <a:gd name="T13" fmla="*/ 1254 h 1279"/>
                <a:gd name="T14" fmla="*/ 2111 w 2143"/>
                <a:gd name="T15" fmla="*/ 1185 h 1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3" h="1279">
                  <a:moveTo>
                    <a:pt x="2111" y="1185"/>
                  </a:moveTo>
                  <a:cubicBezTo>
                    <a:pt x="82" y="14"/>
                    <a:pt x="82" y="14"/>
                    <a:pt x="82" y="14"/>
                  </a:cubicBezTo>
                  <a:cubicBezTo>
                    <a:pt x="58" y="0"/>
                    <a:pt x="28" y="9"/>
                    <a:pt x="14" y="32"/>
                  </a:cubicBezTo>
                  <a:cubicBezTo>
                    <a:pt x="0" y="56"/>
                    <a:pt x="8" y="87"/>
                    <a:pt x="32" y="101"/>
                  </a:cubicBezTo>
                  <a:cubicBezTo>
                    <a:pt x="2061" y="1272"/>
                    <a:pt x="2061" y="1272"/>
                    <a:pt x="2061" y="1272"/>
                  </a:cubicBezTo>
                  <a:cubicBezTo>
                    <a:pt x="2069" y="1276"/>
                    <a:pt x="2077" y="1279"/>
                    <a:pt x="2086" y="1279"/>
                  </a:cubicBezTo>
                  <a:cubicBezTo>
                    <a:pt x="2103" y="1279"/>
                    <a:pt x="2120" y="1270"/>
                    <a:pt x="2129" y="1254"/>
                  </a:cubicBezTo>
                  <a:cubicBezTo>
                    <a:pt x="2143" y="1230"/>
                    <a:pt x="2135" y="1199"/>
                    <a:pt x="2111" y="1185"/>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Freeform 22">
              <a:extLst>
                <a:ext uri="{FF2B5EF4-FFF2-40B4-BE49-F238E27FC236}">
                  <a16:creationId xmlns:a16="http://schemas.microsoft.com/office/drawing/2014/main" id="{7BB7CF29-7CF9-4A36-A6C9-AFA5F0CBC36D}"/>
                </a:ext>
              </a:extLst>
            </p:cNvPr>
            <p:cNvSpPr>
              <a:spLocks/>
            </p:cNvSpPr>
            <p:nvPr/>
          </p:nvSpPr>
          <p:spPr bwMode="auto">
            <a:xfrm>
              <a:off x="1180" y="3599"/>
              <a:ext cx="230" cy="135"/>
            </a:xfrm>
            <a:custGeom>
              <a:avLst/>
              <a:gdLst>
                <a:gd name="T0" fmla="*/ 2796 w 2828"/>
                <a:gd name="T1" fmla="*/ 1581 h 1675"/>
                <a:gd name="T2" fmla="*/ 82 w 2828"/>
                <a:gd name="T3" fmla="*/ 14 h 1675"/>
                <a:gd name="T4" fmla="*/ 14 w 2828"/>
                <a:gd name="T5" fmla="*/ 32 h 1675"/>
                <a:gd name="T6" fmla="*/ 32 w 2828"/>
                <a:gd name="T7" fmla="*/ 101 h 1675"/>
                <a:gd name="T8" fmla="*/ 2746 w 2828"/>
                <a:gd name="T9" fmla="*/ 1668 h 1675"/>
                <a:gd name="T10" fmla="*/ 2771 w 2828"/>
                <a:gd name="T11" fmla="*/ 1675 h 1675"/>
                <a:gd name="T12" fmla="*/ 2814 w 2828"/>
                <a:gd name="T13" fmla="*/ 1650 h 1675"/>
                <a:gd name="T14" fmla="*/ 2796 w 2828"/>
                <a:gd name="T15" fmla="*/ 1581 h 1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8" h="1675">
                  <a:moveTo>
                    <a:pt x="2796" y="1581"/>
                  </a:moveTo>
                  <a:cubicBezTo>
                    <a:pt x="82" y="14"/>
                    <a:pt x="82" y="14"/>
                    <a:pt x="82" y="14"/>
                  </a:cubicBezTo>
                  <a:cubicBezTo>
                    <a:pt x="58" y="0"/>
                    <a:pt x="27" y="9"/>
                    <a:pt x="14" y="32"/>
                  </a:cubicBezTo>
                  <a:cubicBezTo>
                    <a:pt x="0" y="56"/>
                    <a:pt x="8" y="87"/>
                    <a:pt x="32" y="101"/>
                  </a:cubicBezTo>
                  <a:cubicBezTo>
                    <a:pt x="2746" y="1668"/>
                    <a:pt x="2746" y="1668"/>
                    <a:pt x="2746" y="1668"/>
                  </a:cubicBezTo>
                  <a:cubicBezTo>
                    <a:pt x="2754" y="1672"/>
                    <a:pt x="2763" y="1675"/>
                    <a:pt x="2771" y="1675"/>
                  </a:cubicBezTo>
                  <a:cubicBezTo>
                    <a:pt x="2788" y="1675"/>
                    <a:pt x="2805" y="1666"/>
                    <a:pt x="2814" y="1650"/>
                  </a:cubicBezTo>
                  <a:cubicBezTo>
                    <a:pt x="2828" y="1626"/>
                    <a:pt x="2820" y="1595"/>
                    <a:pt x="2796" y="1581"/>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3" name="Freeform 23">
              <a:extLst>
                <a:ext uri="{FF2B5EF4-FFF2-40B4-BE49-F238E27FC236}">
                  <a16:creationId xmlns:a16="http://schemas.microsoft.com/office/drawing/2014/main" id="{2825DDCC-8CCE-43B8-9F0D-63D69A1C055E}"/>
                </a:ext>
              </a:extLst>
            </p:cNvPr>
            <p:cNvSpPr>
              <a:spLocks/>
            </p:cNvSpPr>
            <p:nvPr/>
          </p:nvSpPr>
          <p:spPr bwMode="auto">
            <a:xfrm>
              <a:off x="1236" y="3662"/>
              <a:ext cx="174" cy="103"/>
            </a:xfrm>
            <a:custGeom>
              <a:avLst/>
              <a:gdLst>
                <a:gd name="T0" fmla="*/ 2060 w 2142"/>
                <a:gd name="T1" fmla="*/ 14 h 1278"/>
                <a:gd name="T2" fmla="*/ 32 w 2142"/>
                <a:gd name="T3" fmla="*/ 1185 h 1278"/>
                <a:gd name="T4" fmla="*/ 13 w 2142"/>
                <a:gd name="T5" fmla="*/ 1253 h 1278"/>
                <a:gd name="T6" fmla="*/ 57 w 2142"/>
                <a:gd name="T7" fmla="*/ 1278 h 1278"/>
                <a:gd name="T8" fmla="*/ 82 w 2142"/>
                <a:gd name="T9" fmla="*/ 1271 h 1278"/>
                <a:gd name="T10" fmla="*/ 2110 w 2142"/>
                <a:gd name="T11" fmla="*/ 100 h 1278"/>
                <a:gd name="T12" fmla="*/ 2128 w 2142"/>
                <a:gd name="T13" fmla="*/ 32 h 1278"/>
                <a:gd name="T14" fmla="*/ 2060 w 2142"/>
                <a:gd name="T15" fmla="*/ 14 h 12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2" h="1278">
                  <a:moveTo>
                    <a:pt x="2060" y="14"/>
                  </a:moveTo>
                  <a:cubicBezTo>
                    <a:pt x="32" y="1185"/>
                    <a:pt x="32" y="1185"/>
                    <a:pt x="32" y="1185"/>
                  </a:cubicBezTo>
                  <a:cubicBezTo>
                    <a:pt x="8" y="1199"/>
                    <a:pt x="0" y="1229"/>
                    <a:pt x="13" y="1253"/>
                  </a:cubicBezTo>
                  <a:cubicBezTo>
                    <a:pt x="23" y="1269"/>
                    <a:pt x="39" y="1278"/>
                    <a:pt x="57" y="1278"/>
                  </a:cubicBezTo>
                  <a:cubicBezTo>
                    <a:pt x="65" y="1278"/>
                    <a:pt x="74" y="1276"/>
                    <a:pt x="82" y="1271"/>
                  </a:cubicBezTo>
                  <a:cubicBezTo>
                    <a:pt x="2110" y="100"/>
                    <a:pt x="2110" y="100"/>
                    <a:pt x="2110" y="100"/>
                  </a:cubicBezTo>
                  <a:cubicBezTo>
                    <a:pt x="2134" y="86"/>
                    <a:pt x="2142" y="56"/>
                    <a:pt x="2128" y="32"/>
                  </a:cubicBezTo>
                  <a:cubicBezTo>
                    <a:pt x="2115" y="8"/>
                    <a:pt x="2084" y="0"/>
                    <a:pt x="2060" y="14"/>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 name="Freeform 24">
              <a:extLst>
                <a:ext uri="{FF2B5EF4-FFF2-40B4-BE49-F238E27FC236}">
                  <a16:creationId xmlns:a16="http://schemas.microsoft.com/office/drawing/2014/main" id="{7C59A5D2-C9D6-4C7F-B8C6-4A548B48B7FE}"/>
                </a:ext>
              </a:extLst>
            </p:cNvPr>
            <p:cNvSpPr>
              <a:spLocks/>
            </p:cNvSpPr>
            <p:nvPr/>
          </p:nvSpPr>
          <p:spPr bwMode="auto">
            <a:xfrm>
              <a:off x="1181" y="3567"/>
              <a:ext cx="174" cy="104"/>
            </a:xfrm>
            <a:custGeom>
              <a:avLst/>
              <a:gdLst>
                <a:gd name="T0" fmla="*/ 2061 w 2143"/>
                <a:gd name="T1" fmla="*/ 14 h 1279"/>
                <a:gd name="T2" fmla="*/ 32 w 2143"/>
                <a:gd name="T3" fmla="*/ 1185 h 1279"/>
                <a:gd name="T4" fmla="*/ 14 w 2143"/>
                <a:gd name="T5" fmla="*/ 1254 h 1279"/>
                <a:gd name="T6" fmla="*/ 57 w 2143"/>
                <a:gd name="T7" fmla="*/ 1279 h 1279"/>
                <a:gd name="T8" fmla="*/ 82 w 2143"/>
                <a:gd name="T9" fmla="*/ 1272 h 1279"/>
                <a:gd name="T10" fmla="*/ 2111 w 2143"/>
                <a:gd name="T11" fmla="*/ 101 h 1279"/>
                <a:gd name="T12" fmla="*/ 2129 w 2143"/>
                <a:gd name="T13" fmla="*/ 32 h 1279"/>
                <a:gd name="T14" fmla="*/ 2061 w 2143"/>
                <a:gd name="T15" fmla="*/ 14 h 1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3" h="1279">
                  <a:moveTo>
                    <a:pt x="2061" y="14"/>
                  </a:moveTo>
                  <a:cubicBezTo>
                    <a:pt x="32" y="1185"/>
                    <a:pt x="32" y="1185"/>
                    <a:pt x="32" y="1185"/>
                  </a:cubicBezTo>
                  <a:cubicBezTo>
                    <a:pt x="8" y="1199"/>
                    <a:pt x="0" y="1230"/>
                    <a:pt x="14" y="1254"/>
                  </a:cubicBezTo>
                  <a:cubicBezTo>
                    <a:pt x="23" y="1270"/>
                    <a:pt x="40" y="1279"/>
                    <a:pt x="57" y="1279"/>
                  </a:cubicBezTo>
                  <a:cubicBezTo>
                    <a:pt x="66" y="1279"/>
                    <a:pt x="74" y="1276"/>
                    <a:pt x="82" y="1272"/>
                  </a:cubicBezTo>
                  <a:cubicBezTo>
                    <a:pt x="2111" y="101"/>
                    <a:pt x="2111" y="101"/>
                    <a:pt x="2111" y="101"/>
                  </a:cubicBezTo>
                  <a:cubicBezTo>
                    <a:pt x="2135" y="87"/>
                    <a:pt x="2143" y="56"/>
                    <a:pt x="2129" y="32"/>
                  </a:cubicBezTo>
                  <a:cubicBezTo>
                    <a:pt x="2115" y="9"/>
                    <a:pt x="2085" y="0"/>
                    <a:pt x="2061" y="14"/>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Freeform 25">
              <a:extLst>
                <a:ext uri="{FF2B5EF4-FFF2-40B4-BE49-F238E27FC236}">
                  <a16:creationId xmlns:a16="http://schemas.microsoft.com/office/drawing/2014/main" id="{7E90F37F-F426-4019-A226-5437AFE65B3F}"/>
                </a:ext>
              </a:extLst>
            </p:cNvPr>
            <p:cNvSpPr>
              <a:spLocks/>
            </p:cNvSpPr>
            <p:nvPr/>
          </p:nvSpPr>
          <p:spPr bwMode="auto">
            <a:xfrm>
              <a:off x="1180" y="3599"/>
              <a:ext cx="230" cy="135"/>
            </a:xfrm>
            <a:custGeom>
              <a:avLst/>
              <a:gdLst>
                <a:gd name="T0" fmla="*/ 2746 w 2828"/>
                <a:gd name="T1" fmla="*/ 14 h 1675"/>
                <a:gd name="T2" fmla="*/ 32 w 2828"/>
                <a:gd name="T3" fmla="*/ 1581 h 1675"/>
                <a:gd name="T4" fmla="*/ 14 w 2828"/>
                <a:gd name="T5" fmla="*/ 1650 h 1675"/>
                <a:gd name="T6" fmla="*/ 57 w 2828"/>
                <a:gd name="T7" fmla="*/ 1675 h 1675"/>
                <a:gd name="T8" fmla="*/ 82 w 2828"/>
                <a:gd name="T9" fmla="*/ 1668 h 1675"/>
                <a:gd name="T10" fmla="*/ 2796 w 2828"/>
                <a:gd name="T11" fmla="*/ 101 h 1675"/>
                <a:gd name="T12" fmla="*/ 2814 w 2828"/>
                <a:gd name="T13" fmla="*/ 32 h 1675"/>
                <a:gd name="T14" fmla="*/ 2746 w 2828"/>
                <a:gd name="T15" fmla="*/ 14 h 1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28" h="1675">
                  <a:moveTo>
                    <a:pt x="2746" y="14"/>
                  </a:moveTo>
                  <a:cubicBezTo>
                    <a:pt x="32" y="1581"/>
                    <a:pt x="32" y="1581"/>
                    <a:pt x="32" y="1581"/>
                  </a:cubicBezTo>
                  <a:cubicBezTo>
                    <a:pt x="8" y="1595"/>
                    <a:pt x="0" y="1626"/>
                    <a:pt x="14" y="1650"/>
                  </a:cubicBezTo>
                  <a:cubicBezTo>
                    <a:pt x="23" y="1666"/>
                    <a:pt x="40" y="1675"/>
                    <a:pt x="57" y="1675"/>
                  </a:cubicBezTo>
                  <a:cubicBezTo>
                    <a:pt x="65" y="1675"/>
                    <a:pt x="74" y="1672"/>
                    <a:pt x="82" y="1668"/>
                  </a:cubicBezTo>
                  <a:cubicBezTo>
                    <a:pt x="2796" y="101"/>
                    <a:pt x="2796" y="101"/>
                    <a:pt x="2796" y="101"/>
                  </a:cubicBezTo>
                  <a:cubicBezTo>
                    <a:pt x="2820" y="87"/>
                    <a:pt x="2828" y="56"/>
                    <a:pt x="2814" y="32"/>
                  </a:cubicBezTo>
                  <a:cubicBezTo>
                    <a:pt x="2801" y="9"/>
                    <a:pt x="2770" y="0"/>
                    <a:pt x="2746" y="14"/>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Freeform 26">
              <a:extLst>
                <a:ext uri="{FF2B5EF4-FFF2-40B4-BE49-F238E27FC236}">
                  <a16:creationId xmlns:a16="http://schemas.microsoft.com/office/drawing/2014/main" id="{2F4D3D08-32C5-4463-B248-5ADC6A6410B2}"/>
                </a:ext>
              </a:extLst>
            </p:cNvPr>
            <p:cNvSpPr>
              <a:spLocks/>
            </p:cNvSpPr>
            <p:nvPr/>
          </p:nvSpPr>
          <p:spPr bwMode="auto">
            <a:xfrm>
              <a:off x="1291" y="3536"/>
              <a:ext cx="8" cy="261"/>
            </a:xfrm>
            <a:custGeom>
              <a:avLst/>
              <a:gdLst>
                <a:gd name="T0" fmla="*/ 50 w 100"/>
                <a:gd name="T1" fmla="*/ 0 h 3234"/>
                <a:gd name="T2" fmla="*/ 0 w 100"/>
                <a:gd name="T3" fmla="*/ 50 h 3234"/>
                <a:gd name="T4" fmla="*/ 0 w 100"/>
                <a:gd name="T5" fmla="*/ 3184 h 3234"/>
                <a:gd name="T6" fmla="*/ 50 w 100"/>
                <a:gd name="T7" fmla="*/ 3234 h 3234"/>
                <a:gd name="T8" fmla="*/ 100 w 100"/>
                <a:gd name="T9" fmla="*/ 3184 h 3234"/>
                <a:gd name="T10" fmla="*/ 100 w 100"/>
                <a:gd name="T11" fmla="*/ 50 h 3234"/>
                <a:gd name="T12" fmla="*/ 50 w 100"/>
                <a:gd name="T13" fmla="*/ 0 h 3234"/>
              </a:gdLst>
              <a:ahLst/>
              <a:cxnLst>
                <a:cxn ang="0">
                  <a:pos x="T0" y="T1"/>
                </a:cxn>
                <a:cxn ang="0">
                  <a:pos x="T2" y="T3"/>
                </a:cxn>
                <a:cxn ang="0">
                  <a:pos x="T4" y="T5"/>
                </a:cxn>
                <a:cxn ang="0">
                  <a:pos x="T6" y="T7"/>
                </a:cxn>
                <a:cxn ang="0">
                  <a:pos x="T8" y="T9"/>
                </a:cxn>
                <a:cxn ang="0">
                  <a:pos x="T10" y="T11"/>
                </a:cxn>
                <a:cxn ang="0">
                  <a:pos x="T12" y="T13"/>
                </a:cxn>
              </a:cxnLst>
              <a:rect l="0" t="0" r="r" b="b"/>
              <a:pathLst>
                <a:path w="100" h="3234">
                  <a:moveTo>
                    <a:pt x="50" y="0"/>
                  </a:moveTo>
                  <a:cubicBezTo>
                    <a:pt x="22" y="0"/>
                    <a:pt x="0" y="22"/>
                    <a:pt x="0" y="50"/>
                  </a:cubicBezTo>
                  <a:cubicBezTo>
                    <a:pt x="0" y="3184"/>
                    <a:pt x="0" y="3184"/>
                    <a:pt x="0" y="3184"/>
                  </a:cubicBezTo>
                  <a:cubicBezTo>
                    <a:pt x="0" y="3212"/>
                    <a:pt x="22" y="3234"/>
                    <a:pt x="50" y="3234"/>
                  </a:cubicBezTo>
                  <a:cubicBezTo>
                    <a:pt x="78" y="3234"/>
                    <a:pt x="100" y="3212"/>
                    <a:pt x="100" y="3184"/>
                  </a:cubicBezTo>
                  <a:cubicBezTo>
                    <a:pt x="100" y="50"/>
                    <a:pt x="100" y="50"/>
                    <a:pt x="100" y="50"/>
                  </a:cubicBezTo>
                  <a:cubicBezTo>
                    <a:pt x="100" y="22"/>
                    <a:pt x="78" y="0"/>
                    <a:pt x="50" y="0"/>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Freeform 27">
              <a:extLst>
                <a:ext uri="{FF2B5EF4-FFF2-40B4-BE49-F238E27FC236}">
                  <a16:creationId xmlns:a16="http://schemas.microsoft.com/office/drawing/2014/main" id="{73BCDA67-64C6-4DBC-BBF0-8EBAA4AE1377}"/>
                </a:ext>
              </a:extLst>
            </p:cNvPr>
            <p:cNvSpPr>
              <a:spLocks/>
            </p:cNvSpPr>
            <p:nvPr/>
          </p:nvSpPr>
          <p:spPr bwMode="auto">
            <a:xfrm>
              <a:off x="1236" y="3568"/>
              <a:ext cx="8" cy="196"/>
            </a:xfrm>
            <a:custGeom>
              <a:avLst/>
              <a:gdLst>
                <a:gd name="T0" fmla="*/ 50 w 100"/>
                <a:gd name="T1" fmla="*/ 0 h 2431"/>
                <a:gd name="T2" fmla="*/ 0 w 100"/>
                <a:gd name="T3" fmla="*/ 50 h 2431"/>
                <a:gd name="T4" fmla="*/ 0 w 100"/>
                <a:gd name="T5" fmla="*/ 2381 h 2431"/>
                <a:gd name="T6" fmla="*/ 50 w 100"/>
                <a:gd name="T7" fmla="*/ 2431 h 2431"/>
                <a:gd name="T8" fmla="*/ 100 w 100"/>
                <a:gd name="T9" fmla="*/ 2381 h 2431"/>
                <a:gd name="T10" fmla="*/ 100 w 100"/>
                <a:gd name="T11" fmla="*/ 50 h 2431"/>
                <a:gd name="T12" fmla="*/ 50 w 100"/>
                <a:gd name="T13" fmla="*/ 0 h 2431"/>
              </a:gdLst>
              <a:ahLst/>
              <a:cxnLst>
                <a:cxn ang="0">
                  <a:pos x="T0" y="T1"/>
                </a:cxn>
                <a:cxn ang="0">
                  <a:pos x="T2" y="T3"/>
                </a:cxn>
                <a:cxn ang="0">
                  <a:pos x="T4" y="T5"/>
                </a:cxn>
                <a:cxn ang="0">
                  <a:pos x="T6" y="T7"/>
                </a:cxn>
                <a:cxn ang="0">
                  <a:pos x="T8" y="T9"/>
                </a:cxn>
                <a:cxn ang="0">
                  <a:pos x="T10" y="T11"/>
                </a:cxn>
                <a:cxn ang="0">
                  <a:pos x="T12" y="T13"/>
                </a:cxn>
              </a:cxnLst>
              <a:rect l="0" t="0" r="r" b="b"/>
              <a:pathLst>
                <a:path w="100" h="2431">
                  <a:moveTo>
                    <a:pt x="50" y="0"/>
                  </a:moveTo>
                  <a:cubicBezTo>
                    <a:pt x="23" y="0"/>
                    <a:pt x="0" y="23"/>
                    <a:pt x="0" y="50"/>
                  </a:cubicBezTo>
                  <a:cubicBezTo>
                    <a:pt x="0" y="2381"/>
                    <a:pt x="0" y="2381"/>
                    <a:pt x="0" y="2381"/>
                  </a:cubicBezTo>
                  <a:cubicBezTo>
                    <a:pt x="0" y="2409"/>
                    <a:pt x="23" y="2431"/>
                    <a:pt x="50" y="2431"/>
                  </a:cubicBezTo>
                  <a:cubicBezTo>
                    <a:pt x="78" y="2431"/>
                    <a:pt x="100" y="2409"/>
                    <a:pt x="100" y="2381"/>
                  </a:cubicBezTo>
                  <a:cubicBezTo>
                    <a:pt x="100" y="50"/>
                    <a:pt x="100" y="50"/>
                    <a:pt x="100" y="50"/>
                  </a:cubicBezTo>
                  <a:cubicBezTo>
                    <a:pt x="100" y="23"/>
                    <a:pt x="78" y="0"/>
                    <a:pt x="50" y="0"/>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Freeform 28">
              <a:extLst>
                <a:ext uri="{FF2B5EF4-FFF2-40B4-BE49-F238E27FC236}">
                  <a16:creationId xmlns:a16="http://schemas.microsoft.com/office/drawing/2014/main" id="{FB035E6D-3B54-4E67-8F80-D2A5E5201522}"/>
                </a:ext>
              </a:extLst>
            </p:cNvPr>
            <p:cNvSpPr>
              <a:spLocks/>
            </p:cNvSpPr>
            <p:nvPr/>
          </p:nvSpPr>
          <p:spPr bwMode="auto">
            <a:xfrm>
              <a:off x="1346" y="3568"/>
              <a:ext cx="8" cy="196"/>
            </a:xfrm>
            <a:custGeom>
              <a:avLst/>
              <a:gdLst>
                <a:gd name="T0" fmla="*/ 50 w 100"/>
                <a:gd name="T1" fmla="*/ 0 h 2426"/>
                <a:gd name="T2" fmla="*/ 0 w 100"/>
                <a:gd name="T3" fmla="*/ 50 h 2426"/>
                <a:gd name="T4" fmla="*/ 0 w 100"/>
                <a:gd name="T5" fmla="*/ 2376 h 2426"/>
                <a:gd name="T6" fmla="*/ 50 w 100"/>
                <a:gd name="T7" fmla="*/ 2426 h 2426"/>
                <a:gd name="T8" fmla="*/ 100 w 100"/>
                <a:gd name="T9" fmla="*/ 2376 h 2426"/>
                <a:gd name="T10" fmla="*/ 100 w 100"/>
                <a:gd name="T11" fmla="*/ 50 h 2426"/>
                <a:gd name="T12" fmla="*/ 50 w 100"/>
                <a:gd name="T13" fmla="*/ 0 h 2426"/>
              </a:gdLst>
              <a:ahLst/>
              <a:cxnLst>
                <a:cxn ang="0">
                  <a:pos x="T0" y="T1"/>
                </a:cxn>
                <a:cxn ang="0">
                  <a:pos x="T2" y="T3"/>
                </a:cxn>
                <a:cxn ang="0">
                  <a:pos x="T4" y="T5"/>
                </a:cxn>
                <a:cxn ang="0">
                  <a:pos x="T6" y="T7"/>
                </a:cxn>
                <a:cxn ang="0">
                  <a:pos x="T8" y="T9"/>
                </a:cxn>
                <a:cxn ang="0">
                  <a:pos x="T10" y="T11"/>
                </a:cxn>
                <a:cxn ang="0">
                  <a:pos x="T12" y="T13"/>
                </a:cxn>
              </a:cxnLst>
              <a:rect l="0" t="0" r="r" b="b"/>
              <a:pathLst>
                <a:path w="100" h="2426">
                  <a:moveTo>
                    <a:pt x="50" y="0"/>
                  </a:moveTo>
                  <a:cubicBezTo>
                    <a:pt x="22" y="0"/>
                    <a:pt x="0" y="23"/>
                    <a:pt x="0" y="50"/>
                  </a:cubicBezTo>
                  <a:cubicBezTo>
                    <a:pt x="0" y="2376"/>
                    <a:pt x="0" y="2376"/>
                    <a:pt x="0" y="2376"/>
                  </a:cubicBezTo>
                  <a:cubicBezTo>
                    <a:pt x="0" y="2404"/>
                    <a:pt x="22" y="2426"/>
                    <a:pt x="50" y="2426"/>
                  </a:cubicBezTo>
                  <a:cubicBezTo>
                    <a:pt x="77" y="2426"/>
                    <a:pt x="100" y="2404"/>
                    <a:pt x="100" y="2376"/>
                  </a:cubicBezTo>
                  <a:cubicBezTo>
                    <a:pt x="100" y="50"/>
                    <a:pt x="100" y="50"/>
                    <a:pt x="100" y="50"/>
                  </a:cubicBezTo>
                  <a:cubicBezTo>
                    <a:pt x="100" y="23"/>
                    <a:pt x="77" y="0"/>
                    <a:pt x="50" y="0"/>
                  </a:cubicBezTo>
                  <a:close/>
                </a:path>
              </a:pathLst>
            </a:custGeom>
            <a:grp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59" name="TextBox 58">
            <a:extLst>
              <a:ext uri="{FF2B5EF4-FFF2-40B4-BE49-F238E27FC236}">
                <a16:creationId xmlns:a16="http://schemas.microsoft.com/office/drawing/2014/main" id="{D2331C32-B669-40E3-9836-96D3C8C2F50E}"/>
              </a:ext>
            </a:extLst>
          </p:cNvPr>
          <p:cNvSpPr txBox="1"/>
          <p:nvPr/>
        </p:nvSpPr>
        <p:spPr>
          <a:xfrm>
            <a:off x="619458" y="763512"/>
            <a:ext cx="4330749" cy="1400383"/>
          </a:xfrm>
          <a:prstGeom prst="rect">
            <a:avLst/>
          </a:prstGeom>
          <a:noFill/>
        </p:spPr>
        <p:txBody>
          <a:bodyPr wrap="square" rtlCol="0">
            <a:spAutoFit/>
          </a:bodyPr>
          <a:lstStyle/>
          <a:p>
            <a:pPr>
              <a:spcAft>
                <a:spcPts val="600"/>
              </a:spcAft>
              <a:buClr>
                <a:schemeClr val="bg2"/>
              </a:buClr>
            </a:pPr>
            <a:r>
              <a:rPr lang="en-CA" sz="4000">
                <a:solidFill>
                  <a:srgbClr val="FFFFFF"/>
                </a:solidFill>
                <a:latin typeface="Effra" panose="020B0603020203020204" pitchFamily="34" charset="0"/>
                <a:cs typeface="Effra" panose="020B0603020203020204" pitchFamily="34" charset="0"/>
              </a:rPr>
              <a:t>Radeon </a:t>
            </a:r>
            <a:r>
              <a:rPr lang="en-CA" sz="4000" err="1">
                <a:solidFill>
                  <a:srgbClr val="FFFFFF"/>
                </a:solidFill>
                <a:latin typeface="Effra" panose="020B0603020203020204" pitchFamily="34" charset="0"/>
                <a:cs typeface="Effra" panose="020B0603020203020204" pitchFamily="34" charset="0"/>
              </a:rPr>
              <a:t>ProRender</a:t>
            </a:r>
            <a:endParaRPr lang="en-CA" sz="4000">
              <a:solidFill>
                <a:srgbClr val="FFFFFF"/>
              </a:solidFill>
              <a:latin typeface="Effra" panose="020B0603020203020204" pitchFamily="34" charset="0"/>
              <a:cs typeface="Effra" panose="020B0603020203020204" pitchFamily="34" charset="0"/>
            </a:endParaRPr>
          </a:p>
          <a:p>
            <a:pPr>
              <a:spcAft>
                <a:spcPts val="600"/>
              </a:spcAft>
              <a:buClr>
                <a:schemeClr val="bg2"/>
              </a:buClr>
            </a:pPr>
            <a:r>
              <a:rPr lang="en-US" sz="4000">
                <a:solidFill>
                  <a:srgbClr val="FFFFFF"/>
                </a:solidFill>
                <a:latin typeface="Effra" panose="020B0603020203020204" pitchFamily="34" charset="0"/>
                <a:cs typeface="Effra" panose="020B0603020203020204" pitchFamily="34" charset="0"/>
              </a:rPr>
              <a:t>For </a:t>
            </a:r>
            <a:endParaRPr lang="en-US" sz="4000">
              <a:solidFill>
                <a:srgbClr val="FF0000"/>
              </a:solidFill>
              <a:latin typeface="Effra" panose="020B0603020203020204" pitchFamily="34" charset="0"/>
              <a:cs typeface="Effra" panose="020B0603020203020204" pitchFamily="34" charset="0"/>
            </a:endParaRPr>
          </a:p>
        </p:txBody>
      </p:sp>
      <p:pic>
        <p:nvPicPr>
          <p:cNvPr id="60" name="Picture 59">
            <a:extLst>
              <a:ext uri="{FF2B5EF4-FFF2-40B4-BE49-F238E27FC236}">
                <a16:creationId xmlns:a16="http://schemas.microsoft.com/office/drawing/2014/main" id="{4A24F2D0-6689-48C2-957A-5F7DBE8C2711}"/>
              </a:ext>
            </a:extLst>
          </p:cNvPr>
          <p:cNvPicPr>
            <a:picLocks noChangeAspect="1"/>
          </p:cNvPicPr>
          <p:nvPr/>
        </p:nvPicPr>
        <p:blipFill>
          <a:blip r:embed="rId9"/>
          <a:stretch>
            <a:fillRect/>
          </a:stretch>
        </p:blipFill>
        <p:spPr>
          <a:xfrm>
            <a:off x="1562097" y="1433658"/>
            <a:ext cx="1978151" cy="502920"/>
          </a:xfrm>
          <a:prstGeom prst="rect">
            <a:avLst/>
          </a:prstGeom>
          <a:effectLst/>
        </p:spPr>
      </p:pic>
      <p:sp>
        <p:nvSpPr>
          <p:cNvPr id="61" name="Rectangle 60">
            <a:extLst>
              <a:ext uri="{FF2B5EF4-FFF2-40B4-BE49-F238E27FC236}">
                <a16:creationId xmlns:a16="http://schemas.microsoft.com/office/drawing/2014/main" id="{3A95EFFD-2833-47EA-B88A-C3778B51F146}"/>
              </a:ext>
            </a:extLst>
          </p:cNvPr>
          <p:cNvSpPr/>
          <p:nvPr/>
        </p:nvSpPr>
        <p:spPr>
          <a:xfrm>
            <a:off x="8719127" y="4944469"/>
            <a:ext cx="2883609"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Make Design Decisions in</a:t>
            </a:r>
            <a:br>
              <a:rPr lang="en-US" kern="0" dirty="0">
                <a:solidFill>
                  <a:prstClr val="black"/>
                </a:solidFill>
                <a:latin typeface="Effra Medium" panose="020B0703020203020204" pitchFamily="34" charset="0"/>
                <a:cs typeface="Effra Medium" panose="020B0703020203020204" pitchFamily="34" charset="0"/>
              </a:rPr>
            </a:br>
            <a:r>
              <a:rPr lang="en-US" kern="0" dirty="0">
                <a:solidFill>
                  <a:prstClr val="black"/>
                </a:solidFill>
                <a:latin typeface="Effra Medium" panose="020B0703020203020204" pitchFamily="34" charset="0"/>
                <a:cs typeface="Effra Medium" panose="020B0703020203020204" pitchFamily="34" charset="0"/>
              </a:rPr>
              <a:t>Real-Time</a:t>
            </a:r>
          </a:p>
        </p:txBody>
      </p:sp>
      <p:pic>
        <p:nvPicPr>
          <p:cNvPr id="62" name="Picture 61">
            <a:extLst>
              <a:ext uri="{FF2B5EF4-FFF2-40B4-BE49-F238E27FC236}">
                <a16:creationId xmlns:a16="http://schemas.microsoft.com/office/drawing/2014/main" id="{20D73ED1-49E9-4F0E-863F-C03073F8EC1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74052" y="5800788"/>
            <a:ext cx="1911096" cy="502348"/>
          </a:xfrm>
          <a:prstGeom prst="rect">
            <a:avLst/>
          </a:prstGeom>
          <a:effectLst>
            <a:outerShdw blurRad="88900" dist="12700" dir="2700000" algn="tl" rotWithShape="0">
              <a:prstClr val="black">
                <a:alpha val="72000"/>
              </a:prstClr>
            </a:outerShdw>
          </a:effectLst>
        </p:spPr>
      </p:pic>
      <p:sp>
        <p:nvSpPr>
          <p:cNvPr id="63" name="Rectangle 62">
            <a:extLst>
              <a:ext uri="{FF2B5EF4-FFF2-40B4-BE49-F238E27FC236}">
                <a16:creationId xmlns:a16="http://schemas.microsoft.com/office/drawing/2014/main" id="{D7CAC285-991E-434D-8915-07614628E731}"/>
              </a:ext>
            </a:extLst>
          </p:cNvPr>
          <p:cNvSpPr/>
          <p:nvPr/>
        </p:nvSpPr>
        <p:spPr>
          <a:xfrm>
            <a:off x="727357" y="2177644"/>
            <a:ext cx="5226036"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New Plug-In Features</a:t>
            </a:r>
            <a:br>
              <a:rPr lang="en-US" sz="2400" dirty="0">
                <a:cs typeface="Effra" panose="020B0603020203020204" pitchFamily="34" charset="0"/>
              </a:rPr>
            </a:br>
            <a:r>
              <a:rPr lang="en-US" sz="2400" dirty="0">
                <a:cs typeface="Effra" panose="020B0603020203020204" pitchFamily="34" charset="0"/>
              </a:rPr>
              <a:t>That Make </a:t>
            </a:r>
            <a:r>
              <a:rPr lang="en-US" sz="2400" dirty="0">
                <a:solidFill>
                  <a:srgbClr val="FFFFFF"/>
                </a:solidFill>
                <a:cs typeface="Effra" panose="020B0603020203020204" pitchFamily="34" charset="0"/>
              </a:rPr>
              <a:t>Artists’ Lives Easier</a:t>
            </a:r>
            <a:endParaRPr lang="en-US" sz="2400" dirty="0">
              <a:solidFill>
                <a:srgbClr val="FFFFFF"/>
              </a:solidFill>
              <a:cs typeface="Effra Light" panose="020B0403020203020204" pitchFamily="34" charset="0"/>
            </a:endParaRPr>
          </a:p>
        </p:txBody>
      </p:sp>
      <p:sp>
        <p:nvSpPr>
          <p:cNvPr id="65" name="TextBox 64">
            <a:extLst>
              <a:ext uri="{FF2B5EF4-FFF2-40B4-BE49-F238E27FC236}">
                <a16:creationId xmlns:a16="http://schemas.microsoft.com/office/drawing/2014/main" id="{C0C8482C-18E2-447C-9326-340090766B49}"/>
              </a:ext>
            </a:extLst>
          </p:cNvPr>
          <p:cNvSpPr txBox="1"/>
          <p:nvPr/>
        </p:nvSpPr>
        <p:spPr>
          <a:xfrm>
            <a:off x="1295931" y="3182062"/>
            <a:ext cx="3654276"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Updated Uber Shader and Light Shader</a:t>
            </a:r>
          </a:p>
          <a:p>
            <a:pPr>
              <a:spcAft>
                <a:spcPts val="600"/>
              </a:spcAft>
              <a:buClr>
                <a:schemeClr val="bg2"/>
              </a:buClr>
            </a:pPr>
            <a:r>
              <a:rPr lang="en-US" sz="1400">
                <a:cs typeface="Effra" panose="020B0603020203020204" pitchFamily="34" charset="0"/>
              </a:rPr>
              <a:t>Enables Better Physically-Based Rendering</a:t>
            </a:r>
            <a:br>
              <a:rPr lang="en-US" sz="1400">
                <a:cs typeface="Effra" panose="020B0603020203020204" pitchFamily="34" charset="0"/>
              </a:rPr>
            </a:br>
            <a:r>
              <a:rPr lang="en-US" sz="1400">
                <a:cs typeface="Effra" panose="020B0603020203020204" pitchFamily="34" charset="0"/>
              </a:rPr>
              <a:t>Workflows with More Realistic Lighting</a:t>
            </a:r>
            <a:endParaRPr lang="en-US" sz="1400" baseline="30000"/>
          </a:p>
        </p:txBody>
      </p:sp>
      <p:sp>
        <p:nvSpPr>
          <p:cNvPr id="67" name="TextBox 66">
            <a:extLst>
              <a:ext uri="{FF2B5EF4-FFF2-40B4-BE49-F238E27FC236}">
                <a16:creationId xmlns:a16="http://schemas.microsoft.com/office/drawing/2014/main" id="{26B3FE4D-DCAD-43A8-A467-CD64D8DF8474}"/>
              </a:ext>
            </a:extLst>
          </p:cNvPr>
          <p:cNvSpPr txBox="1"/>
          <p:nvPr/>
        </p:nvSpPr>
        <p:spPr>
          <a:xfrm>
            <a:off x="1295931" y="4136796"/>
            <a:ext cx="3419187" cy="846386"/>
          </a:xfrm>
          <a:prstGeom prst="rect">
            <a:avLst/>
          </a:prstGeom>
          <a:noFill/>
        </p:spPr>
        <p:txBody>
          <a:bodyPr wrap="square" rtlCol="0">
            <a:spAutoFit/>
          </a:bodyPr>
          <a:lstStyle/>
          <a:p>
            <a:pPr>
              <a:spcAft>
                <a:spcPts val="600"/>
              </a:spcAft>
              <a:buClr>
                <a:schemeClr val="bg2"/>
              </a:buClr>
            </a:pPr>
            <a:r>
              <a:rPr lang="en-US" sz="1600" dirty="0">
                <a:solidFill>
                  <a:srgbClr val="FFFFFF"/>
                </a:solidFill>
                <a:latin typeface="Effra" panose="020B0603020203020204" pitchFamily="34" charset="0"/>
                <a:cs typeface="Effra" panose="020B0603020203020204" pitchFamily="34" charset="0"/>
              </a:rPr>
              <a:t>Interactive Denoising</a:t>
            </a:r>
          </a:p>
          <a:p>
            <a:r>
              <a:rPr lang="en-US" sz="1400" dirty="0">
                <a:solidFill>
                  <a:srgbClr val="FFFFFF"/>
                </a:solidFill>
                <a:cs typeface="Effra Light" panose="020B0403020203020204" pitchFamily="34" charset="0"/>
              </a:rPr>
              <a:t>Enables Fast, Clear Real-Time Previews</a:t>
            </a:r>
            <a:br>
              <a:rPr lang="en-US" sz="1400" dirty="0">
                <a:solidFill>
                  <a:srgbClr val="FFFFFF"/>
                </a:solidFill>
                <a:cs typeface="Effra Light" panose="020B0403020203020204" pitchFamily="34" charset="0"/>
              </a:rPr>
            </a:br>
            <a:r>
              <a:rPr lang="en-US" sz="1400" dirty="0">
                <a:solidFill>
                  <a:srgbClr val="FFFFFF"/>
                </a:solidFill>
                <a:cs typeface="Effra Light" panose="020B0403020203020204" pitchFamily="34" charset="0"/>
              </a:rPr>
              <a:t>and Cuts Final Render Times</a:t>
            </a:r>
          </a:p>
        </p:txBody>
      </p:sp>
      <p:sp>
        <p:nvSpPr>
          <p:cNvPr id="69" name="TextBox 68">
            <a:extLst>
              <a:ext uri="{FF2B5EF4-FFF2-40B4-BE49-F238E27FC236}">
                <a16:creationId xmlns:a16="http://schemas.microsoft.com/office/drawing/2014/main" id="{6DD60E3C-CB0C-4BA1-A469-7C6AE9C4EF5B}"/>
              </a:ext>
            </a:extLst>
          </p:cNvPr>
          <p:cNvSpPr txBox="1"/>
          <p:nvPr/>
        </p:nvSpPr>
        <p:spPr>
          <a:xfrm>
            <a:off x="1295931" y="5088968"/>
            <a:ext cx="3457546"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More AOV Options</a:t>
            </a:r>
          </a:p>
          <a:p>
            <a:r>
              <a:rPr lang="en-US" sz="1400">
                <a:solidFill>
                  <a:srgbClr val="FFFFFF"/>
                </a:solidFill>
                <a:cs typeface="Effra Light" panose="020B0403020203020204" pitchFamily="34" charset="0"/>
              </a:rPr>
              <a:t>Such as Reflections and Diffuse Lighting</a:t>
            </a:r>
            <a:br>
              <a:rPr lang="en-US" sz="1400">
                <a:solidFill>
                  <a:srgbClr val="FFFFFF"/>
                </a:solidFill>
                <a:cs typeface="Effra Light" panose="020B0403020203020204" pitchFamily="34" charset="0"/>
              </a:rPr>
            </a:br>
            <a:r>
              <a:rPr lang="en-US" sz="1400">
                <a:solidFill>
                  <a:srgbClr val="FFFFFF"/>
                </a:solidFill>
                <a:cs typeface="Effra Light" panose="020B0403020203020204" pitchFamily="34" charset="0"/>
              </a:rPr>
              <a:t>for Compositing</a:t>
            </a:r>
            <a:endParaRPr lang="en-US" sz="1400" baseline="30000"/>
          </a:p>
        </p:txBody>
      </p:sp>
      <p:grpSp>
        <p:nvGrpSpPr>
          <p:cNvPr id="5" name="Group 4">
            <a:extLst>
              <a:ext uri="{FF2B5EF4-FFF2-40B4-BE49-F238E27FC236}">
                <a16:creationId xmlns:a16="http://schemas.microsoft.com/office/drawing/2014/main" id="{FDDC55EC-371D-4BCA-9B07-D6328E727D6A}"/>
              </a:ext>
            </a:extLst>
          </p:cNvPr>
          <p:cNvGrpSpPr>
            <a:grpSpLocks noChangeAspect="1"/>
          </p:cNvGrpSpPr>
          <p:nvPr/>
        </p:nvGrpSpPr>
        <p:grpSpPr>
          <a:xfrm>
            <a:off x="750952" y="5312196"/>
            <a:ext cx="502920" cy="316487"/>
            <a:chOff x="6102178" y="689834"/>
            <a:chExt cx="960681" cy="604556"/>
          </a:xfrm>
        </p:grpSpPr>
        <p:sp>
          <p:nvSpPr>
            <p:cNvPr id="2" name="Rectangle 1">
              <a:extLst>
                <a:ext uri="{FF2B5EF4-FFF2-40B4-BE49-F238E27FC236}">
                  <a16:creationId xmlns:a16="http://schemas.microsoft.com/office/drawing/2014/main" id="{BCCA204F-1BAF-4E9B-8D09-B0E51B7CF32C}"/>
                </a:ext>
              </a:extLst>
            </p:cNvPr>
            <p:cNvSpPr>
              <a:spLocks noChangeAspect="1"/>
            </p:cNvSpPr>
            <p:nvPr/>
          </p:nvSpPr>
          <p:spPr>
            <a:xfrm>
              <a:off x="6102178" y="689834"/>
              <a:ext cx="812803" cy="45720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0" name="Rectangle 69">
              <a:extLst>
                <a:ext uri="{FF2B5EF4-FFF2-40B4-BE49-F238E27FC236}">
                  <a16:creationId xmlns:a16="http://schemas.microsoft.com/office/drawing/2014/main" id="{08D9848B-9DDE-43C4-8D88-C1EF0BD5A430}"/>
                </a:ext>
              </a:extLst>
            </p:cNvPr>
            <p:cNvSpPr>
              <a:spLocks noChangeAspect="1"/>
            </p:cNvSpPr>
            <p:nvPr/>
          </p:nvSpPr>
          <p:spPr>
            <a:xfrm>
              <a:off x="6175915" y="763512"/>
              <a:ext cx="812803" cy="457200"/>
            </a:xfrm>
            <a:prstGeom prst="rect">
              <a:avLst/>
            </a:prstGeom>
            <a:solidFill>
              <a:schemeClr val="tx1"/>
            </a:solidFill>
            <a:ln>
              <a:noFill/>
            </a:ln>
            <a:effectLst>
              <a:outerShdw blurRad="25400" dist="127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1" name="Rectangle 70">
              <a:extLst>
                <a:ext uri="{FF2B5EF4-FFF2-40B4-BE49-F238E27FC236}">
                  <a16:creationId xmlns:a16="http://schemas.microsoft.com/office/drawing/2014/main" id="{AD0FBB89-AFA3-473E-AC74-D89D91C14B1A}"/>
                </a:ext>
              </a:extLst>
            </p:cNvPr>
            <p:cNvSpPr>
              <a:spLocks noChangeAspect="1"/>
            </p:cNvSpPr>
            <p:nvPr/>
          </p:nvSpPr>
          <p:spPr>
            <a:xfrm>
              <a:off x="6250056" y="837190"/>
              <a:ext cx="812803" cy="457200"/>
            </a:xfrm>
            <a:prstGeom prst="rect">
              <a:avLst/>
            </a:prstGeom>
            <a:solidFill>
              <a:schemeClr val="tx1"/>
            </a:solidFill>
            <a:ln>
              <a:noFill/>
            </a:ln>
            <a:effectLst>
              <a:outerShdw blurRad="25400" dist="127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extLst>
      <p:ext uri="{BB962C8B-B14F-4D97-AF65-F5344CB8AC3E}">
        <p14:creationId xmlns:p14="http://schemas.microsoft.com/office/powerpoint/2010/main" val="18364771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E4CE04-7E93-4C85-A64B-02A4C888A086}"/>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5" name="Picture 4">
            <a:extLst>
              <a:ext uri="{FF2B5EF4-FFF2-40B4-BE49-F238E27FC236}">
                <a16:creationId xmlns:a16="http://schemas.microsoft.com/office/drawing/2014/main" id="{1EE73E33-01FD-4EF0-9746-FD3F1A6B3A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453" y="0"/>
            <a:ext cx="6990547" cy="6454219"/>
          </a:xfrm>
          <a:prstGeom prst="rect">
            <a:avLst/>
          </a:prstGeom>
        </p:spPr>
      </p:pic>
      <p:sp>
        <p:nvSpPr>
          <p:cNvPr id="18" name="Rectangle 17">
            <a:extLst>
              <a:ext uri="{FF2B5EF4-FFF2-40B4-BE49-F238E27FC236}">
                <a16:creationId xmlns:a16="http://schemas.microsoft.com/office/drawing/2014/main" id="{6D8CD4C4-589B-41B4-801D-F77A7209C304}"/>
              </a:ext>
            </a:extLst>
          </p:cNvPr>
          <p:cNvSpPr/>
          <p:nvPr/>
        </p:nvSpPr>
        <p:spPr>
          <a:xfrm>
            <a:off x="1" y="6038721"/>
            <a:ext cx="7863840" cy="461665"/>
          </a:xfrm>
          <a:prstGeom prst="rect">
            <a:avLst/>
          </a:prstGeom>
        </p:spPr>
        <p:txBody>
          <a:bodyPr wrap="square">
            <a:spAutoFit/>
          </a:bodyPr>
          <a:lstStyle/>
          <a:p>
            <a:pPr>
              <a:defRPr/>
            </a:pPr>
            <a:r>
              <a:rPr lang="en-US" sz="800">
                <a:solidFill>
                  <a:srgbClr val="FFFFFF">
                    <a:alpha val="50000"/>
                  </a:srgbClr>
                </a:solidFill>
                <a:cs typeface="Effra Light" panose="020B0403020203020204" pitchFamily="34" charset="0"/>
              </a:rPr>
              <a:t>*Feature only available on Windows® and macOS® plug-ins. Image created by </a:t>
            </a:r>
            <a:r>
              <a:rPr lang="en-US" sz="800" err="1">
                <a:solidFill>
                  <a:srgbClr val="FFFFFF">
                    <a:alpha val="50000"/>
                  </a:srgbClr>
                </a:solidFill>
                <a:cs typeface="Effra Light" panose="020B0403020203020204" pitchFamily="34" charset="0"/>
              </a:rPr>
              <a:t>Cirstyn</a:t>
            </a:r>
            <a:r>
              <a:rPr lang="en-US" sz="800">
                <a:solidFill>
                  <a:srgbClr val="FFFFFF">
                    <a:alpha val="50000"/>
                  </a:srgbClr>
                </a:solidFill>
                <a:cs typeface="Effra Light" panose="020B0403020203020204" pitchFamily="34" charset="0"/>
              </a:rPr>
              <a:t> </a:t>
            </a:r>
            <a:r>
              <a:rPr lang="en-US" sz="800" err="1">
                <a:solidFill>
                  <a:srgbClr val="FFFFFF">
                    <a:alpha val="50000"/>
                  </a:srgbClr>
                </a:solidFill>
                <a:cs typeface="Effra Light" panose="020B0403020203020204" pitchFamily="34" charset="0"/>
              </a:rPr>
              <a:t>Bech-Yagher</a:t>
            </a:r>
            <a:endParaRPr lang="en-US" sz="800">
              <a:solidFill>
                <a:srgbClr val="FFFFFF">
                  <a:alpha val="50000"/>
                </a:srgbClr>
              </a:solidFill>
              <a:cs typeface="Effra Light" panose="020B0403020203020204" pitchFamily="34" charset="0"/>
            </a:endParaRPr>
          </a:p>
          <a:p>
            <a:pPr>
              <a:defRPr/>
            </a:pPr>
            <a:r>
              <a:rPr lang="en-US" sz="800">
                <a:solidFill>
                  <a:srgbClr val="FFFFFF">
                    <a:alpha val="50000"/>
                  </a:srgbClr>
                </a:solidFill>
                <a:cs typeface="Effra Light" panose="020B0403020203020204" pitchFamily="34" charset="0"/>
              </a:rPr>
              <a:t>Supports: Windows® 7/10, macOS® High Sierra 10.13.3, Linux® CentOS® 6.5/7.2</a:t>
            </a:r>
          </a:p>
          <a:p>
            <a:pPr>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p>
        </p:txBody>
      </p:sp>
      <p:cxnSp>
        <p:nvCxnSpPr>
          <p:cNvPr id="48" name="Straight Connector 47">
            <a:extLst>
              <a:ext uri="{FF2B5EF4-FFF2-40B4-BE49-F238E27FC236}">
                <a16:creationId xmlns:a16="http://schemas.microsoft.com/office/drawing/2014/main" id="{3A17B964-7F9F-4E78-BCBA-89E09043215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49" name="Straight Connector 48">
            <a:extLst>
              <a:ext uri="{FF2B5EF4-FFF2-40B4-BE49-F238E27FC236}">
                <a16:creationId xmlns:a16="http://schemas.microsoft.com/office/drawing/2014/main" id="{BC11B428-E44B-4A0A-8E0E-C1E299B5B009}"/>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0" name="Straight Connector 49">
            <a:extLst>
              <a:ext uri="{FF2B5EF4-FFF2-40B4-BE49-F238E27FC236}">
                <a16:creationId xmlns:a16="http://schemas.microsoft.com/office/drawing/2014/main" id="{481CF449-DCC6-4966-90D2-17E4CF9AF026}"/>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1" name="Straight Connector 50">
            <a:extLst>
              <a:ext uri="{FF2B5EF4-FFF2-40B4-BE49-F238E27FC236}">
                <a16:creationId xmlns:a16="http://schemas.microsoft.com/office/drawing/2014/main" id="{A1CC2E34-A8E0-42E1-A865-C75B238F994F}"/>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5" name="TextBox 24">
            <a:extLst>
              <a:ext uri="{FF2B5EF4-FFF2-40B4-BE49-F238E27FC236}">
                <a16:creationId xmlns:a16="http://schemas.microsoft.com/office/drawing/2014/main" id="{7D90663A-F549-4BA8-9D36-DC45DCE0FFCE}"/>
              </a:ext>
            </a:extLst>
          </p:cNvPr>
          <p:cNvSpPr txBox="1"/>
          <p:nvPr/>
        </p:nvSpPr>
        <p:spPr>
          <a:xfrm>
            <a:off x="222280" y="131887"/>
            <a:ext cx="3682585"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chemeClr val="bg1"/>
                </a:solidFill>
                <a:latin typeface="Effra Medium" panose="020B0703020203020204" pitchFamily="34" charset="0"/>
                <a:cs typeface="Effra Medium" panose="020B0703020203020204" pitchFamily="34" charset="0"/>
              </a:rPr>
              <a:t> PRORENDER</a:t>
            </a:r>
          </a:p>
        </p:txBody>
      </p:sp>
      <p:pic>
        <p:nvPicPr>
          <p:cNvPr id="4" name="Graphic 3" descr="Stopwatch">
            <a:extLst>
              <a:ext uri="{FF2B5EF4-FFF2-40B4-BE49-F238E27FC236}">
                <a16:creationId xmlns:a16="http://schemas.microsoft.com/office/drawing/2014/main" id="{446A4E56-9B61-4FF6-9BD8-6005E56DFD1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6830" y="4221720"/>
            <a:ext cx="594360" cy="594360"/>
          </a:xfrm>
          <a:prstGeom prst="rect">
            <a:avLst/>
          </a:prstGeom>
        </p:spPr>
      </p:pic>
      <p:pic>
        <p:nvPicPr>
          <p:cNvPr id="7" name="Graphic 6">
            <a:extLst>
              <a:ext uri="{FF2B5EF4-FFF2-40B4-BE49-F238E27FC236}">
                <a16:creationId xmlns:a16="http://schemas.microsoft.com/office/drawing/2014/main" id="{CB83C423-8DBE-4B68-B744-A3ED2858EB4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8270" y="3359927"/>
            <a:ext cx="411480" cy="411480"/>
          </a:xfrm>
          <a:prstGeom prst="rect">
            <a:avLst/>
          </a:prstGeom>
        </p:spPr>
      </p:pic>
      <p:sp>
        <p:nvSpPr>
          <p:cNvPr id="23" name="Rectangle 22">
            <a:extLst>
              <a:ext uri="{FF2B5EF4-FFF2-40B4-BE49-F238E27FC236}">
                <a16:creationId xmlns:a16="http://schemas.microsoft.com/office/drawing/2014/main" id="{022595B6-7034-4875-9385-0F6B3ED7151B}"/>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24" name="Rectangle 23">
            <a:extLst>
              <a:ext uri="{FF2B5EF4-FFF2-40B4-BE49-F238E27FC236}">
                <a16:creationId xmlns:a16="http://schemas.microsoft.com/office/drawing/2014/main" id="{464FACAF-1CA9-4C60-BA98-AF86BE87EE8E}"/>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28" name="Group 27">
            <a:extLst>
              <a:ext uri="{FF2B5EF4-FFF2-40B4-BE49-F238E27FC236}">
                <a16:creationId xmlns:a16="http://schemas.microsoft.com/office/drawing/2014/main" id="{CE38EF10-30B4-4FAE-AD54-07E209F97909}"/>
              </a:ext>
            </a:extLst>
          </p:cNvPr>
          <p:cNvGrpSpPr/>
          <p:nvPr/>
        </p:nvGrpSpPr>
        <p:grpSpPr>
          <a:xfrm>
            <a:off x="11643360" y="4924540"/>
            <a:ext cx="548640" cy="548640"/>
            <a:chOff x="11650705" y="4924540"/>
            <a:chExt cx="548640" cy="548640"/>
          </a:xfrm>
        </p:grpSpPr>
        <p:sp>
          <p:nvSpPr>
            <p:cNvPr id="29" name="Rectangle 28">
              <a:extLst>
                <a:ext uri="{FF2B5EF4-FFF2-40B4-BE49-F238E27FC236}">
                  <a16:creationId xmlns:a16="http://schemas.microsoft.com/office/drawing/2014/main" id="{9DF4463F-BC7F-421B-961A-98AAB2AEB7D2}"/>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0" name="Picture 29">
              <a:extLst>
                <a:ext uri="{FF2B5EF4-FFF2-40B4-BE49-F238E27FC236}">
                  <a16:creationId xmlns:a16="http://schemas.microsoft.com/office/drawing/2014/main" id="{2466FC88-6CDA-4402-BDB1-5D6DDCB9EBC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38" name="TextBox 37">
            <a:extLst>
              <a:ext uri="{FF2B5EF4-FFF2-40B4-BE49-F238E27FC236}">
                <a16:creationId xmlns:a16="http://schemas.microsoft.com/office/drawing/2014/main" id="{C74ABB89-6A58-4824-8514-7288A5A606E6}"/>
              </a:ext>
            </a:extLst>
          </p:cNvPr>
          <p:cNvSpPr txBox="1"/>
          <p:nvPr/>
        </p:nvSpPr>
        <p:spPr>
          <a:xfrm>
            <a:off x="619458" y="763512"/>
            <a:ext cx="4330749" cy="1400383"/>
          </a:xfrm>
          <a:prstGeom prst="rect">
            <a:avLst/>
          </a:prstGeom>
          <a:noFill/>
        </p:spPr>
        <p:txBody>
          <a:bodyPr wrap="square" rtlCol="0">
            <a:spAutoFit/>
          </a:bodyPr>
          <a:lstStyle/>
          <a:p>
            <a:pPr>
              <a:spcAft>
                <a:spcPts val="600"/>
              </a:spcAft>
              <a:buClr>
                <a:schemeClr val="bg2"/>
              </a:buClr>
            </a:pPr>
            <a:r>
              <a:rPr lang="en-CA" sz="4000">
                <a:solidFill>
                  <a:srgbClr val="FFFFFF"/>
                </a:solidFill>
                <a:latin typeface="Effra" panose="020B0603020203020204" pitchFamily="34" charset="0"/>
                <a:cs typeface="Effra" panose="020B0603020203020204" pitchFamily="34" charset="0"/>
              </a:rPr>
              <a:t>Radeon </a:t>
            </a:r>
            <a:r>
              <a:rPr lang="en-CA" sz="4000" err="1">
                <a:solidFill>
                  <a:srgbClr val="FFFFFF"/>
                </a:solidFill>
                <a:latin typeface="Effra" panose="020B0603020203020204" pitchFamily="34" charset="0"/>
                <a:cs typeface="Effra" panose="020B0603020203020204" pitchFamily="34" charset="0"/>
              </a:rPr>
              <a:t>ProRender</a:t>
            </a:r>
            <a:endParaRPr lang="en-CA" sz="4000">
              <a:solidFill>
                <a:srgbClr val="FFFFFF"/>
              </a:solidFill>
              <a:latin typeface="Effra" panose="020B0603020203020204" pitchFamily="34" charset="0"/>
              <a:cs typeface="Effra" panose="020B0603020203020204" pitchFamily="34" charset="0"/>
            </a:endParaRPr>
          </a:p>
          <a:p>
            <a:pPr>
              <a:spcAft>
                <a:spcPts val="600"/>
              </a:spcAft>
              <a:buClr>
                <a:schemeClr val="bg2"/>
              </a:buClr>
            </a:pPr>
            <a:r>
              <a:rPr lang="en-US" sz="4000">
                <a:solidFill>
                  <a:srgbClr val="FFFFFF"/>
                </a:solidFill>
                <a:latin typeface="Effra" panose="020B0603020203020204" pitchFamily="34" charset="0"/>
                <a:cs typeface="Effra" panose="020B0603020203020204" pitchFamily="34" charset="0"/>
              </a:rPr>
              <a:t>For </a:t>
            </a:r>
            <a:endParaRPr lang="en-US" sz="4000">
              <a:solidFill>
                <a:srgbClr val="FF0000"/>
              </a:solidFill>
              <a:latin typeface="Effra" panose="020B0603020203020204" pitchFamily="34" charset="0"/>
              <a:cs typeface="Effra" panose="020B0603020203020204" pitchFamily="34" charset="0"/>
            </a:endParaRPr>
          </a:p>
        </p:txBody>
      </p:sp>
      <p:sp>
        <p:nvSpPr>
          <p:cNvPr id="62" name="Rectangle 61">
            <a:extLst>
              <a:ext uri="{FF2B5EF4-FFF2-40B4-BE49-F238E27FC236}">
                <a16:creationId xmlns:a16="http://schemas.microsoft.com/office/drawing/2014/main" id="{F0374AAD-AE33-4C88-80A3-EF92C86C13F5}"/>
              </a:ext>
            </a:extLst>
          </p:cNvPr>
          <p:cNvSpPr/>
          <p:nvPr/>
        </p:nvSpPr>
        <p:spPr>
          <a:xfrm>
            <a:off x="9164583" y="4944469"/>
            <a:ext cx="2330177"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Produce Stunningly Photorealistic Images</a:t>
            </a:r>
          </a:p>
        </p:txBody>
      </p:sp>
      <p:sp>
        <p:nvSpPr>
          <p:cNvPr id="65" name="Rectangle 64">
            <a:extLst>
              <a:ext uri="{FF2B5EF4-FFF2-40B4-BE49-F238E27FC236}">
                <a16:creationId xmlns:a16="http://schemas.microsoft.com/office/drawing/2014/main" id="{043A6E16-5229-43F9-9603-10519591FD13}"/>
              </a:ext>
            </a:extLst>
          </p:cNvPr>
          <p:cNvSpPr/>
          <p:nvPr/>
        </p:nvSpPr>
        <p:spPr>
          <a:xfrm>
            <a:off x="727357" y="2177644"/>
            <a:ext cx="5226036" cy="903565"/>
          </a:xfrm>
          <a:prstGeom prst="rect">
            <a:avLst/>
          </a:prstGeom>
          <a:noFill/>
          <a:ln w="12700" cap="flat" cmpd="sng" algn="ctr">
            <a:noFill/>
            <a:prstDash val="solid"/>
            <a:miter lim="800000"/>
          </a:ln>
          <a:effectLst/>
        </p:spPr>
        <p:txBody>
          <a:bodyPr lIns="0" tIns="0" rIns="0" bIns="0" rtlCol="0" anchor="t" anchorCtr="0"/>
          <a:lstStyle/>
          <a:p>
            <a:r>
              <a:rPr lang="en-US" sz="2400" dirty="0">
                <a:cs typeface="Effra" panose="020B0603020203020204" pitchFamily="34" charset="0"/>
              </a:rPr>
              <a:t>New Plug-In Features</a:t>
            </a:r>
            <a:br>
              <a:rPr lang="en-US" sz="2400" dirty="0">
                <a:cs typeface="Effra" panose="020B0603020203020204" pitchFamily="34" charset="0"/>
              </a:rPr>
            </a:br>
            <a:r>
              <a:rPr lang="en-US" sz="2400" dirty="0">
                <a:cs typeface="Effra" panose="020B0603020203020204" pitchFamily="34" charset="0"/>
              </a:rPr>
              <a:t>That Make </a:t>
            </a:r>
            <a:r>
              <a:rPr lang="en-US" sz="2400" dirty="0">
                <a:solidFill>
                  <a:srgbClr val="FFFFFF"/>
                </a:solidFill>
                <a:cs typeface="Effra" panose="020B0603020203020204" pitchFamily="34" charset="0"/>
              </a:rPr>
              <a:t>Artists’ Lives Easier</a:t>
            </a:r>
            <a:endParaRPr lang="en-US" sz="2400" dirty="0">
              <a:solidFill>
                <a:srgbClr val="FFFFFF"/>
              </a:solidFill>
              <a:cs typeface="Effra Light" panose="020B0403020203020204" pitchFamily="34" charset="0"/>
            </a:endParaRPr>
          </a:p>
        </p:txBody>
      </p:sp>
      <p:sp>
        <p:nvSpPr>
          <p:cNvPr id="67" name="TextBox 66">
            <a:extLst>
              <a:ext uri="{FF2B5EF4-FFF2-40B4-BE49-F238E27FC236}">
                <a16:creationId xmlns:a16="http://schemas.microsoft.com/office/drawing/2014/main" id="{9A00467A-94E3-4D0B-B66A-890ADC71CA3C}"/>
              </a:ext>
            </a:extLst>
          </p:cNvPr>
          <p:cNvSpPr txBox="1"/>
          <p:nvPr/>
        </p:nvSpPr>
        <p:spPr>
          <a:xfrm>
            <a:off x="1295931" y="3182062"/>
            <a:ext cx="3654276"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Updated Uber Shader and Light Shader</a:t>
            </a:r>
          </a:p>
          <a:p>
            <a:pPr>
              <a:spcAft>
                <a:spcPts val="600"/>
              </a:spcAft>
              <a:buClr>
                <a:schemeClr val="bg2"/>
              </a:buClr>
            </a:pPr>
            <a:r>
              <a:rPr lang="en-US" sz="1400">
                <a:cs typeface="Effra" panose="020B0603020203020204" pitchFamily="34" charset="0"/>
              </a:rPr>
              <a:t>Enables Better Physically-Based Rendering</a:t>
            </a:r>
            <a:br>
              <a:rPr lang="en-US" sz="1400">
                <a:cs typeface="Effra" panose="020B0603020203020204" pitchFamily="34" charset="0"/>
              </a:rPr>
            </a:br>
            <a:r>
              <a:rPr lang="en-US" sz="1400">
                <a:cs typeface="Effra" panose="020B0603020203020204" pitchFamily="34" charset="0"/>
              </a:rPr>
              <a:t>Workflows with More Realistic Lighting</a:t>
            </a:r>
            <a:endParaRPr lang="en-US" sz="1400" baseline="30000"/>
          </a:p>
        </p:txBody>
      </p:sp>
      <p:sp>
        <p:nvSpPr>
          <p:cNvPr id="68" name="TextBox 67">
            <a:extLst>
              <a:ext uri="{FF2B5EF4-FFF2-40B4-BE49-F238E27FC236}">
                <a16:creationId xmlns:a16="http://schemas.microsoft.com/office/drawing/2014/main" id="{E3F3A981-6A5A-4BCF-91D4-6C03C2D9248D}"/>
              </a:ext>
            </a:extLst>
          </p:cNvPr>
          <p:cNvSpPr txBox="1"/>
          <p:nvPr/>
        </p:nvSpPr>
        <p:spPr>
          <a:xfrm>
            <a:off x="1295931" y="4136796"/>
            <a:ext cx="3419187" cy="846386"/>
          </a:xfrm>
          <a:prstGeom prst="rect">
            <a:avLst/>
          </a:prstGeom>
          <a:noFill/>
        </p:spPr>
        <p:txBody>
          <a:bodyPr wrap="square" rtlCol="0">
            <a:spAutoFit/>
          </a:bodyPr>
          <a:lstStyle/>
          <a:p>
            <a:pPr>
              <a:spcAft>
                <a:spcPts val="600"/>
              </a:spcAft>
              <a:buClr>
                <a:schemeClr val="bg2"/>
              </a:buClr>
            </a:pPr>
            <a:r>
              <a:rPr lang="en-US" sz="1600" dirty="0">
                <a:solidFill>
                  <a:srgbClr val="FFFFFF"/>
                </a:solidFill>
                <a:latin typeface="Effra" panose="020B0603020203020204" pitchFamily="34" charset="0"/>
                <a:cs typeface="Effra" panose="020B0603020203020204" pitchFamily="34" charset="0"/>
              </a:rPr>
              <a:t>Interactive Denoising</a:t>
            </a:r>
          </a:p>
          <a:p>
            <a:r>
              <a:rPr lang="en-US" sz="1400" dirty="0">
                <a:solidFill>
                  <a:srgbClr val="FFFFFF"/>
                </a:solidFill>
                <a:cs typeface="Effra Light" panose="020B0403020203020204" pitchFamily="34" charset="0"/>
              </a:rPr>
              <a:t>Enables Fast, Clear Real-Time Previews</a:t>
            </a:r>
            <a:br>
              <a:rPr lang="en-US" sz="1400" dirty="0">
                <a:solidFill>
                  <a:srgbClr val="FFFFFF"/>
                </a:solidFill>
                <a:cs typeface="Effra Light" panose="020B0403020203020204" pitchFamily="34" charset="0"/>
              </a:rPr>
            </a:br>
            <a:r>
              <a:rPr lang="en-US" sz="1400" dirty="0">
                <a:solidFill>
                  <a:srgbClr val="FFFFFF"/>
                </a:solidFill>
                <a:cs typeface="Effra Light" panose="020B0403020203020204" pitchFamily="34" charset="0"/>
              </a:rPr>
              <a:t>and Cuts Final Render Times</a:t>
            </a:r>
          </a:p>
        </p:txBody>
      </p:sp>
      <p:pic>
        <p:nvPicPr>
          <p:cNvPr id="6" name="Graphic 5" descr="Camera">
            <a:extLst>
              <a:ext uri="{FF2B5EF4-FFF2-40B4-BE49-F238E27FC236}">
                <a16:creationId xmlns:a16="http://schemas.microsoft.com/office/drawing/2014/main" id="{16538A7B-8139-47DB-803C-CF7AC82C971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05204" y="4970173"/>
            <a:ext cx="457200" cy="457200"/>
          </a:xfrm>
          <a:prstGeom prst="rect">
            <a:avLst/>
          </a:prstGeom>
        </p:spPr>
      </p:pic>
      <p:sp>
        <p:nvSpPr>
          <p:cNvPr id="69" name="TextBox 68">
            <a:extLst>
              <a:ext uri="{FF2B5EF4-FFF2-40B4-BE49-F238E27FC236}">
                <a16:creationId xmlns:a16="http://schemas.microsoft.com/office/drawing/2014/main" id="{4FE13DBB-DEBD-432C-815A-8B22ED6A06F6}"/>
              </a:ext>
            </a:extLst>
          </p:cNvPr>
          <p:cNvSpPr txBox="1"/>
          <p:nvPr/>
        </p:nvSpPr>
        <p:spPr>
          <a:xfrm>
            <a:off x="1295931" y="5088968"/>
            <a:ext cx="3457546"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More AOV Options</a:t>
            </a:r>
          </a:p>
          <a:p>
            <a:r>
              <a:rPr lang="en-US" sz="1400">
                <a:solidFill>
                  <a:srgbClr val="FFFFFF"/>
                </a:solidFill>
                <a:cs typeface="Effra Light" panose="020B0403020203020204" pitchFamily="34" charset="0"/>
              </a:rPr>
              <a:t>Such as Reflections and Diffuse Lighting</a:t>
            </a:r>
            <a:br>
              <a:rPr lang="en-US" sz="1400">
                <a:solidFill>
                  <a:srgbClr val="FFFFFF"/>
                </a:solidFill>
                <a:cs typeface="Effra Light" panose="020B0403020203020204" pitchFamily="34" charset="0"/>
              </a:rPr>
            </a:br>
            <a:r>
              <a:rPr lang="en-US" sz="1400">
                <a:solidFill>
                  <a:srgbClr val="FFFFFF"/>
                </a:solidFill>
                <a:cs typeface="Effra Light" panose="020B0403020203020204" pitchFamily="34" charset="0"/>
              </a:rPr>
              <a:t>for Compositing</a:t>
            </a:r>
            <a:endParaRPr lang="en-US" sz="1400" baseline="30000"/>
          </a:p>
        </p:txBody>
      </p:sp>
      <p:grpSp>
        <p:nvGrpSpPr>
          <p:cNvPr id="70" name="Group 69">
            <a:extLst>
              <a:ext uri="{FF2B5EF4-FFF2-40B4-BE49-F238E27FC236}">
                <a16:creationId xmlns:a16="http://schemas.microsoft.com/office/drawing/2014/main" id="{3B6C5A64-06B6-4CC5-8629-93862E239ACF}"/>
              </a:ext>
            </a:extLst>
          </p:cNvPr>
          <p:cNvGrpSpPr>
            <a:grpSpLocks noChangeAspect="1"/>
          </p:cNvGrpSpPr>
          <p:nvPr/>
        </p:nvGrpSpPr>
        <p:grpSpPr>
          <a:xfrm>
            <a:off x="750952" y="5312196"/>
            <a:ext cx="502920" cy="316487"/>
            <a:chOff x="6102178" y="689834"/>
            <a:chExt cx="960681" cy="604556"/>
          </a:xfrm>
        </p:grpSpPr>
        <p:sp>
          <p:nvSpPr>
            <p:cNvPr id="71" name="Rectangle 70">
              <a:extLst>
                <a:ext uri="{FF2B5EF4-FFF2-40B4-BE49-F238E27FC236}">
                  <a16:creationId xmlns:a16="http://schemas.microsoft.com/office/drawing/2014/main" id="{1294A806-17AA-4CBF-9DAF-7F91A346D45F}"/>
                </a:ext>
              </a:extLst>
            </p:cNvPr>
            <p:cNvSpPr>
              <a:spLocks noChangeAspect="1"/>
            </p:cNvSpPr>
            <p:nvPr/>
          </p:nvSpPr>
          <p:spPr>
            <a:xfrm>
              <a:off x="6102178" y="689834"/>
              <a:ext cx="812803" cy="45720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2" name="Rectangle 71">
              <a:extLst>
                <a:ext uri="{FF2B5EF4-FFF2-40B4-BE49-F238E27FC236}">
                  <a16:creationId xmlns:a16="http://schemas.microsoft.com/office/drawing/2014/main" id="{1EDCC08B-9B3A-4E48-8AC5-95125230D24F}"/>
                </a:ext>
              </a:extLst>
            </p:cNvPr>
            <p:cNvSpPr>
              <a:spLocks noChangeAspect="1"/>
            </p:cNvSpPr>
            <p:nvPr/>
          </p:nvSpPr>
          <p:spPr>
            <a:xfrm>
              <a:off x="6175915" y="763512"/>
              <a:ext cx="812803" cy="457200"/>
            </a:xfrm>
            <a:prstGeom prst="rect">
              <a:avLst/>
            </a:prstGeom>
            <a:solidFill>
              <a:schemeClr val="tx1"/>
            </a:solidFill>
            <a:ln>
              <a:noFill/>
            </a:ln>
            <a:effectLst>
              <a:outerShdw blurRad="25400" dist="127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3" name="Rectangle 72">
              <a:extLst>
                <a:ext uri="{FF2B5EF4-FFF2-40B4-BE49-F238E27FC236}">
                  <a16:creationId xmlns:a16="http://schemas.microsoft.com/office/drawing/2014/main" id="{E31B19BB-C4FF-428A-B9E3-8CFD84E52544}"/>
                </a:ext>
              </a:extLst>
            </p:cNvPr>
            <p:cNvSpPr>
              <a:spLocks noChangeAspect="1"/>
            </p:cNvSpPr>
            <p:nvPr/>
          </p:nvSpPr>
          <p:spPr>
            <a:xfrm>
              <a:off x="6250056" y="837190"/>
              <a:ext cx="812803" cy="457200"/>
            </a:xfrm>
            <a:prstGeom prst="rect">
              <a:avLst/>
            </a:prstGeom>
            <a:solidFill>
              <a:schemeClr val="tx1"/>
            </a:solidFill>
            <a:ln>
              <a:noFill/>
            </a:ln>
            <a:effectLst>
              <a:outerShdw blurRad="25400" dist="127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pic>
        <p:nvPicPr>
          <p:cNvPr id="61" name="Picture 60">
            <a:extLst>
              <a:ext uri="{FF2B5EF4-FFF2-40B4-BE49-F238E27FC236}">
                <a16:creationId xmlns:a16="http://schemas.microsoft.com/office/drawing/2014/main" id="{E803CE98-1D65-45DC-862C-16424D92CE5A}"/>
              </a:ext>
            </a:extLst>
          </p:cNvPr>
          <p:cNvPicPr>
            <a:picLocks noChangeAspect="1"/>
          </p:cNvPicPr>
          <p:nvPr/>
        </p:nvPicPr>
        <p:blipFill>
          <a:blip r:embed="rId11"/>
          <a:stretch>
            <a:fillRect/>
          </a:stretch>
        </p:blipFill>
        <p:spPr>
          <a:xfrm>
            <a:off x="1579067" y="1430124"/>
            <a:ext cx="2201902" cy="502920"/>
          </a:xfrm>
          <a:prstGeom prst="rect">
            <a:avLst/>
          </a:prstGeom>
          <a:effectLst/>
        </p:spPr>
      </p:pic>
      <p:pic>
        <p:nvPicPr>
          <p:cNvPr id="33" name="Picture 32">
            <a:extLst>
              <a:ext uri="{FF2B5EF4-FFF2-40B4-BE49-F238E27FC236}">
                <a16:creationId xmlns:a16="http://schemas.microsoft.com/office/drawing/2014/main" id="{F7DCBF34-578B-4730-87B1-7074DDA3B37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74052" y="5800788"/>
            <a:ext cx="1911096" cy="502348"/>
          </a:xfrm>
          <a:prstGeom prst="rect">
            <a:avLst/>
          </a:prstGeom>
          <a:effectLst>
            <a:outerShdw blurRad="88900" dist="12700" dir="2700000" algn="tl" rotWithShape="0">
              <a:prstClr val="black">
                <a:alpha val="72000"/>
              </a:prstClr>
            </a:outerShdw>
          </a:effectLst>
        </p:spPr>
      </p:pic>
    </p:spTree>
    <p:extLst>
      <p:ext uri="{BB962C8B-B14F-4D97-AF65-F5344CB8AC3E}">
        <p14:creationId xmlns:p14="http://schemas.microsoft.com/office/powerpoint/2010/main" val="22757930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E4CE04-7E93-4C85-A64B-02A4C888A086}"/>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38" name="Picture 37">
            <a:extLst>
              <a:ext uri="{FF2B5EF4-FFF2-40B4-BE49-F238E27FC236}">
                <a16:creationId xmlns:a16="http://schemas.microsoft.com/office/drawing/2014/main" id="{47E08E22-FB0A-429D-AD28-1ECE42FF14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0" cy="6454138"/>
          </a:xfrm>
          <a:prstGeom prst="rect">
            <a:avLst/>
          </a:prstGeom>
        </p:spPr>
      </p:pic>
      <p:sp>
        <p:nvSpPr>
          <p:cNvPr id="18" name="Rectangle 17">
            <a:extLst>
              <a:ext uri="{FF2B5EF4-FFF2-40B4-BE49-F238E27FC236}">
                <a16:creationId xmlns:a16="http://schemas.microsoft.com/office/drawing/2014/main" id="{6D8CD4C4-589B-41B4-801D-F77A7209C304}"/>
              </a:ext>
            </a:extLst>
          </p:cNvPr>
          <p:cNvSpPr/>
          <p:nvPr/>
        </p:nvSpPr>
        <p:spPr>
          <a:xfrm>
            <a:off x="1" y="6038721"/>
            <a:ext cx="7863840" cy="461665"/>
          </a:xfrm>
          <a:prstGeom prst="rect">
            <a:avLst/>
          </a:prstGeom>
        </p:spPr>
        <p:txBody>
          <a:bodyPr wrap="square">
            <a:spAutoFit/>
          </a:bodyPr>
          <a:lstStyle/>
          <a:p>
            <a:pPr>
              <a:defRPr/>
            </a:pPr>
            <a:r>
              <a:rPr lang="en-US" sz="800">
                <a:solidFill>
                  <a:srgbClr val="FFFFFF">
                    <a:alpha val="50000"/>
                  </a:srgbClr>
                </a:solidFill>
                <a:cs typeface="Effra Light" panose="020B0403020203020204" pitchFamily="34" charset="0"/>
              </a:rPr>
              <a:t>Supports: Windows® 7/10, macOS® High Sierra 10.13.3, Linux® Ubuntu® 16.04.3</a:t>
            </a:r>
          </a:p>
          <a:p>
            <a:pPr lvl="0">
              <a:defRPr/>
            </a:pPr>
            <a:r>
              <a:rPr lang="en-US" sz="800">
                <a:solidFill>
                  <a:srgbClr val="FFFFFF">
                    <a:alpha val="50000"/>
                  </a:srgbClr>
                </a:solidFill>
                <a:cs typeface="Effra Light" panose="020B0403020203020204" pitchFamily="34" charset="0"/>
              </a:rPr>
              <a:t>Mech-Spider image by Theory Studios created using Radeon</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a:t>
            </a:r>
            <a:r>
              <a:rPr lang="en-US" sz="800" err="1">
                <a:solidFill>
                  <a:srgbClr val="FFFFFF">
                    <a:alpha val="50000"/>
                  </a:srgbClr>
                </a:solidFill>
                <a:cs typeface="Effra Light" panose="020B0403020203020204" pitchFamily="34" charset="0"/>
              </a:rPr>
              <a:t>ProRender</a:t>
            </a:r>
            <a:r>
              <a:rPr lang="en-US" sz="800">
                <a:solidFill>
                  <a:srgbClr val="FFFFFF">
                    <a:alpha val="50000"/>
                  </a:srgbClr>
                </a:solidFill>
                <a:cs typeface="Effra Light" panose="020B0403020203020204" pitchFamily="34" charset="0"/>
              </a:rPr>
              <a:t> for Blender</a:t>
            </a:r>
            <a:r>
              <a:rPr lang="en-US" sz="800" baseline="22000">
                <a:solidFill>
                  <a:srgbClr val="FFFFFF">
                    <a:alpha val="50000"/>
                  </a:srgbClr>
                </a:solidFill>
                <a:cs typeface="Effra Light" panose="020B0403020203020204" pitchFamily="34" charset="0"/>
              </a:rPr>
              <a:t>™</a:t>
            </a:r>
          </a:p>
          <a:p>
            <a:pPr lvl="0">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p>
        </p:txBody>
      </p:sp>
      <p:sp>
        <p:nvSpPr>
          <p:cNvPr id="46" name="Rectangle 45">
            <a:extLst>
              <a:ext uri="{FF2B5EF4-FFF2-40B4-BE49-F238E27FC236}">
                <a16:creationId xmlns:a16="http://schemas.microsoft.com/office/drawing/2014/main" id="{0B25A54D-EEEF-49FC-B8BA-7FC6F81D1583}"/>
              </a:ext>
            </a:extLst>
          </p:cNvPr>
          <p:cNvSpPr/>
          <p:nvPr/>
        </p:nvSpPr>
        <p:spPr>
          <a:xfrm>
            <a:off x="727357" y="2177644"/>
            <a:ext cx="5226036" cy="903565"/>
          </a:xfrm>
          <a:prstGeom prst="rect">
            <a:avLst/>
          </a:prstGeom>
          <a:noFill/>
          <a:ln w="12700" cap="flat" cmpd="sng" algn="ctr">
            <a:noFill/>
            <a:prstDash val="solid"/>
            <a:miter lim="800000"/>
          </a:ln>
          <a:effectLst/>
        </p:spPr>
        <p:txBody>
          <a:bodyPr lIns="0" tIns="0" rIns="0" bIns="0" rtlCol="0" anchor="t" anchorCtr="0"/>
          <a:lstStyle/>
          <a:p>
            <a:r>
              <a:rPr lang="en-US" sz="2400">
                <a:cs typeface="Effra" panose="020B0603020203020204" pitchFamily="34" charset="0"/>
              </a:rPr>
              <a:t>New Plug-In Features</a:t>
            </a:r>
            <a:br>
              <a:rPr lang="en-US" sz="2400">
                <a:cs typeface="Effra" panose="020B0603020203020204" pitchFamily="34" charset="0"/>
              </a:rPr>
            </a:br>
            <a:r>
              <a:rPr lang="en-US" sz="2400">
                <a:cs typeface="Effra" panose="020B0603020203020204" pitchFamily="34" charset="0"/>
              </a:rPr>
              <a:t>That Make </a:t>
            </a:r>
            <a:r>
              <a:rPr lang="en-US" sz="2400">
                <a:solidFill>
                  <a:srgbClr val="FFFFFF"/>
                </a:solidFill>
                <a:cs typeface="Effra" panose="020B0603020203020204" pitchFamily="34" charset="0"/>
              </a:rPr>
              <a:t>Artists’ Lives Easier</a:t>
            </a:r>
            <a:endParaRPr lang="en-US" sz="2400">
              <a:solidFill>
                <a:srgbClr val="FFFFFF"/>
              </a:solidFill>
              <a:cs typeface="Effra Light" panose="020B0403020203020204" pitchFamily="34" charset="0"/>
            </a:endParaRPr>
          </a:p>
        </p:txBody>
      </p:sp>
      <p:cxnSp>
        <p:nvCxnSpPr>
          <p:cNvPr id="48" name="Straight Connector 47">
            <a:extLst>
              <a:ext uri="{FF2B5EF4-FFF2-40B4-BE49-F238E27FC236}">
                <a16:creationId xmlns:a16="http://schemas.microsoft.com/office/drawing/2014/main" id="{3A17B964-7F9F-4E78-BCBA-89E090432157}"/>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49" name="Straight Connector 48">
            <a:extLst>
              <a:ext uri="{FF2B5EF4-FFF2-40B4-BE49-F238E27FC236}">
                <a16:creationId xmlns:a16="http://schemas.microsoft.com/office/drawing/2014/main" id="{BC11B428-E44B-4A0A-8E0E-C1E299B5B009}"/>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0" name="Straight Connector 49">
            <a:extLst>
              <a:ext uri="{FF2B5EF4-FFF2-40B4-BE49-F238E27FC236}">
                <a16:creationId xmlns:a16="http://schemas.microsoft.com/office/drawing/2014/main" id="{481CF449-DCC6-4966-90D2-17E4CF9AF026}"/>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1" name="Straight Connector 50">
            <a:extLst>
              <a:ext uri="{FF2B5EF4-FFF2-40B4-BE49-F238E27FC236}">
                <a16:creationId xmlns:a16="http://schemas.microsoft.com/office/drawing/2014/main" id="{A1CC2E34-A8E0-42E1-A865-C75B238F994F}"/>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pic>
        <p:nvPicPr>
          <p:cNvPr id="8" name="Picture 7">
            <a:extLst>
              <a:ext uri="{FF2B5EF4-FFF2-40B4-BE49-F238E27FC236}">
                <a16:creationId xmlns:a16="http://schemas.microsoft.com/office/drawing/2014/main" id="{1EFD149A-A7DE-4B49-A055-FFC978FBC1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7398" y="1438698"/>
            <a:ext cx="2445105" cy="640080"/>
          </a:xfrm>
          <a:prstGeom prst="rect">
            <a:avLst/>
          </a:prstGeom>
        </p:spPr>
      </p:pic>
      <p:sp>
        <p:nvSpPr>
          <p:cNvPr id="25" name="TextBox 24">
            <a:extLst>
              <a:ext uri="{FF2B5EF4-FFF2-40B4-BE49-F238E27FC236}">
                <a16:creationId xmlns:a16="http://schemas.microsoft.com/office/drawing/2014/main" id="{7D90663A-F549-4BA8-9D36-DC45DCE0FFCE}"/>
              </a:ext>
            </a:extLst>
          </p:cNvPr>
          <p:cNvSpPr txBox="1"/>
          <p:nvPr/>
        </p:nvSpPr>
        <p:spPr>
          <a:xfrm>
            <a:off x="222280" y="131887"/>
            <a:ext cx="3682585" cy="369332"/>
          </a:xfrm>
          <a:prstGeom prst="rect">
            <a:avLst/>
          </a:prstGeom>
          <a:noFill/>
        </p:spPr>
        <p:txBody>
          <a:bodyPr wrap="square" lIns="0" rIns="0" rtlCol="0">
            <a:spAutoFit/>
          </a:bodyPr>
          <a:lstStyle/>
          <a:p>
            <a:r>
              <a:rPr lang="en-US" dirty="0">
                <a:solidFill>
                  <a:schemeClr val="bg1"/>
                </a:solidFill>
                <a:latin typeface="Effra Medium" panose="020B0703020203020204" pitchFamily="34" charset="0"/>
                <a:cs typeface="Effra Medium" panose="020B0703020203020204" pitchFamily="34" charset="0"/>
              </a:rPr>
              <a:t>RADEON</a:t>
            </a:r>
            <a:r>
              <a:rPr lang="en-US" sz="1000" baseline="76000" dirty="0">
                <a:solidFill>
                  <a:schemeClr val="bg1"/>
                </a:solidFill>
                <a:latin typeface="Effra Medium" panose="020B0703020203020204" pitchFamily="34" charset="0"/>
                <a:cs typeface="Effra Medium" panose="020B0703020203020204" pitchFamily="34" charset="0"/>
              </a:rPr>
              <a:t>TM</a:t>
            </a:r>
            <a:r>
              <a:rPr lang="en-US" dirty="0">
                <a:solidFill>
                  <a:schemeClr val="bg1"/>
                </a:solidFill>
                <a:latin typeface="Effra Medium" panose="020B0703020203020204" pitchFamily="34" charset="0"/>
                <a:cs typeface="Effra Medium" panose="020B0703020203020204" pitchFamily="34" charset="0"/>
              </a:rPr>
              <a:t> PRORENDER</a:t>
            </a:r>
          </a:p>
        </p:txBody>
      </p:sp>
      <p:sp>
        <p:nvSpPr>
          <p:cNvPr id="23" name="Rectangle 22">
            <a:extLst>
              <a:ext uri="{FF2B5EF4-FFF2-40B4-BE49-F238E27FC236}">
                <a16:creationId xmlns:a16="http://schemas.microsoft.com/office/drawing/2014/main" id="{022595B6-7034-4875-9385-0F6B3ED7151B}"/>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24" name="Rectangle 23">
            <a:extLst>
              <a:ext uri="{FF2B5EF4-FFF2-40B4-BE49-F238E27FC236}">
                <a16:creationId xmlns:a16="http://schemas.microsoft.com/office/drawing/2014/main" id="{464FACAF-1CA9-4C60-BA98-AF86BE87EE8E}"/>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28" name="Group 27">
            <a:extLst>
              <a:ext uri="{FF2B5EF4-FFF2-40B4-BE49-F238E27FC236}">
                <a16:creationId xmlns:a16="http://schemas.microsoft.com/office/drawing/2014/main" id="{CE38EF10-30B4-4FAE-AD54-07E209F97909}"/>
              </a:ext>
            </a:extLst>
          </p:cNvPr>
          <p:cNvGrpSpPr/>
          <p:nvPr/>
        </p:nvGrpSpPr>
        <p:grpSpPr>
          <a:xfrm>
            <a:off x="11643360" y="4924540"/>
            <a:ext cx="548640" cy="548640"/>
            <a:chOff x="11650705" y="4924540"/>
            <a:chExt cx="548640" cy="548640"/>
          </a:xfrm>
        </p:grpSpPr>
        <p:sp>
          <p:nvSpPr>
            <p:cNvPr id="29" name="Rectangle 28">
              <a:extLst>
                <a:ext uri="{FF2B5EF4-FFF2-40B4-BE49-F238E27FC236}">
                  <a16:creationId xmlns:a16="http://schemas.microsoft.com/office/drawing/2014/main" id="{9DF4463F-BC7F-421B-961A-98AAB2AEB7D2}"/>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0" name="Picture 29">
              <a:extLst>
                <a:ext uri="{FF2B5EF4-FFF2-40B4-BE49-F238E27FC236}">
                  <a16:creationId xmlns:a16="http://schemas.microsoft.com/office/drawing/2014/main" id="{2466FC88-6CDA-4402-BDB1-5D6DDCB9EBC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35" name="Rectangle 34">
            <a:extLst>
              <a:ext uri="{FF2B5EF4-FFF2-40B4-BE49-F238E27FC236}">
                <a16:creationId xmlns:a16="http://schemas.microsoft.com/office/drawing/2014/main" id="{CA120141-0FA2-4D05-922D-21AB30D88B1A}"/>
              </a:ext>
            </a:extLst>
          </p:cNvPr>
          <p:cNvSpPr/>
          <p:nvPr/>
        </p:nvSpPr>
        <p:spPr>
          <a:xfrm>
            <a:off x="9223322" y="4944469"/>
            <a:ext cx="2330177"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Accelerating Artists’ Workflows </a:t>
            </a:r>
          </a:p>
        </p:txBody>
      </p:sp>
      <p:sp>
        <p:nvSpPr>
          <p:cNvPr id="59" name="TextBox 58">
            <a:extLst>
              <a:ext uri="{FF2B5EF4-FFF2-40B4-BE49-F238E27FC236}">
                <a16:creationId xmlns:a16="http://schemas.microsoft.com/office/drawing/2014/main" id="{4EFDB084-D86E-47FD-9366-BE81969D0E6B}"/>
              </a:ext>
            </a:extLst>
          </p:cNvPr>
          <p:cNvSpPr txBox="1"/>
          <p:nvPr/>
        </p:nvSpPr>
        <p:spPr>
          <a:xfrm>
            <a:off x="619459" y="763512"/>
            <a:ext cx="4405696" cy="1400383"/>
          </a:xfrm>
          <a:prstGeom prst="rect">
            <a:avLst/>
          </a:prstGeom>
          <a:noFill/>
        </p:spPr>
        <p:txBody>
          <a:bodyPr wrap="square" rtlCol="0">
            <a:spAutoFit/>
          </a:bodyPr>
          <a:lstStyle/>
          <a:p>
            <a:pPr>
              <a:spcAft>
                <a:spcPts val="600"/>
              </a:spcAft>
              <a:buClr>
                <a:schemeClr val="bg2"/>
              </a:buClr>
            </a:pPr>
            <a:r>
              <a:rPr lang="en-CA" sz="4000">
                <a:solidFill>
                  <a:srgbClr val="FFFFFF"/>
                </a:solidFill>
                <a:latin typeface="Effra" panose="020B0603020203020204" pitchFamily="34" charset="0"/>
                <a:cs typeface="Effra" panose="020B0603020203020204" pitchFamily="34" charset="0"/>
              </a:rPr>
              <a:t>Radeon </a:t>
            </a:r>
            <a:r>
              <a:rPr lang="en-CA" sz="4000" err="1">
                <a:solidFill>
                  <a:srgbClr val="FFFFFF"/>
                </a:solidFill>
                <a:latin typeface="Effra" panose="020B0603020203020204" pitchFamily="34" charset="0"/>
                <a:cs typeface="Effra" panose="020B0603020203020204" pitchFamily="34" charset="0"/>
              </a:rPr>
              <a:t>ProRender</a:t>
            </a:r>
            <a:endParaRPr lang="en-CA" sz="4000">
              <a:solidFill>
                <a:srgbClr val="FFFFFF"/>
              </a:solidFill>
              <a:latin typeface="Effra" panose="020B0603020203020204" pitchFamily="34" charset="0"/>
              <a:cs typeface="Effra" panose="020B0603020203020204" pitchFamily="34" charset="0"/>
            </a:endParaRPr>
          </a:p>
          <a:p>
            <a:pPr>
              <a:spcAft>
                <a:spcPts val="600"/>
              </a:spcAft>
              <a:buClr>
                <a:schemeClr val="bg2"/>
              </a:buClr>
            </a:pPr>
            <a:r>
              <a:rPr lang="en-US" sz="4000">
                <a:solidFill>
                  <a:srgbClr val="FFFFFF"/>
                </a:solidFill>
                <a:latin typeface="Effra" panose="020B0603020203020204" pitchFamily="34" charset="0"/>
                <a:cs typeface="Effra" panose="020B0603020203020204" pitchFamily="34" charset="0"/>
              </a:rPr>
              <a:t>For </a:t>
            </a:r>
            <a:endParaRPr lang="en-US" sz="4000">
              <a:solidFill>
                <a:srgbClr val="FF0000"/>
              </a:solidFill>
              <a:latin typeface="Effra" panose="020B0603020203020204" pitchFamily="34" charset="0"/>
              <a:cs typeface="Effra" panose="020B0603020203020204" pitchFamily="34" charset="0"/>
            </a:endParaRPr>
          </a:p>
        </p:txBody>
      </p:sp>
      <p:sp>
        <p:nvSpPr>
          <p:cNvPr id="62" name="Freeform 14">
            <a:extLst>
              <a:ext uri="{FF2B5EF4-FFF2-40B4-BE49-F238E27FC236}">
                <a16:creationId xmlns:a16="http://schemas.microsoft.com/office/drawing/2014/main" id="{B6FCF61F-385A-447B-845A-933C56E71A97}"/>
              </a:ext>
            </a:extLst>
          </p:cNvPr>
          <p:cNvSpPr>
            <a:spLocks noChangeAspect="1" noEditPoints="1"/>
          </p:cNvSpPr>
          <p:nvPr/>
        </p:nvSpPr>
        <p:spPr bwMode="auto">
          <a:xfrm>
            <a:off x="8709579" y="4993471"/>
            <a:ext cx="411894" cy="41148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65" name="Graphic 64" descr="Cloud">
            <a:extLst>
              <a:ext uri="{FF2B5EF4-FFF2-40B4-BE49-F238E27FC236}">
                <a16:creationId xmlns:a16="http://schemas.microsoft.com/office/drawing/2014/main" id="{6D723D83-BD4B-4D97-B086-E62CE1DDFC4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3970" y="4198860"/>
            <a:ext cx="640080" cy="640080"/>
          </a:xfrm>
          <a:prstGeom prst="rect">
            <a:avLst/>
          </a:prstGeom>
        </p:spPr>
      </p:pic>
      <p:sp>
        <p:nvSpPr>
          <p:cNvPr id="68" name="TextBox 67">
            <a:extLst>
              <a:ext uri="{FF2B5EF4-FFF2-40B4-BE49-F238E27FC236}">
                <a16:creationId xmlns:a16="http://schemas.microsoft.com/office/drawing/2014/main" id="{0E3DA5A4-30A8-405A-93DE-870F349E0340}"/>
              </a:ext>
            </a:extLst>
          </p:cNvPr>
          <p:cNvSpPr txBox="1"/>
          <p:nvPr/>
        </p:nvSpPr>
        <p:spPr>
          <a:xfrm>
            <a:off x="1295931" y="4136796"/>
            <a:ext cx="3419187"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Support for </a:t>
            </a:r>
            <a:r>
              <a:rPr lang="en-US" sz="1600" err="1">
                <a:solidFill>
                  <a:srgbClr val="FFFFFF"/>
                </a:solidFill>
                <a:latin typeface="Effra" panose="020B0603020203020204" pitchFamily="34" charset="0"/>
                <a:cs typeface="Effra" panose="020B0603020203020204" pitchFamily="34" charset="0"/>
              </a:rPr>
              <a:t>Volumetrics</a:t>
            </a:r>
            <a:endParaRPr lang="en-US" sz="1600">
              <a:solidFill>
                <a:srgbClr val="FFFFFF"/>
              </a:solidFill>
              <a:latin typeface="Effra" panose="020B0603020203020204" pitchFamily="34" charset="0"/>
              <a:cs typeface="Effra" panose="020B0603020203020204" pitchFamily="34" charset="0"/>
            </a:endParaRPr>
          </a:p>
          <a:p>
            <a:pPr>
              <a:spcAft>
                <a:spcPts val="600"/>
              </a:spcAft>
              <a:buClr>
                <a:schemeClr val="bg2"/>
              </a:buClr>
            </a:pPr>
            <a:r>
              <a:rPr lang="en-US" sz="1400">
                <a:cs typeface="Effra" panose="020B0603020203020204" pitchFamily="34" charset="0"/>
              </a:rPr>
              <a:t>Render Advanced Effects like Smoke, Fog, and Clouds for Even More Realistic Images</a:t>
            </a:r>
            <a:endParaRPr lang="en-US" sz="1400" baseline="30000"/>
          </a:p>
        </p:txBody>
      </p:sp>
      <p:pic>
        <p:nvPicPr>
          <p:cNvPr id="69" name="Graphic 68">
            <a:extLst>
              <a:ext uri="{FF2B5EF4-FFF2-40B4-BE49-F238E27FC236}">
                <a16:creationId xmlns:a16="http://schemas.microsoft.com/office/drawing/2014/main" id="{2B48BC02-611B-426F-A047-9D18E85BBA2B}"/>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98270" y="3359927"/>
            <a:ext cx="411480" cy="411480"/>
          </a:xfrm>
          <a:prstGeom prst="rect">
            <a:avLst/>
          </a:prstGeom>
        </p:spPr>
      </p:pic>
      <p:sp>
        <p:nvSpPr>
          <p:cNvPr id="70" name="TextBox 69">
            <a:extLst>
              <a:ext uri="{FF2B5EF4-FFF2-40B4-BE49-F238E27FC236}">
                <a16:creationId xmlns:a16="http://schemas.microsoft.com/office/drawing/2014/main" id="{9E379B26-D8D9-4A62-8F59-C689CCBA5FFE}"/>
              </a:ext>
            </a:extLst>
          </p:cNvPr>
          <p:cNvSpPr txBox="1"/>
          <p:nvPr/>
        </p:nvSpPr>
        <p:spPr>
          <a:xfrm>
            <a:off x="1295931" y="3182062"/>
            <a:ext cx="3654276"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Updated Uber Shader and Light Shader</a:t>
            </a:r>
          </a:p>
          <a:p>
            <a:pPr>
              <a:spcAft>
                <a:spcPts val="600"/>
              </a:spcAft>
              <a:buClr>
                <a:schemeClr val="bg2"/>
              </a:buClr>
            </a:pPr>
            <a:r>
              <a:rPr lang="en-US" sz="1400">
                <a:cs typeface="Effra" panose="020B0603020203020204" pitchFamily="34" charset="0"/>
              </a:rPr>
              <a:t>Enables Better Physically-Based Rendering</a:t>
            </a:r>
            <a:br>
              <a:rPr lang="en-US" sz="1400">
                <a:cs typeface="Effra" panose="020B0603020203020204" pitchFamily="34" charset="0"/>
              </a:rPr>
            </a:br>
            <a:r>
              <a:rPr lang="en-US" sz="1400">
                <a:cs typeface="Effra" panose="020B0603020203020204" pitchFamily="34" charset="0"/>
              </a:rPr>
              <a:t>Workflows with More Realistic Lighting</a:t>
            </a:r>
            <a:endParaRPr lang="en-US" sz="1400" baseline="30000"/>
          </a:p>
        </p:txBody>
      </p:sp>
      <p:cxnSp>
        <p:nvCxnSpPr>
          <p:cNvPr id="71" name="Straight Connector 70">
            <a:extLst>
              <a:ext uri="{FF2B5EF4-FFF2-40B4-BE49-F238E27FC236}">
                <a16:creationId xmlns:a16="http://schemas.microsoft.com/office/drawing/2014/main" id="{C17740F2-45CC-42F4-AA64-26E9D1F4242A}"/>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72" name="Straight Connector 71">
            <a:extLst>
              <a:ext uri="{FF2B5EF4-FFF2-40B4-BE49-F238E27FC236}">
                <a16:creationId xmlns:a16="http://schemas.microsoft.com/office/drawing/2014/main" id="{D327352A-0CA8-4093-901C-F320F7889B1C}"/>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cxnSp>
        <p:nvCxnSpPr>
          <p:cNvPr id="73" name="Straight Connector 72">
            <a:extLst>
              <a:ext uri="{FF2B5EF4-FFF2-40B4-BE49-F238E27FC236}">
                <a16:creationId xmlns:a16="http://schemas.microsoft.com/office/drawing/2014/main" id="{BC07D2CF-0724-4F38-A75E-1BB36D12D57C}"/>
              </a:ext>
            </a:extLst>
          </p:cNvPr>
          <p:cNvCxnSpPr>
            <a:cxnSpLocks/>
          </p:cNvCxnSpPr>
          <p:nvPr/>
        </p:nvCxnSpPr>
        <p:spPr>
          <a:xfrm rot="16200000">
            <a:off x="2289182" y="5470613"/>
            <a:ext cx="822960" cy="0"/>
          </a:xfrm>
          <a:prstGeom prst="line">
            <a:avLst/>
          </a:prstGeom>
          <a:noFill/>
          <a:ln w="9525" cap="flat" cmpd="sng" algn="ctr">
            <a:solidFill>
              <a:sysClr val="window" lastClr="FFFFFF">
                <a:alpha val="24000"/>
              </a:sysClr>
            </a:solidFill>
            <a:prstDash val="solid"/>
            <a:miter lim="800000"/>
          </a:ln>
          <a:effectLst/>
        </p:spPr>
      </p:cxnSp>
      <p:graphicFrame>
        <p:nvGraphicFramePr>
          <p:cNvPr id="74" name="Table 73">
            <a:extLst>
              <a:ext uri="{FF2B5EF4-FFF2-40B4-BE49-F238E27FC236}">
                <a16:creationId xmlns:a16="http://schemas.microsoft.com/office/drawing/2014/main" id="{CB94527E-1EE2-469E-BA98-96374BBBBE3C}"/>
              </a:ext>
            </a:extLst>
          </p:cNvPr>
          <p:cNvGraphicFramePr>
            <a:graphicFrameLocks noGrp="1"/>
          </p:cNvGraphicFramePr>
          <p:nvPr>
            <p:extLst>
              <p:ext uri="{D42A27DB-BD31-4B8C-83A1-F6EECF244321}">
                <p14:modId xmlns:p14="http://schemas.microsoft.com/office/powerpoint/2010/main" val="3381679415"/>
              </p:ext>
            </p:extLst>
          </p:nvPr>
        </p:nvGraphicFramePr>
        <p:xfrm>
          <a:off x="711488" y="4979836"/>
          <a:ext cx="3978344" cy="952253"/>
        </p:xfrm>
        <a:graphic>
          <a:graphicData uri="http://schemas.openxmlformats.org/drawingml/2006/table">
            <a:tbl>
              <a:tblPr firstRow="1" bandRow="1">
                <a:tableStyleId>{5C22544A-7EE6-4342-B048-85BDC9FD1C3A}</a:tableStyleId>
              </a:tblPr>
              <a:tblGrid>
                <a:gridCol w="1989172">
                  <a:extLst>
                    <a:ext uri="{9D8B030D-6E8A-4147-A177-3AD203B41FA5}">
                      <a16:colId xmlns:a16="http://schemas.microsoft.com/office/drawing/2014/main" val="2869485214"/>
                    </a:ext>
                  </a:extLst>
                </a:gridCol>
                <a:gridCol w="1989172">
                  <a:extLst>
                    <a:ext uri="{9D8B030D-6E8A-4147-A177-3AD203B41FA5}">
                      <a16:colId xmlns:a16="http://schemas.microsoft.com/office/drawing/2014/main" val="2289111612"/>
                    </a:ext>
                  </a:extLst>
                </a:gridCol>
              </a:tblGrid>
              <a:tr h="952253">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400" b="0" dirty="0">
                          <a:solidFill>
                            <a:srgbClr val="FFFFFF"/>
                          </a:solidFill>
                          <a:latin typeface="Effra" panose="020B0603020203020204" pitchFamily="34" charset="0"/>
                          <a:cs typeface="Effra" panose="020B0603020203020204" pitchFamily="34" charset="0"/>
                        </a:rPr>
                        <a:t>Adaptive Subdivision</a:t>
                      </a:r>
                      <a:br>
                        <a:rPr lang="en-US" sz="1400" b="0" dirty="0">
                          <a:solidFill>
                            <a:srgbClr val="FFFFFF"/>
                          </a:solidFill>
                          <a:cs typeface="Effra Light" panose="020B0403020203020204" pitchFamily="34" charset="0"/>
                        </a:rPr>
                      </a:br>
                      <a:r>
                        <a:rPr lang="en-US" sz="1200" b="0" dirty="0">
                          <a:solidFill>
                            <a:srgbClr val="FFFFFF"/>
                          </a:solidFill>
                          <a:cs typeface="Effra Light" panose="020B0403020203020204" pitchFamily="34" charset="0"/>
                        </a:rPr>
                        <a:t>Speed Up Workflows by Easily Rendering Complex Shapes from Simple Meshes</a:t>
                      </a:r>
                      <a:endParaRPr lang="en-US" sz="1400" b="0" dirty="0">
                        <a:latin typeface="Effra Medium" panose="020B0703020203020204" pitchFamily="34" charset="0"/>
                        <a:cs typeface="Effra Medium" panose="020B07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400" b="0" dirty="0">
                          <a:solidFill>
                            <a:srgbClr val="FFFFFF"/>
                          </a:solidFill>
                          <a:latin typeface="Effra" panose="020B0603020203020204" pitchFamily="34" charset="0"/>
                          <a:cs typeface="Effra" panose="020B0603020203020204" pitchFamily="34" charset="0"/>
                        </a:rPr>
                        <a:t>More AOV Options</a:t>
                      </a:r>
                      <a:br>
                        <a:rPr lang="en-US" sz="1400" b="0" dirty="0">
                          <a:solidFill>
                            <a:srgbClr val="FFFFFF"/>
                          </a:solidFill>
                          <a:cs typeface="Effra Light" panose="020B0403020203020204" pitchFamily="34" charset="0"/>
                        </a:rPr>
                      </a:br>
                      <a:r>
                        <a:rPr lang="en-US" sz="1200" b="0" dirty="0">
                          <a:solidFill>
                            <a:srgbClr val="FFFFFF"/>
                          </a:solidFill>
                          <a:latin typeface="+mn-lt"/>
                          <a:cs typeface="Effra Medium" panose="020B0703020203020204" pitchFamily="34" charset="0"/>
                        </a:rPr>
                        <a:t>Such as Reflections and Diffuse Lighting for Compositing</a:t>
                      </a:r>
                      <a:endParaRPr lang="en-US" sz="1200" b="0" dirty="0">
                        <a:latin typeface="+mn-lt"/>
                        <a:cs typeface="Effra" panose="020B06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0566122"/>
                  </a:ext>
                </a:extLst>
              </a:tr>
            </a:tbl>
          </a:graphicData>
        </a:graphic>
      </p:graphicFrame>
      <p:pic>
        <p:nvPicPr>
          <p:cNvPr id="31" name="Picture 30">
            <a:extLst>
              <a:ext uri="{FF2B5EF4-FFF2-40B4-BE49-F238E27FC236}">
                <a16:creationId xmlns:a16="http://schemas.microsoft.com/office/drawing/2014/main" id="{35563B21-E799-4695-9890-CCFC4B35EEB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74052" y="5800788"/>
            <a:ext cx="1911096" cy="502348"/>
          </a:xfrm>
          <a:prstGeom prst="rect">
            <a:avLst/>
          </a:prstGeom>
          <a:effectLst>
            <a:outerShdw blurRad="88900" dist="12700" dir="2700000" algn="tl" rotWithShape="0">
              <a:prstClr val="black">
                <a:alpha val="72000"/>
              </a:prstClr>
            </a:outerShdw>
          </a:effectLst>
        </p:spPr>
      </p:pic>
    </p:spTree>
    <p:extLst>
      <p:ext uri="{BB962C8B-B14F-4D97-AF65-F5344CB8AC3E}">
        <p14:creationId xmlns:p14="http://schemas.microsoft.com/office/powerpoint/2010/main" val="4146759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EA2E698D-D0A2-414D-A9EC-F71E097A5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0" cy="6454138"/>
          </a:xfrm>
          <a:prstGeom prst="rect">
            <a:avLst/>
          </a:prstGeom>
        </p:spPr>
      </p:pic>
      <p:sp>
        <p:nvSpPr>
          <p:cNvPr id="28" name="Rectangle 27" hidden="1">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pPr lvl="0">
              <a:defRPr/>
            </a:pPr>
            <a:r>
              <a:rPr lang="en-US" dirty="0">
                <a:solidFill>
                  <a:schemeClr val="bg1"/>
                </a:solidFill>
                <a:latin typeface="Effra Medium" panose="020B0703020203020204" pitchFamily="34" charset="0"/>
                <a:cs typeface="Effra Medium" panose="020B0703020203020204" pitchFamily="34" charset="0"/>
              </a:rPr>
              <a:t>RADEON</a:t>
            </a:r>
            <a:r>
              <a:rPr lang="en-US" sz="1000" baseline="76000" dirty="0">
                <a:solidFill>
                  <a:schemeClr val="bg1"/>
                </a:solidFill>
                <a:latin typeface="Effra Medium" panose="020B0703020203020204" pitchFamily="34" charset="0"/>
                <a:cs typeface="Effra Medium" panose="020B0703020203020204" pitchFamily="34" charset="0"/>
              </a:rPr>
              <a:t>TM</a:t>
            </a:r>
            <a:r>
              <a:rPr lang="en-US" dirty="0">
                <a:solidFill>
                  <a:schemeClr val="bg1"/>
                </a:solidFill>
                <a:latin typeface="Effra Medium" panose="020B0703020203020204" pitchFamily="34" charset="0"/>
                <a:cs typeface="Effra Medium" panose="020B0703020203020204" pitchFamily="34" charset="0"/>
              </a:rPr>
              <a:t> PRO RELIVE</a:t>
            </a:r>
          </a:p>
        </p:txBody>
      </p:sp>
      <p:grpSp>
        <p:nvGrpSpPr>
          <p:cNvPr id="6" name="Group 5">
            <a:extLst>
              <a:ext uri="{FF2B5EF4-FFF2-40B4-BE49-F238E27FC236}">
                <a16:creationId xmlns:a16="http://schemas.microsoft.com/office/drawing/2014/main" id="{A08E9263-4411-447B-9DC5-D1E1F20FC48C}"/>
              </a:ext>
            </a:extLst>
          </p:cNvPr>
          <p:cNvGrpSpPr/>
          <p:nvPr/>
        </p:nvGrpSpPr>
        <p:grpSpPr>
          <a:xfrm>
            <a:off x="711492" y="1487725"/>
            <a:ext cx="8365214" cy="1593484"/>
            <a:chOff x="711492" y="1487725"/>
            <a:chExt cx="8365214" cy="1593484"/>
          </a:xfrm>
        </p:grpSpPr>
        <p:sp>
          <p:nvSpPr>
            <p:cNvPr id="7" name="Rectangle 6">
              <a:extLst>
                <a:ext uri="{FF2B5EF4-FFF2-40B4-BE49-F238E27FC236}">
                  <a16:creationId xmlns:a16="http://schemas.microsoft.com/office/drawing/2014/main" id="{9EC9F6BC-8AF6-42F8-A4B9-54701D8431C5}"/>
                </a:ext>
              </a:extLst>
            </p:cNvPr>
            <p:cNvSpPr/>
            <p:nvPr/>
          </p:nvSpPr>
          <p:spPr>
            <a:xfrm>
              <a:off x="727357" y="2177644"/>
              <a:ext cx="8349349" cy="903565"/>
            </a:xfrm>
            <a:prstGeom prst="rect">
              <a:avLst/>
            </a:prstGeom>
            <a:noFill/>
            <a:ln w="12700" cap="flat" cmpd="sng" algn="ctr">
              <a:noFill/>
              <a:prstDash val="solid"/>
              <a:miter lim="800000"/>
            </a:ln>
            <a:effectLst/>
          </p:spPr>
          <p:txBody>
            <a:bodyPr lIns="0" tIns="0" rIns="0" bIns="0" rtlCol="0" anchor="t" anchorCtr="0"/>
            <a:lstStyle/>
            <a:p>
              <a:r>
                <a:rPr lang="en-US" sz="2400">
                  <a:solidFill>
                    <a:srgbClr val="FFFFFF"/>
                  </a:solidFill>
                </a:rPr>
                <a:t>Record Your Work for Collaboration,</a:t>
              </a:r>
              <a:br>
                <a:rPr lang="en-US" sz="2400">
                  <a:solidFill>
                    <a:srgbClr val="FFFFFF"/>
                  </a:solidFill>
                </a:rPr>
              </a:br>
              <a:r>
                <a:rPr lang="en-US" sz="2400">
                  <a:solidFill>
                    <a:srgbClr val="FFFFFF"/>
                  </a:solidFill>
                </a:rPr>
                <a:t>Presentation, Training, and Support</a:t>
              </a:r>
              <a:endParaRPr lang="en-US" sz="2400">
                <a:solidFill>
                  <a:srgbClr val="FFFFFF"/>
                </a:solidFill>
                <a:latin typeface="Effra" panose="020B0603020203020204" pitchFamily="34" charset="0"/>
                <a:cs typeface="Effra" panose="020B0603020203020204" pitchFamily="34" charset="0"/>
              </a:endParaRPr>
            </a:p>
          </p:txBody>
        </p:sp>
        <p:sp>
          <p:nvSpPr>
            <p:cNvPr id="8" name="Title 4">
              <a:extLst>
                <a:ext uri="{FF2B5EF4-FFF2-40B4-BE49-F238E27FC236}">
                  <a16:creationId xmlns:a16="http://schemas.microsoft.com/office/drawing/2014/main" id="{C7324A0E-E1D0-487A-A1D0-04A51B74A1CF}"/>
                </a:ext>
              </a:extLst>
            </p:cNvPr>
            <p:cNvSpPr txBox="1">
              <a:spLocks/>
            </p:cNvSpPr>
            <p:nvPr/>
          </p:nvSpPr>
          <p:spPr>
            <a:xfrm>
              <a:off x="711492" y="1487725"/>
              <a:ext cx="4949720"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r>
                <a:rPr lang="en-CA" sz="4000">
                  <a:solidFill>
                    <a:srgbClr val="FFFFFF"/>
                  </a:solidFill>
                  <a:latin typeface="Effra" panose="020B0603020203020204" pitchFamily="34" charset="0"/>
                  <a:cs typeface="Effra" panose="020B0603020203020204" pitchFamily="34" charset="0"/>
                </a:rPr>
                <a:t>Radeon Pro ReLive</a:t>
              </a:r>
              <a:endParaRPr lang="en-CA" sz="4000" spc="0">
                <a:solidFill>
                  <a:srgbClr val="FFFFFF"/>
                </a:solidFill>
                <a:latin typeface="Effra" panose="020B0603020203020204" pitchFamily="34" charset="0"/>
                <a:cs typeface="Effra" panose="020B0603020203020204" pitchFamily="34" charset="0"/>
              </a:endParaRPr>
            </a:p>
          </p:txBody>
        </p:sp>
      </p:grpSp>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sp>
        <p:nvSpPr>
          <p:cNvPr id="23" name="Rectangle 22">
            <a:extLst>
              <a:ext uri="{FF2B5EF4-FFF2-40B4-BE49-F238E27FC236}">
                <a16:creationId xmlns:a16="http://schemas.microsoft.com/office/drawing/2014/main" id="{39B71FE8-86AF-407C-AD9B-6AFDBDB5D454}"/>
              </a:ext>
            </a:extLst>
          </p:cNvPr>
          <p:cNvSpPr/>
          <p:nvPr/>
        </p:nvSpPr>
        <p:spPr>
          <a:xfrm>
            <a:off x="1377381" y="3309100"/>
            <a:ext cx="3488698"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Capture Windowed Professional Applications</a:t>
            </a:r>
          </a:p>
        </p:txBody>
      </p:sp>
      <p:sp>
        <p:nvSpPr>
          <p:cNvPr id="21" name="Rectangle 20">
            <a:extLst>
              <a:ext uri="{FF2B5EF4-FFF2-40B4-BE49-F238E27FC236}">
                <a16:creationId xmlns:a16="http://schemas.microsoft.com/office/drawing/2014/main" id="{760F53AD-9246-4CF5-9E8D-1A0AA3EB81C1}"/>
              </a:ext>
            </a:extLst>
          </p:cNvPr>
          <p:cNvSpPr/>
          <p:nvPr/>
        </p:nvSpPr>
        <p:spPr>
          <a:xfrm>
            <a:off x="1377381" y="4261769"/>
            <a:ext cx="3372213" cy="595968"/>
          </a:xfrm>
          <a:prstGeom prst="rect">
            <a:avLst/>
          </a:prstGeom>
        </p:spPr>
        <p:txBody>
          <a:bodyPr wrap="square" lIns="0" tIns="0" rIns="0" bIns="0" anchor="t" anchorCtr="0">
            <a:noAutofit/>
          </a:bodyPr>
          <a:lstStyle/>
          <a:p>
            <a:r>
              <a:rPr lang="en-US">
                <a:cs typeface="Effra Light" panose="020B0403020203020204" pitchFamily="34" charset="0"/>
              </a:rPr>
              <a:t>Remove Webcam Backgrounds</a:t>
            </a:r>
            <a:br>
              <a:rPr lang="en-US">
                <a:cs typeface="Effra Light" panose="020B0403020203020204" pitchFamily="34" charset="0"/>
              </a:rPr>
            </a:br>
            <a:r>
              <a:rPr lang="en-US">
                <a:cs typeface="Effra Light" panose="020B0403020203020204" pitchFamily="34" charset="0"/>
              </a:rPr>
              <a:t>to Put Yourself in the Video</a:t>
            </a:r>
          </a:p>
        </p:txBody>
      </p:sp>
      <p:sp>
        <p:nvSpPr>
          <p:cNvPr id="27" name="Rectangle 26">
            <a:extLst>
              <a:ext uri="{FF2B5EF4-FFF2-40B4-BE49-F238E27FC236}">
                <a16:creationId xmlns:a16="http://schemas.microsoft.com/office/drawing/2014/main" id="{C37C1C02-82D9-4FF2-A603-5E35FDD2C2AF}"/>
              </a:ext>
            </a:extLst>
          </p:cNvPr>
          <p:cNvSpPr/>
          <p:nvPr/>
        </p:nvSpPr>
        <p:spPr>
          <a:xfrm>
            <a:off x="1" y="6038721"/>
            <a:ext cx="7863840" cy="461665"/>
          </a:xfrm>
          <a:prstGeom prst="rect">
            <a:avLst/>
          </a:prstGeom>
        </p:spPr>
        <p:txBody>
          <a:bodyPr wrap="square">
            <a:spAutoFit/>
          </a:bodyPr>
          <a:lstStyle/>
          <a:p>
            <a:pPr lvl="0">
              <a:defRPr/>
            </a:pPr>
            <a:endParaRPr lang="en-US" sz="800">
              <a:solidFill>
                <a:srgbClr val="FFFFFF">
                  <a:alpha val="50000"/>
                </a:srgbClr>
              </a:solidFill>
              <a:cs typeface="Effra Light" panose="020B0403020203020204" pitchFamily="34" charset="0"/>
            </a:endParaRPr>
          </a:p>
          <a:p>
            <a:pPr lvl="0">
              <a:defRPr/>
            </a:pPr>
            <a:endParaRPr lang="en-US" sz="800">
              <a:solidFill>
                <a:srgbClr val="FFFFFF">
                  <a:alpha val="50000"/>
                </a:srgbClr>
              </a:solidFill>
              <a:cs typeface="Effra Light" panose="020B0403020203020204" pitchFamily="34" charset="0"/>
            </a:endParaRPr>
          </a:p>
          <a:p>
            <a:pPr lvl="0">
              <a:defRPr/>
            </a:pPr>
            <a:r>
              <a:rPr lang="en-US" sz="800">
                <a:solidFill>
                  <a:srgbClr val="FFFFFF">
                    <a:alpha val="50000"/>
                  </a:srgbClr>
                </a:solidFill>
                <a:cs typeface="Effra Light" panose="020B0403020203020204" pitchFamily="34" charset="0"/>
              </a:rPr>
              <a:t>Compatible with: Radeon</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Pro WX series, Radeon</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Pro SSG, Radeon</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Pro Duo series, AMD FirePro</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W series, and Radeon</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Vega Frontier Edition. Supports: Windows® 7/10</a:t>
            </a:r>
          </a:p>
        </p:txBody>
      </p:sp>
      <p:pic>
        <p:nvPicPr>
          <p:cNvPr id="35" name="Graphic 34">
            <a:extLst>
              <a:ext uri="{FF2B5EF4-FFF2-40B4-BE49-F238E27FC236}">
                <a16:creationId xmlns:a16="http://schemas.microsoft.com/office/drawing/2014/main" id="{611444AF-17A9-4C12-865E-14C9190AEA6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8010" y="3359927"/>
            <a:ext cx="452336" cy="411480"/>
          </a:xfrm>
          <a:prstGeom prst="rect">
            <a:avLst/>
          </a:prstGeom>
        </p:spPr>
      </p:pic>
      <p:pic>
        <p:nvPicPr>
          <p:cNvPr id="33" name="Picture 32">
            <a:extLst>
              <a:ext uri="{FF2B5EF4-FFF2-40B4-BE49-F238E27FC236}">
                <a16:creationId xmlns:a16="http://schemas.microsoft.com/office/drawing/2014/main" id="{005D55DD-9062-4155-B0AF-9BF40858DF38}"/>
              </a:ext>
            </a:extLst>
          </p:cNvPr>
          <p:cNvPicPr>
            <a:picLocks noChangeAspect="1"/>
          </p:cNvPicPr>
          <p:nvPr/>
        </p:nvPicPr>
        <p:blipFill>
          <a:blip r:embed="rId6"/>
          <a:stretch>
            <a:fillRect/>
          </a:stretch>
        </p:blipFill>
        <p:spPr>
          <a:xfrm>
            <a:off x="791456" y="4303851"/>
            <a:ext cx="429768" cy="429768"/>
          </a:xfrm>
          <a:prstGeom prst="rect">
            <a:avLst/>
          </a:prstGeom>
        </p:spPr>
      </p:pic>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2" name="Rectangle 31">
            <a:extLst>
              <a:ext uri="{FF2B5EF4-FFF2-40B4-BE49-F238E27FC236}">
                <a16:creationId xmlns:a16="http://schemas.microsoft.com/office/drawing/2014/main" id="{AD53D94A-4413-4DEB-8387-46630741D6F4}"/>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7" name="Group 36">
            <a:extLst>
              <a:ext uri="{FF2B5EF4-FFF2-40B4-BE49-F238E27FC236}">
                <a16:creationId xmlns:a16="http://schemas.microsoft.com/office/drawing/2014/main" id="{8FBF4D8D-87C9-4AB1-AAF2-0E48A310C02A}"/>
              </a:ext>
            </a:extLst>
          </p:cNvPr>
          <p:cNvGrpSpPr/>
          <p:nvPr/>
        </p:nvGrpSpPr>
        <p:grpSpPr>
          <a:xfrm>
            <a:off x="11643360" y="4924540"/>
            <a:ext cx="548640" cy="548640"/>
            <a:chOff x="11650705" y="4924540"/>
            <a:chExt cx="548640" cy="548640"/>
          </a:xfrm>
        </p:grpSpPr>
        <p:sp>
          <p:nvSpPr>
            <p:cNvPr id="38" name="Rectangle 37">
              <a:extLst>
                <a:ext uri="{FF2B5EF4-FFF2-40B4-BE49-F238E27FC236}">
                  <a16:creationId xmlns:a16="http://schemas.microsoft.com/office/drawing/2014/main" id="{A4C8BE4A-FB3C-416F-9870-07622C9EF251}"/>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9" name="Picture 38">
              <a:extLst>
                <a:ext uri="{FF2B5EF4-FFF2-40B4-BE49-F238E27FC236}">
                  <a16:creationId xmlns:a16="http://schemas.microsoft.com/office/drawing/2014/main" id="{C3D5263B-0FC6-4B57-A522-5DEE9B13564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cxnSp>
        <p:nvCxnSpPr>
          <p:cNvPr id="40" name="Straight Connector 39">
            <a:extLst>
              <a:ext uri="{FF2B5EF4-FFF2-40B4-BE49-F238E27FC236}">
                <a16:creationId xmlns:a16="http://schemas.microsoft.com/office/drawing/2014/main" id="{62975CA7-DE72-4561-81D0-467B40FA434E}"/>
              </a:ext>
            </a:extLst>
          </p:cNvPr>
          <p:cNvCxnSpPr/>
          <p:nvPr/>
        </p:nvCxnSpPr>
        <p:spPr>
          <a:xfrm>
            <a:off x="711491"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41" name="Straight Connector 40">
            <a:extLst>
              <a:ext uri="{FF2B5EF4-FFF2-40B4-BE49-F238E27FC236}">
                <a16:creationId xmlns:a16="http://schemas.microsoft.com/office/drawing/2014/main" id="{5ED2DA04-C216-468D-9811-1CEF4B98AC9B}"/>
              </a:ext>
            </a:extLst>
          </p:cNvPr>
          <p:cNvCxnSpPr/>
          <p:nvPr/>
        </p:nvCxnSpPr>
        <p:spPr>
          <a:xfrm>
            <a:off x="711491" y="5946738"/>
            <a:ext cx="3978341" cy="0"/>
          </a:xfrm>
          <a:prstGeom prst="line">
            <a:avLst/>
          </a:prstGeom>
          <a:noFill/>
          <a:ln w="9525" cap="flat" cmpd="sng" algn="ctr">
            <a:solidFill>
              <a:sysClr val="window" lastClr="FFFFFF">
                <a:alpha val="24000"/>
              </a:sysClr>
            </a:solidFill>
            <a:prstDash val="solid"/>
            <a:miter lim="800000"/>
          </a:ln>
          <a:effectLst/>
        </p:spPr>
      </p:cxnSp>
      <p:graphicFrame>
        <p:nvGraphicFramePr>
          <p:cNvPr id="42" name="Table 41">
            <a:extLst>
              <a:ext uri="{FF2B5EF4-FFF2-40B4-BE49-F238E27FC236}">
                <a16:creationId xmlns:a16="http://schemas.microsoft.com/office/drawing/2014/main" id="{93E23058-BCA0-4ED2-8544-D6D8A3BAA7A1}"/>
              </a:ext>
            </a:extLst>
          </p:cNvPr>
          <p:cNvGraphicFramePr>
            <a:graphicFrameLocks noGrp="1"/>
          </p:cNvGraphicFramePr>
          <p:nvPr>
            <p:extLst>
              <p:ext uri="{D42A27DB-BD31-4B8C-83A1-F6EECF244321}">
                <p14:modId xmlns:p14="http://schemas.microsoft.com/office/powerpoint/2010/main" val="3502178567"/>
              </p:ext>
            </p:extLst>
          </p:nvPr>
        </p:nvGraphicFramePr>
        <p:xfrm>
          <a:off x="711489" y="4994484"/>
          <a:ext cx="3978344" cy="952253"/>
        </p:xfrm>
        <a:graphic>
          <a:graphicData uri="http://schemas.openxmlformats.org/drawingml/2006/table">
            <a:tbl>
              <a:tblPr firstRow="1" bandRow="1">
                <a:tableStyleId>{5C22544A-7EE6-4342-B048-85BDC9FD1C3A}</a:tableStyleId>
              </a:tblPr>
              <a:tblGrid>
                <a:gridCol w="1989172">
                  <a:extLst>
                    <a:ext uri="{9D8B030D-6E8A-4147-A177-3AD203B41FA5}">
                      <a16:colId xmlns:a16="http://schemas.microsoft.com/office/drawing/2014/main" val="2869485214"/>
                    </a:ext>
                  </a:extLst>
                </a:gridCol>
                <a:gridCol w="661238">
                  <a:extLst>
                    <a:ext uri="{9D8B030D-6E8A-4147-A177-3AD203B41FA5}">
                      <a16:colId xmlns:a16="http://schemas.microsoft.com/office/drawing/2014/main" val="2289111612"/>
                    </a:ext>
                  </a:extLst>
                </a:gridCol>
                <a:gridCol w="1327934">
                  <a:extLst>
                    <a:ext uri="{9D8B030D-6E8A-4147-A177-3AD203B41FA5}">
                      <a16:colId xmlns:a16="http://schemas.microsoft.com/office/drawing/2014/main" val="490534269"/>
                    </a:ext>
                  </a:extLst>
                </a:gridCol>
              </a:tblGrid>
              <a:tr h="952253">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200" b="0">
                          <a:solidFill>
                            <a:srgbClr val="FFFFFF"/>
                          </a:solidFill>
                          <a:cs typeface="Effra Light" panose="020B0403020203020204" pitchFamily="34" charset="0"/>
                        </a:rPr>
                        <a:t>Radeon</a:t>
                      </a:r>
                      <a:r>
                        <a:rPr lang="en-US" sz="1050" b="0" baseline="42000">
                          <a:cs typeface="Effra" panose="020B0603020203020204" pitchFamily="34" charset="0"/>
                        </a:rPr>
                        <a:t>™</a:t>
                      </a:r>
                      <a:r>
                        <a:rPr lang="en-US" sz="1050" b="0" baseline="0">
                          <a:cs typeface="Effra" panose="020B0603020203020204" pitchFamily="34" charset="0"/>
                        </a:rPr>
                        <a:t> </a:t>
                      </a:r>
                      <a:r>
                        <a:rPr lang="en-US" sz="1200" b="0" baseline="0">
                          <a:solidFill>
                            <a:srgbClr val="FFFFFF"/>
                          </a:solidFill>
                          <a:latin typeface="Effra Light" panose="020B0403020203020204" pitchFamily="34" charset="0"/>
                          <a:cs typeface="Effra Light" panose="020B0403020203020204" pitchFamily="34" charset="0"/>
                        </a:rPr>
                        <a:t>P</a:t>
                      </a:r>
                      <a:r>
                        <a:rPr lang="en-US" sz="1200" b="0">
                          <a:solidFill>
                            <a:srgbClr val="FFFFFF"/>
                          </a:solidFill>
                          <a:latin typeface="Effra Light" panose="020B0403020203020204" pitchFamily="34" charset="0"/>
                          <a:cs typeface="Effra Light" panose="020B0403020203020204" pitchFamily="34" charset="0"/>
                        </a:rPr>
                        <a:t>ro Overlay UI</a:t>
                      </a:r>
                      <a:br>
                        <a:rPr lang="en-US" sz="1200" b="0">
                          <a:solidFill>
                            <a:srgbClr val="FFFFFF"/>
                          </a:solidFill>
                          <a:latin typeface="Effra Light" panose="020B0403020203020204" pitchFamily="34" charset="0"/>
                          <a:cs typeface="Effra Light" panose="020B0403020203020204" pitchFamily="34" charset="0"/>
                        </a:rPr>
                      </a:br>
                      <a:r>
                        <a:rPr lang="en-US" sz="1200" b="0">
                          <a:solidFill>
                            <a:srgbClr val="FFFFFF"/>
                          </a:solidFill>
                          <a:latin typeface="Effra Light" panose="020B0403020203020204" pitchFamily="34" charset="0"/>
                          <a:cs typeface="Effra Light" panose="020B0403020203020204" pitchFamily="34" charset="0"/>
                        </a:rPr>
                        <a:t>for One-click Access</a:t>
                      </a:r>
                      <a:br>
                        <a:rPr lang="en-US" sz="1200" b="0">
                          <a:solidFill>
                            <a:srgbClr val="FFFFFF"/>
                          </a:solidFill>
                          <a:latin typeface="Effra Light" panose="020B0403020203020204" pitchFamily="34" charset="0"/>
                          <a:cs typeface="Effra Light" panose="020B0403020203020204" pitchFamily="34" charset="0"/>
                        </a:rPr>
                      </a:br>
                      <a:r>
                        <a:rPr lang="en-US" sz="1200" b="0">
                          <a:solidFill>
                            <a:srgbClr val="FFFFFF"/>
                          </a:solidFill>
                          <a:latin typeface="Effra Light" panose="020B0403020203020204" pitchFamily="34" charset="0"/>
                          <a:cs typeface="Effra Light" panose="020B0403020203020204" pitchFamily="34" charset="0"/>
                        </a:rPr>
                        <a:t>and Control of</a:t>
                      </a:r>
                      <a:br>
                        <a:rPr lang="en-US" sz="1200" b="0">
                          <a:solidFill>
                            <a:srgbClr val="FFFFFF"/>
                          </a:solidFill>
                          <a:latin typeface="Effra Light" panose="020B0403020203020204" pitchFamily="34" charset="0"/>
                          <a:cs typeface="Effra Light" panose="020B0403020203020204" pitchFamily="34" charset="0"/>
                        </a:rPr>
                      </a:br>
                      <a:r>
                        <a:rPr lang="en-US" sz="1200" b="0">
                          <a:solidFill>
                            <a:srgbClr val="FFFFFF"/>
                          </a:solidFill>
                          <a:latin typeface="Effra Light" panose="020B0403020203020204" pitchFamily="34" charset="0"/>
                          <a:cs typeface="Effra Light" panose="020B0403020203020204" pitchFamily="34" charset="0"/>
                        </a:rPr>
                        <a:t>Radeon Pro ReLive</a:t>
                      </a:r>
                      <a:endParaRPr lang="en-US" sz="1200" b="0">
                        <a:latin typeface="Effra Light" panose="020B0403020203020204" pitchFamily="34" charset="0"/>
                        <a:cs typeface="Effra Light" panose="020B04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600"/>
                        </a:spcAft>
                        <a:buClr>
                          <a:srgbClr val="FFFFFF"/>
                        </a:buClr>
                        <a:buSzTx/>
                        <a:buFontTx/>
                        <a:buNone/>
                        <a:tabLst/>
                        <a:defRPr/>
                      </a:pPr>
                      <a:endParaRPr lang="en-US" sz="1200" b="0">
                        <a:solidFill>
                          <a:srgbClr val="FFFFFF"/>
                        </a:solidFill>
                        <a:cs typeface="Effra Light" panose="020B0403020203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lang="en-US" sz="1200" b="0">
                          <a:solidFill>
                            <a:srgbClr val="FFFFFF"/>
                          </a:solidFill>
                          <a:cs typeface="Effra Light" panose="020B0403020203020204" pitchFamily="34" charset="0"/>
                        </a:rPr>
                        <a:t>Trim, Your Videos From Within Radeon</a:t>
                      </a:r>
                      <a:r>
                        <a:rPr lang="en-US" sz="1050" b="0" baseline="42000">
                          <a:cs typeface="Effra" panose="020B0603020203020204" pitchFamily="34" charset="0"/>
                        </a:rPr>
                        <a:t>™</a:t>
                      </a:r>
                      <a:r>
                        <a:rPr lang="en-US" sz="1200" b="0">
                          <a:solidFill>
                            <a:srgbClr val="FFFFFF"/>
                          </a:solidFill>
                          <a:cs typeface="Effra Light" panose="020B0403020203020204" pitchFamily="34" charset="0"/>
                        </a:rPr>
                        <a:t> Pro Settings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0566122"/>
                  </a:ext>
                </a:extLst>
              </a:tr>
            </a:tbl>
          </a:graphicData>
        </a:graphic>
      </p:graphicFrame>
      <p:cxnSp>
        <p:nvCxnSpPr>
          <p:cNvPr id="43" name="Straight Connector 42">
            <a:extLst>
              <a:ext uri="{FF2B5EF4-FFF2-40B4-BE49-F238E27FC236}">
                <a16:creationId xmlns:a16="http://schemas.microsoft.com/office/drawing/2014/main" id="{CDC12F68-B737-40F0-9CF0-4C6BBF9E7D44}"/>
              </a:ext>
            </a:extLst>
          </p:cNvPr>
          <p:cNvCxnSpPr>
            <a:cxnSpLocks/>
          </p:cNvCxnSpPr>
          <p:nvPr/>
        </p:nvCxnSpPr>
        <p:spPr>
          <a:xfrm rot="16200000">
            <a:off x="2289182" y="5470610"/>
            <a:ext cx="822960" cy="0"/>
          </a:xfrm>
          <a:prstGeom prst="line">
            <a:avLst/>
          </a:prstGeom>
          <a:noFill/>
          <a:ln w="9525" cap="flat" cmpd="sng" algn="ctr">
            <a:solidFill>
              <a:sysClr val="window" lastClr="FFFFFF">
                <a:alpha val="24000"/>
              </a:sysClr>
            </a:solidFill>
            <a:prstDash val="solid"/>
            <a:miter lim="800000"/>
          </a:ln>
          <a:effectLst/>
        </p:spPr>
      </p:cxnSp>
      <p:pic>
        <p:nvPicPr>
          <p:cNvPr id="36" name="Graphic 35" descr="Scissors">
            <a:extLst>
              <a:ext uri="{FF2B5EF4-FFF2-40B4-BE49-F238E27FC236}">
                <a16:creationId xmlns:a16="http://schemas.microsoft.com/office/drawing/2014/main" id="{F11D6C7A-A16E-4A89-9DE3-2FC035B259B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flipH="1">
            <a:off x="2780571" y="5219151"/>
            <a:ext cx="502920" cy="502920"/>
          </a:xfrm>
          <a:prstGeom prst="rect">
            <a:avLst/>
          </a:prstGeom>
        </p:spPr>
      </p:pic>
      <p:sp>
        <p:nvSpPr>
          <p:cNvPr id="45" name="Rectangle 44">
            <a:extLst>
              <a:ext uri="{FF2B5EF4-FFF2-40B4-BE49-F238E27FC236}">
                <a16:creationId xmlns:a16="http://schemas.microsoft.com/office/drawing/2014/main" id="{459071C2-C206-401D-BC52-0CCBB1112967}"/>
              </a:ext>
            </a:extLst>
          </p:cNvPr>
          <p:cNvSpPr/>
          <p:nvPr/>
        </p:nvSpPr>
        <p:spPr>
          <a:xfrm>
            <a:off x="8804266" y="4944469"/>
            <a:ext cx="2735913"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Improve Communication</a:t>
            </a:r>
          </a:p>
        </p:txBody>
      </p:sp>
      <p:pic>
        <p:nvPicPr>
          <p:cNvPr id="57" name="Graphic 56" descr="Megaphone">
            <a:extLst>
              <a:ext uri="{FF2B5EF4-FFF2-40B4-BE49-F238E27FC236}">
                <a16:creationId xmlns:a16="http://schemas.microsoft.com/office/drawing/2014/main" id="{4EEC6A18-B48E-45B8-85F2-D947DA34712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247974" y="4947400"/>
            <a:ext cx="502920" cy="502920"/>
          </a:xfrm>
          <a:prstGeom prst="rect">
            <a:avLst/>
          </a:prstGeom>
        </p:spPr>
      </p:pic>
      <p:grpSp>
        <p:nvGrpSpPr>
          <p:cNvPr id="48" name="Group 47">
            <a:extLst>
              <a:ext uri="{FF2B5EF4-FFF2-40B4-BE49-F238E27FC236}">
                <a16:creationId xmlns:a16="http://schemas.microsoft.com/office/drawing/2014/main" id="{C0F5CDC4-0AAA-47D8-95DF-8C0E7ED9066A}"/>
              </a:ext>
            </a:extLst>
          </p:cNvPr>
          <p:cNvGrpSpPr/>
          <p:nvPr/>
        </p:nvGrpSpPr>
        <p:grpSpPr>
          <a:xfrm>
            <a:off x="10238335" y="5593659"/>
            <a:ext cx="1847343" cy="844964"/>
            <a:chOff x="10238335" y="5593659"/>
            <a:chExt cx="1847343" cy="844964"/>
          </a:xfrm>
        </p:grpSpPr>
        <p:pic>
          <p:nvPicPr>
            <p:cNvPr id="49" name="Picture 48">
              <a:extLst>
                <a:ext uri="{FF2B5EF4-FFF2-40B4-BE49-F238E27FC236}">
                  <a16:creationId xmlns:a16="http://schemas.microsoft.com/office/drawing/2014/main" id="{0CFE3CE7-B73C-4025-8DEE-EF52E5B4C352}"/>
                </a:ext>
              </a:extLst>
            </p:cNvPr>
            <p:cNvPicPr>
              <a:picLocks noChangeAspect="1"/>
            </p:cNvPicPr>
            <p:nvPr/>
          </p:nvPicPr>
          <p:blipFill>
            <a:blip r:embed="rId12"/>
            <a:stretch>
              <a:fillRect/>
            </a:stretch>
          </p:blipFill>
          <p:spPr>
            <a:xfrm>
              <a:off x="10339046" y="5593659"/>
              <a:ext cx="1645920" cy="502935"/>
            </a:xfrm>
            <a:prstGeom prst="rect">
              <a:avLst/>
            </a:prstGeom>
            <a:effectLst/>
          </p:spPr>
        </p:pic>
        <p:sp>
          <p:nvSpPr>
            <p:cNvPr id="50" name="TextBox 49">
              <a:extLst>
                <a:ext uri="{FF2B5EF4-FFF2-40B4-BE49-F238E27FC236}">
                  <a16:creationId xmlns:a16="http://schemas.microsoft.com/office/drawing/2014/main" id="{BF474BE3-CC71-473B-9E76-A53DF173E025}"/>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3682941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4785AECB-956A-466C-B0ED-EB48D59F514D}"/>
              </a:ext>
            </a:extLst>
          </p:cNvPr>
          <p:cNvPicPr>
            <a:picLocks noChangeAspect="1"/>
          </p:cNvPicPr>
          <p:nvPr/>
        </p:nvPicPr>
        <p:blipFill rotWithShape="1">
          <a:blip r:embed="rId3"/>
          <a:srcRect l="624" t="1" r="624" b="39461"/>
          <a:stretch/>
        </p:blipFill>
        <p:spPr>
          <a:xfrm flipH="1">
            <a:off x="-3" y="0"/>
            <a:ext cx="12192002" cy="5034703"/>
          </a:xfrm>
          <a:prstGeom prst="rect">
            <a:avLst/>
          </a:prstGeom>
        </p:spPr>
      </p:pic>
      <p:pic>
        <p:nvPicPr>
          <p:cNvPr id="27" name="Picture 26">
            <a:extLst>
              <a:ext uri="{FF2B5EF4-FFF2-40B4-BE49-F238E27FC236}">
                <a16:creationId xmlns:a16="http://schemas.microsoft.com/office/drawing/2014/main" id="{143C830B-1098-453A-8659-6C80DE2085CC}"/>
              </a:ext>
            </a:extLst>
          </p:cNvPr>
          <p:cNvPicPr>
            <a:picLocks noChangeAspect="1"/>
          </p:cNvPicPr>
          <p:nvPr/>
        </p:nvPicPr>
        <p:blipFill>
          <a:blip r:embed="rId4"/>
          <a:stretch>
            <a:fillRect/>
          </a:stretch>
        </p:blipFill>
        <p:spPr>
          <a:xfrm>
            <a:off x="3234944" y="0"/>
            <a:ext cx="8957056" cy="5038344"/>
          </a:xfrm>
          <a:prstGeom prst="rect">
            <a:avLst/>
          </a:prstGeom>
        </p:spPr>
      </p:pic>
      <p:sp>
        <p:nvSpPr>
          <p:cNvPr id="28" name="Rectangle 27">
            <a:extLst>
              <a:ext uri="{FF2B5EF4-FFF2-40B4-BE49-F238E27FC236}">
                <a16:creationId xmlns:a16="http://schemas.microsoft.com/office/drawing/2014/main" id="{EE3B1986-4AD8-4763-A5CA-CEBA6F3E7E6F}"/>
              </a:ext>
            </a:extLst>
          </p:cNvPr>
          <p:cNvSpPr/>
          <p:nvPr/>
        </p:nvSpPr>
        <p:spPr>
          <a:xfrm>
            <a:off x="-2" y="0"/>
            <a:ext cx="6675120" cy="5034703"/>
          </a:xfrm>
          <a:prstGeom prst="rect">
            <a:avLst/>
          </a:prstGeom>
          <a:gradFill>
            <a:gsLst>
              <a:gs pos="100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29" name="Straight Connector 28">
            <a:extLst>
              <a:ext uri="{FF2B5EF4-FFF2-40B4-BE49-F238E27FC236}">
                <a16:creationId xmlns:a16="http://schemas.microsoft.com/office/drawing/2014/main" id="{B3D965D2-ED70-4AA2-97C2-0044B5844A12}"/>
              </a:ext>
            </a:extLst>
          </p:cNvPr>
          <p:cNvCxnSpPr/>
          <p:nvPr/>
        </p:nvCxnSpPr>
        <p:spPr>
          <a:xfrm>
            <a:off x="423747" y="5029200"/>
            <a:ext cx="11329889" cy="0"/>
          </a:xfrm>
          <a:prstGeom prst="line">
            <a:avLst/>
          </a:prstGeom>
          <a:ln w="19050">
            <a:gradFill>
              <a:gsLst>
                <a:gs pos="0">
                  <a:srgbClr val="0000E1">
                    <a:alpha val="0"/>
                  </a:srgbClr>
                </a:gs>
                <a:gs pos="25000">
                  <a:srgbClr val="0000E1"/>
                </a:gs>
                <a:gs pos="75000">
                  <a:srgbClr val="0000E1"/>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482FAA7C-A691-45C4-84B9-8FA5CE5F6EC0}"/>
              </a:ext>
            </a:extLst>
          </p:cNvPr>
          <p:cNvGrpSpPr/>
          <p:nvPr/>
        </p:nvGrpSpPr>
        <p:grpSpPr>
          <a:xfrm>
            <a:off x="2894125" y="5157217"/>
            <a:ext cx="6400476" cy="1097280"/>
            <a:chOff x="2894125" y="5155367"/>
            <a:chExt cx="6400476" cy="1097280"/>
          </a:xfrm>
        </p:grpSpPr>
        <p:cxnSp>
          <p:nvCxnSpPr>
            <p:cNvPr id="31" name="Straight Connector 30">
              <a:extLst>
                <a:ext uri="{FF2B5EF4-FFF2-40B4-BE49-F238E27FC236}">
                  <a16:creationId xmlns:a16="http://schemas.microsoft.com/office/drawing/2014/main" id="{59091A01-8BAD-47F5-8FE8-E7D8F45E9FD9}"/>
                </a:ext>
              </a:extLst>
            </p:cNvPr>
            <p:cNvCxnSpPr/>
            <p:nvPr/>
          </p:nvCxnSpPr>
          <p:spPr>
            <a:xfrm>
              <a:off x="2894125"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0DEEA6D-8510-4765-ABDE-F7D9F21AC1D2}"/>
                </a:ext>
              </a:extLst>
            </p:cNvPr>
            <p:cNvCxnSpPr/>
            <p:nvPr/>
          </p:nvCxnSpPr>
          <p:spPr>
            <a:xfrm>
              <a:off x="6096000"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08533C0-2328-405F-9C00-3B7BD92F318C}"/>
                </a:ext>
              </a:extLst>
            </p:cNvPr>
            <p:cNvCxnSpPr/>
            <p:nvPr/>
          </p:nvCxnSpPr>
          <p:spPr>
            <a:xfrm>
              <a:off x="9294601"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4" name="Title 2">
            <a:extLst>
              <a:ext uri="{FF2B5EF4-FFF2-40B4-BE49-F238E27FC236}">
                <a16:creationId xmlns:a16="http://schemas.microsoft.com/office/drawing/2014/main" id="{7FCB48EE-C380-4535-A90F-B31EA0FF94D0}"/>
              </a:ext>
            </a:extLst>
          </p:cNvPr>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400">
                <a:solidFill>
                  <a:prstClr val="white"/>
                </a:solidFill>
                <a:latin typeface="Effra" panose="020B0603020203020204" pitchFamily="34" charset="0"/>
                <a:cs typeface="Effra" panose="020B0603020203020204" pitchFamily="34" charset="0"/>
              </a:rPr>
              <a:t>Virtualized Graphics</a:t>
            </a:r>
          </a:p>
          <a:p>
            <a:pPr lvl="0" algn="l">
              <a:defRPr/>
            </a:pPr>
            <a:r>
              <a:rPr lang="en-US" sz="2800" kern="0">
                <a:solidFill>
                  <a:prstClr val="white"/>
                </a:solidFill>
                <a:cs typeface="Effra" panose="020B0603020203020204" pitchFamily="34" charset="0"/>
              </a:rPr>
              <a:t>AMD MxGPU Hardware</a:t>
            </a:r>
            <a:br>
              <a:rPr lang="en-US" sz="2800" kern="0">
                <a:solidFill>
                  <a:prstClr val="white"/>
                </a:solidFill>
                <a:cs typeface="Effra" panose="020B0603020203020204" pitchFamily="34" charset="0"/>
              </a:rPr>
            </a:br>
            <a:r>
              <a:rPr lang="en-US" sz="2800" kern="0">
                <a:solidFill>
                  <a:prstClr val="white"/>
                </a:solidFill>
                <a:cs typeface="Effra" panose="020B0603020203020204" pitchFamily="34" charset="0"/>
              </a:rPr>
              <a:t>Virtualization Delivers</a:t>
            </a:r>
          </a:p>
        </p:txBody>
      </p:sp>
      <p:grpSp>
        <p:nvGrpSpPr>
          <p:cNvPr id="35" name="Group 34">
            <a:extLst>
              <a:ext uri="{FF2B5EF4-FFF2-40B4-BE49-F238E27FC236}">
                <a16:creationId xmlns:a16="http://schemas.microsoft.com/office/drawing/2014/main" id="{3217E578-0DF2-4D61-AAAF-460BA82D2232}"/>
              </a:ext>
            </a:extLst>
          </p:cNvPr>
          <p:cNvGrpSpPr/>
          <p:nvPr/>
        </p:nvGrpSpPr>
        <p:grpSpPr>
          <a:xfrm>
            <a:off x="6865585" y="5104630"/>
            <a:ext cx="1659429" cy="1338828"/>
            <a:chOff x="6865585" y="5215609"/>
            <a:chExt cx="1659429" cy="1338828"/>
          </a:xfrm>
        </p:grpSpPr>
        <p:sp>
          <p:nvSpPr>
            <p:cNvPr id="36" name="Rectangle 35">
              <a:extLst>
                <a:ext uri="{FF2B5EF4-FFF2-40B4-BE49-F238E27FC236}">
                  <a16:creationId xmlns:a16="http://schemas.microsoft.com/office/drawing/2014/main" id="{E8EAC69B-62F2-42D9-BA99-B1F612C5B0AA}"/>
                </a:ext>
              </a:extLst>
            </p:cNvPr>
            <p:cNvSpPr/>
            <p:nvPr/>
          </p:nvSpPr>
          <p:spPr>
            <a:xfrm>
              <a:off x="6865585" y="5215609"/>
              <a:ext cx="1659429" cy="1338828"/>
            </a:xfrm>
            <a:prstGeom prst="rect">
              <a:avLst/>
            </a:prstGeom>
          </p:spPr>
          <p:txBody>
            <a:bodyPr wrap="none">
              <a:spAutoFit/>
            </a:bodyPr>
            <a:lstStyle/>
            <a:p>
              <a:pPr lvl="0" algn="ctr">
                <a:defRPr/>
              </a:pPr>
              <a:r>
                <a:rPr lang="en-CA" sz="1500" kern="0">
                  <a:solidFill>
                    <a:schemeClr val="bg2"/>
                  </a:solidFill>
                  <a:latin typeface="Effra" panose="020B0603020203020204" pitchFamily="34" charset="0"/>
                  <a:cs typeface="Effra" panose="020B0603020203020204" pitchFamily="34" charset="0"/>
                </a:rPr>
                <a:t>Security Features</a:t>
              </a: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r>
                <a:rPr lang="en-CA" sz="1050" kern="0">
                  <a:solidFill>
                    <a:schemeClr val="bg2"/>
                  </a:solidFill>
                  <a:cs typeface="Effra Light" panose="020B0403020203020204" pitchFamily="34" charset="0"/>
                </a:rPr>
                <a:t>No Software-Based </a:t>
              </a:r>
              <a:br>
                <a:rPr lang="en-CA" sz="1050" kern="0">
                  <a:solidFill>
                    <a:schemeClr val="bg2"/>
                  </a:solidFill>
                  <a:cs typeface="Effra Light" panose="020B0403020203020204" pitchFamily="34" charset="0"/>
                </a:rPr>
              </a:br>
              <a:r>
                <a:rPr lang="en-CA" sz="1050" kern="0">
                  <a:solidFill>
                    <a:schemeClr val="bg2"/>
                  </a:solidFill>
                  <a:cs typeface="Effra Light" panose="020B0403020203020204" pitchFamily="34" charset="0"/>
                </a:rPr>
                <a:t>Virtualization Overlay</a:t>
              </a:r>
            </a:p>
          </p:txBody>
        </p:sp>
        <p:pic>
          <p:nvPicPr>
            <p:cNvPr id="37" name="Graphic 36" descr="Lock">
              <a:extLst>
                <a:ext uri="{FF2B5EF4-FFF2-40B4-BE49-F238E27FC236}">
                  <a16:creationId xmlns:a16="http://schemas.microsoft.com/office/drawing/2014/main" id="{792E6CF5-0B13-460F-B123-ED7EACEC8B9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38683" y="5459378"/>
              <a:ext cx="713232" cy="713232"/>
            </a:xfrm>
            <a:prstGeom prst="rect">
              <a:avLst/>
            </a:prstGeom>
            <a:effectLst/>
          </p:spPr>
        </p:pic>
      </p:grpSp>
      <p:grpSp>
        <p:nvGrpSpPr>
          <p:cNvPr id="38" name="Group 37">
            <a:extLst>
              <a:ext uri="{FF2B5EF4-FFF2-40B4-BE49-F238E27FC236}">
                <a16:creationId xmlns:a16="http://schemas.microsoft.com/office/drawing/2014/main" id="{43565E05-2EDB-4B8B-995A-7BACFD31151B}"/>
              </a:ext>
            </a:extLst>
          </p:cNvPr>
          <p:cNvGrpSpPr/>
          <p:nvPr/>
        </p:nvGrpSpPr>
        <p:grpSpPr>
          <a:xfrm>
            <a:off x="3627808" y="5104630"/>
            <a:ext cx="1802095" cy="1338828"/>
            <a:chOff x="3627808" y="5215609"/>
            <a:chExt cx="1802095" cy="1338828"/>
          </a:xfrm>
        </p:grpSpPr>
        <p:sp>
          <p:nvSpPr>
            <p:cNvPr id="39" name="Rectangle 38">
              <a:extLst>
                <a:ext uri="{FF2B5EF4-FFF2-40B4-BE49-F238E27FC236}">
                  <a16:creationId xmlns:a16="http://schemas.microsoft.com/office/drawing/2014/main" id="{69A55343-4677-4F5F-9485-CDBFE9A4C045}"/>
                </a:ext>
              </a:extLst>
            </p:cNvPr>
            <p:cNvSpPr/>
            <p:nvPr/>
          </p:nvSpPr>
          <p:spPr>
            <a:xfrm>
              <a:off x="3627808" y="5215609"/>
              <a:ext cx="1802095" cy="1338828"/>
            </a:xfrm>
            <a:prstGeom prst="rect">
              <a:avLst/>
            </a:prstGeom>
          </p:spPr>
          <p:txBody>
            <a:bodyPr wrap="none">
              <a:spAutoFit/>
            </a:bodyPr>
            <a:lstStyle/>
            <a:p>
              <a:pPr lvl="0" algn="ctr">
                <a:defRPr/>
              </a:pPr>
              <a:r>
                <a:rPr lang="en-CA" sz="1500" kern="0">
                  <a:solidFill>
                    <a:schemeClr val="bg2"/>
                  </a:solidFill>
                  <a:latin typeface="Effra" panose="020B0603020203020204" pitchFamily="34" charset="0"/>
                  <a:cs typeface="Effra" panose="020B0603020203020204" pitchFamily="34" charset="0"/>
                </a:rPr>
                <a:t>Performance</a:t>
              </a: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r>
                <a:rPr lang="en-US" sz="1050" kern="0">
                  <a:solidFill>
                    <a:schemeClr val="bg2"/>
                  </a:solidFill>
                  <a:cs typeface="Effra Light" panose="020B0403020203020204" pitchFamily="34" charset="0"/>
                </a:rPr>
                <a:t>Workstation-Class Graphics </a:t>
              </a:r>
            </a:p>
            <a:p>
              <a:pPr lvl="0" algn="ctr">
                <a:defRPr/>
              </a:pPr>
              <a:r>
                <a:rPr lang="en-US" sz="1050" kern="0">
                  <a:solidFill>
                    <a:schemeClr val="bg2"/>
                  </a:solidFill>
                  <a:cs typeface="Effra Light" panose="020B0403020203020204" pitchFamily="34" charset="0"/>
                </a:rPr>
                <a:t>Up to 16 Users per GPU </a:t>
              </a:r>
            </a:p>
          </p:txBody>
        </p:sp>
        <p:sp>
          <p:nvSpPr>
            <p:cNvPr id="40" name="Freeform 14">
              <a:extLst>
                <a:ext uri="{FF2B5EF4-FFF2-40B4-BE49-F238E27FC236}">
                  <a16:creationId xmlns:a16="http://schemas.microsoft.com/office/drawing/2014/main" id="{8B05B2FF-F725-4560-9525-C734549D8E8D}"/>
                </a:ext>
              </a:extLst>
            </p:cNvPr>
            <p:cNvSpPr>
              <a:spLocks noChangeAspect="1" noEditPoints="1"/>
            </p:cNvSpPr>
            <p:nvPr/>
          </p:nvSpPr>
          <p:spPr bwMode="auto">
            <a:xfrm>
              <a:off x="4253518" y="5541674"/>
              <a:ext cx="549192" cy="54864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grpSp>
      <p:grpSp>
        <p:nvGrpSpPr>
          <p:cNvPr id="41" name="Group 40">
            <a:extLst>
              <a:ext uri="{FF2B5EF4-FFF2-40B4-BE49-F238E27FC236}">
                <a16:creationId xmlns:a16="http://schemas.microsoft.com/office/drawing/2014/main" id="{603B8D2E-0FEB-41A4-817D-B2FED169DC22}"/>
              </a:ext>
            </a:extLst>
          </p:cNvPr>
          <p:cNvGrpSpPr/>
          <p:nvPr/>
        </p:nvGrpSpPr>
        <p:grpSpPr>
          <a:xfrm>
            <a:off x="9839518" y="5104630"/>
            <a:ext cx="1662636" cy="1338828"/>
            <a:chOff x="9839518" y="5215609"/>
            <a:chExt cx="1662636" cy="1338828"/>
          </a:xfrm>
        </p:grpSpPr>
        <p:sp>
          <p:nvSpPr>
            <p:cNvPr id="42" name="Rectangle 41">
              <a:extLst>
                <a:ext uri="{FF2B5EF4-FFF2-40B4-BE49-F238E27FC236}">
                  <a16:creationId xmlns:a16="http://schemas.microsoft.com/office/drawing/2014/main" id="{FD0F1B08-1348-4B5D-9DBF-4A702F958139}"/>
                </a:ext>
              </a:extLst>
            </p:cNvPr>
            <p:cNvSpPr/>
            <p:nvPr/>
          </p:nvSpPr>
          <p:spPr>
            <a:xfrm>
              <a:off x="9839518" y="5215609"/>
              <a:ext cx="1662636" cy="1338828"/>
            </a:xfrm>
            <a:prstGeom prst="rect">
              <a:avLst/>
            </a:prstGeom>
          </p:spPr>
          <p:txBody>
            <a:bodyPr wrap="none">
              <a:spAutoFit/>
            </a:bodyPr>
            <a:lstStyle/>
            <a:p>
              <a:pPr lvl="0" algn="ctr">
                <a:defRPr/>
              </a:pPr>
              <a:r>
                <a:rPr lang="en-CA" sz="1500" kern="0">
                  <a:solidFill>
                    <a:schemeClr val="bg2"/>
                  </a:solidFill>
                  <a:latin typeface="Effra" panose="020B0603020203020204" pitchFamily="34" charset="0"/>
                  <a:cs typeface="Effra" panose="020B0603020203020204" pitchFamily="34" charset="0"/>
                </a:rPr>
                <a:t>Value</a:t>
              </a: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eaLnBrk="0" fontAlgn="base" hangingPunct="0">
                <a:spcBef>
                  <a:spcPct val="0"/>
                </a:spcBef>
                <a:defRPr/>
              </a:pPr>
              <a:r>
                <a:rPr lang="en-US" sz="1050">
                  <a:solidFill>
                    <a:prstClr val="white"/>
                  </a:solidFill>
                  <a:cs typeface="Effra" panose="020B0603020203020204" pitchFamily="34" charset="0"/>
                </a:rPr>
                <a:t>No Fee End User Licenses</a:t>
              </a:r>
            </a:p>
            <a:p>
              <a:pPr lvl="0" algn="ctr" eaLnBrk="0" fontAlgn="base" hangingPunct="0">
                <a:spcBef>
                  <a:spcPct val="0"/>
                </a:spcBef>
                <a:defRPr/>
              </a:pPr>
              <a:r>
                <a:rPr lang="en-US" sz="1050">
                  <a:solidFill>
                    <a:prstClr val="white"/>
                  </a:solidFill>
                  <a:cs typeface="Effra" panose="020B0603020203020204" pitchFamily="34" charset="0"/>
                </a:rPr>
                <a:t>Low TCO</a:t>
              </a:r>
            </a:p>
          </p:txBody>
        </p:sp>
        <p:pic>
          <p:nvPicPr>
            <p:cNvPr id="43" name="Picture 42" descr="Original file ‎ (SVG file, nominally 64 × 64 pixels, file size: 4 ...">
              <a:extLst>
                <a:ext uri="{FF2B5EF4-FFF2-40B4-BE49-F238E27FC236}">
                  <a16:creationId xmlns:a16="http://schemas.microsoft.com/office/drawing/2014/main" id="{2E4F2885-8970-4605-90D0-1178A590D492}"/>
                </a:ext>
              </a:extLst>
            </p:cNvPr>
            <p:cNvPicPr>
              <a:picLocks noChangeAspect="1"/>
            </p:cNvPicPr>
            <p:nvPr/>
          </p:nvPicPr>
          <p:blipFill>
            <a:blip r:embed="rId7"/>
            <a:stretch>
              <a:fillRect/>
            </a:stretch>
          </p:blipFill>
          <p:spPr>
            <a:xfrm>
              <a:off x="10396516" y="5541674"/>
              <a:ext cx="548640" cy="548640"/>
            </a:xfrm>
            <a:prstGeom prst="rect">
              <a:avLst/>
            </a:prstGeom>
            <a:effectLst/>
          </p:spPr>
        </p:pic>
      </p:grpSp>
      <p:grpSp>
        <p:nvGrpSpPr>
          <p:cNvPr id="44" name="Group 43">
            <a:extLst>
              <a:ext uri="{FF2B5EF4-FFF2-40B4-BE49-F238E27FC236}">
                <a16:creationId xmlns:a16="http://schemas.microsoft.com/office/drawing/2014/main" id="{CB4D7115-E95F-42B7-B665-F299145D3A49}"/>
              </a:ext>
            </a:extLst>
          </p:cNvPr>
          <p:cNvGrpSpPr/>
          <p:nvPr/>
        </p:nvGrpSpPr>
        <p:grpSpPr>
          <a:xfrm>
            <a:off x="351280" y="5104630"/>
            <a:ext cx="2357320" cy="1338828"/>
            <a:chOff x="351280" y="5215609"/>
            <a:chExt cx="2357320" cy="1338828"/>
          </a:xfrm>
        </p:grpSpPr>
        <p:sp>
          <p:nvSpPr>
            <p:cNvPr id="45" name="TextBox 44">
              <a:extLst>
                <a:ext uri="{FF2B5EF4-FFF2-40B4-BE49-F238E27FC236}">
                  <a16:creationId xmlns:a16="http://schemas.microsoft.com/office/drawing/2014/main" id="{67629459-5382-49B3-96BF-4532156B600D}"/>
                </a:ext>
              </a:extLst>
            </p:cNvPr>
            <p:cNvSpPr txBox="1"/>
            <p:nvPr/>
          </p:nvSpPr>
          <p:spPr>
            <a:xfrm>
              <a:off x="351280" y="5215609"/>
              <a:ext cx="2357320" cy="1338828"/>
            </a:xfrm>
            <a:prstGeom prst="rect">
              <a:avLst/>
            </a:prstGeom>
            <a:noFill/>
          </p:spPr>
          <p:txBody>
            <a:bodyPr wrap="square" rtlCol="0">
              <a:spAutoFit/>
            </a:bodyPr>
            <a:lstStyle/>
            <a:p>
              <a:pPr lvl="0" algn="ctr">
                <a:defRPr/>
              </a:pPr>
              <a:r>
                <a:rPr lang="en-US" sz="1500" kern="0">
                  <a:solidFill>
                    <a:srgbClr val="FFFFFF"/>
                  </a:solidFill>
                  <a:latin typeface="Effra" panose="020B0603020203020204" pitchFamily="34" charset="0"/>
                  <a:cs typeface="Effra" panose="020B0603020203020204" pitchFamily="34" charset="0"/>
                </a:rPr>
                <a:t>Quality of Service</a:t>
              </a:r>
            </a:p>
            <a:p>
              <a:pPr lvl="0" algn="ctr">
                <a:defRPr/>
              </a:pPr>
              <a:endParaRPr lang="en-CA" sz="1500" kern="0">
                <a:solidFill>
                  <a:schemeClr val="bg2"/>
                </a:solidFill>
                <a:latin typeface="Effra" panose="020B0603020203020204" pitchFamily="34" charset="0"/>
                <a:cs typeface="Effra" panose="020B06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endParaRPr lang="en-CA" sz="1500" kern="0">
                <a:solidFill>
                  <a:schemeClr val="bg2"/>
                </a:solidFill>
                <a:latin typeface="Avenir Light" panose="020B0402020203020204" pitchFamily="34" charset="0"/>
                <a:cs typeface="Effra Light" panose="020B0403020203020204" pitchFamily="34" charset="0"/>
              </a:endParaRPr>
            </a:p>
            <a:p>
              <a:pPr lvl="0" algn="ctr">
                <a:defRPr/>
              </a:pPr>
              <a:r>
                <a:rPr lang="en-CA" sz="1050" kern="0">
                  <a:solidFill>
                    <a:schemeClr val="bg2"/>
                  </a:solidFill>
                  <a:cs typeface="Effra Light" panose="020B0403020203020204" pitchFamily="34" charset="0"/>
                </a:rPr>
                <a:t>Native AMD Drivers</a:t>
              </a:r>
            </a:p>
            <a:p>
              <a:pPr lvl="0" algn="ctr">
                <a:defRPr/>
              </a:pPr>
              <a:r>
                <a:rPr lang="en-CA" sz="1050" kern="0">
                  <a:solidFill>
                    <a:schemeClr val="bg2"/>
                  </a:solidFill>
                  <a:cs typeface="Effra Light" panose="020B0403020203020204" pitchFamily="34" charset="0"/>
                </a:rPr>
                <a:t>Deterministic Performance</a:t>
              </a:r>
            </a:p>
          </p:txBody>
        </p:sp>
        <p:pic>
          <p:nvPicPr>
            <p:cNvPr id="46" name="Graphic 45" descr="Gears">
              <a:extLst>
                <a:ext uri="{FF2B5EF4-FFF2-40B4-BE49-F238E27FC236}">
                  <a16:creationId xmlns:a16="http://schemas.microsoft.com/office/drawing/2014/main" id="{CEF76156-AB72-437B-8A94-F1A53C1974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87040" y="5473094"/>
              <a:ext cx="685800" cy="685800"/>
            </a:xfrm>
            <a:prstGeom prst="rect">
              <a:avLst/>
            </a:prstGeom>
          </p:spPr>
        </p:pic>
      </p:grpSp>
      <p:sp>
        <p:nvSpPr>
          <p:cNvPr id="47" name="Rectangle 46">
            <a:extLst>
              <a:ext uri="{FF2B5EF4-FFF2-40B4-BE49-F238E27FC236}">
                <a16:creationId xmlns:a16="http://schemas.microsoft.com/office/drawing/2014/main" id="{3C7D3A35-E5D2-453B-B48F-53EB19222B91}"/>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48" name="Rectangle 47">
            <a:extLst>
              <a:ext uri="{FF2B5EF4-FFF2-40B4-BE49-F238E27FC236}">
                <a16:creationId xmlns:a16="http://schemas.microsoft.com/office/drawing/2014/main" id="{FCDFDAF5-2337-437A-9DA4-F7035BE7340B}"/>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49" name="TextBox 48">
            <a:extLst>
              <a:ext uri="{FF2B5EF4-FFF2-40B4-BE49-F238E27FC236}">
                <a16:creationId xmlns:a16="http://schemas.microsoft.com/office/drawing/2014/main" id="{E6A5E10C-A49C-4F81-A8C0-DB3BD71F2BA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kern="0">
                <a:solidFill>
                  <a:prstClr val="black"/>
                </a:solidFill>
                <a:latin typeface="Effra Medium" panose="020B0703020203020204" pitchFamily="34" charset="0"/>
                <a:cs typeface="Effra Medium" panose="020B0703020203020204" pitchFamily="34" charset="0"/>
              </a:rPr>
              <a:t>AMD MxGPU</a:t>
            </a:r>
          </a:p>
        </p:txBody>
      </p:sp>
      <p:sp>
        <p:nvSpPr>
          <p:cNvPr id="50" name="Rectangle 49">
            <a:extLst>
              <a:ext uri="{FF2B5EF4-FFF2-40B4-BE49-F238E27FC236}">
                <a16:creationId xmlns:a16="http://schemas.microsoft.com/office/drawing/2014/main" id="{635BCA12-08BA-45BF-8A9D-FC406672E9E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51" name="Group 50">
            <a:extLst>
              <a:ext uri="{FF2B5EF4-FFF2-40B4-BE49-F238E27FC236}">
                <a16:creationId xmlns:a16="http://schemas.microsoft.com/office/drawing/2014/main" id="{187F042C-3C79-422C-9146-9826A3AB4506}"/>
              </a:ext>
            </a:extLst>
          </p:cNvPr>
          <p:cNvGrpSpPr/>
          <p:nvPr/>
        </p:nvGrpSpPr>
        <p:grpSpPr>
          <a:xfrm>
            <a:off x="10238335" y="117702"/>
            <a:ext cx="1847343" cy="844964"/>
            <a:chOff x="10238335" y="5593659"/>
            <a:chExt cx="1847343" cy="844964"/>
          </a:xfrm>
          <a:effectLst>
            <a:outerShdw blurRad="88900" dist="12700" dir="2700000" algn="tl" rotWithShape="0">
              <a:prstClr val="black">
                <a:alpha val="86000"/>
              </a:prstClr>
            </a:outerShdw>
          </a:effectLst>
        </p:grpSpPr>
        <p:pic>
          <p:nvPicPr>
            <p:cNvPr id="52" name="Picture 51">
              <a:extLst>
                <a:ext uri="{FF2B5EF4-FFF2-40B4-BE49-F238E27FC236}">
                  <a16:creationId xmlns:a16="http://schemas.microsoft.com/office/drawing/2014/main" id="{C5A4ACB4-516B-4D3F-9ADD-71EA2F6931FD}"/>
                </a:ext>
              </a:extLst>
            </p:cNvPr>
            <p:cNvPicPr>
              <a:picLocks noChangeAspect="1"/>
            </p:cNvPicPr>
            <p:nvPr/>
          </p:nvPicPr>
          <p:blipFill>
            <a:blip r:embed="rId10"/>
            <a:stretch>
              <a:fillRect/>
            </a:stretch>
          </p:blipFill>
          <p:spPr>
            <a:xfrm>
              <a:off x="10339046" y="5593659"/>
              <a:ext cx="1645920" cy="502935"/>
            </a:xfrm>
            <a:prstGeom prst="rect">
              <a:avLst/>
            </a:prstGeom>
            <a:effectLst/>
          </p:spPr>
        </p:pic>
        <p:sp>
          <p:nvSpPr>
            <p:cNvPr id="53" name="TextBox 52">
              <a:extLst>
                <a:ext uri="{FF2B5EF4-FFF2-40B4-BE49-F238E27FC236}">
                  <a16:creationId xmlns:a16="http://schemas.microsoft.com/office/drawing/2014/main" id="{F77A3418-BC84-4299-87A4-47C6A88C1CA5}"/>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31424964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0076A7F-8A35-4EE3-84E1-23891DB4E2F1}"/>
              </a:ext>
            </a:extLst>
          </p:cNvPr>
          <p:cNvSpPr/>
          <p:nvPr/>
        </p:nvSpPr>
        <p:spPr>
          <a:xfrm>
            <a:off x="0" y="1844983"/>
            <a:ext cx="12192000" cy="3989520"/>
          </a:xfrm>
          <a:prstGeom prst="rect">
            <a:avLst/>
          </a:prstGeom>
          <a:gradFill flip="none" rotWithShape="1">
            <a:gsLst>
              <a:gs pos="50000">
                <a:srgbClr val="0000E1">
                  <a:alpha val="50000"/>
                </a:srgbClr>
              </a:gs>
              <a:gs pos="15000">
                <a:srgbClr val="0000E1">
                  <a:alpha val="40000"/>
                </a:srgbClr>
              </a:gs>
              <a:gs pos="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5" name="Group 4">
            <a:extLst>
              <a:ext uri="{FF2B5EF4-FFF2-40B4-BE49-F238E27FC236}">
                <a16:creationId xmlns:a16="http://schemas.microsoft.com/office/drawing/2014/main" id="{3520E189-9F14-4AD7-BEF3-B9AC127C64A7}"/>
              </a:ext>
            </a:extLst>
          </p:cNvPr>
          <p:cNvGrpSpPr/>
          <p:nvPr/>
        </p:nvGrpSpPr>
        <p:grpSpPr>
          <a:xfrm>
            <a:off x="1" y="1851325"/>
            <a:ext cx="12192000" cy="3983178"/>
            <a:chOff x="423747" y="2043549"/>
            <a:chExt cx="11329889" cy="3983178"/>
          </a:xfrm>
        </p:grpSpPr>
        <p:cxnSp>
          <p:nvCxnSpPr>
            <p:cNvPr id="6" name="Straight Connector 5">
              <a:extLst>
                <a:ext uri="{FF2B5EF4-FFF2-40B4-BE49-F238E27FC236}">
                  <a16:creationId xmlns:a16="http://schemas.microsoft.com/office/drawing/2014/main" id="{D2211395-1512-40B9-A860-C15453CB1553}"/>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6E37F72-1AAD-48FD-A8A8-4D61E0D349A9}"/>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graphicFrame>
        <p:nvGraphicFramePr>
          <p:cNvPr id="3" name="Chart 2">
            <a:extLst>
              <a:ext uri="{FF2B5EF4-FFF2-40B4-BE49-F238E27FC236}">
                <a16:creationId xmlns:a16="http://schemas.microsoft.com/office/drawing/2014/main" id="{37698418-4D46-4564-A5AB-6C67488EB069}"/>
              </a:ext>
            </a:extLst>
          </p:cNvPr>
          <p:cNvGraphicFramePr>
            <a:graphicFrameLocks/>
          </p:cNvGraphicFramePr>
          <p:nvPr>
            <p:extLst/>
          </p:nvPr>
        </p:nvGraphicFramePr>
        <p:xfrm>
          <a:off x="684605" y="2054497"/>
          <a:ext cx="10822791" cy="357049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9FAE8391-27C8-488A-96D7-5BE5197B2CCB}"/>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a:solidFill>
                  <a:prstClr val="black"/>
                </a:solidFill>
                <a:latin typeface="Effra Medium" panose="020B0703020203020204" pitchFamily="34" charset="0"/>
                <a:cs typeface="Effra Medium" panose="020B0703020203020204" pitchFamily="34" charset="0"/>
              </a:rPr>
              <a:t>AMD MxGPU</a:t>
            </a:r>
          </a:p>
        </p:txBody>
      </p:sp>
      <p:sp>
        <p:nvSpPr>
          <p:cNvPr id="9" name="Rectangle 8">
            <a:extLst>
              <a:ext uri="{FF2B5EF4-FFF2-40B4-BE49-F238E27FC236}">
                <a16:creationId xmlns:a16="http://schemas.microsoft.com/office/drawing/2014/main" id="{466C8AC8-2F62-4A43-BF99-54E49EFC6D6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11" name="Rectangle 10">
            <a:extLst>
              <a:ext uri="{FF2B5EF4-FFF2-40B4-BE49-F238E27FC236}">
                <a16:creationId xmlns:a16="http://schemas.microsoft.com/office/drawing/2014/main" id="{CD3370E2-8C22-43FB-B624-994FE49BFF0A}"/>
              </a:ext>
            </a:extLst>
          </p:cNvPr>
          <p:cNvSpPr/>
          <p:nvPr/>
        </p:nvSpPr>
        <p:spPr>
          <a:xfrm>
            <a:off x="338418" y="6094093"/>
            <a:ext cx="11515164" cy="461665"/>
          </a:xfrm>
          <a:prstGeom prst="rect">
            <a:avLst/>
          </a:prstGeom>
        </p:spPr>
        <p:txBody>
          <a:bodyPr wrap="square">
            <a:spAutoFit/>
          </a:bodyPr>
          <a:lstStyle/>
          <a:p>
            <a:pPr lvl="0" algn="ctr">
              <a:defRPr/>
            </a:pPr>
            <a:endParaRPr lang="en-US" sz="800">
              <a:solidFill>
                <a:srgbClr val="FFFFFF">
                  <a:alpha val="50000"/>
                </a:srgbClr>
              </a:solidFill>
              <a:cs typeface="Effra Light" panose="020B0403020203020204" pitchFamily="34" charset="0"/>
            </a:endParaRPr>
          </a:p>
          <a:p>
            <a:pPr lvl="0" algn="ctr">
              <a:defRPr/>
            </a:pPr>
            <a:endParaRPr lang="en-US" sz="800">
              <a:solidFill>
                <a:srgbClr val="FFFFFF">
                  <a:alpha val="50000"/>
                </a:srgbClr>
              </a:solidFill>
              <a:cs typeface="Effra Light" panose="020B0403020203020204" pitchFamily="34" charset="0"/>
            </a:endParaRPr>
          </a:p>
          <a:p>
            <a:pPr lvl="0" algn="ctr">
              <a:defRPr/>
            </a:pPr>
            <a:r>
              <a:rPr lang="en-US" sz="800">
                <a:solidFill>
                  <a:srgbClr val="FFFFFF">
                    <a:alpha val="50000"/>
                  </a:srgbClr>
                </a:solidFill>
                <a:latin typeface="Effra Light" panose="020B0403020203020204" pitchFamily="34" charset="0"/>
                <a:cs typeface="Effra Light" panose="020B0403020203020204" pitchFamily="34" charset="0"/>
              </a:rPr>
              <a:t>*Results are based on August 2017 internal testing. See RPW-177 in endnotes. Use of third party marks / logos is for informational purposes only and no endorsement of or by AMD is intended or implied. GD-83</a:t>
            </a:r>
          </a:p>
        </p:txBody>
      </p:sp>
      <p:sp>
        <p:nvSpPr>
          <p:cNvPr id="13" name="Rectangle 12">
            <a:extLst>
              <a:ext uri="{FF2B5EF4-FFF2-40B4-BE49-F238E27FC236}">
                <a16:creationId xmlns:a16="http://schemas.microsoft.com/office/drawing/2014/main" id="{0BAB5B7E-84E3-4807-83BD-7F8B101B0502}"/>
              </a:ext>
            </a:extLst>
          </p:cNvPr>
          <p:cNvSpPr/>
          <p:nvPr/>
        </p:nvSpPr>
        <p:spPr>
          <a:xfrm>
            <a:off x="0" y="608816"/>
            <a:ext cx="12192000" cy="1200329"/>
          </a:xfrm>
          <a:prstGeom prst="rect">
            <a:avLst/>
          </a:prstGeom>
        </p:spPr>
        <p:txBody>
          <a:bodyPr wrap="square" anchor="t">
            <a:spAutoFit/>
          </a:bodyPr>
          <a:lstStyle/>
          <a:p>
            <a:pPr algn="ctr">
              <a:defRPr/>
            </a:pPr>
            <a:r>
              <a:rPr kumimoji="0" lang="en-US" sz="24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Quality of Service in Virtualized Graphics Deployments</a:t>
            </a:r>
            <a:br>
              <a:rPr lang="en-US" sz="2400" u="none" strike="noStrike" kern="0" cap="none" spc="0" baseline="0" noProof="0" dirty="0">
                <a:solidFill>
                  <a:srgbClr val="FFFFFF"/>
                </a:solidFill>
                <a:latin typeface="Effra" panose="020B0603020203020204" pitchFamily="34" charset="0"/>
                <a:cs typeface="Effra" panose="020B0603020203020204" pitchFamily="34" charset="0"/>
              </a:rPr>
            </a:br>
            <a:r>
              <a:rPr kumimoji="0" lang="en-US" sz="24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Using AMD </a:t>
            </a:r>
            <a:r>
              <a:rPr kumimoji="0" lang="en-US" sz="2400" u="none" strike="noStrike" kern="0" cap="none" spc="0" normalizeH="0" baseline="0" noProof="0" dirty="0" err="1">
                <a:ln>
                  <a:noFill/>
                </a:ln>
                <a:solidFill>
                  <a:srgbClr val="FFFFFF"/>
                </a:solidFill>
                <a:effectLst/>
                <a:uLnTx/>
                <a:uFillTx/>
                <a:latin typeface="Effra" panose="020B0603020203020204" pitchFamily="34" charset="0"/>
                <a:cs typeface="Effra" panose="020B0603020203020204" pitchFamily="34" charset="0"/>
              </a:rPr>
              <a:t>MxGPU</a:t>
            </a:r>
            <a:r>
              <a:rPr kumimoji="0" lang="en-US" sz="2400" u="none" strike="noStrike" kern="0" cap="none" spc="0" normalizeH="0" baseline="0" noProof="0" dirty="0">
                <a:ln>
                  <a:noFill/>
                </a:ln>
                <a:solidFill>
                  <a:srgbClr val="FFFFFF"/>
                </a:solidFill>
                <a:effectLst/>
                <a:uLnTx/>
                <a:uFillTx/>
                <a:latin typeface="Effra" panose="020B0603020203020204" pitchFamily="34" charset="0"/>
                <a:cs typeface="Effra" panose="020B0603020203020204" pitchFamily="34" charset="0"/>
              </a:rPr>
              <a:t> Technology</a:t>
            </a:r>
            <a:br>
              <a:rPr lang="en-US" sz="2400" b="0" i="0" u="none" strike="noStrike" kern="0" cap="none" spc="0" baseline="0" noProof="0" dirty="0">
                <a:solidFill>
                  <a:srgbClr val="FFFFFF"/>
                </a:solidFill>
                <a:latin typeface="Effra"/>
                <a:cs typeface="Effra Light" panose="020B0403020203020204" pitchFamily="34" charset="0"/>
              </a:rPr>
            </a:br>
            <a:r>
              <a:rPr lang="en-US" sz="1200" kern="0" dirty="0">
                <a:solidFill>
                  <a:srgbClr val="FFFFFF"/>
                </a:solidFill>
                <a:latin typeface="Effra Light" panose="020B0403020203020204" pitchFamily="34" charset="0"/>
                <a:cs typeface="Effra Light" panose="020B0403020203020204" pitchFamily="34" charset="0"/>
              </a:rPr>
              <a:t>With 16 Virtual Machines, AMD FirePro</a:t>
            </a:r>
            <a:r>
              <a:rPr lang="en-US" sz="11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S7150 x2 Graphics Delivers up to 9x Lower Standard Deviation in </a:t>
            </a:r>
            <a:r>
              <a:rPr lang="en-US" sz="1200" kern="0" dirty="0" err="1">
                <a:solidFill>
                  <a:srgbClr val="FFFFFF"/>
                </a:solidFill>
                <a:latin typeface="Effra Light" panose="020B0403020203020204" pitchFamily="34" charset="0"/>
                <a:cs typeface="Effra Light" panose="020B0403020203020204" pitchFamily="34" charset="0"/>
              </a:rPr>
              <a:t>SPECapc</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for SOLIDWORKS</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2015</a:t>
            </a:r>
            <a:br>
              <a:rPr lang="en-US" sz="1200" kern="0" dirty="0">
                <a:solidFill>
                  <a:srgbClr val="FFFFFF"/>
                </a:solidFill>
                <a:latin typeface="Effra Light" panose="020B0403020203020204" pitchFamily="34" charset="0"/>
                <a:cs typeface="Effra Light" panose="020B0403020203020204" pitchFamily="34" charset="0"/>
              </a:rPr>
            </a:br>
            <a:r>
              <a:rPr lang="en-US" sz="1200" kern="0" dirty="0">
                <a:solidFill>
                  <a:srgbClr val="FFFFFF"/>
                </a:solidFill>
                <a:latin typeface="Effra Light" panose="020B0403020203020204" pitchFamily="34" charset="0"/>
                <a:cs typeface="Effra Light" panose="020B0403020203020204" pitchFamily="34" charset="0"/>
              </a:rPr>
              <a:t>than NVIDIA</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Tesla M60, Derived Using Graphics Composite Scores from </a:t>
            </a:r>
            <a:r>
              <a:rPr lang="en-US" sz="1200" kern="0" dirty="0" err="1">
                <a:solidFill>
                  <a:srgbClr val="FFFFFF"/>
                </a:solidFill>
                <a:latin typeface="Effra Light" panose="020B0403020203020204" pitchFamily="34" charset="0"/>
                <a:cs typeface="Effra Light" panose="020B0403020203020204" pitchFamily="34" charset="0"/>
              </a:rPr>
              <a:t>SPECapc</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for SOLIDWORKS</a:t>
            </a:r>
            <a:r>
              <a:rPr lang="en-US" sz="1200" kern="0" baseline="30000" dirty="0">
                <a:solidFill>
                  <a:srgbClr val="FFFFFF"/>
                </a:solidFill>
                <a:latin typeface="Effra Light" panose="020B0403020203020204" pitchFamily="34" charset="0"/>
                <a:cs typeface="Effra Light" panose="020B0403020203020204" pitchFamily="34" charset="0"/>
              </a:rPr>
              <a:t>®</a:t>
            </a:r>
            <a:r>
              <a:rPr lang="en-US" sz="1200" kern="0" dirty="0">
                <a:solidFill>
                  <a:srgbClr val="FFFFFF"/>
                </a:solidFill>
                <a:latin typeface="Effra Light" panose="020B0403020203020204" pitchFamily="34" charset="0"/>
                <a:cs typeface="Effra Light" panose="020B0403020203020204" pitchFamily="34" charset="0"/>
              </a:rPr>
              <a:t> 2015</a:t>
            </a:r>
            <a:r>
              <a:rPr lang="en-US" sz="900" kern="0" baseline="50000" dirty="0">
                <a:solidFill>
                  <a:srgbClr val="FFFFFF"/>
                </a:solidFill>
                <a:latin typeface="Effra Light" panose="020B0403020203020204" pitchFamily="34" charset="0"/>
                <a:cs typeface="Effra Light" panose="020B0403020203020204" pitchFamily="34" charset="0"/>
              </a:rPr>
              <a:t>*</a:t>
            </a:r>
            <a:endParaRPr lang="en-US" sz="1000" kern="0" baseline="50000" dirty="0">
              <a:solidFill>
                <a:srgbClr val="FFFFFF"/>
              </a:solidFill>
              <a:latin typeface="Effra Light" panose="020B0403020203020204" pitchFamily="34" charset="0"/>
              <a:cs typeface="Effra Light" panose="020B0403020203020204" pitchFamily="34" charset="0"/>
            </a:endParaRPr>
          </a:p>
        </p:txBody>
      </p:sp>
      <p:sp>
        <p:nvSpPr>
          <p:cNvPr id="2" name="Rectangle 1">
            <a:extLst>
              <a:ext uri="{FF2B5EF4-FFF2-40B4-BE49-F238E27FC236}">
                <a16:creationId xmlns:a16="http://schemas.microsoft.com/office/drawing/2014/main" id="{739B93EE-DA33-4889-B725-5A90777E9C85}"/>
              </a:ext>
            </a:extLst>
          </p:cNvPr>
          <p:cNvSpPr/>
          <p:nvPr/>
        </p:nvSpPr>
        <p:spPr>
          <a:xfrm>
            <a:off x="1611549" y="5870341"/>
            <a:ext cx="8968902" cy="461665"/>
          </a:xfrm>
          <a:prstGeom prst="rect">
            <a:avLst/>
          </a:prstGeom>
        </p:spPr>
        <p:txBody>
          <a:bodyPr wrap="square">
            <a:spAutoFit/>
          </a:bodyPr>
          <a:lstStyle/>
          <a:p>
            <a:pPr algn="ctr"/>
            <a:r>
              <a:rPr lang="en-US" sz="1200">
                <a:latin typeface="Effra" panose="020B0603020203020204" pitchFamily="34" charset="0"/>
                <a:cs typeface="Effra" panose="020B0603020203020204" pitchFamily="34" charset="0"/>
              </a:rPr>
              <a:t>Performance Stability Across 16 Virtual Machines for </a:t>
            </a:r>
            <a:r>
              <a:rPr lang="en-US" sz="1200" kern="0">
                <a:solidFill>
                  <a:srgbClr val="FFFFFF"/>
                </a:solidFill>
                <a:latin typeface="Effra" panose="020B0603020203020204" pitchFamily="34" charset="0"/>
                <a:cs typeface="Effra" panose="020B0603020203020204" pitchFamily="34" charset="0"/>
              </a:rPr>
              <a:t>AMD MxGPU </a:t>
            </a:r>
            <a:r>
              <a:rPr lang="en-US" sz="1200">
                <a:latin typeface="Effra" panose="020B0603020203020204" pitchFamily="34" charset="0"/>
                <a:cs typeface="Effra" panose="020B0603020203020204" pitchFamily="34" charset="0"/>
              </a:rPr>
              <a:t>(Red) and </a:t>
            </a:r>
            <a:r>
              <a:rPr lang="en-US" sz="1200" kern="0">
                <a:solidFill>
                  <a:srgbClr val="FFFFFF"/>
                </a:solidFill>
                <a:latin typeface="Effra" panose="020B0603020203020204" pitchFamily="34" charset="0"/>
                <a:cs typeface="Effra" panose="020B0603020203020204" pitchFamily="34" charset="0"/>
              </a:rPr>
              <a:t>NVIDIA </a:t>
            </a:r>
            <a:r>
              <a:rPr lang="en-US" sz="1200">
                <a:latin typeface="Effra" panose="020B0603020203020204" pitchFamily="34" charset="0"/>
                <a:cs typeface="Effra" panose="020B0603020203020204" pitchFamily="34" charset="0"/>
              </a:rPr>
              <a:t>Tesla (White).</a:t>
            </a:r>
            <a:br>
              <a:rPr lang="en-US" sz="1200">
                <a:latin typeface="Effra" panose="020B0603020203020204" pitchFamily="34" charset="0"/>
                <a:cs typeface="Effra" panose="020B0603020203020204" pitchFamily="34" charset="0"/>
              </a:rPr>
            </a:br>
            <a:r>
              <a:rPr lang="en-US" sz="1200">
                <a:latin typeface="Effra" panose="020B0603020203020204" pitchFamily="34" charset="0"/>
                <a:cs typeface="Effra" panose="020B0603020203020204" pitchFamily="34" charset="0"/>
              </a:rPr>
              <a:t>Values Normalized to Make the Mean 100%. Flatter Curve Nearer to 100% Is Better</a:t>
            </a:r>
          </a:p>
        </p:txBody>
      </p:sp>
      <p:grpSp>
        <p:nvGrpSpPr>
          <p:cNvPr id="12" name="Group 11">
            <a:extLst>
              <a:ext uri="{FF2B5EF4-FFF2-40B4-BE49-F238E27FC236}">
                <a16:creationId xmlns:a16="http://schemas.microsoft.com/office/drawing/2014/main" id="{BBF530B5-F8FF-4A96-896C-09641A6953A1}"/>
              </a:ext>
            </a:extLst>
          </p:cNvPr>
          <p:cNvGrpSpPr/>
          <p:nvPr/>
        </p:nvGrpSpPr>
        <p:grpSpPr>
          <a:xfrm>
            <a:off x="10238335" y="117702"/>
            <a:ext cx="1847343" cy="844964"/>
            <a:chOff x="10238335" y="5593659"/>
            <a:chExt cx="1847343" cy="844964"/>
          </a:xfrm>
        </p:grpSpPr>
        <p:pic>
          <p:nvPicPr>
            <p:cNvPr id="14" name="Picture 13">
              <a:extLst>
                <a:ext uri="{FF2B5EF4-FFF2-40B4-BE49-F238E27FC236}">
                  <a16:creationId xmlns:a16="http://schemas.microsoft.com/office/drawing/2014/main" id="{6881651E-2801-4E38-AE92-1410D403DBF8}"/>
                </a:ext>
              </a:extLst>
            </p:cNvPr>
            <p:cNvPicPr>
              <a:picLocks noChangeAspect="1"/>
            </p:cNvPicPr>
            <p:nvPr/>
          </p:nvPicPr>
          <p:blipFill>
            <a:blip r:embed="rId4"/>
            <a:stretch>
              <a:fillRect/>
            </a:stretch>
          </p:blipFill>
          <p:spPr>
            <a:xfrm>
              <a:off x="10339046" y="5593659"/>
              <a:ext cx="1645920" cy="502935"/>
            </a:xfrm>
            <a:prstGeom prst="rect">
              <a:avLst/>
            </a:prstGeom>
            <a:effectLst/>
          </p:spPr>
        </p:pic>
        <p:sp>
          <p:nvSpPr>
            <p:cNvPr id="15" name="TextBox 14">
              <a:extLst>
                <a:ext uri="{FF2B5EF4-FFF2-40B4-BE49-F238E27FC236}">
                  <a16:creationId xmlns:a16="http://schemas.microsoft.com/office/drawing/2014/main" id="{BEE4E46F-9EE9-43EF-A1CF-8F9F5AB7FCCE}"/>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25321782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2148154F-0D4B-4323-9195-110D17283D17}"/>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1" name="Rectangle 70">
            <a:extLst>
              <a:ext uri="{FF2B5EF4-FFF2-40B4-BE49-F238E27FC236}">
                <a16:creationId xmlns:a16="http://schemas.microsoft.com/office/drawing/2014/main" id="{463F0996-44CF-4421-9B86-67C829C31567}"/>
              </a:ext>
            </a:extLst>
          </p:cNvPr>
          <p:cNvSpPr/>
          <p:nvPr/>
        </p:nvSpPr>
        <p:spPr>
          <a:xfrm>
            <a:off x="5196840" y="0"/>
            <a:ext cx="6995160" cy="6454220"/>
          </a:xfrm>
          <a:prstGeom prst="rect">
            <a:avLst/>
          </a:prstGeom>
          <a:gradFill flip="none" rotWithShape="1">
            <a:gsLst>
              <a:gs pos="100000">
                <a:srgbClr val="0000E1">
                  <a:alpha val="70000"/>
                </a:srgbClr>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7" name="Picture 66">
            <a:extLst>
              <a:ext uri="{FF2B5EF4-FFF2-40B4-BE49-F238E27FC236}">
                <a16:creationId xmlns:a16="http://schemas.microsoft.com/office/drawing/2014/main" id="{3CFA6747-07A5-4C88-B7CF-BF4B0797D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2" cy="6454140"/>
          </a:xfrm>
          <a:prstGeom prst="rect">
            <a:avLst/>
          </a:prstGeom>
        </p:spPr>
      </p:pic>
      <p:sp>
        <p:nvSpPr>
          <p:cNvPr id="4" name="TextBox 3">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a:solidFill>
                  <a:prstClr val="black"/>
                </a:solidFill>
                <a:latin typeface="Effra Medium" panose="020B0703020203020204" pitchFamily="34" charset="0"/>
                <a:cs typeface="Effra Medium" panose="020B0703020203020204" pitchFamily="34" charset="0"/>
              </a:rPr>
              <a:t>AMD MxGPU</a:t>
            </a:r>
          </a:p>
        </p:txBody>
      </p:sp>
      <p:sp>
        <p:nvSpPr>
          <p:cNvPr id="10" name="Rectangle 9">
            <a:extLst>
              <a:ext uri="{FF2B5EF4-FFF2-40B4-BE49-F238E27FC236}">
                <a16:creationId xmlns:a16="http://schemas.microsoft.com/office/drawing/2014/main" id="{4401ACAC-8C16-498C-BE8C-355EF9081B9C}"/>
              </a:ext>
            </a:extLst>
          </p:cNvPr>
          <p:cNvSpPr/>
          <p:nvPr/>
        </p:nvSpPr>
        <p:spPr>
          <a:xfrm>
            <a:off x="727357" y="2177644"/>
            <a:ext cx="5269085" cy="903565"/>
          </a:xfrm>
          <a:prstGeom prst="rect">
            <a:avLst/>
          </a:prstGeom>
          <a:noFill/>
          <a:ln w="12700" cap="flat" cmpd="sng" algn="ctr">
            <a:noFill/>
            <a:prstDash val="solid"/>
            <a:miter lim="800000"/>
          </a:ln>
          <a:effectLst/>
        </p:spPr>
        <p:txBody>
          <a:bodyPr lIns="0" tIns="0" rIns="0" bIns="0" rtlCol="0" anchor="t" anchorCtr="0"/>
          <a:lstStyle/>
          <a:p>
            <a:r>
              <a:rPr lang="en-US" sz="2400">
                <a:solidFill>
                  <a:srgbClr val="FFFFFF"/>
                </a:solidFill>
              </a:rPr>
              <a:t>Enabling MxGPU for Citrix</a:t>
            </a:r>
            <a:r>
              <a:rPr lang="en-US" sz="1600" baseline="56000">
                <a:solidFill>
                  <a:srgbClr val="FFFFFF"/>
                </a:solidFill>
                <a:cs typeface="Effra Light" panose="020B0403020203020204" pitchFamily="34" charset="0"/>
              </a:rPr>
              <a:t>®</a:t>
            </a:r>
            <a:r>
              <a:rPr lang="en-US" sz="2400">
                <a:solidFill>
                  <a:srgbClr val="FFFFFF"/>
                </a:solidFill>
              </a:rPr>
              <a:t> VDI and</a:t>
            </a:r>
            <a:br>
              <a:rPr lang="en-US" sz="2400">
                <a:solidFill>
                  <a:srgbClr val="FFFFFF"/>
                </a:solidFill>
              </a:rPr>
            </a:br>
            <a:r>
              <a:rPr lang="en-US" sz="2400">
                <a:solidFill>
                  <a:srgbClr val="FFFFFF"/>
                </a:solidFill>
              </a:rPr>
              <a:t>App Virtualization Deployments</a:t>
            </a:r>
          </a:p>
        </p:txBody>
      </p:sp>
      <p:sp>
        <p:nvSpPr>
          <p:cNvPr id="26" name="Rectangle 25">
            <a:extLst>
              <a:ext uri="{FF2B5EF4-FFF2-40B4-BE49-F238E27FC236}">
                <a16:creationId xmlns:a16="http://schemas.microsoft.com/office/drawing/2014/main" id="{9B33FD7B-74AC-4429-80DE-180580DBC686}"/>
              </a:ext>
            </a:extLst>
          </p:cNvPr>
          <p:cNvSpPr/>
          <p:nvPr/>
        </p:nvSpPr>
        <p:spPr>
          <a:xfrm>
            <a:off x="1" y="6038721"/>
            <a:ext cx="7863840" cy="461665"/>
          </a:xfrm>
          <a:prstGeom prst="rect">
            <a:avLst/>
          </a:prstGeom>
        </p:spPr>
        <p:txBody>
          <a:bodyPr wrap="square">
            <a:spAutoFit/>
          </a:bodyPr>
          <a:lstStyle/>
          <a:p>
            <a:pPr lvl="0">
              <a:defRPr/>
            </a:pPr>
            <a:endParaRPr lang="en-US" sz="800">
              <a:solidFill>
                <a:srgbClr val="FFFFFF">
                  <a:alpha val="50000"/>
                </a:srgbClr>
              </a:solidFill>
              <a:cs typeface="Effra Light" panose="020B0403020203020204" pitchFamily="34" charset="0"/>
            </a:endParaRPr>
          </a:p>
          <a:p>
            <a:pPr lvl="0">
              <a:defRPr/>
            </a:pPr>
            <a:r>
              <a:rPr lang="en-US" sz="800">
                <a:solidFill>
                  <a:srgbClr val="FFFFFF">
                    <a:alpha val="50000"/>
                  </a:srgbClr>
                </a:solidFill>
                <a:cs typeface="Effra Light" panose="020B0403020203020204" pitchFamily="34" charset="0"/>
              </a:rPr>
              <a:t>Compatible with: AMD FirePro</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S7100X, S7150, and S7150 x2 products. Supports: Windows® 7/10</a:t>
            </a:r>
          </a:p>
          <a:p>
            <a:pPr>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endPar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endParaRPr>
          </a:p>
        </p:txBody>
      </p:sp>
      <p:cxnSp>
        <p:nvCxnSpPr>
          <p:cNvPr id="51" name="Straight Connector 50">
            <a:extLst>
              <a:ext uri="{FF2B5EF4-FFF2-40B4-BE49-F238E27FC236}">
                <a16:creationId xmlns:a16="http://schemas.microsoft.com/office/drawing/2014/main" id="{5B85A7F1-47EB-4D3C-AAD7-2AFF3F523250}"/>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52" name="Straight Connector 51">
            <a:extLst>
              <a:ext uri="{FF2B5EF4-FFF2-40B4-BE49-F238E27FC236}">
                <a16:creationId xmlns:a16="http://schemas.microsoft.com/office/drawing/2014/main" id="{A460B69C-C584-4F0E-B8E4-8B9E0D7C9774}"/>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3" name="Straight Connector 52">
            <a:extLst>
              <a:ext uri="{FF2B5EF4-FFF2-40B4-BE49-F238E27FC236}">
                <a16:creationId xmlns:a16="http://schemas.microsoft.com/office/drawing/2014/main" id="{0B9886B2-17EC-4AB2-B349-BE14D591828F}"/>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4" name="Straight Connector 53">
            <a:extLst>
              <a:ext uri="{FF2B5EF4-FFF2-40B4-BE49-F238E27FC236}">
                <a16:creationId xmlns:a16="http://schemas.microsoft.com/office/drawing/2014/main" id="{A1560C59-7652-4330-A1E9-414CDFFCCC86}"/>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64" name="Rectangle 63">
            <a:extLst>
              <a:ext uri="{FF2B5EF4-FFF2-40B4-BE49-F238E27FC236}">
                <a16:creationId xmlns:a16="http://schemas.microsoft.com/office/drawing/2014/main" id="{E27AF8B8-C275-433E-9574-6A0DB0E2864A}"/>
              </a:ext>
            </a:extLst>
          </p:cNvPr>
          <p:cNvSpPr/>
          <p:nvPr/>
        </p:nvSpPr>
        <p:spPr>
          <a:xfrm>
            <a:off x="1377380" y="3309100"/>
            <a:ext cx="4160555"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Graphics Acceleration from the Data</a:t>
            </a:r>
            <a:br>
              <a:rPr lang="en-US">
                <a:solidFill>
                  <a:srgbClr val="FFFFFF"/>
                </a:solidFill>
                <a:cs typeface="Effra Light" panose="020B0403020203020204" pitchFamily="34" charset="0"/>
              </a:rPr>
            </a:br>
            <a:r>
              <a:rPr lang="en-US">
                <a:solidFill>
                  <a:srgbClr val="FFFFFF"/>
                </a:solidFill>
                <a:cs typeface="Effra Light" panose="020B0403020203020204" pitchFamily="34" charset="0"/>
              </a:rPr>
              <a:t>Center to Multiple Users Simultaneously</a:t>
            </a:r>
          </a:p>
        </p:txBody>
      </p:sp>
      <p:sp>
        <p:nvSpPr>
          <p:cNvPr id="28" name="TextBox 27">
            <a:extLst>
              <a:ext uri="{FF2B5EF4-FFF2-40B4-BE49-F238E27FC236}">
                <a16:creationId xmlns:a16="http://schemas.microsoft.com/office/drawing/2014/main" id="{98B88F6B-0D51-47C2-94A7-C1EC0BC9455A}"/>
              </a:ext>
            </a:extLst>
          </p:cNvPr>
          <p:cNvSpPr txBox="1"/>
          <p:nvPr/>
        </p:nvSpPr>
        <p:spPr>
          <a:xfrm>
            <a:off x="619458" y="763512"/>
            <a:ext cx="4687833" cy="1323439"/>
          </a:xfrm>
          <a:prstGeom prst="rect">
            <a:avLst/>
          </a:prstGeom>
          <a:noFill/>
        </p:spPr>
        <p:txBody>
          <a:bodyPr wrap="square" rtlCol="0">
            <a:spAutoFit/>
          </a:bodyPr>
          <a:lstStyle/>
          <a:p>
            <a:pPr>
              <a:spcAft>
                <a:spcPts val="600"/>
              </a:spcAft>
              <a:buClr>
                <a:schemeClr val="bg2"/>
              </a:buClr>
            </a:pPr>
            <a:br>
              <a:rPr lang="en-CA" sz="4000">
                <a:solidFill>
                  <a:srgbClr val="FFFFFF"/>
                </a:solidFill>
                <a:latin typeface="Effra" panose="020B0603020203020204" pitchFamily="34" charset="0"/>
                <a:cs typeface="Effra" panose="020B0603020203020204" pitchFamily="34" charset="0"/>
              </a:rPr>
            </a:br>
            <a:r>
              <a:rPr lang="en-CA" sz="4000">
                <a:solidFill>
                  <a:srgbClr val="FFFFFF"/>
                </a:solidFill>
                <a:latin typeface="Effra" panose="020B0603020203020204" pitchFamily="34" charset="0"/>
                <a:cs typeface="Effra" panose="020B0603020203020204" pitchFamily="34" charset="0"/>
              </a:rPr>
              <a:t>XenServer</a:t>
            </a:r>
            <a:r>
              <a:rPr lang="en-US" sz="2800" baseline="51000">
                <a:solidFill>
                  <a:srgbClr val="FFFFFF"/>
                </a:solidFill>
                <a:cs typeface="Effra Light" panose="020B0403020203020204" pitchFamily="34" charset="0"/>
              </a:rPr>
              <a:t>®</a:t>
            </a:r>
            <a:r>
              <a:rPr lang="en-CA" sz="4000">
                <a:solidFill>
                  <a:srgbClr val="FFFFFF"/>
                </a:solidFill>
                <a:latin typeface="Effra" panose="020B0603020203020204" pitchFamily="34" charset="0"/>
                <a:cs typeface="Effra" panose="020B0603020203020204" pitchFamily="34" charset="0"/>
              </a:rPr>
              <a:t> Support</a:t>
            </a:r>
          </a:p>
        </p:txBody>
      </p:sp>
      <p:grpSp>
        <p:nvGrpSpPr>
          <p:cNvPr id="30" name="Group 29">
            <a:extLst>
              <a:ext uri="{FF2B5EF4-FFF2-40B4-BE49-F238E27FC236}">
                <a16:creationId xmlns:a16="http://schemas.microsoft.com/office/drawing/2014/main" id="{AD6D9F7C-34AD-428A-BC4B-CA45D0B0A5FD}"/>
              </a:ext>
            </a:extLst>
          </p:cNvPr>
          <p:cNvGrpSpPr>
            <a:grpSpLocks noChangeAspect="1"/>
          </p:cNvGrpSpPr>
          <p:nvPr/>
        </p:nvGrpSpPr>
        <p:grpSpPr>
          <a:xfrm>
            <a:off x="770914" y="3374952"/>
            <a:ext cx="466527" cy="381430"/>
            <a:chOff x="6089651" y="1012826"/>
            <a:chExt cx="1227138" cy="1003300"/>
          </a:xfrm>
        </p:grpSpPr>
        <p:sp>
          <p:nvSpPr>
            <p:cNvPr id="31" name="Freeform 5">
              <a:extLst>
                <a:ext uri="{FF2B5EF4-FFF2-40B4-BE49-F238E27FC236}">
                  <a16:creationId xmlns:a16="http://schemas.microsoft.com/office/drawing/2014/main" id="{88236930-221D-475F-AC6B-A1E7D4966A97}"/>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2" name="Freeform 6">
              <a:extLst>
                <a:ext uri="{FF2B5EF4-FFF2-40B4-BE49-F238E27FC236}">
                  <a16:creationId xmlns:a16="http://schemas.microsoft.com/office/drawing/2014/main" id="{E2A6E077-6C06-453F-BD67-E0EC93FEC4FC}"/>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3" name="Freeform 7">
              <a:extLst>
                <a:ext uri="{FF2B5EF4-FFF2-40B4-BE49-F238E27FC236}">
                  <a16:creationId xmlns:a16="http://schemas.microsoft.com/office/drawing/2014/main" id="{28562946-B6F9-481B-9200-ED8CD9B3EFE2}"/>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4" name="Freeform 8">
              <a:extLst>
                <a:ext uri="{FF2B5EF4-FFF2-40B4-BE49-F238E27FC236}">
                  <a16:creationId xmlns:a16="http://schemas.microsoft.com/office/drawing/2014/main" id="{7AA7D555-D126-490F-9D64-65AB9AF1EBB9}"/>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5" name="Freeform 9">
              <a:extLst>
                <a:ext uri="{FF2B5EF4-FFF2-40B4-BE49-F238E27FC236}">
                  <a16:creationId xmlns:a16="http://schemas.microsoft.com/office/drawing/2014/main" id="{880B45DB-04D8-4A3B-B7BC-2DA367A412AF}"/>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6" name="Freeform 10">
              <a:extLst>
                <a:ext uri="{FF2B5EF4-FFF2-40B4-BE49-F238E27FC236}">
                  <a16:creationId xmlns:a16="http://schemas.microsoft.com/office/drawing/2014/main" id="{494CDC94-A56E-4FA9-8833-4379E8AF92E9}"/>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grpSp>
        <p:nvGrpSpPr>
          <p:cNvPr id="2" name="Group 1">
            <a:extLst>
              <a:ext uri="{FF2B5EF4-FFF2-40B4-BE49-F238E27FC236}">
                <a16:creationId xmlns:a16="http://schemas.microsoft.com/office/drawing/2014/main" id="{17F89C76-1204-4633-BD61-8EF0219E35E3}"/>
              </a:ext>
            </a:extLst>
          </p:cNvPr>
          <p:cNvGrpSpPr/>
          <p:nvPr/>
        </p:nvGrpSpPr>
        <p:grpSpPr>
          <a:xfrm>
            <a:off x="821297" y="4335260"/>
            <a:ext cx="365760" cy="365760"/>
            <a:chOff x="6409063" y="4095211"/>
            <a:chExt cx="429768" cy="429768"/>
          </a:xfrm>
        </p:grpSpPr>
        <p:pic>
          <p:nvPicPr>
            <p:cNvPr id="38" name="Graphic 37" descr="Checkmark">
              <a:extLst>
                <a:ext uri="{FF2B5EF4-FFF2-40B4-BE49-F238E27FC236}">
                  <a16:creationId xmlns:a16="http://schemas.microsoft.com/office/drawing/2014/main" id="{8884E10E-75DD-42E6-8F0E-D405EC5F48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39" name="Oval 38">
              <a:extLst>
                <a:ext uri="{FF2B5EF4-FFF2-40B4-BE49-F238E27FC236}">
                  <a16:creationId xmlns:a16="http://schemas.microsoft.com/office/drawing/2014/main" id="{60586689-BCCD-4DE7-837E-33D374CF9E93}"/>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43" name="Group 42">
            <a:extLst>
              <a:ext uri="{FF2B5EF4-FFF2-40B4-BE49-F238E27FC236}">
                <a16:creationId xmlns:a16="http://schemas.microsoft.com/office/drawing/2014/main" id="{E869669E-A883-4773-BEC8-7DF580CCA4D0}"/>
              </a:ext>
            </a:extLst>
          </p:cNvPr>
          <p:cNvGrpSpPr/>
          <p:nvPr/>
        </p:nvGrpSpPr>
        <p:grpSpPr>
          <a:xfrm>
            <a:off x="821298" y="5287734"/>
            <a:ext cx="365760" cy="365760"/>
            <a:chOff x="6409063" y="4095211"/>
            <a:chExt cx="429768" cy="429768"/>
          </a:xfrm>
        </p:grpSpPr>
        <p:pic>
          <p:nvPicPr>
            <p:cNvPr id="44" name="Graphic 43" descr="Checkmark">
              <a:extLst>
                <a:ext uri="{FF2B5EF4-FFF2-40B4-BE49-F238E27FC236}">
                  <a16:creationId xmlns:a16="http://schemas.microsoft.com/office/drawing/2014/main" id="{7859144B-62C3-4CBE-85A0-4D63D42A5C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46" name="Oval 45">
              <a:extLst>
                <a:ext uri="{FF2B5EF4-FFF2-40B4-BE49-F238E27FC236}">
                  <a16:creationId xmlns:a16="http://schemas.microsoft.com/office/drawing/2014/main" id="{E70B076B-70A8-46D9-AF0C-05FDAAB4C0AD}"/>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pic>
        <p:nvPicPr>
          <p:cNvPr id="59" name="Picture 58">
            <a:extLst>
              <a:ext uri="{FF2B5EF4-FFF2-40B4-BE49-F238E27FC236}">
                <a16:creationId xmlns:a16="http://schemas.microsoft.com/office/drawing/2014/main" id="{91C19D5F-E23A-4A9D-84A9-0D5A68F26442}"/>
              </a:ext>
            </a:extLst>
          </p:cNvPr>
          <p:cNvPicPr>
            <a:picLocks noChangeAspect="1"/>
          </p:cNvPicPr>
          <p:nvPr/>
        </p:nvPicPr>
        <p:blipFill>
          <a:blip r:embed="rId6"/>
          <a:stretch>
            <a:fillRect/>
          </a:stretch>
        </p:blipFill>
        <p:spPr>
          <a:xfrm>
            <a:off x="729005" y="761210"/>
            <a:ext cx="1673571" cy="630936"/>
          </a:xfrm>
          <a:prstGeom prst="rect">
            <a:avLst/>
          </a:prstGeom>
          <a:effectLst/>
        </p:spPr>
      </p:pic>
      <p:sp>
        <p:nvSpPr>
          <p:cNvPr id="37" name="Rectangle 36">
            <a:extLst>
              <a:ext uri="{FF2B5EF4-FFF2-40B4-BE49-F238E27FC236}">
                <a16:creationId xmlns:a16="http://schemas.microsoft.com/office/drawing/2014/main" id="{238391FE-E5F4-4D61-B676-5B4E036C2B22}"/>
              </a:ext>
            </a:extLst>
          </p:cNvPr>
          <p:cNvSpPr/>
          <p:nvPr/>
        </p:nvSpPr>
        <p:spPr>
          <a:xfrm>
            <a:off x="1377381" y="4261769"/>
            <a:ext cx="3654302"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MxGPU Citrix</a:t>
            </a:r>
            <a:r>
              <a:rPr lang="en-US" sz="1400" baseline="44000" dirty="0">
                <a:solidFill>
                  <a:srgbClr val="FFFFFF"/>
                </a:solidFill>
                <a:cs typeface="Effra Light" panose="020B0403020203020204" pitchFamily="34" charset="0"/>
              </a:rPr>
              <a:t>®</a:t>
            </a:r>
            <a:r>
              <a:rPr lang="en-US" dirty="0">
                <a:solidFill>
                  <a:srgbClr val="FFFFFF"/>
                </a:solidFill>
                <a:cs typeface="Effra Light" panose="020B0403020203020204" pitchFamily="34" charset="0"/>
              </a:rPr>
              <a:t> Ready</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Certified for XenServer</a:t>
            </a:r>
            <a:r>
              <a:rPr lang="en-US" sz="1400" baseline="44000" dirty="0">
                <a:solidFill>
                  <a:srgbClr val="FFFFFF"/>
                </a:solidFill>
                <a:cs typeface="Effra Light" panose="020B0403020203020204" pitchFamily="34" charset="0"/>
              </a:rPr>
              <a:t>®</a:t>
            </a:r>
            <a:r>
              <a:rPr lang="en-US" dirty="0">
                <a:solidFill>
                  <a:srgbClr val="FFFFFF"/>
                </a:solidFill>
                <a:cs typeface="Effra Light" panose="020B0403020203020204" pitchFamily="34" charset="0"/>
              </a:rPr>
              <a:t> 7.4</a:t>
            </a:r>
          </a:p>
        </p:txBody>
      </p:sp>
      <p:sp>
        <p:nvSpPr>
          <p:cNvPr id="40" name="Rectangle 39">
            <a:extLst>
              <a:ext uri="{FF2B5EF4-FFF2-40B4-BE49-F238E27FC236}">
                <a16:creationId xmlns:a16="http://schemas.microsoft.com/office/drawing/2014/main" id="{92C2E8C6-2D7C-4E95-A0A5-3CBD8964DB4A}"/>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dirty="0">
                <a:solidFill>
                  <a:prstClr val="white"/>
                </a:solidFill>
                <a:cs typeface="Effra Light" panose="020B0403020203020204" pitchFamily="34" charset="0"/>
              </a:rPr>
              <a:t>Support for </a:t>
            </a:r>
            <a:r>
              <a:rPr lang="en-US" dirty="0">
                <a:solidFill>
                  <a:srgbClr val="FFFFFF"/>
                </a:solidFill>
                <a:cs typeface="Effra Light" panose="020B0403020203020204" pitchFamily="34" charset="0"/>
              </a:rPr>
              <a:t>Citrix</a:t>
            </a:r>
            <a:r>
              <a:rPr lang="en-US" sz="1400" baseline="44000" dirty="0">
                <a:solidFill>
                  <a:srgbClr val="FFFFFF"/>
                </a:solidFill>
                <a:cs typeface="Effra Light" panose="020B0403020203020204" pitchFamily="34" charset="0"/>
              </a:rPr>
              <a:t>®</a:t>
            </a:r>
            <a:r>
              <a:rPr lang="en-US" baseline="40000" dirty="0">
                <a:solidFill>
                  <a:srgbClr val="FFFFFF"/>
                </a:solidFill>
                <a:cs typeface="Effra Light" panose="020B0403020203020204" pitchFamily="34" charset="0"/>
              </a:rPr>
              <a:t> </a:t>
            </a:r>
            <a:br>
              <a:rPr lang="en-US" baseline="40000" dirty="0">
                <a:solidFill>
                  <a:srgbClr val="FFFFFF"/>
                </a:solidFill>
                <a:cs typeface="Effra Light" panose="020B0403020203020204" pitchFamily="34" charset="0"/>
              </a:rPr>
            </a:br>
            <a:r>
              <a:rPr lang="en-US" dirty="0">
                <a:solidFill>
                  <a:srgbClr val="FFFFFF"/>
                </a:solidFill>
                <a:cs typeface="Effra Light" panose="020B0403020203020204" pitchFamily="34" charset="0"/>
              </a:rPr>
              <a:t>XenDesktop</a:t>
            </a:r>
            <a:r>
              <a:rPr lang="en-US" sz="1400" baseline="44000" dirty="0">
                <a:solidFill>
                  <a:srgbClr val="FFFFFF"/>
                </a:solidFill>
                <a:cs typeface="Effra Light" panose="020B0403020203020204" pitchFamily="34" charset="0"/>
              </a:rPr>
              <a:t>®</a:t>
            </a:r>
            <a:r>
              <a:rPr lang="en-US" sz="1400" baseline="30000" dirty="0">
                <a:solidFill>
                  <a:prstClr val="white"/>
                </a:solidFill>
                <a:cs typeface="Effra Light" panose="020B0403020203020204" pitchFamily="34" charset="0"/>
              </a:rPr>
              <a:t> </a:t>
            </a:r>
            <a:r>
              <a:rPr lang="en-US" altLang="en-US" dirty="0">
                <a:solidFill>
                  <a:prstClr val="white"/>
                </a:solidFill>
                <a:cs typeface="Effra Light" panose="020B0403020203020204" pitchFamily="34" charset="0"/>
              </a:rPr>
              <a:t>and </a:t>
            </a:r>
            <a:r>
              <a:rPr lang="en-US" dirty="0">
                <a:solidFill>
                  <a:srgbClr val="FFFFFF"/>
                </a:solidFill>
                <a:cs typeface="Effra Light" panose="020B0403020203020204" pitchFamily="34" charset="0"/>
              </a:rPr>
              <a:t>XenApp</a:t>
            </a:r>
            <a:r>
              <a:rPr lang="en-US" sz="1400" baseline="44000" dirty="0">
                <a:solidFill>
                  <a:srgbClr val="FFFFFF"/>
                </a:solidFill>
                <a:cs typeface="Effra Light" panose="020B0403020203020204" pitchFamily="34" charset="0"/>
              </a:rPr>
              <a:t>®</a:t>
            </a:r>
            <a:r>
              <a:rPr lang="en-US" altLang="en-US" dirty="0">
                <a:solidFill>
                  <a:prstClr val="white"/>
                </a:solidFill>
                <a:cs typeface="Effra Light" panose="020B0403020203020204" pitchFamily="34" charset="0"/>
              </a:rPr>
              <a:t> </a:t>
            </a:r>
          </a:p>
        </p:txBody>
      </p:sp>
      <p:sp>
        <p:nvSpPr>
          <p:cNvPr id="47" name="Rectangle 46">
            <a:extLst>
              <a:ext uri="{FF2B5EF4-FFF2-40B4-BE49-F238E27FC236}">
                <a16:creationId xmlns:a16="http://schemas.microsoft.com/office/drawing/2014/main" id="{2D709D0B-4028-4414-8CB8-67622C3EBDC0}"/>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8" name="Group 47">
            <a:extLst>
              <a:ext uri="{FF2B5EF4-FFF2-40B4-BE49-F238E27FC236}">
                <a16:creationId xmlns:a16="http://schemas.microsoft.com/office/drawing/2014/main" id="{F01C3995-21A7-4D59-9FFD-5D3AC5CB5424}"/>
              </a:ext>
            </a:extLst>
          </p:cNvPr>
          <p:cNvGrpSpPr/>
          <p:nvPr/>
        </p:nvGrpSpPr>
        <p:grpSpPr>
          <a:xfrm>
            <a:off x="11643360" y="4924540"/>
            <a:ext cx="548640" cy="548640"/>
            <a:chOff x="11650705" y="4924540"/>
            <a:chExt cx="548640" cy="548640"/>
          </a:xfrm>
        </p:grpSpPr>
        <p:sp>
          <p:nvSpPr>
            <p:cNvPr id="49" name="Rectangle 48">
              <a:extLst>
                <a:ext uri="{FF2B5EF4-FFF2-40B4-BE49-F238E27FC236}">
                  <a16:creationId xmlns:a16="http://schemas.microsoft.com/office/drawing/2014/main" id="{B6C535EF-E7C7-4437-BBA0-1B09F24A8165}"/>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50" name="Picture 49">
              <a:extLst>
                <a:ext uri="{FF2B5EF4-FFF2-40B4-BE49-F238E27FC236}">
                  <a16:creationId xmlns:a16="http://schemas.microsoft.com/office/drawing/2014/main" id="{4AF053B6-BA4F-4188-B802-908412274DF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55" name="Rectangle 54">
            <a:extLst>
              <a:ext uri="{FF2B5EF4-FFF2-40B4-BE49-F238E27FC236}">
                <a16:creationId xmlns:a16="http://schemas.microsoft.com/office/drawing/2014/main" id="{E90F4124-0FEA-4768-A4E2-82CEB229F0E8}"/>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2" name="Graphic 41" descr="Laptop">
            <a:extLst>
              <a:ext uri="{FF2B5EF4-FFF2-40B4-BE49-F238E27FC236}">
                <a16:creationId xmlns:a16="http://schemas.microsoft.com/office/drawing/2014/main" id="{ECE89902-B9FF-48EB-B67A-FF6496CEB97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450376" y="4889772"/>
            <a:ext cx="617220" cy="617220"/>
          </a:xfrm>
          <a:prstGeom prst="rect">
            <a:avLst/>
          </a:prstGeom>
        </p:spPr>
      </p:pic>
      <p:sp>
        <p:nvSpPr>
          <p:cNvPr id="56" name="Rectangle 55">
            <a:extLst>
              <a:ext uri="{FF2B5EF4-FFF2-40B4-BE49-F238E27FC236}">
                <a16:creationId xmlns:a16="http://schemas.microsoft.com/office/drawing/2014/main" id="{51F77A4C-5385-488C-AD46-E65F4AA76F7E}"/>
              </a:ext>
            </a:extLst>
          </p:cNvPr>
          <p:cNvSpPr/>
          <p:nvPr/>
        </p:nvSpPr>
        <p:spPr>
          <a:xfrm>
            <a:off x="9214822" y="4944469"/>
            <a:ext cx="2271380"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Work from Anywhere</a:t>
            </a:r>
          </a:p>
        </p:txBody>
      </p:sp>
      <p:grpSp>
        <p:nvGrpSpPr>
          <p:cNvPr id="57" name="Group 56">
            <a:extLst>
              <a:ext uri="{FF2B5EF4-FFF2-40B4-BE49-F238E27FC236}">
                <a16:creationId xmlns:a16="http://schemas.microsoft.com/office/drawing/2014/main" id="{64445BE8-084E-4E77-B166-7D6DF8CDCE21}"/>
              </a:ext>
            </a:extLst>
          </p:cNvPr>
          <p:cNvGrpSpPr/>
          <p:nvPr/>
        </p:nvGrpSpPr>
        <p:grpSpPr>
          <a:xfrm>
            <a:off x="10238335" y="5593659"/>
            <a:ext cx="1847343" cy="844964"/>
            <a:chOff x="10238335" y="5593659"/>
            <a:chExt cx="1847343" cy="844964"/>
          </a:xfrm>
        </p:grpSpPr>
        <p:pic>
          <p:nvPicPr>
            <p:cNvPr id="58" name="Picture 57">
              <a:extLst>
                <a:ext uri="{FF2B5EF4-FFF2-40B4-BE49-F238E27FC236}">
                  <a16:creationId xmlns:a16="http://schemas.microsoft.com/office/drawing/2014/main" id="{BFBC04B8-711A-498E-8BA7-AF26DEE2F28C}"/>
                </a:ext>
              </a:extLst>
            </p:cNvPr>
            <p:cNvPicPr>
              <a:picLocks noChangeAspect="1"/>
            </p:cNvPicPr>
            <p:nvPr/>
          </p:nvPicPr>
          <p:blipFill>
            <a:blip r:embed="rId10"/>
            <a:stretch>
              <a:fillRect/>
            </a:stretch>
          </p:blipFill>
          <p:spPr>
            <a:xfrm>
              <a:off x="10339046" y="5593659"/>
              <a:ext cx="1645920" cy="502935"/>
            </a:xfrm>
            <a:prstGeom prst="rect">
              <a:avLst/>
            </a:prstGeom>
            <a:effectLst/>
          </p:spPr>
        </p:pic>
        <p:sp>
          <p:nvSpPr>
            <p:cNvPr id="60" name="TextBox 59">
              <a:extLst>
                <a:ext uri="{FF2B5EF4-FFF2-40B4-BE49-F238E27FC236}">
                  <a16:creationId xmlns:a16="http://schemas.microsoft.com/office/drawing/2014/main" id="{5B42E3E9-89F6-41C1-BBCD-465A3CB0AFE6}"/>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15653947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2148154F-0D4B-4323-9195-110D17283D17}"/>
              </a:ext>
            </a:extLst>
          </p:cNvPr>
          <p:cNvSpPr/>
          <p:nvPr/>
        </p:nvSpPr>
        <p:spPr>
          <a:xfrm>
            <a:off x="1" y="-1"/>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1" name="Rectangle 70">
            <a:extLst>
              <a:ext uri="{FF2B5EF4-FFF2-40B4-BE49-F238E27FC236}">
                <a16:creationId xmlns:a16="http://schemas.microsoft.com/office/drawing/2014/main" id="{463F0996-44CF-4421-9B86-67C829C31567}"/>
              </a:ext>
            </a:extLst>
          </p:cNvPr>
          <p:cNvSpPr/>
          <p:nvPr/>
        </p:nvSpPr>
        <p:spPr>
          <a:xfrm>
            <a:off x="5196840" y="0"/>
            <a:ext cx="6995160" cy="6454220"/>
          </a:xfrm>
          <a:prstGeom prst="rect">
            <a:avLst/>
          </a:prstGeom>
          <a:gradFill flip="none" rotWithShape="1">
            <a:gsLst>
              <a:gs pos="100000">
                <a:srgbClr val="0000E1">
                  <a:alpha val="70000"/>
                </a:srgbClr>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7" name="Picture 66">
            <a:extLst>
              <a:ext uri="{FF2B5EF4-FFF2-40B4-BE49-F238E27FC236}">
                <a16:creationId xmlns:a16="http://schemas.microsoft.com/office/drawing/2014/main" id="{3CFA6747-07A5-4C88-B7CF-BF4B0797D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2" cy="6454140"/>
          </a:xfrm>
          <a:prstGeom prst="rect">
            <a:avLst/>
          </a:prstGeom>
        </p:spPr>
      </p:pic>
      <p:sp>
        <p:nvSpPr>
          <p:cNvPr id="4" name="TextBox 3">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a:solidFill>
                  <a:prstClr val="black"/>
                </a:solidFill>
                <a:latin typeface="Effra Medium" panose="020B0703020203020204" pitchFamily="34" charset="0"/>
                <a:cs typeface="Effra Medium" panose="020B0703020203020204" pitchFamily="34" charset="0"/>
              </a:rPr>
              <a:t>AMD MxGPU</a:t>
            </a:r>
          </a:p>
        </p:txBody>
      </p:sp>
      <p:sp>
        <p:nvSpPr>
          <p:cNvPr id="10" name="Rectangle 9">
            <a:extLst>
              <a:ext uri="{FF2B5EF4-FFF2-40B4-BE49-F238E27FC236}">
                <a16:creationId xmlns:a16="http://schemas.microsoft.com/office/drawing/2014/main" id="{4401ACAC-8C16-498C-BE8C-355EF9081B9C}"/>
              </a:ext>
            </a:extLst>
          </p:cNvPr>
          <p:cNvSpPr/>
          <p:nvPr/>
        </p:nvSpPr>
        <p:spPr>
          <a:xfrm>
            <a:off x="727357" y="2177644"/>
            <a:ext cx="5269085" cy="903565"/>
          </a:xfrm>
          <a:prstGeom prst="rect">
            <a:avLst/>
          </a:prstGeom>
          <a:noFill/>
          <a:ln w="12700" cap="flat" cmpd="sng" algn="ctr">
            <a:noFill/>
            <a:prstDash val="solid"/>
            <a:miter lim="800000"/>
          </a:ln>
          <a:effectLst/>
        </p:spPr>
        <p:txBody>
          <a:bodyPr lIns="0" tIns="0" rIns="0" bIns="0" rtlCol="0" anchor="t" anchorCtr="0"/>
          <a:lstStyle/>
          <a:p>
            <a:r>
              <a:rPr lang="en-US" sz="2400">
                <a:solidFill>
                  <a:srgbClr val="FFFFFF"/>
                </a:solidFill>
              </a:rPr>
              <a:t>Enabling MxGPU for VMware</a:t>
            </a:r>
            <a:r>
              <a:rPr lang="en-US" sz="1600" baseline="56000">
                <a:solidFill>
                  <a:srgbClr val="FFFFFF"/>
                </a:solidFill>
                <a:cs typeface="Effra Light" panose="020B0403020203020204" pitchFamily="34" charset="0"/>
              </a:rPr>
              <a:t>®</a:t>
            </a:r>
            <a:r>
              <a:rPr lang="en-US" sz="2400">
                <a:solidFill>
                  <a:srgbClr val="FFFFFF"/>
                </a:solidFill>
              </a:rPr>
              <a:t> Horizon and App Virtualization Deployments</a:t>
            </a:r>
          </a:p>
        </p:txBody>
      </p:sp>
      <p:sp>
        <p:nvSpPr>
          <p:cNvPr id="26" name="Rectangle 25">
            <a:extLst>
              <a:ext uri="{FF2B5EF4-FFF2-40B4-BE49-F238E27FC236}">
                <a16:creationId xmlns:a16="http://schemas.microsoft.com/office/drawing/2014/main" id="{9B33FD7B-74AC-4429-80DE-180580DBC686}"/>
              </a:ext>
            </a:extLst>
          </p:cNvPr>
          <p:cNvSpPr/>
          <p:nvPr/>
        </p:nvSpPr>
        <p:spPr>
          <a:xfrm>
            <a:off x="1" y="6038721"/>
            <a:ext cx="7863840" cy="461665"/>
          </a:xfrm>
          <a:prstGeom prst="rect">
            <a:avLst/>
          </a:prstGeom>
        </p:spPr>
        <p:txBody>
          <a:bodyPr wrap="square">
            <a:spAutoFit/>
          </a:bodyPr>
          <a:lstStyle/>
          <a:p>
            <a:pPr lvl="0">
              <a:defRPr/>
            </a:pPr>
            <a:endParaRPr lang="en-US" sz="800">
              <a:solidFill>
                <a:srgbClr val="FFFFFF">
                  <a:alpha val="50000"/>
                </a:srgbClr>
              </a:solidFill>
              <a:cs typeface="Effra Light" panose="020B0403020203020204" pitchFamily="34" charset="0"/>
            </a:endParaRPr>
          </a:p>
          <a:p>
            <a:pPr lvl="0">
              <a:defRPr/>
            </a:pPr>
            <a:r>
              <a:rPr lang="en-US" sz="800">
                <a:solidFill>
                  <a:srgbClr val="FFFFFF">
                    <a:alpha val="50000"/>
                  </a:srgbClr>
                </a:solidFill>
                <a:cs typeface="Effra Light" panose="020B0403020203020204" pitchFamily="34" charset="0"/>
              </a:rPr>
              <a:t>Compatible with: AMD FirePro</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S7100X, S7150, and S7150 x2 products. Supports: Windows® 7/10</a:t>
            </a:r>
          </a:p>
          <a:p>
            <a:pPr>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endPar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endParaRPr>
          </a:p>
        </p:txBody>
      </p:sp>
      <p:cxnSp>
        <p:nvCxnSpPr>
          <p:cNvPr id="51" name="Straight Connector 50">
            <a:extLst>
              <a:ext uri="{FF2B5EF4-FFF2-40B4-BE49-F238E27FC236}">
                <a16:creationId xmlns:a16="http://schemas.microsoft.com/office/drawing/2014/main" id="{5B85A7F1-47EB-4D3C-AAD7-2AFF3F523250}"/>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52" name="Straight Connector 51">
            <a:extLst>
              <a:ext uri="{FF2B5EF4-FFF2-40B4-BE49-F238E27FC236}">
                <a16:creationId xmlns:a16="http://schemas.microsoft.com/office/drawing/2014/main" id="{A460B69C-C584-4F0E-B8E4-8B9E0D7C9774}"/>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3" name="Straight Connector 52">
            <a:extLst>
              <a:ext uri="{FF2B5EF4-FFF2-40B4-BE49-F238E27FC236}">
                <a16:creationId xmlns:a16="http://schemas.microsoft.com/office/drawing/2014/main" id="{0B9886B2-17EC-4AB2-B349-BE14D591828F}"/>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4" name="Straight Connector 53">
            <a:extLst>
              <a:ext uri="{FF2B5EF4-FFF2-40B4-BE49-F238E27FC236}">
                <a16:creationId xmlns:a16="http://schemas.microsoft.com/office/drawing/2014/main" id="{A1560C59-7652-4330-A1E9-414CDFFCCC86}"/>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64" name="Rectangle 63">
            <a:extLst>
              <a:ext uri="{FF2B5EF4-FFF2-40B4-BE49-F238E27FC236}">
                <a16:creationId xmlns:a16="http://schemas.microsoft.com/office/drawing/2014/main" id="{E27AF8B8-C275-433E-9574-6A0DB0E2864A}"/>
              </a:ext>
            </a:extLst>
          </p:cNvPr>
          <p:cNvSpPr/>
          <p:nvPr/>
        </p:nvSpPr>
        <p:spPr>
          <a:xfrm>
            <a:off x="1377380" y="3309100"/>
            <a:ext cx="4160555"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Graphics Acceleration from the Data</a:t>
            </a:r>
            <a:br>
              <a:rPr lang="en-US">
                <a:solidFill>
                  <a:srgbClr val="FFFFFF"/>
                </a:solidFill>
                <a:cs typeface="Effra Light" panose="020B0403020203020204" pitchFamily="34" charset="0"/>
              </a:rPr>
            </a:br>
            <a:r>
              <a:rPr lang="en-US">
                <a:solidFill>
                  <a:srgbClr val="FFFFFF"/>
                </a:solidFill>
                <a:cs typeface="Effra Light" panose="020B0403020203020204" pitchFamily="34" charset="0"/>
              </a:rPr>
              <a:t>Center to Multiple Users Simultaneously</a:t>
            </a:r>
          </a:p>
        </p:txBody>
      </p:sp>
      <p:sp>
        <p:nvSpPr>
          <p:cNvPr id="28" name="TextBox 27">
            <a:extLst>
              <a:ext uri="{FF2B5EF4-FFF2-40B4-BE49-F238E27FC236}">
                <a16:creationId xmlns:a16="http://schemas.microsoft.com/office/drawing/2014/main" id="{98B88F6B-0D51-47C2-94A7-C1EC0BC9455A}"/>
              </a:ext>
            </a:extLst>
          </p:cNvPr>
          <p:cNvSpPr txBox="1"/>
          <p:nvPr/>
        </p:nvSpPr>
        <p:spPr>
          <a:xfrm>
            <a:off x="619458" y="763512"/>
            <a:ext cx="4687833" cy="1323439"/>
          </a:xfrm>
          <a:prstGeom prst="rect">
            <a:avLst/>
          </a:prstGeom>
          <a:noFill/>
        </p:spPr>
        <p:txBody>
          <a:bodyPr wrap="square" rtlCol="0">
            <a:spAutoFit/>
          </a:bodyPr>
          <a:lstStyle/>
          <a:p>
            <a:pPr>
              <a:spcAft>
                <a:spcPts val="600"/>
              </a:spcAft>
              <a:buClr>
                <a:schemeClr val="bg2"/>
              </a:buClr>
            </a:pPr>
            <a:br>
              <a:rPr lang="en-CA" sz="4000">
                <a:solidFill>
                  <a:srgbClr val="FFFFFF"/>
                </a:solidFill>
                <a:latin typeface="Effra" panose="020B0603020203020204" pitchFamily="34" charset="0"/>
                <a:cs typeface="Effra" panose="020B0603020203020204" pitchFamily="34" charset="0"/>
              </a:rPr>
            </a:br>
            <a:r>
              <a:rPr lang="en-CA" sz="4000">
                <a:solidFill>
                  <a:srgbClr val="FFFFFF"/>
                </a:solidFill>
                <a:latin typeface="Effra" panose="020B0603020203020204" pitchFamily="34" charset="0"/>
                <a:cs typeface="Effra" panose="020B0603020203020204" pitchFamily="34" charset="0"/>
              </a:rPr>
              <a:t> vSphere</a:t>
            </a:r>
            <a:r>
              <a:rPr lang="en-US" sz="2800" baseline="51000">
                <a:solidFill>
                  <a:srgbClr val="FFFFFF"/>
                </a:solidFill>
                <a:cs typeface="Effra Light" panose="020B0403020203020204" pitchFamily="34" charset="0"/>
              </a:rPr>
              <a:t>®</a:t>
            </a:r>
            <a:r>
              <a:rPr lang="en-CA" sz="4000">
                <a:solidFill>
                  <a:srgbClr val="FFFFFF"/>
                </a:solidFill>
                <a:latin typeface="Effra" panose="020B0603020203020204" pitchFamily="34" charset="0"/>
                <a:cs typeface="Effra" panose="020B0603020203020204" pitchFamily="34" charset="0"/>
              </a:rPr>
              <a:t> Support</a:t>
            </a:r>
          </a:p>
        </p:txBody>
      </p:sp>
      <p:grpSp>
        <p:nvGrpSpPr>
          <p:cNvPr id="30" name="Group 29">
            <a:extLst>
              <a:ext uri="{FF2B5EF4-FFF2-40B4-BE49-F238E27FC236}">
                <a16:creationId xmlns:a16="http://schemas.microsoft.com/office/drawing/2014/main" id="{AD6D9F7C-34AD-428A-BC4B-CA45D0B0A5FD}"/>
              </a:ext>
            </a:extLst>
          </p:cNvPr>
          <p:cNvGrpSpPr>
            <a:grpSpLocks noChangeAspect="1"/>
          </p:cNvGrpSpPr>
          <p:nvPr/>
        </p:nvGrpSpPr>
        <p:grpSpPr>
          <a:xfrm>
            <a:off x="770914" y="3374952"/>
            <a:ext cx="466527" cy="381430"/>
            <a:chOff x="6089651" y="1012826"/>
            <a:chExt cx="1227138" cy="1003300"/>
          </a:xfrm>
        </p:grpSpPr>
        <p:sp>
          <p:nvSpPr>
            <p:cNvPr id="31" name="Freeform 5">
              <a:extLst>
                <a:ext uri="{FF2B5EF4-FFF2-40B4-BE49-F238E27FC236}">
                  <a16:creationId xmlns:a16="http://schemas.microsoft.com/office/drawing/2014/main" id="{88236930-221D-475F-AC6B-A1E7D4966A97}"/>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2" name="Freeform 6">
              <a:extLst>
                <a:ext uri="{FF2B5EF4-FFF2-40B4-BE49-F238E27FC236}">
                  <a16:creationId xmlns:a16="http://schemas.microsoft.com/office/drawing/2014/main" id="{E2A6E077-6C06-453F-BD67-E0EC93FEC4FC}"/>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3" name="Freeform 7">
              <a:extLst>
                <a:ext uri="{FF2B5EF4-FFF2-40B4-BE49-F238E27FC236}">
                  <a16:creationId xmlns:a16="http://schemas.microsoft.com/office/drawing/2014/main" id="{28562946-B6F9-481B-9200-ED8CD9B3EFE2}"/>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4" name="Freeform 8">
              <a:extLst>
                <a:ext uri="{FF2B5EF4-FFF2-40B4-BE49-F238E27FC236}">
                  <a16:creationId xmlns:a16="http://schemas.microsoft.com/office/drawing/2014/main" id="{7AA7D555-D126-490F-9D64-65AB9AF1EBB9}"/>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5" name="Freeform 9">
              <a:extLst>
                <a:ext uri="{FF2B5EF4-FFF2-40B4-BE49-F238E27FC236}">
                  <a16:creationId xmlns:a16="http://schemas.microsoft.com/office/drawing/2014/main" id="{880B45DB-04D8-4A3B-B7BC-2DA367A412AF}"/>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6" name="Freeform 10">
              <a:extLst>
                <a:ext uri="{FF2B5EF4-FFF2-40B4-BE49-F238E27FC236}">
                  <a16:creationId xmlns:a16="http://schemas.microsoft.com/office/drawing/2014/main" id="{494CDC94-A56E-4FA9-8833-4379E8AF92E9}"/>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grpSp>
        <p:nvGrpSpPr>
          <p:cNvPr id="2" name="Group 1">
            <a:extLst>
              <a:ext uri="{FF2B5EF4-FFF2-40B4-BE49-F238E27FC236}">
                <a16:creationId xmlns:a16="http://schemas.microsoft.com/office/drawing/2014/main" id="{17F89C76-1204-4633-BD61-8EF0219E35E3}"/>
              </a:ext>
            </a:extLst>
          </p:cNvPr>
          <p:cNvGrpSpPr/>
          <p:nvPr/>
        </p:nvGrpSpPr>
        <p:grpSpPr>
          <a:xfrm>
            <a:off x="821297" y="4335260"/>
            <a:ext cx="365760" cy="365760"/>
            <a:chOff x="6409063" y="4095211"/>
            <a:chExt cx="429768" cy="429768"/>
          </a:xfrm>
        </p:grpSpPr>
        <p:pic>
          <p:nvPicPr>
            <p:cNvPr id="38" name="Graphic 37" descr="Checkmark">
              <a:extLst>
                <a:ext uri="{FF2B5EF4-FFF2-40B4-BE49-F238E27FC236}">
                  <a16:creationId xmlns:a16="http://schemas.microsoft.com/office/drawing/2014/main" id="{8884E10E-75DD-42E6-8F0E-D405EC5F48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39" name="Oval 38">
              <a:extLst>
                <a:ext uri="{FF2B5EF4-FFF2-40B4-BE49-F238E27FC236}">
                  <a16:creationId xmlns:a16="http://schemas.microsoft.com/office/drawing/2014/main" id="{60586689-BCCD-4DE7-837E-33D374CF9E93}"/>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43" name="Group 42">
            <a:extLst>
              <a:ext uri="{FF2B5EF4-FFF2-40B4-BE49-F238E27FC236}">
                <a16:creationId xmlns:a16="http://schemas.microsoft.com/office/drawing/2014/main" id="{E869669E-A883-4773-BEC8-7DF580CCA4D0}"/>
              </a:ext>
            </a:extLst>
          </p:cNvPr>
          <p:cNvGrpSpPr/>
          <p:nvPr/>
        </p:nvGrpSpPr>
        <p:grpSpPr>
          <a:xfrm>
            <a:off x="821298" y="5287734"/>
            <a:ext cx="365760" cy="365760"/>
            <a:chOff x="6409063" y="4095211"/>
            <a:chExt cx="429768" cy="429768"/>
          </a:xfrm>
        </p:grpSpPr>
        <p:pic>
          <p:nvPicPr>
            <p:cNvPr id="44" name="Graphic 43" descr="Checkmark">
              <a:extLst>
                <a:ext uri="{FF2B5EF4-FFF2-40B4-BE49-F238E27FC236}">
                  <a16:creationId xmlns:a16="http://schemas.microsoft.com/office/drawing/2014/main" id="{7859144B-62C3-4CBE-85A0-4D63D42A5C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68499" y="4154647"/>
              <a:ext cx="310896" cy="310896"/>
            </a:xfrm>
            <a:prstGeom prst="rect">
              <a:avLst/>
            </a:prstGeom>
          </p:spPr>
        </p:pic>
        <p:sp>
          <p:nvSpPr>
            <p:cNvPr id="46" name="Oval 45">
              <a:extLst>
                <a:ext uri="{FF2B5EF4-FFF2-40B4-BE49-F238E27FC236}">
                  <a16:creationId xmlns:a16="http://schemas.microsoft.com/office/drawing/2014/main" id="{E70B076B-70A8-46D9-AF0C-05FDAAB4C0AD}"/>
                </a:ext>
              </a:extLst>
            </p:cNvPr>
            <p:cNvSpPr>
              <a:spLocks noChangeAspect="1"/>
            </p:cNvSpPr>
            <p:nvPr/>
          </p:nvSpPr>
          <p:spPr>
            <a:xfrm>
              <a:off x="6409063" y="4095211"/>
              <a:ext cx="429768" cy="429768"/>
            </a:xfrm>
            <a:prstGeom prst="ellipse">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37" name="Rectangle 36">
            <a:extLst>
              <a:ext uri="{FF2B5EF4-FFF2-40B4-BE49-F238E27FC236}">
                <a16:creationId xmlns:a16="http://schemas.microsoft.com/office/drawing/2014/main" id="{238391FE-E5F4-4D61-B676-5B4E036C2B22}"/>
              </a:ext>
            </a:extLst>
          </p:cNvPr>
          <p:cNvSpPr/>
          <p:nvPr/>
        </p:nvSpPr>
        <p:spPr>
          <a:xfrm>
            <a:off x="1377381" y="4261769"/>
            <a:ext cx="3654302"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MxGPU Support for</a:t>
            </a:r>
            <a:br>
              <a:rPr lang="en-US" dirty="0">
                <a:solidFill>
                  <a:srgbClr val="FFFFFF"/>
                </a:solidFill>
                <a:cs typeface="Effra Light" panose="020B0403020203020204" pitchFamily="34" charset="0"/>
              </a:rPr>
            </a:br>
            <a:r>
              <a:rPr lang="en-US" dirty="0" err="1">
                <a:solidFill>
                  <a:srgbClr val="FFFFFF"/>
                </a:solidFill>
                <a:cs typeface="Effra Light" panose="020B0403020203020204" pitchFamily="34" charset="0"/>
              </a:rPr>
              <a:t>ESXi</a:t>
            </a:r>
            <a:r>
              <a:rPr lang="en-US" sz="1100" baseline="65000" dirty="0" err="1">
                <a:solidFill>
                  <a:srgbClr val="FFFFFF"/>
                </a:solidFill>
                <a:cs typeface="Effra Light" panose="020B0403020203020204" pitchFamily="34" charset="0"/>
              </a:rPr>
              <a:t>TM</a:t>
            </a:r>
            <a:r>
              <a:rPr lang="en-US" dirty="0">
                <a:solidFill>
                  <a:srgbClr val="FFFFFF"/>
                </a:solidFill>
                <a:cs typeface="Effra Light" panose="020B0403020203020204" pitchFamily="34" charset="0"/>
              </a:rPr>
              <a:t> 6.5 Update 1</a:t>
            </a:r>
          </a:p>
          <a:p>
            <a:endParaRPr lang="en-US" dirty="0">
              <a:solidFill>
                <a:srgbClr val="FFFFFF"/>
              </a:solidFill>
              <a:cs typeface="Effra Light" panose="020B0403020203020204" pitchFamily="34" charset="0"/>
            </a:endParaRPr>
          </a:p>
        </p:txBody>
      </p:sp>
      <p:sp>
        <p:nvSpPr>
          <p:cNvPr id="40" name="Rectangle 39">
            <a:extLst>
              <a:ext uri="{FF2B5EF4-FFF2-40B4-BE49-F238E27FC236}">
                <a16:creationId xmlns:a16="http://schemas.microsoft.com/office/drawing/2014/main" id="{92C2E8C6-2D7C-4E95-A0A5-3CBD8964DB4A}"/>
              </a:ext>
            </a:extLst>
          </p:cNvPr>
          <p:cNvSpPr/>
          <p:nvPr/>
        </p:nvSpPr>
        <p:spPr>
          <a:xfrm>
            <a:off x="1377381" y="5213872"/>
            <a:ext cx="3372213" cy="595968"/>
          </a:xfrm>
          <a:prstGeom prst="rect">
            <a:avLst/>
          </a:prstGeom>
        </p:spPr>
        <p:txBody>
          <a:bodyPr wrap="square" lIns="0" tIns="0" rIns="0" bIns="0" anchor="t" anchorCtr="0">
            <a:noAutofit/>
          </a:bodyPr>
          <a:lstStyle/>
          <a:p>
            <a:pPr>
              <a:spcAft>
                <a:spcPts val="600"/>
              </a:spcAft>
              <a:buClr>
                <a:schemeClr val="bg2"/>
              </a:buClr>
            </a:pPr>
            <a:r>
              <a:rPr lang="en-US" altLang="en-US" dirty="0">
                <a:solidFill>
                  <a:prstClr val="white"/>
                </a:solidFill>
                <a:cs typeface="Effra Light" panose="020B0403020203020204" pitchFamily="34" charset="0"/>
              </a:rPr>
              <a:t>Linked Clones </a:t>
            </a:r>
            <a:r>
              <a:rPr lang="en-US" dirty="0">
                <a:solidFill>
                  <a:srgbClr val="FFFFFF"/>
                </a:solidFill>
                <a:cs typeface="Effra Light" panose="020B0403020203020204" pitchFamily="34" charset="0"/>
              </a:rPr>
              <a:t>Technical Preview </a:t>
            </a:r>
            <a:r>
              <a:rPr lang="en-US" altLang="en-US" dirty="0">
                <a:solidFill>
                  <a:prstClr val="white"/>
                </a:solidFill>
                <a:cs typeface="Effra Light" panose="020B0403020203020204" pitchFamily="34" charset="0"/>
              </a:rPr>
              <a:t>Support with MxGPU</a:t>
            </a:r>
            <a:endParaRPr lang="en-US" altLang="en-US" baseline="30000" dirty="0">
              <a:solidFill>
                <a:prstClr val="white"/>
              </a:solidFill>
              <a:cs typeface="Effra Light" panose="020B0403020203020204" pitchFamily="34" charset="0"/>
            </a:endParaRPr>
          </a:p>
        </p:txBody>
      </p:sp>
      <p:sp>
        <p:nvSpPr>
          <p:cNvPr id="47" name="Rectangle 46">
            <a:extLst>
              <a:ext uri="{FF2B5EF4-FFF2-40B4-BE49-F238E27FC236}">
                <a16:creationId xmlns:a16="http://schemas.microsoft.com/office/drawing/2014/main" id="{2D709D0B-4028-4414-8CB8-67622C3EBDC0}"/>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48" name="Group 47">
            <a:extLst>
              <a:ext uri="{FF2B5EF4-FFF2-40B4-BE49-F238E27FC236}">
                <a16:creationId xmlns:a16="http://schemas.microsoft.com/office/drawing/2014/main" id="{F01C3995-21A7-4D59-9FFD-5D3AC5CB5424}"/>
              </a:ext>
            </a:extLst>
          </p:cNvPr>
          <p:cNvGrpSpPr/>
          <p:nvPr/>
        </p:nvGrpSpPr>
        <p:grpSpPr>
          <a:xfrm>
            <a:off x="11643360" y="4924540"/>
            <a:ext cx="548640" cy="548640"/>
            <a:chOff x="11650705" y="4924540"/>
            <a:chExt cx="548640" cy="548640"/>
          </a:xfrm>
        </p:grpSpPr>
        <p:sp>
          <p:nvSpPr>
            <p:cNvPr id="49" name="Rectangle 48">
              <a:extLst>
                <a:ext uri="{FF2B5EF4-FFF2-40B4-BE49-F238E27FC236}">
                  <a16:creationId xmlns:a16="http://schemas.microsoft.com/office/drawing/2014/main" id="{B6C535EF-E7C7-4437-BBA0-1B09F24A8165}"/>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50" name="Picture 49">
              <a:extLst>
                <a:ext uri="{FF2B5EF4-FFF2-40B4-BE49-F238E27FC236}">
                  <a16:creationId xmlns:a16="http://schemas.microsoft.com/office/drawing/2014/main" id="{4AF053B6-BA4F-4188-B802-908412274DF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55" name="Rectangle 54">
            <a:extLst>
              <a:ext uri="{FF2B5EF4-FFF2-40B4-BE49-F238E27FC236}">
                <a16:creationId xmlns:a16="http://schemas.microsoft.com/office/drawing/2014/main" id="{E5E0384B-2F59-47D8-8943-0055E78B6526}"/>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56" name="Rectangle 55" hidden="1">
            <a:extLst>
              <a:ext uri="{FF2B5EF4-FFF2-40B4-BE49-F238E27FC236}">
                <a16:creationId xmlns:a16="http://schemas.microsoft.com/office/drawing/2014/main" id="{13C1AC74-DA8B-4B70-8093-8BDB9152CE39}"/>
              </a:ext>
            </a:extLst>
          </p:cNvPr>
          <p:cNvSpPr/>
          <p:nvPr/>
        </p:nvSpPr>
        <p:spPr>
          <a:xfrm>
            <a:off x="11513820" y="4924189"/>
            <a:ext cx="129539" cy="548991"/>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pic>
        <p:nvPicPr>
          <p:cNvPr id="59" name="Picture 58">
            <a:extLst>
              <a:ext uri="{FF2B5EF4-FFF2-40B4-BE49-F238E27FC236}">
                <a16:creationId xmlns:a16="http://schemas.microsoft.com/office/drawing/2014/main" id="{85225822-F05B-4893-85EF-4CAACE2A4C9E}"/>
              </a:ext>
            </a:extLst>
          </p:cNvPr>
          <p:cNvPicPr>
            <a:picLocks noChangeAspect="1"/>
          </p:cNvPicPr>
          <p:nvPr/>
        </p:nvPicPr>
        <p:blipFill>
          <a:blip r:embed="rId7">
            <a:biLevel thresh="50000"/>
            <a:extLst>
              <a:ext uri="{28A0092B-C50C-407E-A947-70E740481C1C}">
                <a14:useLocalDpi xmlns:a14="http://schemas.microsoft.com/office/drawing/2010/main" val="0"/>
              </a:ext>
            </a:extLst>
          </a:blip>
          <a:stretch>
            <a:fillRect/>
          </a:stretch>
        </p:blipFill>
        <p:spPr>
          <a:xfrm>
            <a:off x="727357" y="892619"/>
            <a:ext cx="2300022" cy="374904"/>
          </a:xfrm>
          <a:prstGeom prst="rect">
            <a:avLst/>
          </a:prstGeom>
          <a:effectLst/>
        </p:spPr>
      </p:pic>
      <p:grpSp>
        <p:nvGrpSpPr>
          <p:cNvPr id="45" name="Group 44">
            <a:extLst>
              <a:ext uri="{FF2B5EF4-FFF2-40B4-BE49-F238E27FC236}">
                <a16:creationId xmlns:a16="http://schemas.microsoft.com/office/drawing/2014/main" id="{C9A2CDAF-AE9B-4A67-A121-788E66A9BA12}"/>
              </a:ext>
            </a:extLst>
          </p:cNvPr>
          <p:cNvGrpSpPr/>
          <p:nvPr/>
        </p:nvGrpSpPr>
        <p:grpSpPr>
          <a:xfrm>
            <a:off x="10238335" y="5593659"/>
            <a:ext cx="1847343" cy="844964"/>
            <a:chOff x="10238335" y="5593659"/>
            <a:chExt cx="1847343" cy="844964"/>
          </a:xfrm>
        </p:grpSpPr>
        <p:pic>
          <p:nvPicPr>
            <p:cNvPr id="57" name="Picture 56">
              <a:extLst>
                <a:ext uri="{FF2B5EF4-FFF2-40B4-BE49-F238E27FC236}">
                  <a16:creationId xmlns:a16="http://schemas.microsoft.com/office/drawing/2014/main" id="{548E78B0-6C9F-4A7B-BFFA-EA12DCB40868}"/>
                </a:ext>
              </a:extLst>
            </p:cNvPr>
            <p:cNvPicPr>
              <a:picLocks noChangeAspect="1"/>
            </p:cNvPicPr>
            <p:nvPr/>
          </p:nvPicPr>
          <p:blipFill>
            <a:blip r:embed="rId8"/>
            <a:stretch>
              <a:fillRect/>
            </a:stretch>
          </p:blipFill>
          <p:spPr>
            <a:xfrm>
              <a:off x="10339046" y="5593659"/>
              <a:ext cx="1645920" cy="502935"/>
            </a:xfrm>
            <a:prstGeom prst="rect">
              <a:avLst/>
            </a:prstGeom>
            <a:effectLst/>
          </p:spPr>
        </p:pic>
        <p:sp>
          <p:nvSpPr>
            <p:cNvPr id="61" name="TextBox 60">
              <a:extLst>
                <a:ext uri="{FF2B5EF4-FFF2-40B4-BE49-F238E27FC236}">
                  <a16:creationId xmlns:a16="http://schemas.microsoft.com/office/drawing/2014/main" id="{755D84E7-B382-4D15-B2F9-778CE4CACE98}"/>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pic>
        <p:nvPicPr>
          <p:cNvPr id="41" name="Graphic 40" descr="Laptop">
            <a:extLst>
              <a:ext uri="{FF2B5EF4-FFF2-40B4-BE49-F238E27FC236}">
                <a16:creationId xmlns:a16="http://schemas.microsoft.com/office/drawing/2014/main" id="{0598D54D-E52C-482E-B9A9-1C7CD9735EB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50376" y="4889772"/>
            <a:ext cx="617220" cy="617220"/>
          </a:xfrm>
          <a:prstGeom prst="rect">
            <a:avLst/>
          </a:prstGeom>
        </p:spPr>
      </p:pic>
      <p:sp>
        <p:nvSpPr>
          <p:cNvPr id="42" name="Rectangle 41">
            <a:extLst>
              <a:ext uri="{FF2B5EF4-FFF2-40B4-BE49-F238E27FC236}">
                <a16:creationId xmlns:a16="http://schemas.microsoft.com/office/drawing/2014/main" id="{6600AD52-A8D6-41C3-A093-A8D3C86B7F48}"/>
              </a:ext>
            </a:extLst>
          </p:cNvPr>
          <p:cNvSpPr/>
          <p:nvPr/>
        </p:nvSpPr>
        <p:spPr>
          <a:xfrm>
            <a:off x="9214822" y="4944469"/>
            <a:ext cx="2271380"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Work from Anywhere</a:t>
            </a:r>
          </a:p>
        </p:txBody>
      </p:sp>
    </p:spTree>
    <p:extLst>
      <p:ext uri="{BB962C8B-B14F-4D97-AF65-F5344CB8AC3E}">
        <p14:creationId xmlns:p14="http://schemas.microsoft.com/office/powerpoint/2010/main" val="39833709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296A57E-709C-45D3-AFBB-E6B3B9EA22A9}"/>
              </a:ext>
            </a:extLst>
          </p:cNvPr>
          <p:cNvSpPr/>
          <p:nvPr/>
        </p:nvSpPr>
        <p:spPr>
          <a:xfrm>
            <a:off x="1" y="0"/>
            <a:ext cx="12191999" cy="6454220"/>
          </a:xfrm>
          <a:prstGeom prst="rect">
            <a:avLst/>
          </a:prstGeom>
          <a:gradFill flip="none" rotWithShape="1">
            <a:gsLst>
              <a:gs pos="100000">
                <a:schemeClr val="bg1"/>
              </a:gs>
              <a:gs pos="0">
                <a:schemeClr val="bg1">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Rectangle 26">
            <a:extLst>
              <a:ext uri="{FF2B5EF4-FFF2-40B4-BE49-F238E27FC236}">
                <a16:creationId xmlns:a16="http://schemas.microsoft.com/office/drawing/2014/main" id="{33F2EEFF-38C3-4C55-8736-CDBEF3C11E91}"/>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31" name="Picture 30">
            <a:extLst>
              <a:ext uri="{FF2B5EF4-FFF2-40B4-BE49-F238E27FC236}">
                <a16:creationId xmlns:a16="http://schemas.microsoft.com/office/drawing/2014/main" id="{076EA9A7-9A47-4022-A058-CA42AC618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8" y="0"/>
            <a:ext cx="6990461" cy="6454140"/>
          </a:xfrm>
          <a:prstGeom prst="rect">
            <a:avLst/>
          </a:prstGeom>
        </p:spPr>
      </p:pic>
      <p:sp>
        <p:nvSpPr>
          <p:cNvPr id="4" name="TextBox 3">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defRPr/>
            </a:pPr>
            <a:r>
              <a:rPr lang="en-US" kern="0">
                <a:solidFill>
                  <a:prstClr val="black"/>
                </a:solidFill>
                <a:latin typeface="Effra Medium" panose="020B0703020203020204" pitchFamily="34" charset="0"/>
                <a:cs typeface="Effra Medium" panose="020B0703020203020204" pitchFamily="34" charset="0"/>
              </a:rPr>
              <a:t>AMD MxGPU</a:t>
            </a:r>
          </a:p>
        </p:txBody>
      </p:sp>
      <p:grpSp>
        <p:nvGrpSpPr>
          <p:cNvPr id="25" name="Group 24">
            <a:extLst>
              <a:ext uri="{FF2B5EF4-FFF2-40B4-BE49-F238E27FC236}">
                <a16:creationId xmlns:a16="http://schemas.microsoft.com/office/drawing/2014/main" id="{F1318344-1B37-4733-9263-9A6507E7CD53}"/>
              </a:ext>
            </a:extLst>
          </p:cNvPr>
          <p:cNvGrpSpPr/>
          <p:nvPr/>
        </p:nvGrpSpPr>
        <p:grpSpPr>
          <a:xfrm>
            <a:off x="711492" y="1487725"/>
            <a:ext cx="5604467" cy="1593484"/>
            <a:chOff x="711492" y="1487725"/>
            <a:chExt cx="5604467" cy="1593484"/>
          </a:xfrm>
        </p:grpSpPr>
        <p:sp>
          <p:nvSpPr>
            <p:cNvPr id="10" name="Rectangle 9">
              <a:extLst>
                <a:ext uri="{FF2B5EF4-FFF2-40B4-BE49-F238E27FC236}">
                  <a16:creationId xmlns:a16="http://schemas.microsoft.com/office/drawing/2014/main" id="{4401ACAC-8C16-498C-BE8C-355EF9081B9C}"/>
                </a:ext>
              </a:extLst>
            </p:cNvPr>
            <p:cNvSpPr/>
            <p:nvPr/>
          </p:nvSpPr>
          <p:spPr>
            <a:xfrm>
              <a:off x="727357" y="2177644"/>
              <a:ext cx="5588602" cy="903565"/>
            </a:xfrm>
            <a:prstGeom prst="rect">
              <a:avLst/>
            </a:prstGeom>
            <a:noFill/>
            <a:ln w="12700" cap="flat" cmpd="sng" algn="ctr">
              <a:noFill/>
              <a:prstDash val="solid"/>
              <a:miter lim="800000"/>
            </a:ln>
            <a:effectLst/>
          </p:spPr>
          <p:txBody>
            <a:bodyPr lIns="0" tIns="0" rIns="0" bIns="0" rtlCol="0" anchor="t" anchorCtr="0"/>
            <a:lstStyle/>
            <a:p>
              <a:r>
                <a:rPr lang="en-US" sz="2400">
                  <a:solidFill>
                    <a:srgbClr val="FFFFFF"/>
                  </a:solidFill>
                </a:rPr>
                <a:t>Open-Source KVM </a:t>
              </a:r>
              <a:r>
                <a:rPr lang="da-DK" sz="2400">
                  <a:solidFill>
                    <a:srgbClr val="FFFFFF"/>
                  </a:solidFill>
                </a:rPr>
                <a:t>Host OS Driver for Enterprises and Cloud Service Providers</a:t>
              </a:r>
              <a:r>
                <a:rPr lang="en-US" sz="2400">
                  <a:solidFill>
                    <a:srgbClr val="FFFFFF"/>
                  </a:solidFill>
                </a:rPr>
                <a:t> </a:t>
              </a:r>
            </a:p>
          </p:txBody>
        </p:sp>
        <p:sp>
          <p:nvSpPr>
            <p:cNvPr id="11" name="Title 4">
              <a:extLst>
                <a:ext uri="{FF2B5EF4-FFF2-40B4-BE49-F238E27FC236}">
                  <a16:creationId xmlns:a16="http://schemas.microsoft.com/office/drawing/2014/main" id="{E247875C-DBD7-4601-9CDC-7E8DC987C752}"/>
                </a:ext>
              </a:extLst>
            </p:cNvPr>
            <p:cNvSpPr txBox="1">
              <a:spLocks/>
            </p:cNvSpPr>
            <p:nvPr/>
          </p:nvSpPr>
          <p:spPr>
            <a:xfrm>
              <a:off x="711492" y="1487725"/>
              <a:ext cx="4881329" cy="596288"/>
            </a:xfrm>
            <a:prstGeom prst="rect">
              <a:avLst/>
            </a:prstGeom>
          </p:spPr>
          <p:txBody>
            <a:bodyPr wrap="square" lIns="0" tIns="0" rIns="0" bIns="0" anchor="t" anchorCtr="0">
              <a:noAutofit/>
            </a:bodyPr>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a:lnSpc>
                  <a:spcPct val="85000"/>
                </a:lnSpc>
              </a:pPr>
              <a:r>
                <a:rPr lang="en-CA" sz="4000" spc="0">
                  <a:solidFill>
                    <a:srgbClr val="FFFFFF"/>
                  </a:solidFill>
                  <a:latin typeface="Effra" panose="020B0603020203020204" pitchFamily="34" charset="0"/>
                  <a:cs typeface="Effra" panose="020B0603020203020204" pitchFamily="34" charset="0"/>
                </a:rPr>
                <a:t>GIM Open Source</a:t>
              </a:r>
            </a:p>
          </p:txBody>
        </p:sp>
      </p:grpSp>
      <p:sp>
        <p:nvSpPr>
          <p:cNvPr id="26" name="Rectangle 25">
            <a:extLst>
              <a:ext uri="{FF2B5EF4-FFF2-40B4-BE49-F238E27FC236}">
                <a16:creationId xmlns:a16="http://schemas.microsoft.com/office/drawing/2014/main" id="{9B33FD7B-74AC-4429-80DE-180580DBC686}"/>
              </a:ext>
            </a:extLst>
          </p:cNvPr>
          <p:cNvSpPr/>
          <p:nvPr/>
        </p:nvSpPr>
        <p:spPr>
          <a:xfrm>
            <a:off x="1" y="6038721"/>
            <a:ext cx="7863840" cy="461665"/>
          </a:xfrm>
          <a:prstGeom prst="rect">
            <a:avLst/>
          </a:prstGeom>
        </p:spPr>
        <p:txBody>
          <a:bodyPr wrap="square">
            <a:spAutoFit/>
          </a:bodyPr>
          <a:lstStyle/>
          <a:p>
            <a:pPr lvl="0">
              <a:defRPr/>
            </a:pPr>
            <a:endParaRPr lang="en-US" sz="800">
              <a:solidFill>
                <a:srgbClr val="FFFFFF">
                  <a:alpha val="50000"/>
                </a:srgbClr>
              </a:solidFill>
              <a:cs typeface="Effra Light" panose="020B0403020203020204" pitchFamily="34" charset="0"/>
            </a:endParaRPr>
          </a:p>
          <a:p>
            <a:pPr lvl="0">
              <a:defRPr/>
            </a:pPr>
            <a:r>
              <a:rPr lang="en-US" sz="800">
                <a:solidFill>
                  <a:srgbClr val="FFFFFF">
                    <a:alpha val="50000"/>
                  </a:srgbClr>
                </a:solidFill>
                <a:cs typeface="Effra Light" panose="020B0403020203020204" pitchFamily="34" charset="0"/>
              </a:rPr>
              <a:t>Compatible with: AMD FirePro</a:t>
            </a:r>
            <a:r>
              <a:rPr lang="en-US" sz="800" baseline="22000">
                <a:solidFill>
                  <a:srgbClr val="FFFFFF">
                    <a:alpha val="50000"/>
                  </a:srgbClr>
                </a:solidFill>
                <a:cs typeface="Effra Light" panose="020B0403020203020204" pitchFamily="34" charset="0"/>
              </a:rPr>
              <a:t>™</a:t>
            </a:r>
            <a:r>
              <a:rPr lang="en-US" sz="800">
                <a:solidFill>
                  <a:srgbClr val="FFFFFF">
                    <a:alpha val="50000"/>
                  </a:srgbClr>
                </a:solidFill>
                <a:cs typeface="Effra Light" panose="020B0403020203020204" pitchFamily="34" charset="0"/>
              </a:rPr>
              <a:t> S7100X, S7150, and S7150 x2 products</a:t>
            </a:r>
          </a:p>
          <a:p>
            <a:pPr lvl="0">
              <a:defRPr/>
            </a:pPr>
            <a:r>
              <a:rPr lang="en-US" sz="80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endParaRPr kumimoji="0" lang="en-US" sz="800" b="0" i="0" u="none" strike="noStrike" kern="1200" cap="none" spc="0" normalizeH="0" baseline="0" noProof="0">
              <a:ln>
                <a:noFill/>
              </a:ln>
              <a:solidFill>
                <a:srgbClr val="FFFFFF">
                  <a:alpha val="50000"/>
                </a:srgbClr>
              </a:solidFill>
              <a:effectLst/>
              <a:uLnTx/>
              <a:uFillTx/>
              <a:latin typeface="Effra Light"/>
              <a:ea typeface="+mn-ea"/>
              <a:cs typeface="Effra Light" panose="020B0403020203020204" pitchFamily="34" charset="0"/>
            </a:endParaRPr>
          </a:p>
        </p:txBody>
      </p:sp>
      <p:cxnSp>
        <p:nvCxnSpPr>
          <p:cNvPr id="51" name="Straight Connector 50">
            <a:extLst>
              <a:ext uri="{FF2B5EF4-FFF2-40B4-BE49-F238E27FC236}">
                <a16:creationId xmlns:a16="http://schemas.microsoft.com/office/drawing/2014/main" id="{5B85A7F1-47EB-4D3C-AAD7-2AFF3F523250}"/>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52" name="Straight Connector 51">
            <a:extLst>
              <a:ext uri="{FF2B5EF4-FFF2-40B4-BE49-F238E27FC236}">
                <a16:creationId xmlns:a16="http://schemas.microsoft.com/office/drawing/2014/main" id="{A460B69C-C584-4F0E-B8E4-8B9E0D7C9774}"/>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53" name="Straight Connector 52">
            <a:extLst>
              <a:ext uri="{FF2B5EF4-FFF2-40B4-BE49-F238E27FC236}">
                <a16:creationId xmlns:a16="http://schemas.microsoft.com/office/drawing/2014/main" id="{0B9886B2-17EC-4AB2-B349-BE14D591828F}"/>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54" name="Straight Connector 53">
            <a:extLst>
              <a:ext uri="{FF2B5EF4-FFF2-40B4-BE49-F238E27FC236}">
                <a16:creationId xmlns:a16="http://schemas.microsoft.com/office/drawing/2014/main" id="{A1560C59-7652-4330-A1E9-414CDFFCCC86}"/>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pic>
        <p:nvPicPr>
          <p:cNvPr id="62" name="Graphic 3" descr="Download">
            <a:extLst>
              <a:ext uri="{FF2B5EF4-FFF2-40B4-BE49-F238E27FC236}">
                <a16:creationId xmlns:a16="http://schemas.microsoft.com/office/drawing/2014/main" id="{F7A4D605-E1FD-4356-914F-19F28C77AA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6132" y="5262569"/>
            <a:ext cx="416091" cy="416091"/>
          </a:xfrm>
          <a:prstGeom prst="rect">
            <a:avLst/>
          </a:prstGeom>
        </p:spPr>
      </p:pic>
      <p:sp>
        <p:nvSpPr>
          <p:cNvPr id="64" name="Rectangle 63">
            <a:extLst>
              <a:ext uri="{FF2B5EF4-FFF2-40B4-BE49-F238E27FC236}">
                <a16:creationId xmlns:a16="http://schemas.microsoft.com/office/drawing/2014/main" id="{E27AF8B8-C275-433E-9574-6A0DB0E2864A}"/>
              </a:ext>
            </a:extLst>
          </p:cNvPr>
          <p:cNvSpPr/>
          <p:nvPr/>
        </p:nvSpPr>
        <p:spPr>
          <a:xfrm>
            <a:off x="1377381" y="3309100"/>
            <a:ext cx="3929910" cy="595968"/>
          </a:xfrm>
          <a:prstGeom prst="rect">
            <a:avLst/>
          </a:prstGeom>
        </p:spPr>
        <p:txBody>
          <a:bodyPr wrap="square" lIns="0" tIns="0" rIns="0" bIns="0" anchor="t" anchorCtr="0">
            <a:noAutofit/>
          </a:bodyPr>
          <a:lstStyle/>
          <a:p>
            <a:r>
              <a:rPr lang="en-US">
                <a:solidFill>
                  <a:srgbClr val="FFFFFF"/>
                </a:solidFill>
                <a:cs typeface="Effra Light" panose="020B0403020203020204" pitchFamily="34" charset="0"/>
              </a:rPr>
              <a:t>Tailor GIM (Guest Interface Manager)</a:t>
            </a:r>
            <a:br>
              <a:rPr lang="en-US">
                <a:solidFill>
                  <a:srgbClr val="FFFFFF"/>
                </a:solidFill>
                <a:cs typeface="Effra Light" panose="020B0403020203020204" pitchFamily="34" charset="0"/>
              </a:rPr>
            </a:br>
            <a:r>
              <a:rPr lang="en-US">
                <a:solidFill>
                  <a:srgbClr val="FFFFFF"/>
                </a:solidFill>
                <a:cs typeface="Effra Light" panose="020B0403020203020204" pitchFamily="34" charset="0"/>
              </a:rPr>
              <a:t>to Your Production Environment</a:t>
            </a:r>
          </a:p>
        </p:txBody>
      </p:sp>
      <p:sp>
        <p:nvSpPr>
          <p:cNvPr id="29" name="TextBox 28">
            <a:extLst>
              <a:ext uri="{FF2B5EF4-FFF2-40B4-BE49-F238E27FC236}">
                <a16:creationId xmlns:a16="http://schemas.microsoft.com/office/drawing/2014/main" id="{135BABD3-0F55-49CD-B700-F91898234C1E}"/>
              </a:ext>
            </a:extLst>
          </p:cNvPr>
          <p:cNvSpPr txBox="1"/>
          <p:nvPr/>
        </p:nvSpPr>
        <p:spPr>
          <a:xfrm>
            <a:off x="1285862" y="5285948"/>
            <a:ext cx="3403971" cy="369332"/>
          </a:xfrm>
          <a:prstGeom prst="rect">
            <a:avLst/>
          </a:prstGeom>
          <a:noFill/>
        </p:spPr>
        <p:txBody>
          <a:bodyPr wrap="square" rtlCol="0">
            <a:spAutoFit/>
          </a:bodyPr>
          <a:lstStyle/>
          <a:p>
            <a:pPr>
              <a:spcAft>
                <a:spcPts val="600"/>
              </a:spcAft>
              <a:buClr>
                <a:schemeClr val="bg2"/>
              </a:buClr>
            </a:pPr>
            <a:r>
              <a:rPr lang="en-US" altLang="en-US">
                <a:solidFill>
                  <a:prstClr val="white"/>
                </a:solidFill>
                <a:cs typeface="Effra Light" panose="020B0403020203020204" pitchFamily="34" charset="0"/>
              </a:rPr>
              <a:t>Available on GitHub</a:t>
            </a:r>
          </a:p>
        </p:txBody>
      </p:sp>
      <p:sp>
        <p:nvSpPr>
          <p:cNvPr id="30" name="Rectangle 29">
            <a:extLst>
              <a:ext uri="{FF2B5EF4-FFF2-40B4-BE49-F238E27FC236}">
                <a16:creationId xmlns:a16="http://schemas.microsoft.com/office/drawing/2014/main" id="{2D4B89E2-7C01-4F30-ABE8-8527590B8316}"/>
              </a:ext>
            </a:extLst>
          </p:cNvPr>
          <p:cNvSpPr/>
          <p:nvPr/>
        </p:nvSpPr>
        <p:spPr>
          <a:xfrm>
            <a:off x="1377381" y="4261769"/>
            <a:ext cx="3654302" cy="595968"/>
          </a:xfrm>
          <a:prstGeom prst="rect">
            <a:avLst/>
          </a:prstGeom>
        </p:spPr>
        <p:txBody>
          <a:bodyPr wrap="square" lIns="0" tIns="0" rIns="0" bIns="0" anchor="t" anchorCtr="0">
            <a:noAutofit/>
          </a:bodyPr>
          <a:lstStyle/>
          <a:p>
            <a:r>
              <a:rPr lang="en-US" dirty="0">
                <a:solidFill>
                  <a:srgbClr val="FFFFFF"/>
                </a:solidFill>
                <a:cs typeface="Effra Light" panose="020B0403020203020204" pitchFamily="34" charset="0"/>
              </a:rPr>
              <a:t>Reiterates AMD’s Commitment</a:t>
            </a:r>
            <a:br>
              <a:rPr lang="en-US" dirty="0">
                <a:solidFill>
                  <a:srgbClr val="FFFFFF"/>
                </a:solidFill>
                <a:cs typeface="Effra Light" panose="020B0403020203020204" pitchFamily="34" charset="0"/>
              </a:rPr>
            </a:br>
            <a:r>
              <a:rPr lang="en-US" dirty="0">
                <a:solidFill>
                  <a:srgbClr val="FFFFFF"/>
                </a:solidFill>
                <a:cs typeface="Effra Light" panose="020B0403020203020204" pitchFamily="34" charset="0"/>
              </a:rPr>
              <a:t>to Open-Source Solutions</a:t>
            </a:r>
          </a:p>
        </p:txBody>
      </p:sp>
      <p:grpSp>
        <p:nvGrpSpPr>
          <p:cNvPr id="36" name="Group 35">
            <a:extLst>
              <a:ext uri="{FF2B5EF4-FFF2-40B4-BE49-F238E27FC236}">
                <a16:creationId xmlns:a16="http://schemas.microsoft.com/office/drawing/2014/main" id="{E252890A-659B-4E97-81E4-787A6B47B0E6}"/>
              </a:ext>
            </a:extLst>
          </p:cNvPr>
          <p:cNvGrpSpPr>
            <a:grpSpLocks noChangeAspect="1"/>
          </p:cNvGrpSpPr>
          <p:nvPr/>
        </p:nvGrpSpPr>
        <p:grpSpPr>
          <a:xfrm>
            <a:off x="770914" y="3374952"/>
            <a:ext cx="466527" cy="381430"/>
            <a:chOff x="6089651" y="1012826"/>
            <a:chExt cx="1227138" cy="1003300"/>
          </a:xfrm>
        </p:grpSpPr>
        <p:sp>
          <p:nvSpPr>
            <p:cNvPr id="37" name="Freeform 5">
              <a:extLst>
                <a:ext uri="{FF2B5EF4-FFF2-40B4-BE49-F238E27FC236}">
                  <a16:creationId xmlns:a16="http://schemas.microsoft.com/office/drawing/2014/main" id="{B1B0DB27-75EA-43C3-9CEC-D28C9AAE0C29}"/>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8" name="Freeform 6">
              <a:extLst>
                <a:ext uri="{FF2B5EF4-FFF2-40B4-BE49-F238E27FC236}">
                  <a16:creationId xmlns:a16="http://schemas.microsoft.com/office/drawing/2014/main" id="{461D841B-1206-4909-8220-621F3184C5EE}"/>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39" name="Freeform 7">
              <a:extLst>
                <a:ext uri="{FF2B5EF4-FFF2-40B4-BE49-F238E27FC236}">
                  <a16:creationId xmlns:a16="http://schemas.microsoft.com/office/drawing/2014/main" id="{F03ACFD9-A891-4810-A5DF-B66B1B4F3F6F}"/>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40" name="Freeform 8">
              <a:extLst>
                <a:ext uri="{FF2B5EF4-FFF2-40B4-BE49-F238E27FC236}">
                  <a16:creationId xmlns:a16="http://schemas.microsoft.com/office/drawing/2014/main" id="{5CD0ED4E-EA11-4FB2-9136-67FC11C2E3D4}"/>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41" name="Freeform 9">
              <a:extLst>
                <a:ext uri="{FF2B5EF4-FFF2-40B4-BE49-F238E27FC236}">
                  <a16:creationId xmlns:a16="http://schemas.microsoft.com/office/drawing/2014/main" id="{B8B19085-AC32-4A6B-8456-0DDCD51D6D2A}"/>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43" name="Freeform 10">
              <a:extLst>
                <a:ext uri="{FF2B5EF4-FFF2-40B4-BE49-F238E27FC236}">
                  <a16:creationId xmlns:a16="http://schemas.microsoft.com/office/drawing/2014/main" id="{EB846DF4-E52E-4C7B-B39B-9B07C38CE8B6}"/>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grpSp>
        <p:nvGrpSpPr>
          <p:cNvPr id="44" name="Group 43">
            <a:extLst>
              <a:ext uri="{FF2B5EF4-FFF2-40B4-BE49-F238E27FC236}">
                <a16:creationId xmlns:a16="http://schemas.microsoft.com/office/drawing/2014/main" id="{AB181D21-3FC6-4327-83CE-4BBDD3A4C33E}"/>
              </a:ext>
            </a:extLst>
          </p:cNvPr>
          <p:cNvGrpSpPr>
            <a:grpSpLocks noChangeAspect="1"/>
          </p:cNvGrpSpPr>
          <p:nvPr/>
        </p:nvGrpSpPr>
        <p:grpSpPr>
          <a:xfrm>
            <a:off x="801420" y="4289041"/>
            <a:ext cx="405515" cy="492443"/>
            <a:chOff x="7802432" y="5734791"/>
            <a:chExt cx="429518" cy="521590"/>
          </a:xfrm>
        </p:grpSpPr>
        <p:sp>
          <p:nvSpPr>
            <p:cNvPr id="46" name="Donut 5">
              <a:extLst>
                <a:ext uri="{FF2B5EF4-FFF2-40B4-BE49-F238E27FC236}">
                  <a16:creationId xmlns:a16="http://schemas.microsoft.com/office/drawing/2014/main" id="{772EF317-162B-4B13-8C01-F7690C9CDC4D}"/>
                </a:ext>
              </a:extLst>
            </p:cNvPr>
            <p:cNvSpPr/>
            <p:nvPr/>
          </p:nvSpPr>
          <p:spPr>
            <a:xfrm>
              <a:off x="7802432" y="5762964"/>
              <a:ext cx="429518" cy="429518"/>
            </a:xfrm>
            <a:prstGeom prst="donut">
              <a:avLst>
                <a:gd name="adj" fmla="val 8684"/>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sp>
          <p:nvSpPr>
            <p:cNvPr id="55" name="Rectangle 54">
              <a:extLst>
                <a:ext uri="{FF2B5EF4-FFF2-40B4-BE49-F238E27FC236}">
                  <a16:creationId xmlns:a16="http://schemas.microsoft.com/office/drawing/2014/main" id="{58C136EE-3E95-4610-BE0B-E4A95DFC5BE5}"/>
                </a:ext>
              </a:extLst>
            </p:cNvPr>
            <p:cNvSpPr/>
            <p:nvPr/>
          </p:nvSpPr>
          <p:spPr>
            <a:xfrm>
              <a:off x="7820563" y="5734791"/>
              <a:ext cx="394250" cy="52159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rPr>
                <a:t>$</a:t>
              </a:r>
            </a:p>
          </p:txBody>
        </p:sp>
        <p:sp>
          <p:nvSpPr>
            <p:cNvPr id="57" name="Rectangle 56">
              <a:extLst>
                <a:ext uri="{FF2B5EF4-FFF2-40B4-BE49-F238E27FC236}">
                  <a16:creationId xmlns:a16="http://schemas.microsoft.com/office/drawing/2014/main" id="{325B3FCF-BDCC-475F-AE58-5DBF8C2724B7}"/>
                </a:ext>
              </a:extLst>
            </p:cNvPr>
            <p:cNvSpPr/>
            <p:nvPr/>
          </p:nvSpPr>
          <p:spPr>
            <a:xfrm rot="18900000" flipH="1">
              <a:off x="7994332" y="5791762"/>
              <a:ext cx="45719" cy="36576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endParaRPr>
            </a:p>
          </p:txBody>
        </p:sp>
      </p:grpSp>
      <p:sp>
        <p:nvSpPr>
          <p:cNvPr id="34" name="Rectangle 33">
            <a:extLst>
              <a:ext uri="{FF2B5EF4-FFF2-40B4-BE49-F238E27FC236}">
                <a16:creationId xmlns:a16="http://schemas.microsoft.com/office/drawing/2014/main" id="{A56188C8-A228-4412-A392-38715861D9F0}"/>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5" name="Group 34">
            <a:extLst>
              <a:ext uri="{FF2B5EF4-FFF2-40B4-BE49-F238E27FC236}">
                <a16:creationId xmlns:a16="http://schemas.microsoft.com/office/drawing/2014/main" id="{578D77F5-C370-42B1-9E42-188CDD9433A9}"/>
              </a:ext>
            </a:extLst>
          </p:cNvPr>
          <p:cNvGrpSpPr/>
          <p:nvPr/>
        </p:nvGrpSpPr>
        <p:grpSpPr>
          <a:xfrm>
            <a:off x="11643360" y="4924540"/>
            <a:ext cx="548640" cy="548640"/>
            <a:chOff x="11650705" y="4924540"/>
            <a:chExt cx="548640" cy="548640"/>
          </a:xfrm>
        </p:grpSpPr>
        <p:sp>
          <p:nvSpPr>
            <p:cNvPr id="42" name="Rectangle 41">
              <a:extLst>
                <a:ext uri="{FF2B5EF4-FFF2-40B4-BE49-F238E27FC236}">
                  <a16:creationId xmlns:a16="http://schemas.microsoft.com/office/drawing/2014/main" id="{7C1C743C-6928-4BBC-9F6C-3AC5EB5B9E76}"/>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45" name="Picture 44">
              <a:extLst>
                <a:ext uri="{FF2B5EF4-FFF2-40B4-BE49-F238E27FC236}">
                  <a16:creationId xmlns:a16="http://schemas.microsoft.com/office/drawing/2014/main" id="{65578473-F1D0-49E4-89D3-F8E5761321F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47" name="Rectangle 46">
            <a:extLst>
              <a:ext uri="{FF2B5EF4-FFF2-40B4-BE49-F238E27FC236}">
                <a16:creationId xmlns:a16="http://schemas.microsoft.com/office/drawing/2014/main" id="{0AD1B253-7AD3-43CD-88CA-58F336ABBBA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48" name="Group 47">
            <a:extLst>
              <a:ext uri="{FF2B5EF4-FFF2-40B4-BE49-F238E27FC236}">
                <a16:creationId xmlns:a16="http://schemas.microsoft.com/office/drawing/2014/main" id="{B9BC6958-6283-4F70-8AF6-E436F1723245}"/>
              </a:ext>
            </a:extLst>
          </p:cNvPr>
          <p:cNvGrpSpPr>
            <a:grpSpLocks noChangeAspect="1"/>
          </p:cNvGrpSpPr>
          <p:nvPr/>
        </p:nvGrpSpPr>
        <p:grpSpPr>
          <a:xfrm>
            <a:off x="8782862" y="5007667"/>
            <a:ext cx="466527" cy="381430"/>
            <a:chOff x="6089651" y="1012826"/>
            <a:chExt cx="1227138" cy="1003300"/>
          </a:xfrm>
          <a:solidFill>
            <a:schemeClr val="bg1"/>
          </a:solidFill>
        </p:grpSpPr>
        <p:sp>
          <p:nvSpPr>
            <p:cNvPr id="49" name="Freeform 5">
              <a:extLst>
                <a:ext uri="{FF2B5EF4-FFF2-40B4-BE49-F238E27FC236}">
                  <a16:creationId xmlns:a16="http://schemas.microsoft.com/office/drawing/2014/main" id="{57012136-7448-42AE-933A-0986957831DE}"/>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0" name="Freeform 6">
              <a:extLst>
                <a:ext uri="{FF2B5EF4-FFF2-40B4-BE49-F238E27FC236}">
                  <a16:creationId xmlns:a16="http://schemas.microsoft.com/office/drawing/2014/main" id="{4E8DC4D8-CB9B-45D8-9A7C-A327E4AEF1A5}"/>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6" name="Freeform 7">
              <a:extLst>
                <a:ext uri="{FF2B5EF4-FFF2-40B4-BE49-F238E27FC236}">
                  <a16:creationId xmlns:a16="http://schemas.microsoft.com/office/drawing/2014/main" id="{CC41AD8F-5FE7-46FE-98AB-3D255F933A18}"/>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8" name="Freeform 8">
              <a:extLst>
                <a:ext uri="{FF2B5EF4-FFF2-40B4-BE49-F238E27FC236}">
                  <a16:creationId xmlns:a16="http://schemas.microsoft.com/office/drawing/2014/main" id="{F9328AB7-782D-4632-BCE8-8566956A2109}"/>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59" name="Freeform 9">
              <a:extLst>
                <a:ext uri="{FF2B5EF4-FFF2-40B4-BE49-F238E27FC236}">
                  <a16:creationId xmlns:a16="http://schemas.microsoft.com/office/drawing/2014/main" id="{AF7D278F-2F4F-40F2-9A99-0400286A099B}"/>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sp>
          <p:nvSpPr>
            <p:cNvPr id="60" name="Freeform 10">
              <a:extLst>
                <a:ext uri="{FF2B5EF4-FFF2-40B4-BE49-F238E27FC236}">
                  <a16:creationId xmlns:a16="http://schemas.microsoft.com/office/drawing/2014/main" id="{E2258679-3C93-48AA-8253-771736A59C91}"/>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Effra Light"/>
                <a:ea typeface="+mn-ea"/>
                <a:cs typeface="+mn-cs"/>
              </a:endParaRPr>
            </a:p>
          </p:txBody>
        </p:sp>
      </p:grpSp>
      <p:sp>
        <p:nvSpPr>
          <p:cNvPr id="61" name="Rectangle 60">
            <a:extLst>
              <a:ext uri="{FF2B5EF4-FFF2-40B4-BE49-F238E27FC236}">
                <a16:creationId xmlns:a16="http://schemas.microsoft.com/office/drawing/2014/main" id="{C9812CC4-105D-43D0-827D-4D453778563E}"/>
              </a:ext>
            </a:extLst>
          </p:cNvPr>
          <p:cNvSpPr/>
          <p:nvPr/>
        </p:nvSpPr>
        <p:spPr>
          <a:xfrm>
            <a:off x="9326571" y="4944469"/>
            <a:ext cx="2250132" cy="548640"/>
          </a:xfrm>
          <a:prstGeom prst="rect">
            <a:avLst/>
          </a:prstGeom>
          <a:noFill/>
          <a:ln w="12700" cap="flat" cmpd="sng" algn="ctr">
            <a:noFill/>
            <a:prstDash val="solid"/>
            <a:miter lim="800000"/>
          </a:ln>
          <a:effectLst/>
        </p:spPr>
        <p:txBody>
          <a:bodyPr lIns="0" tIns="0" rIns="0" bIns="0" rtlCol="0" anchor="ctr"/>
          <a:lstStyle/>
          <a:p>
            <a:pPr lvl="0" algn="ctr">
              <a:lnSpc>
                <a:spcPct val="90000"/>
              </a:lnSpc>
              <a:defRPr/>
            </a:pPr>
            <a:r>
              <a:rPr lang="en-US" kern="0" dirty="0">
                <a:solidFill>
                  <a:prstClr val="black"/>
                </a:solidFill>
                <a:latin typeface="Effra Medium" panose="020B0703020203020204" pitchFamily="34" charset="0"/>
                <a:cs typeface="Effra Medium" panose="020B0703020203020204" pitchFamily="34" charset="0"/>
              </a:rPr>
              <a:t>A Platform You Can Build On</a:t>
            </a:r>
          </a:p>
        </p:txBody>
      </p:sp>
      <p:grpSp>
        <p:nvGrpSpPr>
          <p:cNvPr id="65" name="Group 64">
            <a:extLst>
              <a:ext uri="{FF2B5EF4-FFF2-40B4-BE49-F238E27FC236}">
                <a16:creationId xmlns:a16="http://schemas.microsoft.com/office/drawing/2014/main" id="{F73203CB-BC00-4673-9CEF-C1F4D2CE6356}"/>
              </a:ext>
            </a:extLst>
          </p:cNvPr>
          <p:cNvGrpSpPr/>
          <p:nvPr/>
        </p:nvGrpSpPr>
        <p:grpSpPr>
          <a:xfrm>
            <a:off x="10238335" y="5593659"/>
            <a:ext cx="1847343" cy="844964"/>
            <a:chOff x="10238335" y="5593659"/>
            <a:chExt cx="1847343" cy="844964"/>
          </a:xfrm>
        </p:grpSpPr>
        <p:pic>
          <p:nvPicPr>
            <p:cNvPr id="66" name="Picture 65">
              <a:extLst>
                <a:ext uri="{FF2B5EF4-FFF2-40B4-BE49-F238E27FC236}">
                  <a16:creationId xmlns:a16="http://schemas.microsoft.com/office/drawing/2014/main" id="{935A87C4-D99A-4A83-813F-DA9665C9B9EA}"/>
                </a:ext>
              </a:extLst>
            </p:cNvPr>
            <p:cNvPicPr>
              <a:picLocks noChangeAspect="1"/>
            </p:cNvPicPr>
            <p:nvPr/>
          </p:nvPicPr>
          <p:blipFill>
            <a:blip r:embed="rId7"/>
            <a:stretch>
              <a:fillRect/>
            </a:stretch>
          </p:blipFill>
          <p:spPr>
            <a:xfrm>
              <a:off x="10339046" y="5593659"/>
              <a:ext cx="1645920" cy="502935"/>
            </a:xfrm>
            <a:prstGeom prst="rect">
              <a:avLst/>
            </a:prstGeom>
            <a:effectLst/>
          </p:spPr>
        </p:pic>
        <p:sp>
          <p:nvSpPr>
            <p:cNvPr id="67" name="TextBox 66">
              <a:extLst>
                <a:ext uri="{FF2B5EF4-FFF2-40B4-BE49-F238E27FC236}">
                  <a16:creationId xmlns:a16="http://schemas.microsoft.com/office/drawing/2014/main" id="{5C7954B7-99CA-46DB-B98B-EB5D42AF4B11}"/>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Tree>
    <p:extLst>
      <p:ext uri="{BB962C8B-B14F-4D97-AF65-F5344CB8AC3E}">
        <p14:creationId xmlns:p14="http://schemas.microsoft.com/office/powerpoint/2010/main" val="37670586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FF8C13BD-7DB3-4B36-A0EB-AC45DFC85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3" name="Rectangle 32">
            <a:extLst>
              <a:ext uri="{FF2B5EF4-FFF2-40B4-BE49-F238E27FC236}">
                <a16:creationId xmlns:a16="http://schemas.microsoft.com/office/drawing/2014/main" id="{EB96E5B4-C841-4A91-9972-28683B9F1098}"/>
              </a:ext>
            </a:extLst>
          </p:cNvPr>
          <p:cNvSpPr/>
          <p:nvPr/>
        </p:nvSpPr>
        <p:spPr>
          <a:xfrm>
            <a:off x="0" y="1145512"/>
            <a:ext cx="12192000" cy="5712489"/>
          </a:xfrm>
          <a:prstGeom prst="rect">
            <a:avLst/>
          </a:prstGeom>
          <a:gradFill flip="none" rotWithShape="1">
            <a:gsLst>
              <a:gs pos="53000">
                <a:sysClr val="windowText" lastClr="000000">
                  <a:alpha val="72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Connector 10"/>
          <p:cNvCxnSpPr/>
          <p:nvPr/>
        </p:nvCxnSpPr>
        <p:spPr>
          <a:xfrm rot="16200000" flipV="1">
            <a:off x="6092546" y="-3354733"/>
            <a:ext cx="0" cy="12174200"/>
          </a:xfrm>
          <a:prstGeom prst="line">
            <a:avLst/>
          </a:prstGeom>
          <a:noFill/>
          <a:ln w="19050" cap="flat" cmpd="sng" algn="ctr">
            <a:gradFill>
              <a:gsLst>
                <a:gs pos="0">
                  <a:srgbClr val="FFFFFF">
                    <a:alpha val="0"/>
                  </a:srgbClr>
                </a:gs>
                <a:gs pos="30000">
                  <a:srgbClr val="FFFFFF">
                    <a:alpha val="60000"/>
                  </a:srgbClr>
                </a:gs>
                <a:gs pos="70000">
                  <a:srgbClr val="FFFFFF">
                    <a:alpha val="60000"/>
                  </a:srgbClr>
                </a:gs>
                <a:gs pos="100000">
                  <a:srgbClr val="FFFFFF">
                    <a:alpha val="0"/>
                  </a:srgbClr>
                </a:gs>
              </a:gsLst>
              <a:lin ang="5400000" scaled="0"/>
            </a:gradFill>
            <a:prstDash val="solid"/>
          </a:ln>
          <a:effectLst/>
        </p:spPr>
      </p:cxnSp>
      <p:sp>
        <p:nvSpPr>
          <p:cNvPr id="28" name="Title 4">
            <a:extLst>
              <a:ext uri="{FF2B5EF4-FFF2-40B4-BE49-F238E27FC236}">
                <a16:creationId xmlns:a16="http://schemas.microsoft.com/office/drawing/2014/main" id="{BE96EF09-95BF-40B8-9E24-FBABC0ED6A53}"/>
              </a:ext>
            </a:extLst>
          </p:cNvPr>
          <p:cNvSpPr txBox="1">
            <a:spLocks/>
          </p:cNvSpPr>
          <p:nvPr/>
        </p:nvSpPr>
        <p:spPr>
          <a:xfrm>
            <a:off x="2026068" y="2011842"/>
            <a:ext cx="8132956" cy="735321"/>
          </a:xfrm>
          <a:prstGeom prst="rect">
            <a:avLst/>
          </a:prstGeom>
          <a:effectLst>
            <a:outerShdw blurRad="165100" dist="12700" dir="2700000" algn="tl" rotWithShape="0">
              <a:prstClr val="black">
                <a:alpha val="72000"/>
              </a:prstClr>
            </a:outerShdw>
          </a:effectLst>
        </p:spPr>
        <p:txBody>
          <a:bodyPr lIns="0" tIns="0" rIns="0" bIns="91440" anchor="t" anchorCtr="0"/>
          <a:lstStyle>
            <a:lvl1pPr algn="l" defTabSz="914126" rtl="0" eaLnBrk="1" latinLnBrk="0" hangingPunct="1">
              <a:spcBef>
                <a:spcPct val="0"/>
              </a:spcBef>
              <a:buNone/>
              <a:defRPr sz="3199" b="0" i="0" strike="noStrike" kern="1200" cap="none" spc="-60" baseline="0">
                <a:solidFill>
                  <a:schemeClr val="tx1"/>
                </a:solidFill>
                <a:latin typeface="Effra Light" charset="0"/>
                <a:ea typeface="Effra Light" charset="0"/>
                <a:cs typeface="Effra Light" charset="0"/>
              </a:defRPr>
            </a:lvl1pPr>
          </a:lstStyle>
          <a:p>
            <a:pPr marL="0" marR="0" lvl="0" indent="0" algn="ctr" defTabSz="914126" rtl="0" eaLnBrk="1" fontAlgn="auto" latinLnBrk="0" hangingPunct="1">
              <a:lnSpc>
                <a:spcPct val="80000"/>
              </a:lnSpc>
              <a:spcBef>
                <a:spcPct val="0"/>
              </a:spcBef>
              <a:spcAft>
                <a:spcPts val="0"/>
              </a:spcAft>
              <a:buClrTx/>
              <a:buSzTx/>
              <a:buFontTx/>
              <a:buNone/>
              <a:tabLst/>
              <a:defRPr/>
            </a:pPr>
            <a:r>
              <a:rPr kumimoji="0" lang="en-CA" sz="6000" b="0" i="0" u="none" strike="noStrike" kern="1200" cap="none" spc="0" normalizeH="0" baseline="0" noProof="0">
                <a:ln>
                  <a:noFill/>
                </a:ln>
                <a:solidFill>
                  <a:prstClr val="white"/>
                </a:solidFill>
                <a:effectLst/>
                <a:uLnTx/>
                <a:uFillTx/>
                <a:latin typeface="Effra Light" panose="020B0403020203020204" pitchFamily="34" charset="0"/>
                <a:cs typeface="Effra Light" panose="020B0403020203020204" pitchFamily="34" charset="0"/>
              </a:rPr>
              <a:t>ENTERPRISE EDITION</a:t>
            </a:r>
          </a:p>
        </p:txBody>
      </p:sp>
      <p:pic>
        <p:nvPicPr>
          <p:cNvPr id="29" name="Picture 28">
            <a:extLst>
              <a:ext uri="{FF2B5EF4-FFF2-40B4-BE49-F238E27FC236}">
                <a16:creationId xmlns:a16="http://schemas.microsoft.com/office/drawing/2014/main" id="{4630AD59-3249-4D4E-9909-76D17A75B3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3093" y="786845"/>
            <a:ext cx="3038907" cy="928144"/>
          </a:xfrm>
          <a:prstGeom prst="rect">
            <a:avLst/>
          </a:prstGeom>
        </p:spPr>
      </p:pic>
      <p:graphicFrame>
        <p:nvGraphicFramePr>
          <p:cNvPr id="6" name="Table 5">
            <a:extLst>
              <a:ext uri="{FF2B5EF4-FFF2-40B4-BE49-F238E27FC236}">
                <a16:creationId xmlns:a16="http://schemas.microsoft.com/office/drawing/2014/main" id="{3AFE5589-5C7F-4EDE-8FA5-5B2CBA861FD0}"/>
              </a:ext>
            </a:extLst>
          </p:cNvPr>
          <p:cNvGraphicFramePr>
            <a:graphicFrameLocks noGrp="1"/>
          </p:cNvGraphicFramePr>
          <p:nvPr>
            <p:extLst>
              <p:ext uri="{D42A27DB-BD31-4B8C-83A1-F6EECF244321}">
                <p14:modId xmlns:p14="http://schemas.microsoft.com/office/powerpoint/2010/main" val="1877797925"/>
              </p:ext>
            </p:extLst>
          </p:nvPr>
        </p:nvGraphicFramePr>
        <p:xfrm>
          <a:off x="606146" y="3478775"/>
          <a:ext cx="10972800" cy="3130542"/>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882728203"/>
                    </a:ext>
                  </a:extLst>
                </a:gridCol>
                <a:gridCol w="2743200">
                  <a:extLst>
                    <a:ext uri="{9D8B030D-6E8A-4147-A177-3AD203B41FA5}">
                      <a16:colId xmlns:a16="http://schemas.microsoft.com/office/drawing/2014/main" val="558547994"/>
                    </a:ext>
                  </a:extLst>
                </a:gridCol>
                <a:gridCol w="2743200">
                  <a:extLst>
                    <a:ext uri="{9D8B030D-6E8A-4147-A177-3AD203B41FA5}">
                      <a16:colId xmlns:a16="http://schemas.microsoft.com/office/drawing/2014/main" val="712453457"/>
                    </a:ext>
                  </a:extLst>
                </a:gridCol>
                <a:gridCol w="2743200">
                  <a:extLst>
                    <a:ext uri="{9D8B030D-6E8A-4147-A177-3AD203B41FA5}">
                      <a16:colId xmlns:a16="http://schemas.microsoft.com/office/drawing/2014/main" val="2846178133"/>
                    </a:ext>
                  </a:extLst>
                </a:gridCol>
              </a:tblGrid>
              <a:tr h="3130542">
                <a:tc>
                  <a:txBody>
                    <a:bodyPr/>
                    <a:lstStyle/>
                    <a:p>
                      <a:pPr algn="ctr"/>
                      <a:r>
                        <a:rPr lang="en-US" sz="2400" b="0">
                          <a:latin typeface="Effra" panose="020B0603020203020204" pitchFamily="34" charset="0"/>
                          <a:cs typeface="Effra" panose="020B0603020203020204" pitchFamily="34" charset="0"/>
                        </a:rPr>
                        <a:t>Quality</a:t>
                      </a: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a:solidFill>
                            <a:srgbClr val="FFFFFF"/>
                          </a:solidFill>
                          <a:cs typeface="Effra Light" panose="020B0403020203020204" pitchFamily="34" charset="0"/>
                        </a:rPr>
                        <a:t>Optimize Uptime</a:t>
                      </a:r>
                      <a:endParaRPr lang="en-US" sz="1800" b="0" i="1">
                        <a:solidFill>
                          <a:srgbClr val="FFFFFF"/>
                        </a:solidFill>
                        <a:latin typeface="Effra Light" panose="020B0403020203020204" pitchFamily="34" charset="0"/>
                        <a:cs typeface="Effra Light" panose="020B0403020203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400" b="0">
                          <a:latin typeface="Effra" panose="020B0603020203020204" pitchFamily="34" charset="0"/>
                          <a:cs typeface="Effra" panose="020B0603020203020204" pitchFamily="34" charset="0"/>
                        </a:rPr>
                        <a:t>Performance</a:t>
                      </a: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a:solidFill>
                            <a:srgbClr val="FFFFFF"/>
                          </a:solidFill>
                          <a:cs typeface="Effra Light" panose="020B0403020203020204" pitchFamily="34" charset="0"/>
                        </a:rPr>
                        <a:t>Optimize Productivity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400" b="0">
                          <a:latin typeface="Effra" panose="020B0603020203020204" pitchFamily="34" charset="0"/>
                          <a:cs typeface="Effra" panose="020B0603020203020204" pitchFamily="34" charset="0"/>
                        </a:rPr>
                        <a:t>Security Features</a:t>
                      </a: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algn="ctr"/>
                      <a:endParaRPr lang="en-US" sz="2400" b="0">
                        <a:latin typeface="Effra" panose="020B0603020203020204" pitchFamily="34" charset="0"/>
                        <a:cs typeface="Effra" panose="020B06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a:solidFill>
                            <a:srgbClr val="FFFFFF"/>
                          </a:solidFill>
                          <a:cs typeface="Effra Light" panose="020B0403020203020204" pitchFamily="34" charset="0"/>
                        </a:rPr>
                        <a:t>Help Minimize Threats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126" rtl="0" eaLnBrk="1" fontAlgn="auto" latinLnBrk="0" hangingPunct="1">
                        <a:lnSpc>
                          <a:spcPct val="100000"/>
                        </a:lnSpc>
                        <a:spcBef>
                          <a:spcPts val="0"/>
                        </a:spcBef>
                        <a:spcAft>
                          <a:spcPts val="0"/>
                        </a:spcAft>
                        <a:buClrTx/>
                        <a:buSzTx/>
                        <a:buFontTx/>
                        <a:buNone/>
                        <a:tabLst/>
                        <a:defRPr/>
                      </a:pPr>
                      <a:r>
                        <a:rPr lang="en-US" sz="2400" b="0">
                          <a:latin typeface="Effra" panose="020B0603020203020204" pitchFamily="34" charset="0"/>
                          <a:cs typeface="Effra" panose="020B0603020203020204" pitchFamily="34" charset="0"/>
                        </a:rPr>
                        <a:t>Simplicity</a:t>
                      </a: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2400" b="0">
                        <a:solidFill>
                          <a:srgbClr val="FFFFFF"/>
                        </a:solidFill>
                        <a:cs typeface="Effra Light" panose="020B0403020203020204" pitchFamily="34" charset="0"/>
                      </a:endParaRPr>
                    </a:p>
                    <a:p>
                      <a:pPr marL="0" marR="0" lvl="0" indent="0" algn="ctr" defTabSz="914126" rtl="0" eaLnBrk="1" fontAlgn="auto" latinLnBrk="0" hangingPunct="1">
                        <a:lnSpc>
                          <a:spcPct val="100000"/>
                        </a:lnSpc>
                        <a:spcBef>
                          <a:spcPts val="0"/>
                        </a:spcBef>
                        <a:spcAft>
                          <a:spcPts val="0"/>
                        </a:spcAft>
                        <a:buClrTx/>
                        <a:buSzTx/>
                        <a:buFontTx/>
                        <a:buNone/>
                        <a:tabLst/>
                        <a:defRPr/>
                      </a:pPr>
                      <a:r>
                        <a:rPr lang="en-US" sz="1800" b="0" i="1">
                          <a:solidFill>
                            <a:srgbClr val="FFFFFF"/>
                          </a:solidFill>
                          <a:cs typeface="Effra Light" panose="020B0403020203020204" pitchFamily="34" charset="0"/>
                        </a:rPr>
                        <a:t>Help Minimize Overhead</a:t>
                      </a:r>
                    </a:p>
                    <a:p>
                      <a:pPr marL="0" marR="0" lvl="0" indent="0" algn="ctr" defTabSz="914126" rtl="0" eaLnBrk="1" fontAlgn="auto" latinLnBrk="0" hangingPunct="1">
                        <a:lnSpc>
                          <a:spcPct val="100000"/>
                        </a:lnSpc>
                        <a:spcBef>
                          <a:spcPts val="0"/>
                        </a:spcBef>
                        <a:spcAft>
                          <a:spcPts val="0"/>
                        </a:spcAft>
                        <a:buClrTx/>
                        <a:buSzTx/>
                        <a:buFontTx/>
                        <a:buNone/>
                        <a:tabLst/>
                        <a:defRPr/>
                      </a:pPr>
                      <a:endParaRPr lang="en-US" sz="1800" b="0">
                        <a:solidFill>
                          <a:srgbClr val="FFFFFF"/>
                        </a:solidFill>
                        <a:cs typeface="Effra Light" panose="020B0403020203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3067577"/>
                  </a:ext>
                </a:extLst>
              </a:tr>
            </a:tbl>
          </a:graphicData>
        </a:graphic>
      </p:graphicFrame>
      <p:sp>
        <p:nvSpPr>
          <p:cNvPr id="2" name="Rectangle 1">
            <a:extLst>
              <a:ext uri="{FF2B5EF4-FFF2-40B4-BE49-F238E27FC236}">
                <a16:creationId xmlns:a16="http://schemas.microsoft.com/office/drawing/2014/main" id="{F1F14456-4B60-4CBC-9DA7-89F3A759B666}"/>
              </a:ext>
            </a:extLst>
          </p:cNvPr>
          <p:cNvSpPr/>
          <p:nvPr/>
        </p:nvSpPr>
        <p:spPr>
          <a:xfrm>
            <a:off x="2367255" y="2767869"/>
            <a:ext cx="7457491" cy="646331"/>
          </a:xfrm>
          <a:prstGeom prst="rect">
            <a:avLst/>
          </a:prstGeom>
        </p:spPr>
        <p:txBody>
          <a:bodyPr wrap="none">
            <a:spAutoFit/>
          </a:bodyPr>
          <a:lstStyle/>
          <a:p>
            <a:r>
              <a:rPr lang="en-US" sz="3600">
                <a:cs typeface="Effra" panose="020B0603020203020204" pitchFamily="34" charset="0"/>
              </a:rPr>
              <a:t>Optimizing Your Graphics Investment</a:t>
            </a:r>
          </a:p>
        </p:txBody>
      </p:sp>
      <p:grpSp>
        <p:nvGrpSpPr>
          <p:cNvPr id="3" name="Group 2">
            <a:extLst>
              <a:ext uri="{FF2B5EF4-FFF2-40B4-BE49-F238E27FC236}">
                <a16:creationId xmlns:a16="http://schemas.microsoft.com/office/drawing/2014/main" id="{41A0C5F3-5077-4F24-BA26-E0B9922BB9FF}"/>
              </a:ext>
            </a:extLst>
          </p:cNvPr>
          <p:cNvGrpSpPr/>
          <p:nvPr/>
        </p:nvGrpSpPr>
        <p:grpSpPr>
          <a:xfrm>
            <a:off x="1407508" y="4035432"/>
            <a:ext cx="1143000" cy="1143000"/>
            <a:chOff x="1330154" y="4029284"/>
            <a:chExt cx="1143000" cy="1143000"/>
          </a:xfrm>
        </p:grpSpPr>
        <p:pic>
          <p:nvPicPr>
            <p:cNvPr id="30" name="Graphic 102" descr="Ribbon">
              <a:extLst>
                <a:ext uri="{FF2B5EF4-FFF2-40B4-BE49-F238E27FC236}">
                  <a16:creationId xmlns:a16="http://schemas.microsoft.com/office/drawing/2014/main" id="{17398F33-BAA3-45A6-920E-364012BF21B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30154" y="4029284"/>
              <a:ext cx="1143000" cy="1143000"/>
            </a:xfrm>
            <a:prstGeom prst="rect">
              <a:avLst/>
            </a:prstGeom>
          </p:spPr>
        </p:pic>
        <p:pic>
          <p:nvPicPr>
            <p:cNvPr id="31" name="Graphic 103" descr="Checkmark">
              <a:extLst>
                <a:ext uri="{FF2B5EF4-FFF2-40B4-BE49-F238E27FC236}">
                  <a16:creationId xmlns:a16="http://schemas.microsoft.com/office/drawing/2014/main" id="{58181587-E838-4C33-AD3D-82E3D0E1A8A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14315" y="4275351"/>
              <a:ext cx="346555" cy="346555"/>
            </a:xfrm>
            <a:prstGeom prst="rect">
              <a:avLst/>
            </a:prstGeom>
          </p:spPr>
        </p:pic>
      </p:grpSp>
      <p:sp>
        <p:nvSpPr>
          <p:cNvPr id="34" name="Freeform 14">
            <a:extLst>
              <a:ext uri="{FF2B5EF4-FFF2-40B4-BE49-F238E27FC236}">
                <a16:creationId xmlns:a16="http://schemas.microsoft.com/office/drawing/2014/main" id="{DD55D5AD-9983-49C9-94E9-A8481451E1C0}"/>
              </a:ext>
            </a:extLst>
          </p:cNvPr>
          <p:cNvSpPr>
            <a:spLocks noChangeAspect="1" noEditPoints="1"/>
          </p:cNvSpPr>
          <p:nvPr/>
        </p:nvSpPr>
        <p:spPr bwMode="auto">
          <a:xfrm>
            <a:off x="4264101" y="4149732"/>
            <a:ext cx="915320" cy="914400"/>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Light"/>
              <a:ea typeface="+mn-ea"/>
              <a:cs typeface="+mn-cs"/>
            </a:endParaRPr>
          </a:p>
        </p:txBody>
      </p:sp>
      <p:pic>
        <p:nvPicPr>
          <p:cNvPr id="35" name="Graphic 34" descr="Lock">
            <a:extLst>
              <a:ext uri="{FF2B5EF4-FFF2-40B4-BE49-F238E27FC236}">
                <a16:creationId xmlns:a16="http://schemas.microsoft.com/office/drawing/2014/main" id="{3D8EBE48-EABF-455F-8E48-2DBC826DDA8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869877" y="4012572"/>
            <a:ext cx="1188720" cy="1188720"/>
          </a:xfrm>
          <a:prstGeom prst="rect">
            <a:avLst/>
          </a:prstGeom>
          <a:effectLst/>
        </p:spPr>
      </p:pic>
      <p:pic>
        <p:nvPicPr>
          <p:cNvPr id="4" name="Graphic 3" descr="Thumbs Up Sign">
            <a:extLst>
              <a:ext uri="{FF2B5EF4-FFF2-40B4-BE49-F238E27FC236}">
                <a16:creationId xmlns:a16="http://schemas.microsoft.com/office/drawing/2014/main" id="{63F51F9E-B374-4C20-8F86-5F98CD735DB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634754" y="4035432"/>
            <a:ext cx="1143000" cy="1143000"/>
          </a:xfrm>
          <a:prstGeom prst="rect">
            <a:avLst/>
          </a:prstGeom>
        </p:spPr>
      </p:pic>
    </p:spTree>
    <p:extLst>
      <p:ext uri="{BB962C8B-B14F-4D97-AF65-F5344CB8AC3E}">
        <p14:creationId xmlns:p14="http://schemas.microsoft.com/office/powerpoint/2010/main" val="7035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8DEEC9CE-AF5F-4CAD-820B-39051C979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119" y="0"/>
            <a:ext cx="7427881" cy="6858000"/>
          </a:xfrm>
          <a:prstGeom prst="rect">
            <a:avLst/>
          </a:prstGeom>
        </p:spPr>
      </p:pic>
      <p:sp>
        <p:nvSpPr>
          <p:cNvPr id="8" name="Rectangle 7">
            <a:extLst>
              <a:ext uri="{FF2B5EF4-FFF2-40B4-BE49-F238E27FC236}">
                <a16:creationId xmlns:a16="http://schemas.microsoft.com/office/drawing/2014/main" id="{F9E8D89C-8D04-445A-A075-84BDCF04231F}"/>
              </a:ext>
            </a:extLst>
          </p:cNvPr>
          <p:cNvSpPr/>
          <p:nvPr/>
        </p:nvSpPr>
        <p:spPr>
          <a:xfrm>
            <a:off x="0" y="0"/>
            <a:ext cx="12192000" cy="6858001"/>
          </a:xfrm>
          <a:prstGeom prst="rect">
            <a:avLst/>
          </a:prstGeom>
          <a:gradFill flip="none" rotWithShape="1">
            <a:gsLst>
              <a:gs pos="100000">
                <a:srgbClr val="00003B">
                  <a:alpha val="84000"/>
                </a:srgbClr>
              </a:gs>
              <a:gs pos="0">
                <a:srgbClr val="00003B">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650AAB9-EB69-4EE8-BB6E-5BCD912A021C}"/>
              </a:ext>
            </a:extLst>
          </p:cNvPr>
          <p:cNvSpPr/>
          <p:nvPr/>
        </p:nvSpPr>
        <p:spPr>
          <a:xfrm>
            <a:off x="0" y="5800788"/>
            <a:ext cx="12192000" cy="1057212"/>
          </a:xfrm>
          <a:prstGeom prst="rect">
            <a:avLst/>
          </a:prstGeom>
          <a:gradFill flip="none" rotWithShape="1">
            <a:gsLst>
              <a:gs pos="100000">
                <a:sysClr val="windowText" lastClr="000000">
                  <a:alpha val="50000"/>
                </a:sysClr>
              </a:gs>
              <a:gs pos="0">
                <a:sysClr val="windowText" lastClr="000000">
                  <a:alpha val="0"/>
                </a:sys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71F017-B505-487A-A012-05808AB1B339}"/>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15" name="Rectangle 14">
            <a:extLst>
              <a:ext uri="{FF2B5EF4-FFF2-40B4-BE49-F238E27FC236}">
                <a16:creationId xmlns:a16="http://schemas.microsoft.com/office/drawing/2014/main" id="{0D667A54-14B5-4538-9B74-052BF1564CA8}"/>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2" name="TextBox 11">
            <a:extLst>
              <a:ext uri="{FF2B5EF4-FFF2-40B4-BE49-F238E27FC236}">
                <a16:creationId xmlns:a16="http://schemas.microsoft.com/office/drawing/2014/main" id="{CD919505-F79F-44DB-B467-CA16D4D6588D}"/>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RADEON</a:t>
            </a:r>
            <a:r>
              <a:rPr lang="en-US" sz="1000" baseline="76000">
                <a:solidFill>
                  <a:schemeClr val="bg1"/>
                </a:solidFill>
                <a:latin typeface="Effra Medium" panose="020B0703020203020204" pitchFamily="34" charset="0"/>
                <a:cs typeface="Effra Medium" panose="020B0703020203020204" pitchFamily="34" charset="0"/>
              </a:rPr>
              <a:t>TM</a:t>
            </a:r>
            <a:r>
              <a:rPr lang="en-US">
                <a:solidFill>
                  <a:srgbClr val="000000"/>
                </a:solidFill>
                <a:latin typeface="Effra Medium" panose="020B0703020203020204" pitchFamily="34" charset="0"/>
                <a:cs typeface="Effra Medium" panose="020B0703020203020204" pitchFamily="34" charset="0"/>
              </a:rPr>
              <a:t> PRO SOFTWARE</a:t>
            </a:r>
          </a:p>
        </p:txBody>
      </p:sp>
      <p:grpSp>
        <p:nvGrpSpPr>
          <p:cNvPr id="16" name="Group 15">
            <a:extLst>
              <a:ext uri="{FF2B5EF4-FFF2-40B4-BE49-F238E27FC236}">
                <a16:creationId xmlns:a16="http://schemas.microsoft.com/office/drawing/2014/main" id="{7B6D2EDB-F41D-4C05-A3A6-B042B87274A3}"/>
              </a:ext>
            </a:extLst>
          </p:cNvPr>
          <p:cNvGrpSpPr/>
          <p:nvPr/>
        </p:nvGrpSpPr>
        <p:grpSpPr>
          <a:xfrm>
            <a:off x="10238335" y="5593659"/>
            <a:ext cx="1847343" cy="844964"/>
            <a:chOff x="10238335" y="5593659"/>
            <a:chExt cx="1847343" cy="844964"/>
          </a:xfrm>
        </p:grpSpPr>
        <p:pic>
          <p:nvPicPr>
            <p:cNvPr id="19" name="Picture 18">
              <a:extLst>
                <a:ext uri="{FF2B5EF4-FFF2-40B4-BE49-F238E27FC236}">
                  <a16:creationId xmlns:a16="http://schemas.microsoft.com/office/drawing/2014/main" id="{E66865C2-0A62-4BEA-8226-9CFD037BE220}"/>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20" name="TextBox 19">
              <a:extLst>
                <a:ext uri="{FF2B5EF4-FFF2-40B4-BE49-F238E27FC236}">
                  <a16:creationId xmlns:a16="http://schemas.microsoft.com/office/drawing/2014/main" id="{7550D26D-8287-4C60-B0EB-8E9196CD2BFB}"/>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
        <p:nvSpPr>
          <p:cNvPr id="23" name="TextBox 22">
            <a:extLst>
              <a:ext uri="{FF2B5EF4-FFF2-40B4-BE49-F238E27FC236}">
                <a16:creationId xmlns:a16="http://schemas.microsoft.com/office/drawing/2014/main" id="{9D812D03-69AB-47D6-A305-844ACDEEEF7E}"/>
              </a:ext>
            </a:extLst>
          </p:cNvPr>
          <p:cNvSpPr txBox="1"/>
          <p:nvPr/>
        </p:nvSpPr>
        <p:spPr>
          <a:xfrm>
            <a:off x="725245" y="2332520"/>
            <a:ext cx="2943434" cy="1920526"/>
          </a:xfrm>
          <a:prstGeom prst="rect">
            <a:avLst/>
          </a:prstGeom>
          <a:noFill/>
          <a:effectLst/>
        </p:spPr>
        <p:txBody>
          <a:bodyPr wrap="none" rtlCol="0">
            <a:spAutoFit/>
          </a:bodyPr>
          <a:lstStyle/>
          <a:p>
            <a:pPr>
              <a:lnSpc>
                <a:spcPct val="80000"/>
              </a:lnSpc>
            </a:pPr>
            <a:endParaRPr lang="en-CA" sz="7200">
              <a:solidFill>
                <a:prstClr val="white"/>
              </a:solidFill>
              <a:latin typeface="Effra Light" panose="020B0403020203020204" pitchFamily="34" charset="0"/>
              <a:cs typeface="Effra Light" panose="020B0403020203020204" pitchFamily="34" charset="0"/>
            </a:endParaRPr>
          </a:p>
          <a:p>
            <a:pPr>
              <a:lnSpc>
                <a:spcPct val="80000"/>
              </a:lnSpc>
            </a:pPr>
            <a:r>
              <a:rPr lang="en-CA" sz="7200" b="1">
                <a:effectLst>
                  <a:outerShdw blurRad="165100" dist="12700" dir="2700000" algn="tl" rotWithShape="0">
                    <a:prstClr val="black">
                      <a:alpha val="40000"/>
                    </a:prstClr>
                  </a:outerShdw>
                </a:effectLst>
                <a:latin typeface="Effra Light" panose="020B0403020203020204" pitchFamily="34" charset="0"/>
                <a:cs typeface="Effra Light" panose="020B0403020203020204" pitchFamily="34" charset="0"/>
              </a:rPr>
              <a:t>Quality</a:t>
            </a:r>
          </a:p>
        </p:txBody>
      </p:sp>
      <p:grpSp>
        <p:nvGrpSpPr>
          <p:cNvPr id="34" name="Group 33">
            <a:extLst>
              <a:ext uri="{FF2B5EF4-FFF2-40B4-BE49-F238E27FC236}">
                <a16:creationId xmlns:a16="http://schemas.microsoft.com/office/drawing/2014/main" id="{FAA5BD81-14AB-44F4-A5EA-3D449720DE0A}"/>
              </a:ext>
            </a:extLst>
          </p:cNvPr>
          <p:cNvGrpSpPr/>
          <p:nvPr/>
        </p:nvGrpSpPr>
        <p:grpSpPr>
          <a:xfrm>
            <a:off x="3668679" y="3110046"/>
            <a:ext cx="1143000" cy="1143000"/>
            <a:chOff x="498367" y="4792574"/>
            <a:chExt cx="1143000" cy="1143000"/>
          </a:xfrm>
          <a:effectLst/>
        </p:grpSpPr>
        <p:pic>
          <p:nvPicPr>
            <p:cNvPr id="35" name="Graphic 102" descr="Ribbon">
              <a:extLst>
                <a:ext uri="{FF2B5EF4-FFF2-40B4-BE49-F238E27FC236}">
                  <a16:creationId xmlns:a16="http://schemas.microsoft.com/office/drawing/2014/main" id="{2558076D-F452-43C6-B0E7-5E002B9B2F6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8367" y="4792574"/>
              <a:ext cx="1143000" cy="1143000"/>
            </a:xfrm>
            <a:prstGeom prst="rect">
              <a:avLst/>
            </a:prstGeom>
          </p:spPr>
        </p:pic>
        <p:pic>
          <p:nvPicPr>
            <p:cNvPr id="36" name="Graphic 103" descr="Checkmark">
              <a:extLst>
                <a:ext uri="{FF2B5EF4-FFF2-40B4-BE49-F238E27FC236}">
                  <a16:creationId xmlns:a16="http://schemas.microsoft.com/office/drawing/2014/main" id="{994F9FD8-193E-4C5B-9AE4-2A269FC797E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82528" y="5038641"/>
              <a:ext cx="346555" cy="346555"/>
            </a:xfrm>
            <a:prstGeom prst="rect">
              <a:avLst/>
            </a:prstGeom>
          </p:spPr>
        </p:pic>
      </p:grpSp>
      <p:sp>
        <p:nvSpPr>
          <p:cNvPr id="18" name="Rectangle 17">
            <a:extLst>
              <a:ext uri="{FF2B5EF4-FFF2-40B4-BE49-F238E27FC236}">
                <a16:creationId xmlns:a16="http://schemas.microsoft.com/office/drawing/2014/main" id="{26620143-4B6A-484A-B4B8-23811F76648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25845429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GD-83</a:t>
            </a:r>
            <a:br>
              <a:rPr lang="en-US" sz="1200" u="sng" dirty="0">
                <a:latin typeface="Effra"/>
              </a:rPr>
            </a:br>
            <a:r>
              <a:rPr lang="en-US" sz="1200" dirty="0"/>
              <a:t>Use of third party marks / products is for informational purposes only and no endorsement of or by AMD is intended or implied. GD-83</a:t>
            </a:r>
            <a:endParaRPr lang="en-US" sz="1200" u="sng"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RPS-16</a:t>
            </a:r>
            <a:br>
              <a:rPr lang="en-US" sz="1200" dirty="0"/>
            </a:br>
            <a:r>
              <a:rPr lang="en-US" sz="1200" dirty="0"/>
              <a:t>Radeon™ Pro Software Enterprise Edition 18.Q2 is up to 47% faster in SPECviewperf® 12.1 snx-02 than Radeon™ Pro Software Enterprise Driver 17.Q2 when using the Radeon™ Pro WX 7100. Testing conducted by AMD Performance Labs as of April 28th, 2018 on a test system comprising of an Intel® Xeon® 4-core W-2125 @ 4.0GHz (4.5GHz max), 32GB RAM, Windows® 10 Fall Creators Update Professional 64-bit, Radeon™ Pro WX 7100, Radeon™ Pro Software Enterprise Driver 17.Q2/Radeon™ Pro Software Enterprise Edition 18.Q2. Benchmark Application: SPECviewperf® 12.1 snx-02. Radeon™ Pro Software Enterprise Driver 17.Q2 score: 79.47. Radeon™ Pro Software Enterprise Edition 18.Q2 score: 116.64. Performance Differential: (116.64-79.47)/79.47*100 = ~46.77% faster performance with Radeon™ Pro Software Enterprise Edition 18.Q2. Scores are based on AMD internal lab measurements/modeling and may vary. Additional information about SPECviewperf®12.1 can be found at www.spec.org. PC manufacturers may vary configurations, yielding different results. Performance may vary based on use of latest drivers. RPS-16</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RPS-17</a:t>
            </a:r>
            <a:br>
              <a:rPr lang="en-US" sz="1200" dirty="0"/>
            </a:br>
            <a:r>
              <a:rPr lang="en-US" sz="1200" dirty="0"/>
              <a:t>Radeon™ Pro Software Enterprise Edition 18.Q2 is up to an est. 14% faster in SPECapc® for PTC® Creo® 3.0 Graphics Composite than Radeon™ Pro Software Enterprise Driver 17.Q2 when using the Radeon™ Pro WX 7100. Testing conducted by AMD Performance Labs as of April 28th, 2018 on a test system comprising of an Intel® Xeon® 4-core W-2125 @ 4.0GHz (4.5GHz max), 32GB RAM, Windows® 10 Fall Creators Update Professional 64-bit, Radeon™ Pro WX 7100, Radeon™ Pro Software Enterprise Driver 17.Q2/Radeon™ Pro Software Enterprise Edition 18.Q2. Rule-compliant in all but OS version. Benchmark Application: SPECapc® for PTC® Creo® 3.0 Graphics Composite. Radeon™ Pro Software Enterprise Driver 17.Q2 score: 8.73. Radeon™ Pro Software Enterprise Edition 18.Q2 score: 9.91. Performance Differential: (9.91-8.73)/8.73*100 = ~13.52% faster performance with Radeon™ Pro Software Enterprise Edition 18.Q2. Scores are based on AMD internal lab measurements/modeling and may vary. Additional information about SPECapc® for PTC® Creo® can be found at www.spec.org. PC manufacturers may vary configurations, yielding different results. Performance may vary based on use of latest drivers. RPS-17</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RPS-18</a:t>
            </a:r>
            <a:br>
              <a:rPr lang="en-US" sz="1200" dirty="0"/>
            </a:br>
            <a:r>
              <a:rPr lang="en-US" sz="1200" dirty="0"/>
              <a:t>Radeon™ Pro Software Enterprise Edition 18.Q2 is up to an est. 12% faster in SPECapc® for SOLIDWORKS® 2015 Graphics Composite (FSAA) than Radeon™ Pro Software Enterprise Driver 17.Q2 when using the Radeon™ Pro WX 5100. Testing conducted by AMD Performance Labs as of April 28th, 2018 on a test system comprising of an Intel® Xeon® 4-core W-2125 @ 4.0GHz (4.5GHz max), 32GB RAM, Windows® 10 Fall Creators Update Professional 64-bit, Radeon™ Pro WX 5100, Radeon™ Pro Software Enterprise Driver 17.Q2/Radeon™ Pro Software Enterprise Edition 18.Q2. Rule-compliant in all but OS version. Benchmark Application: SPECapc® for SOLIDWORKS® 2015 Graphics Composite (FSAA). Radeon™ Pro Software Enterprise Driver 17.Q2 score: 6.54. Radeon™ Pro Software Enterprise Edition 18.Q2 score: 7.34. Performance Differential: (7.34-6.54)/6.54*100 = ~12.23% faster performance with Radeon™ Pro Software Enterprise Edition 18.Q2. Scores are based on AMD internal lab measurements/modeling and may vary. Additional information about SPECapc® for SOLIDWORKS® 2015 can be found at www.spec.org. PC manufacturers may vary configurations, yielding different results. Performance may vary based on use of latest drivers. RPS-18</a:t>
            </a:r>
          </a:p>
          <a:p>
            <a:pPr marL="0" indent="0">
              <a:spcAft>
                <a:spcPts val="600"/>
              </a:spcAft>
              <a:buClr>
                <a:schemeClr val="bg2"/>
              </a:buClr>
              <a:buNone/>
            </a:pP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3531456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RPS-19</a:t>
            </a:r>
            <a:br>
              <a:rPr lang="en-US" sz="1200" dirty="0">
                <a:cs typeface="Effra" panose="020B0603020203020204" pitchFamily="34" charset="0"/>
              </a:rPr>
            </a:br>
            <a:r>
              <a:rPr lang="en-US" sz="1200" dirty="0">
                <a:cs typeface="Effra" panose="020B0603020203020204" pitchFamily="34" charset="0"/>
              </a:rPr>
              <a:t>Radeon™ Pro Software Enterprise Edition 18.Q2 is up to an est. 44% faster in SPECapc® for Autodesk® 3ds Max® 2015 Graphics Composite (4K 8xAA) than Radeon™ Pro Software Enterprise Driver 17.Q2 when using the Radeon™ Pro WX 5100. Testing conducted by AMD Performance Labs as of April 28th, 2018 on a test system comprising of an Intel® Xeon® 4-core W-2125 @ 4.0GHz (4.5GHz max), 32GB RAM, Windows® 10 Fall Creators Update Professional 64-bit, Radeon™ Pro WX 5100, Radeon™ Pro Software Enterprise Driver 17.Q2/Radeon™ Pro Software Enterprise Edition 18.Q2.  Rule-compliant in all but OS version. Benchmark Application: SPECapc® for Autodesk® 3ds Max® 2015 Graphics Composite (4K 8xAA). Radeon™ Pro Software Enterprise Driver 17.Q2 score: 1.51. Radeon™ Pro Software Enterprise Edition 18.Q2 score: 2.17. Performance Differential: (2.17-1.51)/1.51*100 = ~43.71% faster performance with Radeon™ Pro Software Enterprise Edition 18.Q2. Scores are based on AMD internal lab measurements/modeling and may vary. Additional information about SPECapc® for Autodesk® 3ds Max® 2015 can be found at www.spec.org. PC manufacturers may vary configurations, yielding different results. Performance may vary based on use of latest drivers. RPS-19</a:t>
            </a:r>
            <a:endParaRPr lang="en-US" sz="1200" u="sng"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RPS-20</a:t>
            </a:r>
            <a:br>
              <a:rPr lang="en-US" sz="1200" dirty="0">
                <a:latin typeface="+mn-lt"/>
                <a:cs typeface="Effra" panose="020B0603020203020204" pitchFamily="34" charset="0"/>
              </a:rPr>
            </a:br>
            <a:r>
              <a:rPr lang="en-US" sz="1200" dirty="0">
                <a:latin typeface="+mn-lt"/>
                <a:cs typeface="Effra" panose="020B0603020203020204" pitchFamily="34" charset="0"/>
              </a:rPr>
              <a:t>Radeon™ Pro Software Enterprise Edition 18.Q2 is up to 22% faster in SPECapc® for Autodesk® Maya® 2017 Graphics Interactive Composite (MSAA) than Radeon™ Pro Software Enterprise Driver 17.Q2 when using the Radeon™ Pro WX 4100. Testing conducted by AMD Performance Labs as of April 28th, 2018 on a test system comprising of an Intel® Xeon® 4-core W-2125 @ 4.0GHz (4.5GHz max), 32GB RAM, Windows® 10 Fall Creators Update Professional 64-bit, Radeon™ Pro WX 4100, Radeon™ Pro Software Enterprise Driver 17.Q2/Radeon™ Pro Software Enterprise Edition 18.Q2. Benchmark Application: SPECapc® for Maya® 2017 Graphics Interactive Composite (MSAA). Radeon™ Pro Software Enterprise Driver 17.Q2 score: 2.06. Radeon™ Pro Software Enterprise Edition 18.Q2 score: 2.51. Performance Differential: (2.51-2.06)/2.06*100 = ~21.84% faster performance with Radeon™ Pro Software Enterprise Edition 18.Q2. Scores are based on AMD internal lab measurements/modeling and may vary. Additional information about SPECapc® for Maya® 2017 can be found at www.spec.org. PC manufacturers may vary configurations, yielding different results. Performance may vary based on use of latest drivers. RPS-20</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RPS-22</a:t>
            </a:r>
            <a:br>
              <a:rPr lang="en-US" sz="1200" dirty="0"/>
            </a:br>
            <a:r>
              <a:rPr lang="en-US" sz="1200" dirty="0"/>
              <a:t>Radeon™ Pro Software Enterprise Edition 18.Q2 is up to 38% faster in the AMD internal Dassault </a:t>
            </a:r>
            <a:r>
              <a:rPr lang="en-US" sz="1200" dirty="0" err="1"/>
              <a:t>Systèmes</a:t>
            </a:r>
            <a:r>
              <a:rPr lang="en-US" sz="1200" dirty="0"/>
              <a:t>® CATIA® complex customer model benchmark than Radeon™ Pro Software Enterprise Driver 17.Q2 when using the Radeon™ Pro WX 5100. Testing conducted by AMD Performance Labs as of April 13th, 2018 on a test system comprising of an Intel® Xeon® 8-core W-2145 @ 3.7GHz (4.5GHz max), 64GB RAM, Windows® 10 Fall Creators Update Professional 64-bit, Radeon™ Pro WX 5100, Radeon™ Pro Software Enterprise Driver 17.Q2/Radeon™ Pro Software Enterprise Edition 18.Q2. Benchmark Application: AMD internal Dassault </a:t>
            </a:r>
            <a:r>
              <a:rPr lang="en-US" sz="1200" dirty="0" err="1"/>
              <a:t>Systèmes</a:t>
            </a:r>
            <a:r>
              <a:rPr lang="en-US" sz="1200" dirty="0"/>
              <a:t>® CATIA® complex customer model benchmark. The results correspond to the average visualization time per frame (in milliseconds). Radeon™ Pro Software Enterprise Driver 17.Q2 visualization time: 32.93 </a:t>
            </a:r>
            <a:r>
              <a:rPr lang="en-US" sz="1200" dirty="0" err="1"/>
              <a:t>ms.</a:t>
            </a:r>
            <a:r>
              <a:rPr lang="en-US" sz="1200" dirty="0"/>
              <a:t> Radeon™ Pro Software Enterprise Edition 18.Q2 visualization time: 23.92 </a:t>
            </a:r>
            <a:r>
              <a:rPr lang="en-US" sz="1200" dirty="0" err="1"/>
              <a:t>ms.</a:t>
            </a:r>
            <a:r>
              <a:rPr lang="en-US" sz="1200" dirty="0"/>
              <a:t> Performance Differential: (32.93 -23.92)/23.92*100 = ~37.67% faster performance with Radeon™ Pro Software Enterprise Edition 18.Q2. Scores are based on AMD internal lab measurements/modeling and may vary. PC manufacturers may vary configurations, yielding different results. Performance may vary based on use of latest drivers. RPS-22</a:t>
            </a:r>
          </a:p>
          <a:p>
            <a:pPr marL="0" indent="0">
              <a:spcAft>
                <a:spcPts val="600"/>
              </a:spcAft>
              <a:buClr>
                <a:schemeClr val="bg2"/>
              </a:buClr>
              <a:buNone/>
            </a:pPr>
            <a:endParaRPr lang="en-US" sz="1200" dirty="0">
              <a:latin typeface="+mn-lt"/>
              <a:cs typeface="Effra" panose="020B0603020203020204" pitchFamily="34" charset="0"/>
            </a:endParaRPr>
          </a:p>
          <a:p>
            <a:pPr marL="0" indent="0">
              <a:spcAft>
                <a:spcPts val="600"/>
              </a:spcAft>
              <a:buClr>
                <a:schemeClr val="bg2"/>
              </a:buClr>
              <a:buNone/>
            </a:pPr>
            <a:endParaRPr lang="en-US" sz="1200" dirty="0"/>
          </a:p>
          <a:p>
            <a:pPr marL="0" indent="0">
              <a:spcAft>
                <a:spcPts val="600"/>
              </a:spcAft>
              <a:buClr>
                <a:schemeClr val="bg2"/>
              </a:buClr>
              <a:buNone/>
            </a:pP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7310250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RPS-23</a:t>
            </a:r>
            <a:br>
              <a:rPr lang="en-US" sz="1200" dirty="0"/>
            </a:br>
            <a:r>
              <a:rPr lang="en-US" sz="1200" dirty="0"/>
              <a:t>Radeon™ Pro Software Enterprise Edition 18.Q2 is up to 2x faster in the AMD internal Dassault </a:t>
            </a:r>
            <a:r>
              <a:rPr lang="en-US" sz="1200" dirty="0" err="1"/>
              <a:t>Systèmes</a:t>
            </a:r>
            <a:r>
              <a:rPr lang="en-US" sz="1200" dirty="0"/>
              <a:t>® CATIA® main drive assembly model benchmark than Radeon™ Pro Software Enterprise Driver 17.Q2 when using the Radeon™ Pro WX 5100. Testing conducted by AMD Performance Labs as of April 13th, 2018 on a test system comprising of an Intel® Xeon® 8-core W-2145 @ 3.7GHz (4.5GHz max), 64GB RAM, Windows® 10 Fall Creators Update Professional 64-bit, Radeon™ Pro WX 5100, Radeon™ Pro Software Enterprise Driver 17.Q2/Radeon™ Pro Software Enterprise Edition 18.Q2. Benchmark Application: AMD internal Dassault </a:t>
            </a:r>
            <a:r>
              <a:rPr lang="en-US" sz="1200" dirty="0" err="1"/>
              <a:t>Systèmes</a:t>
            </a:r>
            <a:r>
              <a:rPr lang="en-US" sz="1200" dirty="0"/>
              <a:t>® CATIA® main drive assembly model benchmark. The results correspond to the average visualization time per frame (in milliseconds). Radeon™ Pro Software Enterprise Driver 17.Q2 visualization time: 9.5 </a:t>
            </a:r>
            <a:r>
              <a:rPr lang="en-US" sz="1200" dirty="0" err="1"/>
              <a:t>ms.</a:t>
            </a:r>
            <a:r>
              <a:rPr lang="en-US" sz="1200" dirty="0"/>
              <a:t> Radeon™ Pro Software Enterprise Edition 18.Q2 visualization time: 4.72 </a:t>
            </a:r>
            <a:r>
              <a:rPr lang="en-US" sz="1200" dirty="0" err="1"/>
              <a:t>ms.</a:t>
            </a:r>
            <a:r>
              <a:rPr lang="en-US" sz="1200" dirty="0"/>
              <a:t> Performance Differential: (9.5-4.72)/4.72*100 = ~101.27% faster performance with Radeon™ Pro Software Enterprise Edition 18.Q2. Scores are based on AMD internal lab measurements/modeling and may vary. PC manufacturers may vary configurations, yielding different results. Performance may vary based on use of latest drivers. RPS-23</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RPS-24</a:t>
            </a:r>
            <a:br>
              <a:rPr lang="en-US" sz="1200" dirty="0"/>
            </a:br>
            <a:r>
              <a:rPr lang="en-US" sz="1200" dirty="0"/>
              <a:t>The AMD FirePro™ W7100 is up to 37% faster in SPECviewperf® 12.0.1 creo-01 than the AMD FirePro™ W7000 when using the AMD FirePro™ 14.301.1010 driver. Testing conducted by AMD Performance Labs on a test system comprising of an Intel® Xeon® 6-core E5-1660 @ 3.3GHz (3.9GHz max), 16GB RAM, Windows® 7 Professional 64-bit SP1, AMD FirePro™ W7000/AMD FirePro™ W7100, AMD FirePro™ 13.352.1014 driver/AMD FirePro™ 14.301.1010 driver. Benchmark Application: SPECviewperf® 12.0.1 creo-01. AMD FirePro™ W7000 score: 31.59. AMD FirePro™ W7100 score: 43.28. Performance Differential: (43.28-31.59)/31.59*100 = ~37.01% faster performance with the AMD FirePro™ W7100. Scores are based on AMD internal lab measurements/modeling and may vary. Additional information about the SPEC benchmarks can be found at www.spec.org/gwpg. PC manufacturers may vary configurations, yielding different results. Performance may vary based on use of latest drivers. RPS-24</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RPS-25</a:t>
            </a:r>
            <a:br>
              <a:rPr lang="en-US" sz="1200" dirty="0"/>
            </a:br>
            <a:r>
              <a:rPr lang="en-US" sz="1200" dirty="0"/>
              <a:t>The Radeon™ Pro Software Enterprise Driver 16.Q4 is up to 35% faster in SPECviewperf® 12 creo-01 than the AMD FirePro™ 14.301.1010 driver when using the AMD FirePro™ W7100. Testing conducted by AMD Performance Labs on a test system comprising of an Intel® Xeon® 6-core E5-1660 @ 3.3GHz (3.9GHz max)/E5-1650 v3 @ 3.5GHz (3.8GHz max), 16GB RAM, Windows® 7 Professional 64-bit SP1, AMD FirePro™ W7100, AMD FirePro™ 14.301.1010 driver/Radeon™ Pro Software Enterprise Driver 16.Q4. Benchmark Application: SPECviewperf® 12.0.1 creo-01/SPECviewperf® 12.1 creo-01. AMD FirePro™ 14.301.1010 driver score: 43.28. Radeon™ Pro Software Enterprise Driver 16.Q4 score: 58.28. Performance Differential: (58.28-43.28)/43.28*100 = ~34.66% faster performance with the Radeon™ Pro Software Enterprise Driver 16.Q4. Scores are based on AMD internal lab measurements/modeling and may vary. Additional information about the SPEC benchmarks can be found at www.spec.org/gwpg. PC manufacturers may vary configurations, yielding different results. Performance may vary based on use of latest drivers. RPS-25</a:t>
            </a:r>
          </a:p>
          <a:p>
            <a:pPr marL="0" indent="0">
              <a:spcAft>
                <a:spcPts val="600"/>
              </a:spcAft>
              <a:buClr>
                <a:schemeClr val="bg2"/>
              </a:buClr>
              <a:buNone/>
            </a:pPr>
            <a:endParaRPr lang="en-US" sz="1200" dirty="0"/>
          </a:p>
          <a:p>
            <a:pPr marL="0" indent="0">
              <a:spcAft>
                <a:spcPts val="600"/>
              </a:spcAft>
              <a:buClr>
                <a:schemeClr val="bg2"/>
              </a:buClr>
              <a:buNone/>
            </a:pP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38045335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RPS-26</a:t>
            </a:r>
            <a:br>
              <a:rPr lang="en-US" sz="1200" dirty="0"/>
            </a:br>
            <a:r>
              <a:rPr lang="en-US" sz="1200" dirty="0"/>
              <a:t>The Radeon™ Pro WX 7100 is up to 36% faster in SPECviewperf® 12.1 creo-01 than the AMD FirePro™ W7100 when using the Radeon™ Pro Software Enterprise Driver 16.Q4. Testing conducted by AMD Performance Labs on a test system comprising of an Intel® Xeon® 6-core E5-1650 v3 @ 3.5GHz (3.8GHz max), 16GB RAM, Windows® 7 Professional 64-bit SP1, AMD FirePro™ W7100/Radeon™ Pro WX 7100, Radeon™ Pro Software Enterprise Driver 16.Q4. Benchmark Application: SPECviewperf® 12.1 creo-01. AMD FirePro™ W7100 score: 58.28. Radeon™ Pro WX 7100 score: 79.19. Performance Differential: (79.19-58.28)/58.28*100 = ~35.86% faster performance with the Radeon™ Pro WX 7100. Scores are based on AMD internal lab measurements/modeling and may vary. Additional information about the SPEC benchmarks can be found at www.spec.org/gwpg. PC manufacturers may vary configurations, yielding different results. Performance may vary based on use of latest drivers. RPS-26</a:t>
            </a: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RPSW-002</a:t>
            </a:r>
            <a:br>
              <a:rPr lang="en-US" sz="1200" dirty="0"/>
            </a:br>
            <a:r>
              <a:rPr lang="en-US" sz="1200" dirty="0"/>
              <a:t>2x Radeon™ Vega Frontier Edition is up to 91% faster rendering than 1x Radeon™ Vega Frontier Edition when using Maya with the Radeon™ ProRender plug-in. Testing conducted by AMD Performance Labs as of May 26th, 2017 on a test system comprising of Ryzen™ 7 1800X @3.60 GHz, 32GB DDR4 physical memory, Windows 10 Enterprise 64-bit, Radeon™ Vega Frontier Edition, AMD graphics driver 17.20 and Samsung 850 PRO 512GB SSD. Benchmark Application: Maya Radeon ProRender plug-in GPU rendering option. Measurement: Render time for the Helmet scene with 8x AA, HD720 output and 100 pass limit. 2 x Radeon™ Vega Frontier Edition render time (seconds): 135. Single Radeon™ Vega Frontier Edition render time (seconds): 258. Performance differential: (258-135)/135 = ~91.11% faster rendering on 2 x Radeon™ Vega Frontier Edition. Scores are estimates based on AMD internal lab measurements/modeling and may vary. PC manufacturers may vary configurations, yielding different results. Performance may vary based on use of latest drivers. Performance may vary based on use of latest drivers. RPSW-002</a:t>
            </a:r>
            <a:endParaRPr lang="en-US" sz="1200"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u="sng" dirty="0">
                <a:latin typeface="Effra" panose="020B0603020203020204" pitchFamily="34" charset="0"/>
                <a:cs typeface="Effra" panose="020B0603020203020204" pitchFamily="34" charset="0"/>
              </a:rPr>
              <a:t>RPW-177</a:t>
            </a:r>
            <a:br>
              <a:rPr lang="en-US" sz="1200" dirty="0"/>
            </a:br>
            <a:r>
              <a:rPr lang="en-US" sz="1200" dirty="0"/>
              <a:t>With 16 virtual machines, AMD FirePro™ S7150 x2 delivers up to 9x lower standard deviation in SPECapc® for SOLIDWORKS® 2015 than NVIDIA® Tesla M60, derived using Graphics Composite Scores from SPECapc® for SOLIDWORKS® 2015. Testing conducted by AMD Performance Labs as of August 1st, 2017 under following host and virtual machine configuration: Host: VMware® </a:t>
            </a:r>
            <a:r>
              <a:rPr lang="en-US" sz="1200" dirty="0" err="1"/>
              <a:t>ESXi</a:t>
            </a:r>
            <a:r>
              <a:rPr lang="en-US" sz="1200" dirty="0"/>
              <a:t>™ 6.5.0 with host driver Radeon™ Pro VMware vSphere® Driver – Revision 1.02/NVIDIA® VMware® </a:t>
            </a:r>
            <a:r>
              <a:rPr lang="en-US" sz="1200" dirty="0" err="1"/>
              <a:t>ESXi</a:t>
            </a:r>
            <a:r>
              <a:rPr lang="en-US" sz="1200" dirty="0"/>
              <a:t>™ 6.5 Host Driver 367.106. Virtual Machines: Intel(R) Xeon(R) E5-2698 v4 @2.20 GHz, 4 Cores, 4 Logical Processors, 8GB Physical Memory, 120 GB Storage, Windows 7 Enterprise 64-bit SP1 Build 7601 with Radeon™ Pro Software 17.30 driver/NVIDIA® GRID 370.12 guest graphics driver. Benchmark: SPECapc® for SOLIDWORKS® 2015 simultaneously on 16 virtual machines. NVIDIA® GRID </a:t>
            </a:r>
            <a:r>
              <a:rPr lang="en-US" sz="1200" dirty="0" err="1"/>
              <a:t>vGPU</a:t>
            </a:r>
            <a:r>
              <a:rPr lang="en-US" sz="1200" dirty="0"/>
              <a:t> configuration: Each VM has 1 </a:t>
            </a:r>
            <a:r>
              <a:rPr lang="en-US" sz="1200" dirty="0" err="1"/>
              <a:t>vGPU</a:t>
            </a:r>
            <a:r>
              <a:rPr lang="en-US" sz="1200" dirty="0"/>
              <a:t> assigned from NVIDIA® GRID M60-0Q profile (16 </a:t>
            </a:r>
            <a:r>
              <a:rPr lang="en-US" sz="1200" dirty="0" err="1"/>
              <a:t>vGPU</a:t>
            </a:r>
            <a:r>
              <a:rPr lang="en-US" sz="1200" dirty="0"/>
              <a:t> on a physical GPU). AMD MxGPU configuration: Each VM has 1 </a:t>
            </a:r>
            <a:r>
              <a:rPr lang="en-US" sz="1200" dirty="0" err="1"/>
              <a:t>vGPU</a:t>
            </a:r>
            <a:r>
              <a:rPr lang="en-US" sz="1200" dirty="0"/>
              <a:t> assigned from 16 VFs configuration (16 </a:t>
            </a:r>
            <a:r>
              <a:rPr lang="en-US" sz="1200" dirty="0" err="1"/>
              <a:t>vGPU</a:t>
            </a:r>
            <a:r>
              <a:rPr lang="en-US" sz="1200" dirty="0"/>
              <a:t> on a physical GPU). AMD Graphics Composite Scores, Enumerated Per Virtual Machine Instance: 0.32, 0.32, 0.32, 0.33, 0.32, 0.32, 0.32, 0.33, 0.32, 0.32, 0.32, 0.32, 0.33, 0.32, 0.32, 0.32. NVIDIA® Graphics Composite Scores Results, Enumerated Per Virtual Machine Instance: 0.41, 0.37, 0.31, 0.32, 0.37, 0.32, 0.32, 0.31, 0.37, 0.33, 0.41, 0.29, 0.33, 0.39, 0.33, 0.37. AMD FirePro™ S7150 x2 standard deviation of the Graphic Composite scores: 0.00390. NVIDIA® Tesla M60 standard deviation of the Graphic Composite scores: 0.03618. Performance Differential: 0.03618/0.00390 = ~9.27x higher standard deviation on NVIDIA® Tesla M60. Additional information about the SPEC benchmarks can be found at www.spec.org/gwpg. PC and server manufacturers may vary configurations, yielding different results. Performance may vary based on use of latest drivers. RPW-177</a:t>
            </a:r>
          </a:p>
          <a:p>
            <a:pPr marL="0" indent="0">
              <a:spcAft>
                <a:spcPts val="600"/>
              </a:spcAft>
              <a:buClr>
                <a:schemeClr val="bg2"/>
              </a:buClr>
              <a:buNone/>
            </a:pPr>
            <a:endParaRPr lang="en-US" sz="1200" dirty="0"/>
          </a:p>
          <a:p>
            <a:pPr marL="0" indent="0">
              <a:spcAft>
                <a:spcPts val="600"/>
              </a:spcAft>
              <a:buClr>
                <a:schemeClr val="bg2"/>
              </a:buClr>
              <a:buNone/>
            </a:pPr>
            <a:endParaRPr lang="en-US" sz="1200" dirty="0"/>
          </a:p>
          <a:p>
            <a:pPr marL="0" indent="0">
              <a:spcAft>
                <a:spcPts val="600"/>
              </a:spcAft>
              <a:buClr>
                <a:schemeClr val="bg2"/>
              </a:buClr>
              <a:buNone/>
            </a:pP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14364678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ENDNOTES</a:t>
            </a: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5"/>
            <a:ext cx="11649976" cy="5565743"/>
          </a:xfrm>
          <a:prstGeom prst="rect">
            <a:avLst/>
          </a:prstGeom>
        </p:spPr>
        <p:txBody>
          <a:bodyPr>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400">
                <a:latin typeface="Effra" panose="020B0603020203020204" pitchFamily="34" charset="0"/>
                <a:cs typeface="Effra" panose="020B0603020203020204" pitchFamily="34" charset="0"/>
              </a:rPr>
              <a:t>SLIDE 23</a:t>
            </a:r>
            <a:endParaRPr lang="en-US" sz="1400" dirty="0">
              <a:latin typeface="Effra" panose="020B0603020203020204" pitchFamily="34" charset="0"/>
              <a:cs typeface="Effra" panose="020B0603020203020204" pitchFamily="34" charset="0"/>
            </a:endParaRPr>
          </a:p>
          <a:p>
            <a:pPr marL="0" indent="0">
              <a:spcAft>
                <a:spcPts val="600"/>
              </a:spcAft>
              <a:buClr>
                <a:schemeClr val="bg2"/>
              </a:buClr>
              <a:buNone/>
            </a:pPr>
            <a:r>
              <a:rPr lang="en-US" sz="1200" dirty="0">
                <a:cs typeface="Effra" panose="020B0603020203020204" pitchFamily="34" charset="0"/>
              </a:rPr>
              <a:t>AMD is making the Radeon™ Pro Software Enterprise Edition 18.Q1 with “One Driver” support available exclusively to enterprise customers, and those wishing to implement it will need to contact their AMD Sales Representative or fill in the request form at: http://www.amdsurveys.com/se/5A1E27D243E8A083. Enterprise professionals who only require Radeon™ Pro workstation and virtualization support can download our regular 18.Q1 Enterprise Edition posted on AMD.com.</a:t>
            </a:r>
          </a:p>
          <a:p>
            <a:pPr marL="0" indent="0">
              <a:spcAft>
                <a:spcPts val="600"/>
              </a:spcAft>
              <a:buClr>
                <a:schemeClr val="bg2"/>
              </a:buClr>
              <a:buNone/>
            </a:pPr>
            <a:endParaRPr lang="en-US" sz="1200" dirty="0"/>
          </a:p>
          <a:p>
            <a:pPr marL="0" indent="0">
              <a:spcAft>
                <a:spcPts val="600"/>
              </a:spcAft>
              <a:buClr>
                <a:schemeClr val="bg2"/>
              </a:buClr>
              <a:buNone/>
            </a:pPr>
            <a:endParaRPr lang="en-US" sz="1200" dirty="0"/>
          </a:p>
          <a:p>
            <a:pPr marL="228600" indent="-228600">
              <a:spcAft>
                <a:spcPts val="600"/>
              </a:spcAft>
              <a:buClr>
                <a:schemeClr val="bg2"/>
              </a:buClr>
              <a:buAutoNum type="arabicPeriod"/>
            </a:pPr>
            <a:endParaRPr lang="en-US" sz="1200" dirty="0"/>
          </a:p>
          <a:p>
            <a:pPr marL="0" indent="0">
              <a:spcAft>
                <a:spcPts val="600"/>
              </a:spcAft>
              <a:buClr>
                <a:schemeClr val="bg2"/>
              </a:buClr>
              <a:buNone/>
            </a:pPr>
            <a:r>
              <a:rPr lang="en-US" sz="1200" dirty="0"/>
              <a:t> </a:t>
            </a:r>
          </a:p>
        </p:txBody>
      </p:sp>
      <p:sp>
        <p:nvSpPr>
          <p:cNvPr id="7" name="Rectangle 6">
            <a:extLst>
              <a:ext uri="{FF2B5EF4-FFF2-40B4-BE49-F238E27FC236}">
                <a16:creationId xmlns:a16="http://schemas.microsoft.com/office/drawing/2014/main" id="{8B659811-58F8-47FE-B474-5554094B9E27}"/>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4532967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16E1D9-D24C-4462-BB97-405E1E99B51C}"/>
              </a:ext>
            </a:extLst>
          </p:cNvPr>
          <p:cNvSpPr txBox="1"/>
          <p:nvPr/>
        </p:nvSpPr>
        <p:spPr>
          <a:xfrm>
            <a:off x="222280" y="131887"/>
            <a:ext cx="4910014" cy="369332"/>
          </a:xfrm>
          <a:prstGeom prst="rect">
            <a:avLst/>
          </a:prstGeom>
          <a:noFill/>
        </p:spPr>
        <p:txBody>
          <a:bodyPr wrap="square" lIns="0" rIns="0" rtlCol="0">
            <a:spAutoFit/>
          </a:bodyPr>
          <a:lstStyle/>
          <a:p>
            <a:pPr lvl="0"/>
            <a:r>
              <a:rPr lang="en-US">
                <a:solidFill>
                  <a:srgbClr val="000000"/>
                </a:solidFill>
                <a:latin typeface="Effra Medium" panose="020B0703020203020204" pitchFamily="34" charset="0"/>
                <a:cs typeface="Effra Medium" panose="020B0703020203020204" pitchFamily="34" charset="0"/>
              </a:rPr>
              <a:t>DISCLAIMER AND ATTRIBUTION</a:t>
            </a:r>
          </a:p>
        </p:txBody>
      </p:sp>
      <p:sp>
        <p:nvSpPr>
          <p:cNvPr id="4" name="Text Placeholder 6">
            <a:extLst>
              <a:ext uri="{FF2B5EF4-FFF2-40B4-BE49-F238E27FC236}">
                <a16:creationId xmlns:a16="http://schemas.microsoft.com/office/drawing/2014/main" id="{5F74715D-4D1D-4B82-A028-C6DAA9C0CCFC}"/>
              </a:ext>
            </a:extLst>
          </p:cNvPr>
          <p:cNvSpPr txBox="1">
            <a:spLocks/>
          </p:cNvSpPr>
          <p:nvPr/>
        </p:nvSpPr>
        <p:spPr>
          <a:xfrm>
            <a:off x="272218" y="4324146"/>
            <a:ext cx="11649976" cy="1942822"/>
          </a:xfrm>
          <a:prstGeom prst="rect">
            <a:avLst/>
          </a:prstGeom>
        </p:spPr>
        <p:txBody>
          <a:bodyPr anchor="b">
            <a:norm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CA" sz="1200">
                <a:solidFill>
                  <a:srgbClr val="FFFFFF"/>
                </a:solidFill>
                <a:latin typeface="Effra Light" panose="020B0403020203020204" pitchFamily="34" charset="0"/>
                <a:cs typeface="Effra Light" panose="020B0403020203020204" pitchFamily="34" charset="0"/>
              </a:rPr>
              <a:t>© 2018 Advanced Micro Devices, Inc. All rights reserved. AMD, the AMD Arrow logo, Radeon, FirePro, and combinations thereof are trademarks of Advanced Micro Devices, Inc. in the United States and/or other jurisdictions. Windows is a registered trademark of Microsoft Corporation </a:t>
            </a:r>
            <a:r>
              <a:rPr lang="en-US" sz="1200">
                <a:solidFill>
                  <a:srgbClr val="FFFFFF"/>
                </a:solidFill>
                <a:latin typeface="Effra Light" panose="020B0403020203020204" pitchFamily="34" charset="0"/>
                <a:cs typeface="Effra Light" panose="020B0403020203020204" pitchFamily="34" charset="0"/>
              </a:rPr>
              <a:t>in the United States and/or other jurisdictions. SPEC® and the benchmarks </a:t>
            </a:r>
            <a:r>
              <a:rPr lang="en-US" sz="1200" err="1">
                <a:solidFill>
                  <a:srgbClr val="FFFFFF"/>
                </a:solidFill>
                <a:latin typeface="Effra Light" panose="020B0403020203020204" pitchFamily="34" charset="0"/>
                <a:cs typeface="Effra Light" panose="020B0403020203020204" pitchFamily="34" charset="0"/>
              </a:rPr>
              <a:t>SPECviewperf</a:t>
            </a:r>
            <a:r>
              <a:rPr lang="en-US" sz="1200">
                <a:solidFill>
                  <a:srgbClr val="FFFFFF"/>
                </a:solidFill>
                <a:latin typeface="Effra Light" panose="020B0403020203020204" pitchFamily="34" charset="0"/>
                <a:cs typeface="Effra Light" panose="020B0403020203020204" pitchFamily="34" charset="0"/>
              </a:rPr>
              <a:t>® and </a:t>
            </a:r>
            <a:r>
              <a:rPr lang="en-US" sz="1200" err="1">
                <a:solidFill>
                  <a:srgbClr val="FFFFFF"/>
                </a:solidFill>
                <a:latin typeface="Effra Light" panose="020B0403020203020204" pitchFamily="34" charset="0"/>
                <a:cs typeface="Effra Light" panose="020B0403020203020204" pitchFamily="34" charset="0"/>
              </a:rPr>
              <a:t>SPECapc</a:t>
            </a:r>
            <a:r>
              <a:rPr lang="en-US" sz="1200">
                <a:solidFill>
                  <a:srgbClr val="FFFFFF"/>
                </a:solidFill>
                <a:latin typeface="Effra Light" panose="020B0403020203020204" pitchFamily="34" charset="0"/>
                <a:cs typeface="Effra Light" panose="020B0403020203020204" pitchFamily="34" charset="0"/>
              </a:rPr>
              <a:t>® are trademarks of Standard Performance Evaluation Corporation. For more information, go to www.spec.org. </a:t>
            </a:r>
            <a:r>
              <a:rPr lang="en-US" sz="1200">
                <a:solidFill>
                  <a:srgbClr val="FFFFFF"/>
                </a:solidFill>
              </a:rPr>
              <a:t>Other product names used in this publication are for identification purposes only and may be trademarks of their respective companies.</a:t>
            </a:r>
            <a:endParaRPr lang="en-CA" sz="1200">
              <a:solidFill>
                <a:srgbClr val="FFFFFF"/>
              </a:solidFill>
              <a:latin typeface="Effra Light" panose="020B0403020203020204" pitchFamily="34" charset="0"/>
              <a:cs typeface="Effra Light" panose="020B0403020203020204" pitchFamily="34" charset="0"/>
            </a:endParaRPr>
          </a:p>
        </p:txBody>
      </p:sp>
      <p:sp>
        <p:nvSpPr>
          <p:cNvPr id="5" name="Text Placeholder 6">
            <a:extLst>
              <a:ext uri="{FF2B5EF4-FFF2-40B4-BE49-F238E27FC236}">
                <a16:creationId xmlns:a16="http://schemas.microsoft.com/office/drawing/2014/main" id="{156F5BC8-6E75-4FE1-A83D-7F9CAC9F1078}"/>
              </a:ext>
            </a:extLst>
          </p:cNvPr>
          <p:cNvSpPr txBox="1">
            <a:spLocks/>
          </p:cNvSpPr>
          <p:nvPr/>
        </p:nvSpPr>
        <p:spPr>
          <a:xfrm>
            <a:off x="272218" y="700586"/>
            <a:ext cx="11649976" cy="2593074"/>
          </a:xfrm>
          <a:prstGeom prst="rect">
            <a:avLst/>
          </a:prstGeom>
        </p:spPr>
        <p:txBody>
          <a:bodyPr anchor="t">
            <a:noAutofit/>
          </a:bodyPr>
          <a:lstStyle>
            <a:lvl1pPr marL="342900" indent="-342900" algn="l" defTabSz="914400" rtl="0" eaLnBrk="1" latinLnBrk="0" hangingPunct="1">
              <a:spcBef>
                <a:spcPts val="600"/>
              </a:spcBef>
              <a:spcAft>
                <a:spcPts val="0"/>
              </a:spcAft>
              <a:buClr>
                <a:schemeClr val="accent1"/>
              </a:buClr>
              <a:buSzPct val="80000"/>
              <a:buFontTx/>
              <a:buBlip>
                <a:blip r:embed="rId2"/>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2"/>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2"/>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2"/>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2"/>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600"/>
              </a:spcAft>
              <a:buClr>
                <a:schemeClr val="bg2"/>
              </a:buClr>
              <a:buNone/>
            </a:pPr>
            <a:r>
              <a:rPr lang="en-US" sz="1200" dirty="0">
                <a:latin typeface="Effra" panose="020B0603020203020204" pitchFamily="34" charset="0"/>
                <a:cs typeface="Effra" panose="020B0603020203020204" pitchFamily="34" charset="0"/>
              </a:rPr>
              <a:t>DISCLAIMER</a:t>
            </a:r>
          </a:p>
          <a:p>
            <a:pPr marL="0" indent="0">
              <a:spcAft>
                <a:spcPts val="600"/>
              </a:spcAft>
              <a:buClr>
                <a:schemeClr val="bg2"/>
              </a:buClr>
              <a:buNone/>
            </a:pPr>
            <a:br>
              <a:rPr lang="en-US" sz="1200" dirty="0"/>
            </a:br>
            <a:r>
              <a:rPr lang="en-US" sz="1200" dirty="0"/>
              <a:t>The information contained herein is for informational purposes only, and is subject to change without notice. While every precaution has been taken in the preparation of this document, it may contain technical inaccuracies, omissions and typographical errors, and AMD is under no obligation to update or otherwise correct this information.  Advanced Micro Devices, Inc. makes no representations or warranties with respect to the accuracy or completeness of the contents of this document, and assumes no liability of any kind, including the implied warranties of noninfringement, merchantability or fitness for particular purposes, with respect to the operation or use of AMD hardware, software or other products described herein.  No license, including implied or arising by estoppel, to any intellectual property rights is granted by this document. Terms and limitations applicable to the purchase or use of AMD’s products are as set forth in a signed agreement between the parties or in AMD's Standard Terms and Conditions of Sale. GD-18</a:t>
            </a:r>
          </a:p>
          <a:p>
            <a:pPr marL="0" indent="0">
              <a:spcAft>
                <a:spcPts val="600"/>
              </a:spcAft>
              <a:buClr>
                <a:schemeClr val="bg2"/>
              </a:buClr>
              <a:buNone/>
            </a:pPr>
            <a:r>
              <a:rPr lang="en-US" sz="1200" dirty="0"/>
              <a:t>"Vega" is a codename for AMD architecture and is not a product name. </a:t>
            </a:r>
          </a:p>
        </p:txBody>
      </p:sp>
      <p:sp>
        <p:nvSpPr>
          <p:cNvPr id="7" name="Rectangle 6">
            <a:extLst>
              <a:ext uri="{FF2B5EF4-FFF2-40B4-BE49-F238E27FC236}">
                <a16:creationId xmlns:a16="http://schemas.microsoft.com/office/drawing/2014/main" id="{1259C8C5-0972-4F42-80CC-F7596C9CF1D0}"/>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Tree>
    <p:extLst>
      <p:ext uri="{BB962C8B-B14F-4D97-AF65-F5344CB8AC3E}">
        <p14:creationId xmlns:p14="http://schemas.microsoft.com/office/powerpoint/2010/main" val="2729690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5F6AE4C-CFD2-4A05-8B33-126CD09F3874}"/>
              </a:ext>
            </a:extLst>
          </p:cNvPr>
          <p:cNvSpPr/>
          <p:nvPr/>
        </p:nvSpPr>
        <p:spPr>
          <a:xfrm>
            <a:off x="5196840" y="-1"/>
            <a:ext cx="6995160" cy="6454220"/>
          </a:xfrm>
          <a:prstGeom prst="rect">
            <a:avLst/>
          </a:prstGeom>
          <a:gradFill flip="none" rotWithShape="1">
            <a:gsLst>
              <a:gs pos="100000">
                <a:srgbClr val="0000E1"/>
              </a:gs>
              <a:gs pos="0">
                <a:srgbClr val="0000E1">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40" name="Picture 39">
            <a:extLst>
              <a:ext uri="{FF2B5EF4-FFF2-40B4-BE49-F238E27FC236}">
                <a16:creationId xmlns:a16="http://schemas.microsoft.com/office/drawing/2014/main" id="{58556413-0CDB-46E6-ACE9-26B65488D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39" y="0"/>
            <a:ext cx="6990461" cy="6454140"/>
          </a:xfrm>
          <a:prstGeom prst="rect">
            <a:avLst/>
          </a:prstGeom>
        </p:spPr>
      </p:pic>
      <p:sp>
        <p:nvSpPr>
          <p:cNvPr id="3" name="TextBox 2">
            <a:extLst>
              <a:ext uri="{FF2B5EF4-FFF2-40B4-BE49-F238E27FC236}">
                <a16:creationId xmlns:a16="http://schemas.microsoft.com/office/drawing/2014/main" id="{E5BAD1B5-EABC-469E-8F69-55DEAC00DBAE}"/>
              </a:ext>
            </a:extLst>
          </p:cNvPr>
          <p:cNvSpPr txBox="1"/>
          <p:nvPr/>
        </p:nvSpPr>
        <p:spPr>
          <a:xfrm>
            <a:off x="222280" y="131887"/>
            <a:ext cx="4453415"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cxnSp>
        <p:nvCxnSpPr>
          <p:cNvPr id="12" name="Straight Connector 11">
            <a:extLst>
              <a:ext uri="{FF2B5EF4-FFF2-40B4-BE49-F238E27FC236}">
                <a16:creationId xmlns:a16="http://schemas.microsoft.com/office/drawing/2014/main" id="{A2388DB0-F0A0-447C-88B8-B893B2FB97C1}"/>
              </a:ext>
            </a:extLst>
          </p:cNvPr>
          <p:cNvCxnSpPr/>
          <p:nvPr/>
        </p:nvCxnSpPr>
        <p:spPr>
          <a:xfrm>
            <a:off x="711492" y="4042235"/>
            <a:ext cx="3978341" cy="0"/>
          </a:xfrm>
          <a:prstGeom prst="line">
            <a:avLst/>
          </a:prstGeom>
          <a:noFill/>
          <a:ln w="9525" cap="flat" cmpd="sng" algn="ctr">
            <a:solidFill>
              <a:sysClr val="window" lastClr="FFFFFF">
                <a:alpha val="24000"/>
              </a:sysClr>
            </a:solidFill>
            <a:prstDash val="solid"/>
            <a:miter lim="800000"/>
          </a:ln>
          <a:effectLst/>
        </p:spPr>
      </p:cxnSp>
      <p:cxnSp>
        <p:nvCxnSpPr>
          <p:cNvPr id="13" name="Straight Connector 12">
            <a:extLst>
              <a:ext uri="{FF2B5EF4-FFF2-40B4-BE49-F238E27FC236}">
                <a16:creationId xmlns:a16="http://schemas.microsoft.com/office/drawing/2014/main" id="{69EFE58F-13DF-4829-8F40-20E4E5781F6E}"/>
              </a:ext>
            </a:extLst>
          </p:cNvPr>
          <p:cNvCxnSpPr/>
          <p:nvPr/>
        </p:nvCxnSpPr>
        <p:spPr>
          <a:xfrm>
            <a:off x="711492" y="3089982"/>
            <a:ext cx="3978341" cy="0"/>
          </a:xfrm>
          <a:prstGeom prst="line">
            <a:avLst/>
          </a:prstGeom>
          <a:noFill/>
          <a:ln w="9525" cap="flat" cmpd="sng" algn="ctr">
            <a:solidFill>
              <a:sysClr val="window" lastClr="FFFFFF">
                <a:alpha val="24000"/>
              </a:sysClr>
            </a:solidFill>
            <a:prstDash val="solid"/>
            <a:miter lim="800000"/>
          </a:ln>
          <a:effectLst/>
        </p:spPr>
      </p:cxnSp>
      <p:cxnSp>
        <p:nvCxnSpPr>
          <p:cNvPr id="14" name="Straight Connector 13">
            <a:extLst>
              <a:ext uri="{FF2B5EF4-FFF2-40B4-BE49-F238E27FC236}">
                <a16:creationId xmlns:a16="http://schemas.microsoft.com/office/drawing/2014/main" id="{FEB10373-5742-4E7D-8234-23956A174FA2}"/>
              </a:ext>
            </a:extLst>
          </p:cNvPr>
          <p:cNvCxnSpPr/>
          <p:nvPr/>
        </p:nvCxnSpPr>
        <p:spPr>
          <a:xfrm>
            <a:off x="711492" y="4994488"/>
            <a:ext cx="3978341" cy="0"/>
          </a:xfrm>
          <a:prstGeom prst="line">
            <a:avLst/>
          </a:prstGeom>
          <a:noFill/>
          <a:ln w="9525" cap="flat" cmpd="sng" algn="ctr">
            <a:solidFill>
              <a:sysClr val="window" lastClr="FFFFFF">
                <a:alpha val="24000"/>
              </a:sysClr>
            </a:solidFill>
            <a:prstDash val="solid"/>
            <a:miter lim="800000"/>
          </a:ln>
          <a:effectLst/>
        </p:spPr>
      </p:cxnSp>
      <p:cxnSp>
        <p:nvCxnSpPr>
          <p:cNvPr id="15" name="Straight Connector 14">
            <a:extLst>
              <a:ext uri="{FF2B5EF4-FFF2-40B4-BE49-F238E27FC236}">
                <a16:creationId xmlns:a16="http://schemas.microsoft.com/office/drawing/2014/main" id="{5126F8F8-BF7E-4257-8F9F-BF6E75A77198}"/>
              </a:ext>
            </a:extLst>
          </p:cNvPr>
          <p:cNvCxnSpPr/>
          <p:nvPr/>
        </p:nvCxnSpPr>
        <p:spPr>
          <a:xfrm>
            <a:off x="711492" y="5946738"/>
            <a:ext cx="3978341" cy="0"/>
          </a:xfrm>
          <a:prstGeom prst="line">
            <a:avLst/>
          </a:prstGeom>
          <a:noFill/>
          <a:ln w="9525" cap="flat" cmpd="sng" algn="ctr">
            <a:solidFill>
              <a:sysClr val="window" lastClr="FFFFFF">
                <a:alpha val="24000"/>
              </a:sysClr>
            </a:solidFill>
            <a:prstDash val="solid"/>
            <a:miter lim="800000"/>
          </a:ln>
          <a:effectLst/>
        </p:spPr>
      </p:cxnSp>
      <p:sp>
        <p:nvSpPr>
          <p:cNvPr id="24" name="Rectangle 23">
            <a:extLst>
              <a:ext uri="{FF2B5EF4-FFF2-40B4-BE49-F238E27FC236}">
                <a16:creationId xmlns:a16="http://schemas.microsoft.com/office/drawing/2014/main" id="{5CD50A6B-EA7D-4246-B027-E98BCD2C2D5A}"/>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32" name="TextBox 31">
            <a:extLst>
              <a:ext uri="{FF2B5EF4-FFF2-40B4-BE49-F238E27FC236}">
                <a16:creationId xmlns:a16="http://schemas.microsoft.com/office/drawing/2014/main" id="{F3377271-B6BA-4DBB-A93B-435B68623203}"/>
              </a:ext>
            </a:extLst>
          </p:cNvPr>
          <p:cNvSpPr txBox="1"/>
          <p:nvPr/>
        </p:nvSpPr>
        <p:spPr>
          <a:xfrm>
            <a:off x="619459" y="763512"/>
            <a:ext cx="4176143" cy="1323439"/>
          </a:xfrm>
          <a:prstGeom prst="rect">
            <a:avLst/>
          </a:prstGeom>
          <a:noFill/>
        </p:spPr>
        <p:txBody>
          <a:bodyPr wrap="none" rtlCol="0">
            <a:spAutoFit/>
          </a:bodyPr>
          <a:lstStyle/>
          <a:p>
            <a:pPr>
              <a:spcAft>
                <a:spcPts val="600"/>
              </a:spcAft>
              <a:buClr>
                <a:schemeClr val="bg2"/>
              </a:buClr>
            </a:pPr>
            <a:r>
              <a:rPr lang="en-US" sz="4000">
                <a:solidFill>
                  <a:srgbClr val="FFFFFF"/>
                </a:solidFill>
                <a:latin typeface="Effra" panose="020B0603020203020204" pitchFamily="34" charset="0"/>
                <a:cs typeface="Effra" panose="020B0603020203020204" pitchFamily="34" charset="0"/>
              </a:rPr>
              <a:t>Enterprise Edition</a:t>
            </a:r>
            <a:br>
              <a:rPr lang="en-US" sz="4000">
                <a:solidFill>
                  <a:srgbClr val="FFFFFF"/>
                </a:solidFill>
                <a:latin typeface="Effra" panose="020B0603020203020204" pitchFamily="34" charset="0"/>
                <a:cs typeface="Effra" panose="020B0603020203020204" pitchFamily="34" charset="0"/>
              </a:rPr>
            </a:br>
            <a:r>
              <a:rPr lang="en-US" sz="4000">
                <a:solidFill>
                  <a:srgbClr val="FFFFFF"/>
                </a:solidFill>
                <a:latin typeface="Effra" panose="020B0603020203020204" pitchFamily="34" charset="0"/>
                <a:cs typeface="Effra" panose="020B0603020203020204" pitchFamily="34" charset="0"/>
              </a:rPr>
              <a:t>Quality Promise</a:t>
            </a:r>
          </a:p>
        </p:txBody>
      </p:sp>
      <p:sp>
        <p:nvSpPr>
          <p:cNvPr id="34" name="Rectangle 33">
            <a:extLst>
              <a:ext uri="{FF2B5EF4-FFF2-40B4-BE49-F238E27FC236}">
                <a16:creationId xmlns:a16="http://schemas.microsoft.com/office/drawing/2014/main" id="{526210E0-AD1F-4EC8-ACEB-3F5CA2E396FE}"/>
              </a:ext>
            </a:extLst>
          </p:cNvPr>
          <p:cNvSpPr/>
          <p:nvPr/>
        </p:nvSpPr>
        <p:spPr>
          <a:xfrm>
            <a:off x="727357" y="2177644"/>
            <a:ext cx="5905455" cy="903565"/>
          </a:xfrm>
          <a:prstGeom prst="rect">
            <a:avLst/>
          </a:prstGeom>
          <a:noFill/>
          <a:ln w="12700" cap="flat" cmpd="sng" algn="ctr">
            <a:noFill/>
            <a:prstDash val="solid"/>
            <a:miter lim="800000"/>
          </a:ln>
          <a:effectLst/>
        </p:spPr>
        <p:txBody>
          <a:bodyPr lIns="0" tIns="0" rIns="0" bIns="0" rtlCol="0" anchor="t" anchorCtr="0"/>
          <a:lstStyle/>
          <a:p>
            <a:r>
              <a:rPr lang="en-US" sz="2400">
                <a:cs typeface="Effra" panose="020B0603020203020204" pitchFamily="34" charset="0"/>
              </a:rPr>
              <a:t>Extensive Stability Testing Delivers</a:t>
            </a:r>
            <a:br>
              <a:rPr lang="en-US" sz="2400">
                <a:cs typeface="Effra" panose="020B0603020203020204" pitchFamily="34" charset="0"/>
              </a:rPr>
            </a:br>
            <a:r>
              <a:rPr lang="en-US" sz="2400">
                <a:cs typeface="Effra" panose="020B0603020203020204" pitchFamily="34" charset="0"/>
              </a:rPr>
              <a:t>Enterprise-Grade Driver Reliability</a:t>
            </a:r>
          </a:p>
        </p:txBody>
      </p:sp>
      <p:grpSp>
        <p:nvGrpSpPr>
          <p:cNvPr id="18" name="Group 17">
            <a:extLst>
              <a:ext uri="{FF2B5EF4-FFF2-40B4-BE49-F238E27FC236}">
                <a16:creationId xmlns:a16="http://schemas.microsoft.com/office/drawing/2014/main" id="{3942DEF0-FAA3-4704-AEF5-4D1AD2819CCC}"/>
              </a:ext>
            </a:extLst>
          </p:cNvPr>
          <p:cNvGrpSpPr/>
          <p:nvPr/>
        </p:nvGrpSpPr>
        <p:grpSpPr>
          <a:xfrm>
            <a:off x="732046" y="3290726"/>
            <a:ext cx="548640" cy="548640"/>
            <a:chOff x="732046" y="3290726"/>
            <a:chExt cx="548640" cy="548640"/>
          </a:xfrm>
        </p:grpSpPr>
        <p:pic>
          <p:nvPicPr>
            <p:cNvPr id="10" name="Graphic 9" descr="Refresh">
              <a:extLst>
                <a:ext uri="{FF2B5EF4-FFF2-40B4-BE49-F238E27FC236}">
                  <a16:creationId xmlns:a16="http://schemas.microsoft.com/office/drawing/2014/main" id="{684A83AF-8775-4BE8-BFF2-4BE7FFE609C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2046" y="3290726"/>
              <a:ext cx="548640" cy="548640"/>
            </a:xfrm>
            <a:prstGeom prst="rect">
              <a:avLst/>
            </a:prstGeom>
          </p:spPr>
        </p:pic>
        <p:sp>
          <p:nvSpPr>
            <p:cNvPr id="11" name="TextBox 10">
              <a:extLst>
                <a:ext uri="{FF2B5EF4-FFF2-40B4-BE49-F238E27FC236}">
                  <a16:creationId xmlns:a16="http://schemas.microsoft.com/office/drawing/2014/main" id="{1EE9594C-6DB0-4022-9355-945BF0A0E44F}"/>
                </a:ext>
              </a:extLst>
            </p:cNvPr>
            <p:cNvSpPr txBox="1"/>
            <p:nvPr/>
          </p:nvSpPr>
          <p:spPr>
            <a:xfrm>
              <a:off x="833798" y="3416656"/>
              <a:ext cx="418378" cy="338554"/>
            </a:xfrm>
            <a:prstGeom prst="rect">
              <a:avLst/>
            </a:prstGeom>
            <a:noFill/>
          </p:spPr>
          <p:txBody>
            <a:bodyPr wrap="square" rtlCol="0">
              <a:spAutoFit/>
            </a:bodyPr>
            <a:lstStyle/>
            <a:p>
              <a:pPr algn="ctr">
                <a:spcAft>
                  <a:spcPts val="600"/>
                </a:spcAft>
                <a:buClr>
                  <a:schemeClr val="bg2"/>
                </a:buClr>
              </a:pPr>
              <a:r>
                <a:rPr lang="en-US" sz="1600">
                  <a:latin typeface="Effra Heavy" panose="020B0803020203020204" pitchFamily="34" charset="0"/>
                  <a:cs typeface="Effra Heavy" panose="020B0803020203020204" pitchFamily="34" charset="0"/>
                </a:rPr>
                <a:t>24</a:t>
              </a:r>
            </a:p>
          </p:txBody>
        </p:sp>
      </p:grpSp>
      <p:pic>
        <p:nvPicPr>
          <p:cNvPr id="51" name="Graphic 50">
            <a:extLst>
              <a:ext uri="{FF2B5EF4-FFF2-40B4-BE49-F238E27FC236}">
                <a16:creationId xmlns:a16="http://schemas.microsoft.com/office/drawing/2014/main" id="{8461A780-C837-44DF-99C6-48F2C6D0748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8010" y="5264699"/>
            <a:ext cx="452336" cy="411480"/>
          </a:xfrm>
          <a:prstGeom prst="rect">
            <a:avLst/>
          </a:prstGeom>
        </p:spPr>
      </p:pic>
      <p:pic>
        <p:nvPicPr>
          <p:cNvPr id="5" name="Graphic 4" descr="Computer">
            <a:extLst>
              <a:ext uri="{FF2B5EF4-FFF2-40B4-BE49-F238E27FC236}">
                <a16:creationId xmlns:a16="http://schemas.microsoft.com/office/drawing/2014/main" id="{E0455D3B-1A86-4CF3-961E-5DC3915DF2F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5578" y="4289760"/>
            <a:ext cx="457200" cy="457200"/>
          </a:xfrm>
          <a:prstGeom prst="rect">
            <a:avLst/>
          </a:prstGeom>
        </p:spPr>
      </p:pic>
      <p:sp>
        <p:nvSpPr>
          <p:cNvPr id="29" name="Rectangle 28">
            <a:extLst>
              <a:ext uri="{FF2B5EF4-FFF2-40B4-BE49-F238E27FC236}">
                <a16:creationId xmlns:a16="http://schemas.microsoft.com/office/drawing/2014/main" id="{4EB68441-54EB-43E7-A65C-AB3267DBEC11}"/>
              </a:ext>
            </a:extLst>
          </p:cNvPr>
          <p:cNvSpPr/>
          <p:nvPr/>
        </p:nvSpPr>
        <p:spPr>
          <a:xfrm>
            <a:off x="7802880" y="4924540"/>
            <a:ext cx="4389120" cy="548640"/>
          </a:xfrm>
          <a:prstGeom prst="rect">
            <a:avLst/>
          </a:prstGeom>
          <a:gradFill flip="none" rotWithShape="1">
            <a:gsLst>
              <a:gs pos="33000">
                <a:sysClr val="window" lastClr="FFFFFF">
                  <a:alpha val="91000"/>
                </a:sysClr>
              </a:gs>
              <a:gs pos="0">
                <a:sysClr val="window" lastClr="FFFFFF">
                  <a:alpha val="0"/>
                </a:sysClr>
              </a:gs>
            </a:gsLst>
            <a:lin ang="0" scaled="1"/>
            <a:tileRect/>
          </a:gradFill>
          <a:ln w="12700" cap="flat" cmpd="sng" algn="ctr">
            <a:noFill/>
            <a:prstDash val="solid"/>
            <a:miter lim="800000"/>
          </a:ln>
          <a:effectLst/>
        </p:spPr>
        <p:txBody>
          <a:bodyPr lIns="173736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latin typeface="Effra Medium" panose="020B0703020203020204" pitchFamily="34" charset="0"/>
              <a:ea typeface="+mn-ea"/>
              <a:cs typeface="Effra Medium" panose="020B0703020203020204" pitchFamily="34" charset="0"/>
            </a:endParaRPr>
          </a:p>
        </p:txBody>
      </p:sp>
      <p:grpSp>
        <p:nvGrpSpPr>
          <p:cNvPr id="35" name="Group 34">
            <a:extLst>
              <a:ext uri="{FF2B5EF4-FFF2-40B4-BE49-F238E27FC236}">
                <a16:creationId xmlns:a16="http://schemas.microsoft.com/office/drawing/2014/main" id="{9A55CFA2-E92F-48D2-A868-A83557A1A597}"/>
              </a:ext>
            </a:extLst>
          </p:cNvPr>
          <p:cNvGrpSpPr/>
          <p:nvPr/>
        </p:nvGrpSpPr>
        <p:grpSpPr>
          <a:xfrm>
            <a:off x="11643360" y="4924540"/>
            <a:ext cx="548640" cy="548640"/>
            <a:chOff x="11650705" y="4924540"/>
            <a:chExt cx="548640" cy="548640"/>
          </a:xfrm>
        </p:grpSpPr>
        <p:sp>
          <p:nvSpPr>
            <p:cNvPr id="36" name="Rectangle 35">
              <a:extLst>
                <a:ext uri="{FF2B5EF4-FFF2-40B4-BE49-F238E27FC236}">
                  <a16:creationId xmlns:a16="http://schemas.microsoft.com/office/drawing/2014/main" id="{DF773960-FEF4-4C1F-999F-473AC46D3E09}"/>
                </a:ext>
              </a:extLst>
            </p:cNvPr>
            <p:cNvSpPr/>
            <p:nvPr/>
          </p:nvSpPr>
          <p:spPr>
            <a:xfrm>
              <a:off x="11650705" y="4924540"/>
              <a:ext cx="548640" cy="54864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pic>
          <p:nvPicPr>
            <p:cNvPr id="38" name="Picture 37">
              <a:extLst>
                <a:ext uri="{FF2B5EF4-FFF2-40B4-BE49-F238E27FC236}">
                  <a16:creationId xmlns:a16="http://schemas.microsoft.com/office/drawing/2014/main" id="{8A77BD3D-9BEB-48A6-B09B-6BF1C4352A4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 t="-2" r="88154" b="56518"/>
            <a:stretch/>
          </p:blipFill>
          <p:spPr>
            <a:xfrm>
              <a:off x="11803742" y="5074505"/>
              <a:ext cx="274320" cy="274320"/>
            </a:xfrm>
            <a:prstGeom prst="rect">
              <a:avLst/>
            </a:prstGeom>
            <a:noFill/>
            <a:ln>
              <a:noFill/>
            </a:ln>
          </p:spPr>
        </p:pic>
      </p:grpSp>
      <p:sp>
        <p:nvSpPr>
          <p:cNvPr id="41" name="Rectangle 40">
            <a:extLst>
              <a:ext uri="{FF2B5EF4-FFF2-40B4-BE49-F238E27FC236}">
                <a16:creationId xmlns:a16="http://schemas.microsoft.com/office/drawing/2014/main" id="{E4D60B59-EC3A-47FE-9D38-7758893524BC}"/>
              </a:ext>
            </a:extLst>
          </p:cNvPr>
          <p:cNvSpPr/>
          <p:nvPr/>
        </p:nvSpPr>
        <p:spPr>
          <a:xfrm>
            <a:off x="8713957" y="4944469"/>
            <a:ext cx="2708040" cy="548640"/>
          </a:xfrm>
          <a:prstGeom prst="rect">
            <a:avLst/>
          </a:prstGeom>
          <a:noFill/>
          <a:ln w="12700" cap="flat" cmpd="sng" algn="ctr">
            <a:noFill/>
            <a:prstDash val="solid"/>
            <a:miter lim="800000"/>
          </a:ln>
          <a:effectLst/>
        </p:spPr>
        <p:txBody>
          <a:bodyPr lIns="0" tIns="0" rIns="0" bIns="0" rtlCol="0" anchor="ctr"/>
          <a:lstStyle/>
          <a:p>
            <a:pPr lvl="0">
              <a:lnSpc>
                <a:spcPct val="90000"/>
              </a:lnSpc>
              <a:defRPr/>
            </a:pPr>
            <a:r>
              <a:rPr lang="en-US" kern="0" dirty="0">
                <a:solidFill>
                  <a:prstClr val="black"/>
                </a:solidFill>
                <a:latin typeface="Effra Medium" panose="020B0703020203020204" pitchFamily="34" charset="0"/>
                <a:cs typeface="Effra Medium" panose="020B0703020203020204" pitchFamily="34" charset="0"/>
              </a:rPr>
              <a:t>Designed for 100% Uptime</a:t>
            </a:r>
          </a:p>
        </p:txBody>
      </p:sp>
      <p:sp>
        <p:nvSpPr>
          <p:cNvPr id="4" name="Arrow: Up 3">
            <a:extLst>
              <a:ext uri="{FF2B5EF4-FFF2-40B4-BE49-F238E27FC236}">
                <a16:creationId xmlns:a16="http://schemas.microsoft.com/office/drawing/2014/main" id="{CD345262-8094-42B2-929B-232A2426EB4D}"/>
              </a:ext>
            </a:extLst>
          </p:cNvPr>
          <p:cNvSpPr/>
          <p:nvPr/>
        </p:nvSpPr>
        <p:spPr>
          <a:xfrm>
            <a:off x="8158932" y="4993120"/>
            <a:ext cx="342900" cy="411480"/>
          </a:xfrm>
          <a:prstGeom prst="upArrow">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sp>
        <p:nvSpPr>
          <p:cNvPr id="7" name="TextBox 6">
            <a:extLst>
              <a:ext uri="{FF2B5EF4-FFF2-40B4-BE49-F238E27FC236}">
                <a16:creationId xmlns:a16="http://schemas.microsoft.com/office/drawing/2014/main" id="{3EF7E8AF-4999-40E4-8CDF-98DDA6D7A33F}"/>
              </a:ext>
            </a:extLst>
          </p:cNvPr>
          <p:cNvSpPr txBox="1"/>
          <p:nvPr/>
        </p:nvSpPr>
        <p:spPr>
          <a:xfrm>
            <a:off x="1295931" y="3182062"/>
            <a:ext cx="3453664"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Stress Tested for 24/7 Environments</a:t>
            </a:r>
          </a:p>
          <a:p>
            <a:pPr>
              <a:spcAft>
                <a:spcPts val="600"/>
              </a:spcAft>
              <a:buClr>
                <a:schemeClr val="bg2"/>
              </a:buClr>
            </a:pPr>
            <a:r>
              <a:rPr lang="en-US" sz="1400">
                <a:cs typeface="Effra" panose="020B0603020203020204" pitchFamily="34" charset="0"/>
              </a:rPr>
              <a:t>ZERO End-User CAD Issues with</a:t>
            </a:r>
            <a:br>
              <a:rPr lang="en-US" sz="1400">
                <a:cs typeface="Effra" panose="020B0603020203020204" pitchFamily="34" charset="0"/>
              </a:rPr>
            </a:br>
            <a:r>
              <a:rPr lang="en-US" sz="1400">
                <a:cs typeface="Effra" panose="020B0603020203020204" pitchFamily="34" charset="0"/>
              </a:rPr>
              <a:t>AMD’s Lead Automotive Partner</a:t>
            </a:r>
            <a:r>
              <a:rPr lang="en-US" sz="1400" baseline="30000"/>
              <a:t>*</a:t>
            </a:r>
          </a:p>
        </p:txBody>
      </p:sp>
      <p:sp>
        <p:nvSpPr>
          <p:cNvPr id="47" name="TextBox 46">
            <a:extLst>
              <a:ext uri="{FF2B5EF4-FFF2-40B4-BE49-F238E27FC236}">
                <a16:creationId xmlns:a16="http://schemas.microsoft.com/office/drawing/2014/main" id="{0A89D7EC-7397-4598-93B0-9BA375AE1487}"/>
              </a:ext>
            </a:extLst>
          </p:cNvPr>
          <p:cNvSpPr txBox="1"/>
          <p:nvPr/>
        </p:nvSpPr>
        <p:spPr>
          <a:xfrm>
            <a:off x="1295931" y="4136796"/>
            <a:ext cx="3419187"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Extensive </a:t>
            </a:r>
            <a:r>
              <a:rPr lang="en-US" altLang="en-US" sz="1600">
                <a:solidFill>
                  <a:prstClr val="white"/>
                </a:solidFill>
                <a:latin typeface="Effra" panose="020B0603020203020204" pitchFamily="34" charset="0"/>
                <a:cs typeface="Effra" panose="020B0603020203020204" pitchFamily="34" charset="0"/>
              </a:rPr>
              <a:t>OEM Platform Testing</a:t>
            </a:r>
            <a:endParaRPr lang="en-US" sz="1600">
              <a:solidFill>
                <a:srgbClr val="FFFFFF"/>
              </a:solidFill>
              <a:latin typeface="Effra" panose="020B0603020203020204" pitchFamily="34" charset="0"/>
              <a:cs typeface="Effra" panose="020B0603020203020204" pitchFamily="34" charset="0"/>
            </a:endParaRPr>
          </a:p>
          <a:p>
            <a:r>
              <a:rPr lang="en-US" sz="1400">
                <a:solidFill>
                  <a:srgbClr val="FFFFFF"/>
                </a:solidFill>
                <a:cs typeface="Effra Light" panose="020B0403020203020204" pitchFamily="34" charset="0"/>
              </a:rPr>
              <a:t>Only ONE End-Customer Issue Reported</a:t>
            </a:r>
            <a:br>
              <a:rPr lang="en-US" sz="1400">
                <a:solidFill>
                  <a:srgbClr val="FFFFFF"/>
                </a:solidFill>
                <a:cs typeface="Effra Light" panose="020B0403020203020204" pitchFamily="34" charset="0"/>
              </a:rPr>
            </a:br>
            <a:r>
              <a:rPr lang="en-US" sz="1400">
                <a:solidFill>
                  <a:srgbClr val="FFFFFF"/>
                </a:solidFill>
                <a:cs typeface="Effra Light" panose="020B0403020203020204" pitchFamily="34" charset="0"/>
              </a:rPr>
              <a:t>by AMD’s Leading OEM Partner</a:t>
            </a:r>
            <a:r>
              <a:rPr lang="en-US" sz="1400" baseline="30000"/>
              <a:t>*</a:t>
            </a:r>
          </a:p>
        </p:txBody>
      </p:sp>
      <p:sp>
        <p:nvSpPr>
          <p:cNvPr id="48" name="TextBox 47">
            <a:extLst>
              <a:ext uri="{FF2B5EF4-FFF2-40B4-BE49-F238E27FC236}">
                <a16:creationId xmlns:a16="http://schemas.microsoft.com/office/drawing/2014/main" id="{9EBAA9E7-7FB5-4CDC-94A9-B24CB55AA88A}"/>
              </a:ext>
            </a:extLst>
          </p:cNvPr>
          <p:cNvSpPr txBox="1"/>
          <p:nvPr/>
        </p:nvSpPr>
        <p:spPr>
          <a:xfrm>
            <a:off x="1295931" y="5088968"/>
            <a:ext cx="3457546" cy="846386"/>
          </a:xfrm>
          <a:prstGeom prst="rect">
            <a:avLst/>
          </a:prstGeom>
          <a:noFill/>
        </p:spPr>
        <p:txBody>
          <a:bodyPr wrap="square" rtlCol="0">
            <a:spAutoFit/>
          </a:bodyPr>
          <a:lstStyle/>
          <a:p>
            <a:pPr>
              <a:spcAft>
                <a:spcPts val="600"/>
              </a:spcAft>
              <a:buClr>
                <a:schemeClr val="bg2"/>
              </a:buClr>
            </a:pPr>
            <a:r>
              <a:rPr lang="en-US" sz="1600">
                <a:solidFill>
                  <a:srgbClr val="FFFFFF"/>
                </a:solidFill>
                <a:latin typeface="Effra" panose="020B0603020203020204" pitchFamily="34" charset="0"/>
                <a:cs typeface="Effra" panose="020B0603020203020204" pitchFamily="34" charset="0"/>
              </a:rPr>
              <a:t>Extensive ISV Certification</a:t>
            </a:r>
            <a:r>
              <a:rPr lang="en-US" altLang="en-US" sz="1600">
                <a:solidFill>
                  <a:prstClr val="white"/>
                </a:solidFill>
                <a:latin typeface="Effra" panose="020B0603020203020204" pitchFamily="34" charset="0"/>
                <a:cs typeface="Effra" panose="020B0603020203020204" pitchFamily="34" charset="0"/>
              </a:rPr>
              <a:t> Testing</a:t>
            </a:r>
            <a:endParaRPr lang="en-US" sz="1600">
              <a:solidFill>
                <a:srgbClr val="FFFFFF"/>
              </a:solidFill>
              <a:latin typeface="Effra" panose="020B0603020203020204" pitchFamily="34" charset="0"/>
              <a:cs typeface="Effra" panose="020B0603020203020204" pitchFamily="34" charset="0"/>
            </a:endParaRPr>
          </a:p>
          <a:p>
            <a:r>
              <a:rPr lang="en-US" sz="1400">
                <a:solidFill>
                  <a:srgbClr val="FFFFFF"/>
                </a:solidFill>
                <a:cs typeface="Effra Light" panose="020B0403020203020204" pitchFamily="34" charset="0"/>
              </a:rPr>
              <a:t>100% Success Rate for Enterprise Edition 18.Q1 Certifications</a:t>
            </a:r>
            <a:r>
              <a:rPr lang="en-US" sz="1400" baseline="30000"/>
              <a:t>*</a:t>
            </a:r>
          </a:p>
        </p:txBody>
      </p:sp>
      <p:sp>
        <p:nvSpPr>
          <p:cNvPr id="50" name="Rectangle 49">
            <a:extLst>
              <a:ext uri="{FF2B5EF4-FFF2-40B4-BE49-F238E27FC236}">
                <a16:creationId xmlns:a16="http://schemas.microsoft.com/office/drawing/2014/main" id="{AE28A313-9A48-470F-AD21-BBEFED3B6A75}"/>
              </a:ext>
            </a:extLst>
          </p:cNvPr>
          <p:cNvSpPr/>
          <p:nvPr/>
        </p:nvSpPr>
        <p:spPr>
          <a:xfrm>
            <a:off x="1" y="6038721"/>
            <a:ext cx="7863840" cy="461665"/>
          </a:xfrm>
          <a:prstGeom prst="rect">
            <a:avLst/>
          </a:prstGeom>
        </p:spPr>
        <p:txBody>
          <a:bodyPr wrap="square">
            <a:spAutoFit/>
          </a:bodyPr>
          <a:lstStyle/>
          <a:p>
            <a:pPr lvl="0">
              <a:defRPr/>
            </a:pPr>
            <a:endParaRPr lang="en-US" sz="800" dirty="0">
              <a:solidFill>
                <a:srgbClr val="FFFFFF">
                  <a:alpha val="50000"/>
                </a:srgbClr>
              </a:solidFill>
              <a:cs typeface="Effra Light" panose="020B0403020203020204" pitchFamily="34" charset="0"/>
            </a:endParaRPr>
          </a:p>
          <a:p>
            <a:pPr lvl="0">
              <a:defRPr/>
            </a:pPr>
            <a:endParaRPr lang="en-US" sz="800" dirty="0">
              <a:solidFill>
                <a:srgbClr val="FFFFFF">
                  <a:alpha val="50000"/>
                </a:srgbClr>
              </a:solidFill>
              <a:cs typeface="Effra Light" panose="020B0403020203020204" pitchFamily="34" charset="0"/>
            </a:endParaRPr>
          </a:p>
          <a:p>
            <a:pPr lvl="0">
              <a:defRPr/>
            </a:pPr>
            <a:r>
              <a:rPr lang="en-US" sz="800" dirty="0">
                <a:solidFill>
                  <a:srgbClr val="FFFFFF">
                    <a:alpha val="50000"/>
                  </a:srgbClr>
                </a:solidFill>
                <a:cs typeface="Effra Light" panose="020B0403020203020204" pitchFamily="34" charset="0"/>
              </a:rPr>
              <a:t>*2017 internal AMD Radeon</a:t>
            </a:r>
            <a:r>
              <a:rPr lang="en-US" sz="800" baseline="22000" dirty="0">
                <a:solidFill>
                  <a:srgbClr val="FFFFFF">
                    <a:alpha val="50000"/>
                  </a:srgbClr>
                </a:solidFill>
                <a:cs typeface="Effra Light" panose="020B0403020203020204" pitchFamily="34" charset="0"/>
              </a:rPr>
              <a:t>™</a:t>
            </a:r>
            <a:r>
              <a:rPr lang="en-US" sz="800" dirty="0">
                <a:solidFill>
                  <a:srgbClr val="FFFFFF">
                    <a:alpha val="50000"/>
                  </a:srgbClr>
                </a:solidFill>
                <a:cs typeface="Effra Light" panose="020B0403020203020204" pitchFamily="34" charset="0"/>
              </a:rPr>
              <a:t> Pro Software testing data</a:t>
            </a:r>
          </a:p>
        </p:txBody>
      </p:sp>
      <p:grpSp>
        <p:nvGrpSpPr>
          <p:cNvPr id="19" name="Group 18">
            <a:extLst>
              <a:ext uri="{FF2B5EF4-FFF2-40B4-BE49-F238E27FC236}">
                <a16:creationId xmlns:a16="http://schemas.microsoft.com/office/drawing/2014/main" id="{C130A141-4F21-402A-9C6A-01B9BCAFC66C}"/>
              </a:ext>
            </a:extLst>
          </p:cNvPr>
          <p:cNvGrpSpPr/>
          <p:nvPr/>
        </p:nvGrpSpPr>
        <p:grpSpPr>
          <a:xfrm>
            <a:off x="10238335" y="5593659"/>
            <a:ext cx="1847343" cy="844964"/>
            <a:chOff x="10238335" y="5593659"/>
            <a:chExt cx="1847343" cy="844964"/>
          </a:xfrm>
        </p:grpSpPr>
        <p:pic>
          <p:nvPicPr>
            <p:cNvPr id="33" name="Picture 32">
              <a:extLst>
                <a:ext uri="{FF2B5EF4-FFF2-40B4-BE49-F238E27FC236}">
                  <a16:creationId xmlns:a16="http://schemas.microsoft.com/office/drawing/2014/main" id="{1CE33AEB-6727-42F5-9D4F-80A1D14EF095}"/>
                </a:ext>
              </a:extLst>
            </p:cNvPr>
            <p:cNvPicPr>
              <a:picLocks noChangeAspect="1"/>
            </p:cNvPicPr>
            <p:nvPr/>
          </p:nvPicPr>
          <p:blipFill>
            <a:blip r:embed="rId11"/>
            <a:stretch>
              <a:fillRect/>
            </a:stretch>
          </p:blipFill>
          <p:spPr>
            <a:xfrm>
              <a:off x="10339046" y="5593659"/>
              <a:ext cx="1645920" cy="502935"/>
            </a:xfrm>
            <a:prstGeom prst="rect">
              <a:avLst/>
            </a:prstGeom>
            <a:effectLst/>
          </p:spPr>
        </p:pic>
        <p:sp>
          <p:nvSpPr>
            <p:cNvPr id="37" name="TextBox 36">
              <a:extLst>
                <a:ext uri="{FF2B5EF4-FFF2-40B4-BE49-F238E27FC236}">
                  <a16:creationId xmlns:a16="http://schemas.microsoft.com/office/drawing/2014/main" id="{2ABF1E42-0E75-4FD8-A375-FEC4F8E1361B}"/>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pic>
        <p:nvPicPr>
          <p:cNvPr id="8" name="Picture 7">
            <a:extLst>
              <a:ext uri="{FF2B5EF4-FFF2-40B4-BE49-F238E27FC236}">
                <a16:creationId xmlns:a16="http://schemas.microsoft.com/office/drawing/2014/main" id="{B452CBE5-7AA8-4BA1-B64D-B3C8258159E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552790" y="421562"/>
            <a:ext cx="5029200" cy="4191883"/>
          </a:xfrm>
          <a:prstGeom prst="rect">
            <a:avLst/>
          </a:prstGeom>
        </p:spPr>
      </p:pic>
    </p:spTree>
    <p:extLst>
      <p:ext uri="{BB962C8B-B14F-4D97-AF65-F5344CB8AC3E}">
        <p14:creationId xmlns:p14="http://schemas.microsoft.com/office/powerpoint/2010/main" val="3024029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5907C270-9395-4496-BCC5-B1FB9E6CB1F0}"/>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33000"/>
                    </a14:imgEffect>
                  </a14:imgLayer>
                </a14:imgProps>
              </a:ext>
              <a:ext uri="{28A0092B-C50C-407E-A947-70E740481C1C}">
                <a14:useLocalDpi xmlns:a14="http://schemas.microsoft.com/office/drawing/2010/main" val="0"/>
              </a:ext>
            </a:extLst>
          </a:blip>
          <a:srcRect t="31743" r="8005" b="11314"/>
          <a:stretch/>
        </p:blipFill>
        <p:spPr>
          <a:xfrm>
            <a:off x="4862" y="0"/>
            <a:ext cx="12187137" cy="5029200"/>
          </a:xfrm>
          <a:prstGeom prst="rect">
            <a:avLst/>
          </a:prstGeom>
        </p:spPr>
      </p:pic>
      <p:sp>
        <p:nvSpPr>
          <p:cNvPr id="47" name="Rectangle 46">
            <a:extLst>
              <a:ext uri="{FF2B5EF4-FFF2-40B4-BE49-F238E27FC236}">
                <a16:creationId xmlns:a16="http://schemas.microsoft.com/office/drawing/2014/main" id="{17726BB2-4566-4BEB-997F-B6E17D411254}"/>
              </a:ext>
            </a:extLst>
          </p:cNvPr>
          <p:cNvSpPr/>
          <p:nvPr/>
        </p:nvSpPr>
        <p:spPr>
          <a:xfrm rot="16200000">
            <a:off x="3578647" y="-3578646"/>
            <a:ext cx="5034707" cy="12192001"/>
          </a:xfrm>
          <a:prstGeom prst="rect">
            <a:avLst/>
          </a:prstGeom>
          <a:gradFill>
            <a:gsLst>
              <a:gs pos="99000">
                <a:srgbClr val="0000E1"/>
              </a:gs>
              <a:gs pos="2500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cxnSp>
        <p:nvCxnSpPr>
          <p:cNvPr id="62" name="Straight Connector 6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011B62E0-19A9-43CB-AB40-0402D03B903D}"/>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70" name="Rectangle 69">
            <a:extLst>
              <a:ext uri="{FF2B5EF4-FFF2-40B4-BE49-F238E27FC236}">
                <a16:creationId xmlns:a16="http://schemas.microsoft.com/office/drawing/2014/main" id="{43684D99-58D9-4DF2-819B-B7413DEFC2A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73" name="TextBox 72">
            <a:extLst>
              <a:ext uri="{FF2B5EF4-FFF2-40B4-BE49-F238E27FC236}">
                <a16:creationId xmlns:a16="http://schemas.microsoft.com/office/drawing/2014/main" id="{72EE3E2B-AD10-4A3A-B467-8115E525C72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sp>
        <p:nvSpPr>
          <p:cNvPr id="74" name="Rectangle 73">
            <a:extLst>
              <a:ext uri="{FF2B5EF4-FFF2-40B4-BE49-F238E27FC236}">
                <a16:creationId xmlns:a16="http://schemas.microsoft.com/office/drawing/2014/main" id="{9F9F6AB1-CE03-4AA5-A016-EC2915876E2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125" name="Group 124">
            <a:extLst>
              <a:ext uri="{FF2B5EF4-FFF2-40B4-BE49-F238E27FC236}">
                <a16:creationId xmlns:a16="http://schemas.microsoft.com/office/drawing/2014/main" id="{A177DFFB-3927-4A95-B792-C4B227D757C6}"/>
              </a:ext>
            </a:extLst>
          </p:cNvPr>
          <p:cNvGrpSpPr/>
          <p:nvPr/>
        </p:nvGrpSpPr>
        <p:grpSpPr>
          <a:xfrm>
            <a:off x="4205584" y="5155367"/>
            <a:ext cx="3778774" cy="1097280"/>
            <a:chOff x="4438196" y="4235724"/>
            <a:chExt cx="1503116" cy="326812"/>
          </a:xfrm>
        </p:grpSpPr>
        <p:cxnSp>
          <p:nvCxnSpPr>
            <p:cNvPr id="126" name="Straight Connector 125">
              <a:extLst>
                <a:ext uri="{FF2B5EF4-FFF2-40B4-BE49-F238E27FC236}">
                  <a16:creationId xmlns:a16="http://schemas.microsoft.com/office/drawing/2014/main" id="{7DCAE323-87DF-4937-8313-B1053D88D21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81F83A7-E2D1-4239-B1F3-9DC83E6172FE}"/>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7" name="Straight Connector 66"/>
          <p:cNvCxnSpPr/>
          <p:nvPr/>
        </p:nvCxnSpPr>
        <p:spPr>
          <a:xfrm>
            <a:off x="1" y="5034706"/>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ADAF7A19-2C8A-4AF7-87BE-E45AF777809E}"/>
              </a:ext>
            </a:extLst>
          </p:cNvPr>
          <p:cNvSpPr txBox="1"/>
          <p:nvPr/>
        </p:nvSpPr>
        <p:spPr>
          <a:xfrm>
            <a:off x="655301" y="5839977"/>
            <a:ext cx="3537927" cy="553998"/>
          </a:xfrm>
          <a:prstGeom prst="rect">
            <a:avLst/>
          </a:prstGeom>
          <a:noFill/>
        </p:spPr>
        <p:txBody>
          <a:bodyPr wrap="square" rtlCol="0">
            <a:spAutoFit/>
          </a:bodyPr>
          <a:lstStyle/>
          <a:p>
            <a:pPr lvl="0" algn="ctr">
              <a:defRPr/>
            </a:pPr>
            <a:r>
              <a:rPr lang="en-CA" sz="1500" kern="0">
                <a:solidFill>
                  <a:prstClr val="white"/>
                </a:solidFill>
                <a:cs typeface="Effra Light" panose="020B0403020203020204" pitchFamily="34" charset="0"/>
              </a:rPr>
              <a:t>Multi-Wave AMD and Partner</a:t>
            </a:r>
            <a:br>
              <a:rPr lang="en-CA" sz="1500" kern="0">
                <a:solidFill>
                  <a:prstClr val="white"/>
                </a:solidFill>
                <a:cs typeface="Effra Light" panose="020B0403020203020204" pitchFamily="34" charset="0"/>
              </a:rPr>
            </a:br>
            <a:r>
              <a:rPr lang="en-CA" sz="1500" kern="0">
                <a:solidFill>
                  <a:prstClr val="white"/>
                </a:solidFill>
                <a:cs typeface="Effra Light" panose="020B0403020203020204" pitchFamily="34" charset="0"/>
              </a:rPr>
              <a:t>Testing Process</a:t>
            </a:r>
          </a:p>
        </p:txBody>
      </p:sp>
      <p:sp>
        <p:nvSpPr>
          <p:cNvPr id="123" name="TextBox 122">
            <a:extLst>
              <a:ext uri="{FF2B5EF4-FFF2-40B4-BE49-F238E27FC236}">
                <a16:creationId xmlns:a16="http://schemas.microsoft.com/office/drawing/2014/main" id="{DD163788-18DD-4698-A910-6C46EFC23CD9}"/>
              </a:ext>
            </a:extLst>
          </p:cNvPr>
          <p:cNvSpPr txBox="1"/>
          <p:nvPr/>
        </p:nvSpPr>
        <p:spPr>
          <a:xfrm>
            <a:off x="4255213" y="5839977"/>
            <a:ext cx="3681575" cy="553998"/>
          </a:xfrm>
          <a:prstGeom prst="rect">
            <a:avLst/>
          </a:prstGeom>
          <a:noFill/>
        </p:spPr>
        <p:txBody>
          <a:bodyPr wrap="square" rtlCol="0">
            <a:spAutoFit/>
          </a:bodyPr>
          <a:lstStyle/>
          <a:p>
            <a:pPr lvl="0" algn="ctr">
              <a:defRPr/>
            </a:pPr>
            <a:r>
              <a:rPr lang="en-US" sz="1500"/>
              <a:t>Comprehensive Stability, Functionality, and Security Tests Performed</a:t>
            </a:r>
            <a:endParaRPr lang="en-US" sz="1500" baseline="30000"/>
          </a:p>
        </p:txBody>
      </p:sp>
      <p:sp>
        <p:nvSpPr>
          <p:cNvPr id="124" name="TextBox 123">
            <a:extLst>
              <a:ext uri="{FF2B5EF4-FFF2-40B4-BE49-F238E27FC236}">
                <a16:creationId xmlns:a16="http://schemas.microsoft.com/office/drawing/2014/main" id="{9CC34522-D816-440F-B6F0-A15CFCE5FCE5}"/>
              </a:ext>
            </a:extLst>
          </p:cNvPr>
          <p:cNvSpPr txBox="1"/>
          <p:nvPr/>
        </p:nvSpPr>
        <p:spPr>
          <a:xfrm>
            <a:off x="8002891" y="5839977"/>
            <a:ext cx="3543390" cy="553998"/>
          </a:xfrm>
          <a:prstGeom prst="rect">
            <a:avLst/>
          </a:prstGeom>
          <a:noFill/>
        </p:spPr>
        <p:txBody>
          <a:bodyPr wrap="square" rtlCol="0">
            <a:spAutoFit/>
          </a:bodyPr>
          <a:lstStyle/>
          <a:p>
            <a:pPr lvl="0" algn="ctr">
              <a:defRPr/>
            </a:pPr>
            <a:r>
              <a:rPr lang="en-US" sz="1500"/>
              <a:t>AMD’s Robust Testing Process</a:t>
            </a:r>
            <a:br>
              <a:rPr lang="en-US" sz="1500"/>
            </a:br>
            <a:r>
              <a:rPr lang="en-US" sz="1500"/>
              <a:t>Delivers High-Quality Drivers</a:t>
            </a:r>
            <a:endParaRPr lang="en-US" sz="1500" baseline="30000"/>
          </a:p>
        </p:txBody>
      </p:sp>
      <p:sp>
        <p:nvSpPr>
          <p:cNvPr id="92" name="Rectangle 91">
            <a:extLst>
              <a:ext uri="{FF2B5EF4-FFF2-40B4-BE49-F238E27FC236}">
                <a16:creationId xmlns:a16="http://schemas.microsoft.com/office/drawing/2014/main" id="{A07658A7-120B-4713-8CA0-98D0A2FFFF4B}"/>
              </a:ext>
            </a:extLst>
          </p:cNvPr>
          <p:cNvSpPr/>
          <p:nvPr/>
        </p:nvSpPr>
        <p:spPr>
          <a:xfrm>
            <a:off x="1" y="548640"/>
            <a:ext cx="12192000" cy="1200329"/>
          </a:xfrm>
          <a:prstGeom prst="rect">
            <a:avLst/>
          </a:prstGeom>
        </p:spPr>
        <p:txBody>
          <a:bodyPr wrap="square">
            <a:spAutoFit/>
          </a:bodyPr>
          <a:lstStyle/>
          <a:p>
            <a:pPr lvl="0" algn="ctr">
              <a:defRPr/>
            </a:pPr>
            <a:r>
              <a:rPr lang="en-US" sz="4400" kern="0" dirty="0">
                <a:solidFill>
                  <a:srgbClr val="FFFFFF"/>
                </a:solidFill>
                <a:latin typeface="Effra" panose="020B0603020203020204" pitchFamily="34" charset="0"/>
                <a:cs typeface="Effra" panose="020B0603020203020204" pitchFamily="34" charset="0"/>
              </a:rPr>
              <a:t>Radeon</a:t>
            </a:r>
            <a:r>
              <a:rPr lang="en-US" sz="2400" kern="0" baseline="80000" dirty="0">
                <a:solidFill>
                  <a:srgbClr val="FFFFFF"/>
                </a:solidFill>
                <a:latin typeface="Effra" panose="020B0603020203020204" pitchFamily="34" charset="0"/>
                <a:cs typeface="Effra" panose="020B0603020203020204" pitchFamily="34" charset="0"/>
              </a:rPr>
              <a:t>™</a:t>
            </a:r>
            <a:r>
              <a:rPr lang="en-US" sz="4400" kern="0" dirty="0">
                <a:solidFill>
                  <a:srgbClr val="FFFFFF"/>
                </a:solidFill>
                <a:latin typeface="Effra" panose="020B0603020203020204" pitchFamily="34" charset="0"/>
                <a:cs typeface="Effra" panose="020B0603020203020204" pitchFamily="34" charset="0"/>
              </a:rPr>
              <a:t> Pro Software Testing </a:t>
            </a:r>
            <a:r>
              <a:rPr kumimoji="0" lang="en-US" sz="4400" u="none" strike="noStrike" kern="0" cap="none" spc="0" normalizeH="0" baseline="0" noProof="0" dirty="0">
                <a:ln>
                  <a:noFill/>
                </a:ln>
                <a:solidFill>
                  <a:srgbClr val="FFFFFF"/>
                </a:solidFill>
                <a:uLnTx/>
                <a:uFillTx/>
                <a:latin typeface="Effra" panose="020B0603020203020204" pitchFamily="34" charset="0"/>
                <a:cs typeface="Effra" panose="020B0603020203020204" pitchFamily="34" charset="0"/>
              </a:rPr>
              <a:t>Process</a:t>
            </a:r>
            <a:br>
              <a:rPr kumimoji="0" lang="en-US" sz="4400" b="0" i="0" u="none" strike="noStrike" kern="0" cap="none" spc="0" normalizeH="0" baseline="0" noProof="0" dirty="0">
                <a:ln>
                  <a:noFill/>
                </a:ln>
                <a:solidFill>
                  <a:srgbClr val="FFFFFF"/>
                </a:solidFill>
                <a:uLnTx/>
                <a:uFillTx/>
                <a:cs typeface="Effra Light" panose="020B0403020203020204" pitchFamily="34" charset="0"/>
              </a:rPr>
            </a:br>
            <a:r>
              <a:rPr lang="en-US" sz="2800" kern="0" dirty="0">
                <a:solidFill>
                  <a:srgbClr val="FFFFFF"/>
                </a:solidFill>
                <a:cs typeface="Effra Light" panose="020B0403020203020204" pitchFamily="34" charset="0"/>
              </a:rPr>
              <a:t>How AMD Delivers </a:t>
            </a:r>
            <a:r>
              <a:rPr lang="en-US" sz="2800" dirty="0">
                <a:solidFill>
                  <a:srgbClr val="FFFFFF"/>
                </a:solidFill>
                <a:cs typeface="Effra Light" panose="020B0403020203020204" pitchFamily="34" charset="0"/>
              </a:rPr>
              <a:t>Enterprise Edition Quality</a:t>
            </a:r>
            <a:endParaRPr kumimoji="0" lang="en-US" sz="2800" b="0" i="0" u="none" kern="0" cap="none" spc="0" normalizeH="0" baseline="0" noProof="0" dirty="0">
              <a:ln>
                <a:noFill/>
              </a:ln>
              <a:solidFill>
                <a:srgbClr val="FFFFFF"/>
              </a:solidFill>
              <a:uLnTx/>
              <a:uFillTx/>
              <a:cs typeface="Effra Light" panose="020B0403020203020204" pitchFamily="34" charset="0"/>
            </a:endParaRPr>
          </a:p>
        </p:txBody>
      </p:sp>
      <p:grpSp>
        <p:nvGrpSpPr>
          <p:cNvPr id="5" name="Group 4">
            <a:extLst>
              <a:ext uri="{FF2B5EF4-FFF2-40B4-BE49-F238E27FC236}">
                <a16:creationId xmlns:a16="http://schemas.microsoft.com/office/drawing/2014/main" id="{79BF0B16-A07A-40F7-A6D3-47E7BB4675B3}"/>
              </a:ext>
            </a:extLst>
          </p:cNvPr>
          <p:cNvGrpSpPr/>
          <p:nvPr/>
        </p:nvGrpSpPr>
        <p:grpSpPr>
          <a:xfrm>
            <a:off x="9523126" y="5286024"/>
            <a:ext cx="502920" cy="502920"/>
            <a:chOff x="9391054" y="4624224"/>
            <a:chExt cx="502920" cy="502920"/>
          </a:xfrm>
        </p:grpSpPr>
        <p:pic>
          <p:nvPicPr>
            <p:cNvPr id="45" name="Graphic 44" descr="Checkmark">
              <a:extLst>
                <a:ext uri="{FF2B5EF4-FFF2-40B4-BE49-F238E27FC236}">
                  <a16:creationId xmlns:a16="http://schemas.microsoft.com/office/drawing/2014/main" id="{15AB62DF-7FD8-459A-94DB-CAE75699F57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60607" y="4693777"/>
              <a:ext cx="363814" cy="363814"/>
            </a:xfrm>
            <a:prstGeom prst="rect">
              <a:avLst/>
            </a:prstGeom>
          </p:spPr>
        </p:pic>
        <p:sp>
          <p:nvSpPr>
            <p:cNvPr id="46" name="Oval 45">
              <a:extLst>
                <a:ext uri="{FF2B5EF4-FFF2-40B4-BE49-F238E27FC236}">
                  <a16:creationId xmlns:a16="http://schemas.microsoft.com/office/drawing/2014/main" id="{E04A30F3-304B-48C3-92B4-801D31B3270B}"/>
                </a:ext>
              </a:extLst>
            </p:cNvPr>
            <p:cNvSpPr>
              <a:spLocks noChangeAspect="1"/>
            </p:cNvSpPr>
            <p:nvPr/>
          </p:nvSpPr>
          <p:spPr>
            <a:xfrm>
              <a:off x="9391054" y="4624224"/>
              <a:ext cx="502920" cy="502920"/>
            </a:xfrm>
            <a:prstGeom prst="ellipse">
              <a:avLst/>
            </a:prstGeom>
            <a:noFill/>
            <a:ln w="508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pic>
        <p:nvPicPr>
          <p:cNvPr id="48" name="Graphic 47" descr="Lock">
            <a:extLst>
              <a:ext uri="{FF2B5EF4-FFF2-40B4-BE49-F238E27FC236}">
                <a16:creationId xmlns:a16="http://schemas.microsoft.com/office/drawing/2014/main" id="{6772BFD9-8301-4DA6-93FC-2BD4ACB598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39384" y="5180868"/>
            <a:ext cx="713232" cy="713232"/>
          </a:xfrm>
          <a:prstGeom prst="rect">
            <a:avLst/>
          </a:prstGeom>
          <a:effectLst/>
        </p:spPr>
      </p:pic>
      <p:pic>
        <p:nvPicPr>
          <p:cNvPr id="7" name="Picture 6">
            <a:extLst>
              <a:ext uri="{FF2B5EF4-FFF2-40B4-BE49-F238E27FC236}">
                <a16:creationId xmlns:a16="http://schemas.microsoft.com/office/drawing/2014/main" id="{9CA9D7FF-8CE8-4C1C-A298-D308A07E2ED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58504" y="5318028"/>
            <a:ext cx="731520" cy="438912"/>
          </a:xfrm>
          <a:prstGeom prst="rect">
            <a:avLst/>
          </a:prstGeom>
        </p:spPr>
      </p:pic>
      <p:graphicFrame>
        <p:nvGraphicFramePr>
          <p:cNvPr id="49" name="Table 48">
            <a:extLst>
              <a:ext uri="{FF2B5EF4-FFF2-40B4-BE49-F238E27FC236}">
                <a16:creationId xmlns:a16="http://schemas.microsoft.com/office/drawing/2014/main" id="{C1B91412-8A9F-480D-B493-78D46A96E059}"/>
              </a:ext>
            </a:extLst>
          </p:cNvPr>
          <p:cNvGraphicFramePr>
            <a:graphicFrameLocks noGrp="1"/>
          </p:cNvGraphicFramePr>
          <p:nvPr>
            <p:extLst>
              <p:ext uri="{D42A27DB-BD31-4B8C-83A1-F6EECF244321}">
                <p14:modId xmlns:p14="http://schemas.microsoft.com/office/powerpoint/2010/main" val="3780453956"/>
              </p:ext>
            </p:extLst>
          </p:nvPr>
        </p:nvGraphicFramePr>
        <p:xfrm>
          <a:off x="609599" y="1939976"/>
          <a:ext cx="10972800" cy="2656840"/>
        </p:xfrm>
        <a:graphic>
          <a:graphicData uri="http://schemas.openxmlformats.org/drawingml/2006/table">
            <a:tbl>
              <a:tblPr firstRow="1" bandRow="1">
                <a:effectLst>
                  <a:outerShdw blurRad="50800" dist="38100" dir="2700000" algn="tl" rotWithShape="0">
                    <a:prstClr val="black">
                      <a:alpha val="40000"/>
                    </a:prstClr>
                  </a:outerShdw>
                </a:effectLst>
                <a:tableStyleId>{F5AB1C69-6EDB-4FF4-983F-18BD219EF322}</a:tableStyleId>
              </a:tblPr>
              <a:tblGrid>
                <a:gridCol w="1097280">
                  <a:extLst>
                    <a:ext uri="{9D8B030D-6E8A-4147-A177-3AD203B41FA5}">
                      <a16:colId xmlns:a16="http://schemas.microsoft.com/office/drawing/2014/main" val="3253284973"/>
                    </a:ext>
                  </a:extLst>
                </a:gridCol>
                <a:gridCol w="1097280">
                  <a:extLst>
                    <a:ext uri="{9D8B030D-6E8A-4147-A177-3AD203B41FA5}">
                      <a16:colId xmlns:a16="http://schemas.microsoft.com/office/drawing/2014/main" val="4228220544"/>
                    </a:ext>
                  </a:extLst>
                </a:gridCol>
                <a:gridCol w="1097280">
                  <a:extLst>
                    <a:ext uri="{9D8B030D-6E8A-4147-A177-3AD203B41FA5}">
                      <a16:colId xmlns:a16="http://schemas.microsoft.com/office/drawing/2014/main" val="2048880091"/>
                    </a:ext>
                  </a:extLst>
                </a:gridCol>
                <a:gridCol w="1097280">
                  <a:extLst>
                    <a:ext uri="{9D8B030D-6E8A-4147-A177-3AD203B41FA5}">
                      <a16:colId xmlns:a16="http://schemas.microsoft.com/office/drawing/2014/main" val="2410416266"/>
                    </a:ext>
                  </a:extLst>
                </a:gridCol>
                <a:gridCol w="1097280">
                  <a:extLst>
                    <a:ext uri="{9D8B030D-6E8A-4147-A177-3AD203B41FA5}">
                      <a16:colId xmlns:a16="http://schemas.microsoft.com/office/drawing/2014/main" val="2742900438"/>
                    </a:ext>
                  </a:extLst>
                </a:gridCol>
                <a:gridCol w="1097280">
                  <a:extLst>
                    <a:ext uri="{9D8B030D-6E8A-4147-A177-3AD203B41FA5}">
                      <a16:colId xmlns:a16="http://schemas.microsoft.com/office/drawing/2014/main" val="2502168293"/>
                    </a:ext>
                  </a:extLst>
                </a:gridCol>
                <a:gridCol w="1097280">
                  <a:extLst>
                    <a:ext uri="{9D8B030D-6E8A-4147-A177-3AD203B41FA5}">
                      <a16:colId xmlns:a16="http://schemas.microsoft.com/office/drawing/2014/main" val="4269932799"/>
                    </a:ext>
                  </a:extLst>
                </a:gridCol>
                <a:gridCol w="1097280">
                  <a:extLst>
                    <a:ext uri="{9D8B030D-6E8A-4147-A177-3AD203B41FA5}">
                      <a16:colId xmlns:a16="http://schemas.microsoft.com/office/drawing/2014/main" val="3055040037"/>
                    </a:ext>
                  </a:extLst>
                </a:gridCol>
                <a:gridCol w="1097280">
                  <a:extLst>
                    <a:ext uri="{9D8B030D-6E8A-4147-A177-3AD203B41FA5}">
                      <a16:colId xmlns:a16="http://schemas.microsoft.com/office/drawing/2014/main" val="671662591"/>
                    </a:ext>
                  </a:extLst>
                </a:gridCol>
                <a:gridCol w="1097280">
                  <a:extLst>
                    <a:ext uri="{9D8B030D-6E8A-4147-A177-3AD203B41FA5}">
                      <a16:colId xmlns:a16="http://schemas.microsoft.com/office/drawing/2014/main" val="3969014108"/>
                    </a:ext>
                  </a:extLst>
                </a:gridCol>
              </a:tblGrid>
              <a:tr h="2286000">
                <a:tc>
                  <a:txBody>
                    <a:bodyPr/>
                    <a:lstStyle/>
                    <a:p>
                      <a:pPr algn="ctr"/>
                      <a:r>
                        <a:rPr lang="en-US" sz="1400" b="0" dirty="0">
                          <a:ln w="3175">
                            <a:noFill/>
                          </a:ln>
                          <a:solidFill>
                            <a:schemeClr val="bg1"/>
                          </a:solidFill>
                          <a:latin typeface="Effra Medium" panose="020B0703020203020204" pitchFamily="34" charset="0"/>
                          <a:cs typeface="Effra Medium" panose="020B0703020203020204" pitchFamily="34" charset="0"/>
                        </a:rPr>
                        <a:t>Pre-Test</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Planning</a:t>
                      </a:r>
                    </a:p>
                  </a:txBody>
                  <a:tcPr anchor="ctr">
                    <a:lnL w="28575" cap="flat" cmpd="sng" algn="ctr">
                      <a:no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400" b="0" dirty="0">
                          <a:ln w="3175">
                            <a:noFill/>
                          </a:ln>
                          <a:solidFill>
                            <a:schemeClr val="bg1"/>
                          </a:solidFill>
                          <a:latin typeface="Effra Medium" panose="020B0703020203020204" pitchFamily="34" charset="0"/>
                          <a:cs typeface="Effra Medium" panose="020B0703020203020204" pitchFamily="34" charset="0"/>
                        </a:rPr>
                        <a:t>Developer</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E2E2FB"/>
                    </a:solidFill>
                  </a:tcPr>
                </a:tc>
                <a:tc>
                  <a:txBody>
                    <a:bodyPr/>
                    <a:lstStyle/>
                    <a:p>
                      <a:pPr algn="ctr"/>
                      <a:r>
                        <a:rPr lang="en-US" sz="1400" b="0" dirty="0">
                          <a:ln w="3175">
                            <a:noFill/>
                          </a:ln>
                          <a:solidFill>
                            <a:schemeClr val="bg1"/>
                          </a:solidFill>
                          <a:latin typeface="Effra Medium" panose="020B0703020203020204" pitchFamily="34" charset="0"/>
                          <a:cs typeface="Effra Medium" panose="020B0703020203020204" pitchFamily="34" charset="0"/>
                        </a:rPr>
                        <a:t>Validation</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C6C6F8"/>
                    </a:solidFill>
                  </a:tcPr>
                </a:tc>
                <a:tc>
                  <a:txBody>
                    <a:bodyPr/>
                    <a:lstStyle/>
                    <a:p>
                      <a:pPr algn="ctr"/>
                      <a:r>
                        <a:rPr lang="en-US" sz="1400" b="0" dirty="0">
                          <a:ln w="3175">
                            <a:noFill/>
                          </a:ln>
                          <a:solidFill>
                            <a:schemeClr val="bg1"/>
                          </a:solidFill>
                          <a:latin typeface="Effra Medium" panose="020B0703020203020204" pitchFamily="34" charset="0"/>
                          <a:cs typeface="Effra Medium" panose="020B0703020203020204" pitchFamily="34" charset="0"/>
                        </a:rPr>
                        <a:t>Rework</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AAAAF5"/>
                    </a:solidFill>
                  </a:tcPr>
                </a:tc>
                <a:tc>
                  <a:txBody>
                    <a:bodyPr/>
                    <a:lstStyle/>
                    <a:p>
                      <a:pPr algn="ctr"/>
                      <a:r>
                        <a:rPr lang="en-US" sz="1400" b="0" dirty="0">
                          <a:ln w="3175">
                            <a:noFill/>
                          </a:ln>
                          <a:solidFill>
                            <a:schemeClr val="bg1"/>
                          </a:solidFill>
                          <a:latin typeface="Effra Medium" panose="020B0703020203020204" pitchFamily="34" charset="0"/>
                          <a:cs typeface="Effra Medium" panose="020B0703020203020204" pitchFamily="34" charset="0"/>
                        </a:rPr>
                        <a:t>Final Pass</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Testing</a:t>
                      </a:r>
                    </a:p>
                    <a:p>
                      <a:pPr algn="ctr"/>
                      <a:r>
                        <a:rPr lang="en-US" sz="1400" b="0" dirty="0">
                          <a:ln w="3175">
                            <a:noFill/>
                          </a:ln>
                          <a:solidFill>
                            <a:schemeClr val="bg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8D8DF1"/>
                    </a:solidFill>
                  </a:tcPr>
                </a:tc>
                <a:tc>
                  <a:txBody>
                    <a:bodyPr/>
                    <a:lstStyle/>
                    <a:p>
                      <a:pPr algn="ctr"/>
                      <a:r>
                        <a:rPr lang="en-US" sz="1400" b="0" dirty="0">
                          <a:ln w="3175">
                            <a:noFill/>
                          </a:ln>
                          <a:solidFill>
                            <a:schemeClr val="tx1"/>
                          </a:solidFill>
                          <a:latin typeface="Effra Medium" panose="020B0703020203020204" pitchFamily="34" charset="0"/>
                          <a:cs typeface="Effra Medium" panose="020B0703020203020204" pitchFamily="34" charset="0"/>
                        </a:rPr>
                        <a:t>OEM</a:t>
                      </a:r>
                    </a:p>
                    <a:p>
                      <a:pPr algn="ctr"/>
                      <a:r>
                        <a:rPr lang="en-US" sz="1400" b="0" dirty="0">
                          <a:ln w="3175">
                            <a:noFill/>
                          </a:ln>
                          <a:solidFill>
                            <a:schemeClr val="tx1"/>
                          </a:solidFill>
                          <a:latin typeface="Effra Medium" panose="020B0703020203020204" pitchFamily="34" charset="0"/>
                          <a:cs typeface="Effra Medium" panose="020B0703020203020204" pitchFamily="34" charset="0"/>
                        </a:rPr>
                        <a:t>Testing</a:t>
                      </a:r>
                    </a:p>
                    <a:p>
                      <a:pPr algn="ctr"/>
                      <a:r>
                        <a:rPr lang="en-US" sz="1400" b="0" dirty="0">
                          <a:ln w="3175">
                            <a:noFill/>
                          </a:ln>
                          <a:solidFill>
                            <a:schemeClr val="tx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7171EE"/>
                    </a:solidFill>
                  </a:tcPr>
                </a:tc>
                <a:tc>
                  <a:txBody>
                    <a:bodyPr/>
                    <a:lstStyle/>
                    <a:p>
                      <a:pPr algn="ctr"/>
                      <a:r>
                        <a:rPr lang="en-US" sz="1400" b="0" dirty="0">
                          <a:ln w="3175">
                            <a:noFill/>
                          </a:ln>
                          <a:solidFill>
                            <a:schemeClr val="tx1"/>
                          </a:solidFill>
                          <a:latin typeface="Effra Medium" panose="020B0703020203020204" pitchFamily="34" charset="0"/>
                          <a:cs typeface="Effra Medium" panose="020B0703020203020204" pitchFamily="34" charset="0"/>
                        </a:rPr>
                        <a:t>ISV</a:t>
                      </a:r>
                    </a:p>
                    <a:p>
                      <a:pPr algn="ctr"/>
                      <a:r>
                        <a:rPr lang="en-US" sz="1400" b="0" dirty="0">
                          <a:ln w="3175">
                            <a:noFill/>
                          </a:ln>
                          <a:solidFill>
                            <a:schemeClr val="tx1"/>
                          </a:solidFill>
                          <a:latin typeface="Effra Medium" panose="020B0703020203020204" pitchFamily="34" charset="0"/>
                          <a:cs typeface="Effra Medium" panose="020B0703020203020204" pitchFamily="34" charset="0"/>
                        </a:rPr>
                        <a:t>Testing</a:t>
                      </a:r>
                    </a:p>
                    <a:p>
                      <a:pPr algn="ctr"/>
                      <a:r>
                        <a:rPr lang="en-US" sz="1400" b="0" dirty="0">
                          <a:ln w="3175">
                            <a:noFill/>
                          </a:ln>
                          <a:solidFill>
                            <a:schemeClr val="tx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5555EB"/>
                    </a:solidFill>
                  </a:tcPr>
                </a:tc>
                <a:tc>
                  <a:txBody>
                    <a:bodyPr/>
                    <a:lstStyle/>
                    <a:p>
                      <a:pPr algn="ctr"/>
                      <a:r>
                        <a:rPr lang="en-US" sz="1400" b="0" dirty="0">
                          <a:ln w="3175">
                            <a:noFill/>
                          </a:ln>
                          <a:solidFill>
                            <a:schemeClr val="tx1"/>
                          </a:solidFill>
                          <a:latin typeface="Effra Medium" panose="020B0703020203020204" pitchFamily="34" charset="0"/>
                          <a:cs typeface="Effra Medium" panose="020B0703020203020204" pitchFamily="34" charset="0"/>
                        </a:rPr>
                        <a:t>Beta User</a:t>
                      </a:r>
                    </a:p>
                    <a:p>
                      <a:pPr algn="ctr"/>
                      <a:r>
                        <a:rPr lang="en-US" sz="1400" b="0" dirty="0">
                          <a:ln w="3175">
                            <a:noFill/>
                          </a:ln>
                          <a:solidFill>
                            <a:schemeClr val="tx1"/>
                          </a:solidFill>
                          <a:latin typeface="Effra Medium" panose="020B0703020203020204" pitchFamily="34" charset="0"/>
                          <a:cs typeface="Effra Medium" panose="020B0703020203020204" pitchFamily="34" charset="0"/>
                        </a:rPr>
                        <a:t>Testing</a:t>
                      </a:r>
                    </a:p>
                    <a:p>
                      <a:pPr algn="ctr"/>
                      <a:r>
                        <a:rPr lang="en-US" sz="1400" b="0" dirty="0">
                          <a:ln w="3175">
                            <a:noFill/>
                          </a:ln>
                          <a:solidFill>
                            <a:schemeClr val="tx1"/>
                          </a:solidFill>
                          <a:latin typeface="Effra Medium" panose="020B0703020203020204" pitchFamily="34" charset="0"/>
                          <a:cs typeface="Effra Medium" panose="020B0703020203020204" pitchFamily="34" charset="0"/>
                        </a:rPr>
                        <a:t>Wave</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3838E7"/>
                    </a:solidFill>
                  </a:tcPr>
                </a:tc>
                <a:tc>
                  <a:txBody>
                    <a:bodyPr/>
                    <a:lstStyle/>
                    <a:p>
                      <a:pPr algn="ctr"/>
                      <a:r>
                        <a:rPr lang="en-US" sz="1400" b="0" dirty="0">
                          <a:ln w="3175">
                            <a:noFill/>
                          </a:ln>
                          <a:solidFill>
                            <a:schemeClr val="tx1"/>
                          </a:solidFill>
                          <a:latin typeface="Effra Medium" panose="020B0703020203020204" pitchFamily="34" charset="0"/>
                          <a:cs typeface="Effra Medium" panose="020B0703020203020204" pitchFamily="34" charset="0"/>
                        </a:rPr>
                        <a:t>Enterprise Edition Product Launch</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1C1CE4"/>
                    </a:solidFill>
                  </a:tcPr>
                </a:tc>
                <a:tc>
                  <a:txBody>
                    <a:bodyPr/>
                    <a:lstStyle/>
                    <a:p>
                      <a:pPr algn="ctr"/>
                      <a:r>
                        <a:rPr lang="en-US" sz="1400" b="0" dirty="0">
                          <a:ln w="3175">
                            <a:noFill/>
                          </a:ln>
                          <a:solidFill>
                            <a:schemeClr val="tx1"/>
                          </a:solidFill>
                          <a:latin typeface="Effra Medium" panose="020B0703020203020204" pitchFamily="34" charset="0"/>
                          <a:cs typeface="Effra Medium" panose="020B0703020203020204" pitchFamily="34" charset="0"/>
                        </a:rPr>
                        <a:t>Post</a:t>
                      </a:r>
                    </a:p>
                    <a:p>
                      <a:pPr algn="ctr"/>
                      <a:r>
                        <a:rPr lang="en-US" sz="1400" b="0" dirty="0">
                          <a:ln w="3175">
                            <a:noFill/>
                          </a:ln>
                          <a:solidFill>
                            <a:schemeClr val="tx1"/>
                          </a:solidFill>
                          <a:latin typeface="Effra Medium" panose="020B0703020203020204" pitchFamily="34" charset="0"/>
                          <a:cs typeface="Effra Medium" panose="020B0703020203020204" pitchFamily="34" charset="0"/>
                        </a:rPr>
                        <a:t>Mortem</a:t>
                      </a:r>
                    </a:p>
                  </a:txBody>
                  <a:tcPr anchor="ctr">
                    <a:lnL w="19050" cap="flat" cmpd="sng" algn="ctr">
                      <a:solidFill>
                        <a:srgbClr val="27282B"/>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rgbClr val="27282B"/>
                      </a:solidFill>
                      <a:prstDash val="solid"/>
                      <a:round/>
                      <a:headEnd type="none" w="med" len="med"/>
                      <a:tailEnd type="none" w="med" len="med"/>
                    </a:lnB>
                    <a:lnTlToBr w="12700" cmpd="sng">
                      <a:noFill/>
                      <a:prstDash val="solid"/>
                    </a:lnTlToBr>
                    <a:lnBlToTr w="12700" cmpd="sng">
                      <a:noFill/>
                      <a:prstDash val="solid"/>
                    </a:lnBlToTr>
                    <a:solidFill>
                      <a:srgbClr val="0000E1"/>
                    </a:solidFill>
                  </a:tcPr>
                </a:tc>
                <a:extLst>
                  <a:ext uri="{0D108BD9-81ED-4DB2-BD59-A6C34878D82A}">
                    <a16:rowId xmlns:a16="http://schemas.microsoft.com/office/drawing/2014/main" val="1080038951"/>
                  </a:ext>
                </a:extLst>
              </a:tr>
              <a:tr h="370840">
                <a:tc gridSpan="5">
                  <a:txBody>
                    <a:bodyPr/>
                    <a:lstStyle/>
                    <a:p>
                      <a:pPr algn="ctr"/>
                      <a:r>
                        <a:rPr lang="en-US" sz="1600" b="0" i="0" dirty="0">
                          <a:solidFill>
                            <a:schemeClr val="tx1"/>
                          </a:solidFill>
                          <a:latin typeface="Effra" panose="020B0603020203020204" pitchFamily="34" charset="0"/>
                          <a:cs typeface="Effra" panose="020B0603020203020204" pitchFamily="34" charset="0"/>
                        </a:rPr>
                        <a:t>AMD</a:t>
                      </a:r>
                    </a:p>
                  </a:txBody>
                  <a:tcPr anchor="ctr">
                    <a:lnL w="28575" cap="flat" cmpd="sng" algn="ctr">
                      <a:noFill/>
                      <a:prstDash val="solid"/>
                      <a:round/>
                      <a:headEnd type="none" w="med" len="med"/>
                      <a:tailEnd type="none" w="med" len="med"/>
                    </a:lnL>
                    <a:lnR w="19050" cap="flat" cmpd="sng" algn="ctr">
                      <a:solidFill>
                        <a:srgbClr val="27282B"/>
                      </a:solid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2">
                  <a:txBody>
                    <a:bodyPr/>
                    <a:lstStyle/>
                    <a:p>
                      <a:pPr algn="ctr"/>
                      <a:r>
                        <a:rPr lang="en-US" sz="1600" b="0" i="0" dirty="0">
                          <a:solidFill>
                            <a:schemeClr val="tx1"/>
                          </a:solidFill>
                          <a:latin typeface="Effra" panose="020B0603020203020204" pitchFamily="34" charset="0"/>
                          <a:cs typeface="Effra" panose="020B0603020203020204" pitchFamily="34" charset="0"/>
                        </a:rPr>
                        <a:t>Partner Testing</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tc hMerge="1">
                  <a:txBody>
                    <a:bodyPr/>
                    <a:lstStyle/>
                    <a:p>
                      <a:endParaRPr lang="en-US" dirty="0"/>
                    </a:p>
                  </a:txBody>
                  <a:tcPr/>
                </a:tc>
                <a:tc gridSpan="2">
                  <a:txBody>
                    <a:bodyPr/>
                    <a:lstStyle/>
                    <a:p>
                      <a:pPr algn="ctr"/>
                      <a:r>
                        <a:rPr lang="en-US" sz="1600" b="0" i="0" dirty="0">
                          <a:solidFill>
                            <a:schemeClr val="tx1"/>
                          </a:solidFill>
                          <a:latin typeface="Effra" panose="020B0603020203020204" pitchFamily="34" charset="0"/>
                          <a:cs typeface="Effra" panose="020B0603020203020204" pitchFamily="34" charset="0"/>
                        </a:rPr>
                        <a:t>Public</a:t>
                      </a:r>
                    </a:p>
                  </a:txBody>
                  <a:tcPr anchor="ctr">
                    <a:lnL w="19050" cap="flat" cmpd="sng" algn="ctr">
                      <a:solidFill>
                        <a:srgbClr val="27282B"/>
                      </a:solidFill>
                      <a:prstDash val="solid"/>
                      <a:round/>
                      <a:headEnd type="none" w="med" len="med"/>
                      <a:tailEnd type="none" w="med" len="med"/>
                    </a:lnL>
                    <a:lnR w="19050" cap="flat" cmpd="sng" algn="ctr">
                      <a:solidFill>
                        <a:srgbClr val="27282B"/>
                      </a:solid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tc hMerge="1">
                  <a:txBody>
                    <a:bodyPr/>
                    <a:lstStyle/>
                    <a:p>
                      <a:endParaRPr lang="en-US" dirty="0"/>
                    </a:p>
                  </a:txBody>
                  <a:tcPr/>
                </a:tc>
                <a:tc>
                  <a:txBody>
                    <a:bodyPr/>
                    <a:lstStyle/>
                    <a:p>
                      <a:pPr algn="ctr"/>
                      <a:r>
                        <a:rPr lang="en-US" sz="1600" b="0" i="0" dirty="0">
                          <a:solidFill>
                            <a:schemeClr val="tx1"/>
                          </a:solidFill>
                          <a:latin typeface="Effra" panose="020B0603020203020204" pitchFamily="34" charset="0"/>
                          <a:cs typeface="Effra" panose="020B0603020203020204" pitchFamily="34" charset="0"/>
                        </a:rPr>
                        <a:t>AMD</a:t>
                      </a:r>
                    </a:p>
                  </a:txBody>
                  <a:tcPr anchor="ctr">
                    <a:lnL w="19050" cap="flat" cmpd="sng" algn="ctr">
                      <a:solidFill>
                        <a:srgbClr val="27282B"/>
                      </a:solid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rgbClr val="27282B"/>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55565A"/>
                    </a:solidFill>
                  </a:tcPr>
                </a:tc>
                <a:extLst>
                  <a:ext uri="{0D108BD9-81ED-4DB2-BD59-A6C34878D82A}">
                    <a16:rowId xmlns:a16="http://schemas.microsoft.com/office/drawing/2014/main" val="2689214418"/>
                  </a:ext>
                </a:extLst>
              </a:tr>
            </a:tbl>
          </a:graphicData>
        </a:graphic>
      </p:graphicFrame>
    </p:spTree>
    <p:extLst>
      <p:ext uri="{BB962C8B-B14F-4D97-AF65-F5344CB8AC3E}">
        <p14:creationId xmlns:p14="http://schemas.microsoft.com/office/powerpoint/2010/main" val="2038726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C9BA6599-55CB-4196-A7FC-530527E9EE52}"/>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33000"/>
                    </a14:imgEffect>
                  </a14:imgLayer>
                </a14:imgProps>
              </a:ext>
              <a:ext uri="{28A0092B-C50C-407E-A947-70E740481C1C}">
                <a14:useLocalDpi xmlns:a14="http://schemas.microsoft.com/office/drawing/2010/main" val="0"/>
              </a:ext>
            </a:extLst>
          </a:blip>
          <a:srcRect t="31743" r="8005" b="11314"/>
          <a:stretch/>
        </p:blipFill>
        <p:spPr>
          <a:xfrm>
            <a:off x="4862" y="0"/>
            <a:ext cx="12187137" cy="5029200"/>
          </a:xfrm>
          <a:prstGeom prst="rect">
            <a:avLst/>
          </a:prstGeom>
        </p:spPr>
      </p:pic>
      <p:sp>
        <p:nvSpPr>
          <p:cNvPr id="41" name="Rectangle 40">
            <a:extLst>
              <a:ext uri="{FF2B5EF4-FFF2-40B4-BE49-F238E27FC236}">
                <a16:creationId xmlns:a16="http://schemas.microsoft.com/office/drawing/2014/main" id="{0609851B-9797-4A5F-BD5E-A57191103825}"/>
              </a:ext>
            </a:extLst>
          </p:cNvPr>
          <p:cNvSpPr/>
          <p:nvPr/>
        </p:nvSpPr>
        <p:spPr>
          <a:xfrm rot="16200000">
            <a:off x="3578647" y="-3578646"/>
            <a:ext cx="5034707" cy="12192001"/>
          </a:xfrm>
          <a:prstGeom prst="rect">
            <a:avLst/>
          </a:prstGeom>
          <a:gradFill>
            <a:gsLst>
              <a:gs pos="99000">
                <a:srgbClr val="0000E1"/>
              </a:gs>
              <a:gs pos="2500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grpSp>
        <p:nvGrpSpPr>
          <p:cNvPr id="79" name="Group 78">
            <a:extLst>
              <a:ext uri="{FF2B5EF4-FFF2-40B4-BE49-F238E27FC236}">
                <a16:creationId xmlns:a16="http://schemas.microsoft.com/office/drawing/2014/main" id="{A25146FD-47E8-4F2F-8D5E-D672BD0F54EA}"/>
              </a:ext>
            </a:extLst>
          </p:cNvPr>
          <p:cNvGrpSpPr/>
          <p:nvPr/>
        </p:nvGrpSpPr>
        <p:grpSpPr>
          <a:xfrm>
            <a:off x="184033" y="6558742"/>
            <a:ext cx="735909" cy="183807"/>
            <a:chOff x="184033" y="6198524"/>
            <a:chExt cx="735909" cy="183807"/>
          </a:xfrm>
        </p:grpSpPr>
        <p:pic>
          <p:nvPicPr>
            <p:cNvPr id="80" name="Picture 79">
              <a:extLst>
                <a:ext uri="{FF2B5EF4-FFF2-40B4-BE49-F238E27FC236}">
                  <a16:creationId xmlns:a16="http://schemas.microsoft.com/office/drawing/2014/main" id="{6754139E-089C-4478-B4C1-E91DF4983CE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87" name="Picture 86">
              <a:extLst>
                <a:ext uri="{FF2B5EF4-FFF2-40B4-BE49-F238E27FC236}">
                  <a16:creationId xmlns:a16="http://schemas.microsoft.com/office/drawing/2014/main" id="{A60A07B2-3898-40F4-997D-C85D1DFD44B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cxnSp>
        <p:nvCxnSpPr>
          <p:cNvPr id="62" name="Straight Connector 6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011B62E0-19A9-43CB-AB40-0402D03B903D}"/>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70" name="Rectangle 69">
            <a:extLst>
              <a:ext uri="{FF2B5EF4-FFF2-40B4-BE49-F238E27FC236}">
                <a16:creationId xmlns:a16="http://schemas.microsoft.com/office/drawing/2014/main" id="{43684D99-58D9-4DF2-819B-B7413DEFC2A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73" name="TextBox 72">
            <a:extLst>
              <a:ext uri="{FF2B5EF4-FFF2-40B4-BE49-F238E27FC236}">
                <a16:creationId xmlns:a16="http://schemas.microsoft.com/office/drawing/2014/main" id="{72EE3E2B-AD10-4A3A-B467-8115E525C72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cxnSp>
        <p:nvCxnSpPr>
          <p:cNvPr id="67" name="Straight Connector 66"/>
          <p:cNvCxnSpPr/>
          <p:nvPr/>
        </p:nvCxnSpPr>
        <p:spPr>
          <a:xfrm>
            <a:off x="1" y="5034706"/>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92" name="Rectangle 91">
            <a:extLst>
              <a:ext uri="{FF2B5EF4-FFF2-40B4-BE49-F238E27FC236}">
                <a16:creationId xmlns:a16="http://schemas.microsoft.com/office/drawing/2014/main" id="{A07658A7-120B-4713-8CA0-98D0A2FFFF4B}"/>
              </a:ext>
            </a:extLst>
          </p:cNvPr>
          <p:cNvSpPr/>
          <p:nvPr/>
        </p:nvSpPr>
        <p:spPr>
          <a:xfrm>
            <a:off x="1" y="548640"/>
            <a:ext cx="12192000" cy="1200329"/>
          </a:xfrm>
          <a:prstGeom prst="rect">
            <a:avLst/>
          </a:prstGeom>
          <a:effectLst/>
        </p:spPr>
        <p:txBody>
          <a:bodyPr wrap="square">
            <a:spAutoFit/>
          </a:bodyPr>
          <a:lstStyle/>
          <a:p>
            <a:pPr lvl="0" algn="ctr">
              <a:defRPr/>
            </a:pPr>
            <a:r>
              <a:rPr lang="en-US" sz="4400" kern="0" dirty="0">
                <a:solidFill>
                  <a:srgbClr val="FFFFFF"/>
                </a:solidFill>
                <a:latin typeface="Effra" panose="020B0603020203020204" pitchFamily="34" charset="0"/>
                <a:cs typeface="Effra" panose="020B0603020203020204" pitchFamily="34" charset="0"/>
              </a:rPr>
              <a:t>2017 Radeon</a:t>
            </a:r>
            <a:r>
              <a:rPr lang="en-US" sz="2400" kern="0" baseline="80000" dirty="0">
                <a:solidFill>
                  <a:srgbClr val="FFFFFF"/>
                </a:solidFill>
                <a:latin typeface="Effra" panose="020B0603020203020204" pitchFamily="34" charset="0"/>
                <a:cs typeface="Effra" panose="020B0603020203020204" pitchFamily="34" charset="0"/>
              </a:rPr>
              <a:t>™</a:t>
            </a:r>
            <a:r>
              <a:rPr lang="en-US" sz="4400" kern="0" dirty="0">
                <a:solidFill>
                  <a:srgbClr val="FFFFFF"/>
                </a:solidFill>
                <a:latin typeface="Effra" panose="020B0603020203020204" pitchFamily="34" charset="0"/>
                <a:cs typeface="Effra" panose="020B0603020203020204" pitchFamily="34" charset="0"/>
              </a:rPr>
              <a:t> Pro Software Issues Reported</a:t>
            </a:r>
            <a:r>
              <a:rPr lang="en-US" sz="2400" kern="0" baseline="80000" dirty="0">
                <a:solidFill>
                  <a:srgbClr val="FFFFFF"/>
                </a:solidFill>
                <a:latin typeface="Effra" panose="020B0603020203020204" pitchFamily="34" charset="0"/>
                <a:cs typeface="Effra" panose="020B0603020203020204" pitchFamily="34" charset="0"/>
              </a:rPr>
              <a:t>*</a:t>
            </a:r>
            <a:br>
              <a:rPr kumimoji="0" lang="en-US" sz="4400" b="0" i="0" u="none" strike="noStrike" kern="0" cap="none" spc="0" normalizeH="0" baseline="0" noProof="0" dirty="0">
                <a:ln>
                  <a:noFill/>
                </a:ln>
                <a:solidFill>
                  <a:srgbClr val="FFFFFF"/>
                </a:solidFill>
                <a:uLnTx/>
                <a:uFillTx/>
                <a:cs typeface="Effra Light" panose="020B0403020203020204" pitchFamily="34" charset="0"/>
              </a:rPr>
            </a:br>
            <a:r>
              <a:rPr lang="en-US" sz="2800" kern="0" dirty="0">
                <a:solidFill>
                  <a:srgbClr val="FFFFFF"/>
                </a:solidFill>
                <a:cs typeface="Effra Light" panose="020B0403020203020204" pitchFamily="34" charset="0"/>
              </a:rPr>
              <a:t>Extensive Pre-Launch Testing Minimizes Post-Launch Issues</a:t>
            </a:r>
            <a:endParaRPr kumimoji="0" lang="en-US" sz="2800" b="0" i="0" u="none" kern="0" cap="none" spc="0" normalizeH="0" baseline="0" noProof="0" dirty="0">
              <a:ln>
                <a:noFill/>
              </a:ln>
              <a:solidFill>
                <a:srgbClr val="FFFFFF"/>
              </a:solidFill>
              <a:uLnTx/>
              <a:uFillTx/>
              <a:cs typeface="Effra Light" panose="020B0403020203020204" pitchFamily="34" charset="0"/>
            </a:endParaRPr>
          </a:p>
        </p:txBody>
      </p:sp>
      <p:grpSp>
        <p:nvGrpSpPr>
          <p:cNvPr id="125" name="Group 124">
            <a:extLst>
              <a:ext uri="{FF2B5EF4-FFF2-40B4-BE49-F238E27FC236}">
                <a16:creationId xmlns:a16="http://schemas.microsoft.com/office/drawing/2014/main" id="{A177DFFB-3927-4A95-B792-C4B227D757C6}"/>
              </a:ext>
            </a:extLst>
          </p:cNvPr>
          <p:cNvGrpSpPr/>
          <p:nvPr/>
        </p:nvGrpSpPr>
        <p:grpSpPr>
          <a:xfrm>
            <a:off x="4205584" y="5155367"/>
            <a:ext cx="3778774" cy="1097280"/>
            <a:chOff x="4438196" y="4235724"/>
            <a:chExt cx="1503116" cy="326812"/>
          </a:xfrm>
        </p:grpSpPr>
        <p:cxnSp>
          <p:nvCxnSpPr>
            <p:cNvPr id="126" name="Straight Connector 125">
              <a:extLst>
                <a:ext uri="{FF2B5EF4-FFF2-40B4-BE49-F238E27FC236}">
                  <a16:creationId xmlns:a16="http://schemas.microsoft.com/office/drawing/2014/main" id="{7DCAE323-87DF-4937-8313-B1053D88D21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81F83A7-E2D1-4239-B1F3-9DC83E6172FE}"/>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20" name="TextBox 119">
            <a:extLst>
              <a:ext uri="{FF2B5EF4-FFF2-40B4-BE49-F238E27FC236}">
                <a16:creationId xmlns:a16="http://schemas.microsoft.com/office/drawing/2014/main" id="{ADAF7A19-2C8A-4AF7-87BE-E45AF777809E}"/>
              </a:ext>
            </a:extLst>
          </p:cNvPr>
          <p:cNvSpPr txBox="1"/>
          <p:nvPr/>
        </p:nvSpPr>
        <p:spPr>
          <a:xfrm>
            <a:off x="655301" y="5839977"/>
            <a:ext cx="3537927" cy="553998"/>
          </a:xfrm>
          <a:prstGeom prst="rect">
            <a:avLst/>
          </a:prstGeom>
          <a:noFill/>
        </p:spPr>
        <p:txBody>
          <a:bodyPr wrap="square" rtlCol="0">
            <a:spAutoFit/>
          </a:bodyPr>
          <a:lstStyle/>
          <a:p>
            <a:pPr algn="ctr">
              <a:defRPr/>
            </a:pPr>
            <a:r>
              <a:rPr lang="en-CA" sz="1500" kern="0">
                <a:solidFill>
                  <a:prstClr val="white"/>
                </a:solidFill>
                <a:cs typeface="Effra Light" panose="020B0403020203020204" pitchFamily="34" charset="0"/>
              </a:rPr>
              <a:t>Majority of Issues Discovered by AMD</a:t>
            </a:r>
          </a:p>
          <a:p>
            <a:pPr algn="ctr">
              <a:defRPr/>
            </a:pPr>
            <a:r>
              <a:rPr lang="en-CA" sz="1500" kern="0">
                <a:solidFill>
                  <a:prstClr val="white"/>
                </a:solidFill>
                <a:cs typeface="Effra Light" panose="020B0403020203020204" pitchFamily="34" charset="0"/>
              </a:rPr>
              <a:t>Before Driver is Sent to Partners</a:t>
            </a:r>
          </a:p>
        </p:txBody>
      </p:sp>
      <p:sp>
        <p:nvSpPr>
          <p:cNvPr id="123" name="TextBox 122">
            <a:extLst>
              <a:ext uri="{FF2B5EF4-FFF2-40B4-BE49-F238E27FC236}">
                <a16:creationId xmlns:a16="http://schemas.microsoft.com/office/drawing/2014/main" id="{DD163788-18DD-4698-A910-6C46EFC23CD9}"/>
              </a:ext>
            </a:extLst>
          </p:cNvPr>
          <p:cNvSpPr txBox="1"/>
          <p:nvPr/>
        </p:nvSpPr>
        <p:spPr>
          <a:xfrm>
            <a:off x="4255213" y="5839977"/>
            <a:ext cx="3681575" cy="553998"/>
          </a:xfrm>
          <a:prstGeom prst="rect">
            <a:avLst/>
          </a:prstGeom>
          <a:noFill/>
        </p:spPr>
        <p:txBody>
          <a:bodyPr wrap="square" rtlCol="0">
            <a:spAutoFit/>
          </a:bodyPr>
          <a:lstStyle/>
          <a:p>
            <a:pPr algn="ctr">
              <a:defRPr/>
            </a:pPr>
            <a:r>
              <a:rPr lang="en-CA" sz="1500" kern="0">
                <a:cs typeface="Effra Light" panose="020B0403020203020204" pitchFamily="34" charset="0"/>
              </a:rPr>
              <a:t>Partner Testing and Beta Testing Waves</a:t>
            </a:r>
          </a:p>
          <a:p>
            <a:pPr algn="ctr">
              <a:defRPr/>
            </a:pPr>
            <a:r>
              <a:rPr lang="en-CA" sz="1500" kern="0">
                <a:cs typeface="Effra Light" panose="020B0403020203020204" pitchFamily="34" charset="0"/>
              </a:rPr>
              <a:t>Deliver High-Quality Driver to End Users</a:t>
            </a:r>
          </a:p>
        </p:txBody>
      </p:sp>
      <p:sp>
        <p:nvSpPr>
          <p:cNvPr id="124" name="TextBox 123">
            <a:extLst>
              <a:ext uri="{FF2B5EF4-FFF2-40B4-BE49-F238E27FC236}">
                <a16:creationId xmlns:a16="http://schemas.microsoft.com/office/drawing/2014/main" id="{9CC34522-D816-440F-B6F0-A15CFCE5FCE5}"/>
              </a:ext>
            </a:extLst>
          </p:cNvPr>
          <p:cNvSpPr txBox="1"/>
          <p:nvPr/>
        </p:nvSpPr>
        <p:spPr>
          <a:xfrm>
            <a:off x="8002891" y="5839977"/>
            <a:ext cx="3543390" cy="707886"/>
          </a:xfrm>
          <a:prstGeom prst="rect">
            <a:avLst/>
          </a:prstGeom>
          <a:noFill/>
        </p:spPr>
        <p:txBody>
          <a:bodyPr wrap="square" rtlCol="0">
            <a:spAutoFit/>
          </a:bodyPr>
          <a:lstStyle/>
          <a:p>
            <a:pPr lvl="0" algn="ctr">
              <a:defRPr/>
            </a:pPr>
            <a:r>
              <a:rPr lang="en-US" sz="1500" dirty="0"/>
              <a:t>Zero Issues Reported by Over</a:t>
            </a:r>
          </a:p>
          <a:p>
            <a:pPr lvl="0" algn="ctr">
              <a:defRPr/>
            </a:pPr>
            <a:r>
              <a:rPr lang="en-US" sz="1500" dirty="0"/>
              <a:t>99.99% of AMD Customers</a:t>
            </a:r>
            <a:r>
              <a:rPr lang="en-US" sz="1500" baseline="30000" dirty="0"/>
              <a:t>*</a:t>
            </a:r>
          </a:p>
          <a:p>
            <a:pPr lvl="0" algn="ctr">
              <a:defRPr/>
            </a:pPr>
            <a:endParaRPr lang="en-US" sz="1500" baseline="30000" dirty="0"/>
          </a:p>
        </p:txBody>
      </p:sp>
      <p:sp>
        <p:nvSpPr>
          <p:cNvPr id="97" name="Title 2">
            <a:extLst>
              <a:ext uri="{FF2B5EF4-FFF2-40B4-BE49-F238E27FC236}">
                <a16:creationId xmlns:a16="http://schemas.microsoft.com/office/drawing/2014/main" id="{677A80FE-2B91-45F1-8B02-D08C6B1D5627}"/>
              </a:ext>
            </a:extLst>
          </p:cNvPr>
          <p:cNvSpPr txBox="1">
            <a:spLocks/>
          </p:cNvSpPr>
          <p:nvPr/>
        </p:nvSpPr>
        <p:spPr>
          <a:xfrm>
            <a:off x="1752600" y="6274539"/>
            <a:ext cx="8686800"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alpha val="50000"/>
                  </a:srgbClr>
                </a:solidFill>
                <a:latin typeface="+mn-lt"/>
                <a:cs typeface="Effra Light" panose="020B0403020203020204" pitchFamily="34" charset="0"/>
              </a:rPr>
              <a:t>*2017 internal AMD Radeon™ Pro Software testing data</a:t>
            </a:r>
          </a:p>
        </p:txBody>
      </p:sp>
      <p:grpSp>
        <p:nvGrpSpPr>
          <p:cNvPr id="12" name="Group 11">
            <a:extLst>
              <a:ext uri="{FF2B5EF4-FFF2-40B4-BE49-F238E27FC236}">
                <a16:creationId xmlns:a16="http://schemas.microsoft.com/office/drawing/2014/main" id="{9FF1A862-8E1C-44B3-A584-A56F0F55D24E}"/>
              </a:ext>
            </a:extLst>
          </p:cNvPr>
          <p:cNvGrpSpPr/>
          <p:nvPr/>
        </p:nvGrpSpPr>
        <p:grpSpPr>
          <a:xfrm>
            <a:off x="2109939" y="5223645"/>
            <a:ext cx="628650" cy="628650"/>
            <a:chOff x="2140023" y="5234099"/>
            <a:chExt cx="628650" cy="628650"/>
          </a:xfrm>
        </p:grpSpPr>
        <p:sp>
          <p:nvSpPr>
            <p:cNvPr id="8" name="Flowchart: Delay 7">
              <a:extLst>
                <a:ext uri="{FF2B5EF4-FFF2-40B4-BE49-F238E27FC236}">
                  <a16:creationId xmlns:a16="http://schemas.microsoft.com/office/drawing/2014/main" id="{0BCA2D11-BFFD-4164-AFED-195C4B9CA8AD}"/>
                </a:ext>
              </a:extLst>
            </p:cNvPr>
            <p:cNvSpPr>
              <a:spLocks noChangeAspect="1"/>
            </p:cNvSpPr>
            <p:nvPr/>
          </p:nvSpPr>
          <p:spPr>
            <a:xfrm rot="10800000">
              <a:off x="2205425" y="5305973"/>
              <a:ext cx="230987" cy="484632"/>
            </a:xfrm>
            <a:custGeom>
              <a:avLst/>
              <a:gdLst>
                <a:gd name="connsiteX0" fmla="*/ 0 w 502920"/>
                <a:gd name="connsiteY0" fmla="*/ 0 h 502920"/>
                <a:gd name="connsiteX1" fmla="*/ 251460 w 502920"/>
                <a:gd name="connsiteY1" fmla="*/ 0 h 502920"/>
                <a:gd name="connsiteX2" fmla="*/ 502920 w 502920"/>
                <a:gd name="connsiteY2" fmla="*/ 251460 h 502920"/>
                <a:gd name="connsiteX3" fmla="*/ 251460 w 502920"/>
                <a:gd name="connsiteY3" fmla="*/ 502920 h 502920"/>
                <a:gd name="connsiteX4" fmla="*/ 0 w 502920"/>
                <a:gd name="connsiteY4" fmla="*/ 502920 h 502920"/>
                <a:gd name="connsiteX5" fmla="*/ 0 w 502920"/>
                <a:gd name="connsiteY5" fmla="*/ 0 h 502920"/>
                <a:gd name="connsiteX0" fmla="*/ 0 w 502920"/>
                <a:gd name="connsiteY0" fmla="*/ 0 h 502920"/>
                <a:gd name="connsiteX1" fmla="*/ 251460 w 502920"/>
                <a:gd name="connsiteY1" fmla="*/ 0 h 502920"/>
                <a:gd name="connsiteX2" fmla="*/ 502920 w 502920"/>
                <a:gd name="connsiteY2" fmla="*/ 251460 h 502920"/>
                <a:gd name="connsiteX3" fmla="*/ 251460 w 502920"/>
                <a:gd name="connsiteY3" fmla="*/ 502920 h 502920"/>
                <a:gd name="connsiteX4" fmla="*/ 249238 w 502920"/>
                <a:gd name="connsiteY4" fmla="*/ 488633 h 502920"/>
                <a:gd name="connsiteX5" fmla="*/ 0 w 502920"/>
                <a:gd name="connsiteY5" fmla="*/ 0 h 502920"/>
                <a:gd name="connsiteX0" fmla="*/ 1587 w 253682"/>
                <a:gd name="connsiteY0" fmla="*/ 0 h 509270"/>
                <a:gd name="connsiteX1" fmla="*/ 2222 w 253682"/>
                <a:gd name="connsiteY1" fmla="*/ 6350 h 509270"/>
                <a:gd name="connsiteX2" fmla="*/ 253682 w 253682"/>
                <a:gd name="connsiteY2" fmla="*/ 257810 h 509270"/>
                <a:gd name="connsiteX3" fmla="*/ 2222 w 253682"/>
                <a:gd name="connsiteY3" fmla="*/ 509270 h 509270"/>
                <a:gd name="connsiteX4" fmla="*/ 0 w 253682"/>
                <a:gd name="connsiteY4" fmla="*/ 494983 h 509270"/>
                <a:gd name="connsiteX5" fmla="*/ 1587 w 253682"/>
                <a:gd name="connsiteY5" fmla="*/ 0 h 509270"/>
                <a:gd name="connsiteX0" fmla="*/ 0 w 252095"/>
                <a:gd name="connsiteY0" fmla="*/ 0 h 509270"/>
                <a:gd name="connsiteX1" fmla="*/ 635 w 252095"/>
                <a:gd name="connsiteY1" fmla="*/ 6350 h 509270"/>
                <a:gd name="connsiteX2" fmla="*/ 252095 w 252095"/>
                <a:gd name="connsiteY2" fmla="*/ 257810 h 509270"/>
                <a:gd name="connsiteX3" fmla="*/ 635 w 252095"/>
                <a:gd name="connsiteY3" fmla="*/ 509270 h 509270"/>
                <a:gd name="connsiteX4" fmla="*/ 58738 w 252095"/>
                <a:gd name="connsiteY4" fmla="*/ 477520 h 509270"/>
                <a:gd name="connsiteX5" fmla="*/ 0 w 252095"/>
                <a:gd name="connsiteY5" fmla="*/ 0 h 509270"/>
                <a:gd name="connsiteX0" fmla="*/ 61279 w 251461"/>
                <a:gd name="connsiteY0" fmla="*/ 23928 h 503035"/>
                <a:gd name="connsiteX1" fmla="*/ 1 w 251461"/>
                <a:gd name="connsiteY1" fmla="*/ 115 h 503035"/>
                <a:gd name="connsiteX2" fmla="*/ 251461 w 251461"/>
                <a:gd name="connsiteY2" fmla="*/ 251575 h 503035"/>
                <a:gd name="connsiteX3" fmla="*/ 1 w 251461"/>
                <a:gd name="connsiteY3" fmla="*/ 503035 h 503035"/>
                <a:gd name="connsiteX4" fmla="*/ 58104 w 251461"/>
                <a:gd name="connsiteY4" fmla="*/ 471285 h 503035"/>
                <a:gd name="connsiteX5" fmla="*/ 61279 w 251461"/>
                <a:gd name="connsiteY5" fmla="*/ 23928 h 50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61" h="503035">
                  <a:moveTo>
                    <a:pt x="61279" y="23928"/>
                  </a:moveTo>
                  <a:cubicBezTo>
                    <a:pt x="61491" y="26045"/>
                    <a:pt x="-211" y="-2002"/>
                    <a:pt x="1" y="115"/>
                  </a:cubicBezTo>
                  <a:cubicBezTo>
                    <a:pt x="138879" y="115"/>
                    <a:pt x="251461" y="112697"/>
                    <a:pt x="251461" y="251575"/>
                  </a:cubicBezTo>
                  <a:cubicBezTo>
                    <a:pt x="251461" y="390453"/>
                    <a:pt x="138879" y="503035"/>
                    <a:pt x="1" y="503035"/>
                  </a:cubicBezTo>
                  <a:lnTo>
                    <a:pt x="58104" y="471285"/>
                  </a:lnTo>
                  <a:cubicBezTo>
                    <a:pt x="59162" y="322166"/>
                    <a:pt x="60221" y="173047"/>
                    <a:pt x="61279" y="23928"/>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6" name="Graphic 5" descr="Pie chart">
              <a:extLst>
                <a:ext uri="{FF2B5EF4-FFF2-40B4-BE49-F238E27FC236}">
                  <a16:creationId xmlns:a16="http://schemas.microsoft.com/office/drawing/2014/main" id="{C57E3503-C673-4092-A4F6-DBC506FB8EC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6200000">
              <a:off x="2140023" y="5234099"/>
              <a:ext cx="628650" cy="628650"/>
            </a:xfrm>
            <a:prstGeom prst="rect">
              <a:avLst/>
            </a:prstGeom>
          </p:spPr>
        </p:pic>
        <p:sp>
          <p:nvSpPr>
            <p:cNvPr id="9" name="Rectangle 8">
              <a:extLst>
                <a:ext uri="{FF2B5EF4-FFF2-40B4-BE49-F238E27FC236}">
                  <a16:creationId xmlns:a16="http://schemas.microsoft.com/office/drawing/2014/main" id="{721C70F0-B465-4E7C-938B-8E95B01A0DC5}"/>
                </a:ext>
              </a:extLst>
            </p:cNvPr>
            <p:cNvSpPr/>
            <p:nvPr/>
          </p:nvSpPr>
          <p:spPr>
            <a:xfrm rot="16200000">
              <a:off x="2271645" y="5482472"/>
              <a:ext cx="277943" cy="61119"/>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3" name="TextBox 12">
            <a:extLst>
              <a:ext uri="{FF2B5EF4-FFF2-40B4-BE49-F238E27FC236}">
                <a16:creationId xmlns:a16="http://schemas.microsoft.com/office/drawing/2014/main" id="{CFC94718-0A7D-4DA1-948D-A70A66043CEA}"/>
              </a:ext>
            </a:extLst>
          </p:cNvPr>
          <p:cNvSpPr txBox="1"/>
          <p:nvPr/>
        </p:nvSpPr>
        <p:spPr>
          <a:xfrm>
            <a:off x="9500860" y="5076305"/>
            <a:ext cx="547453" cy="923330"/>
          </a:xfrm>
          <a:prstGeom prst="rect">
            <a:avLst/>
          </a:prstGeom>
          <a:noFill/>
        </p:spPr>
        <p:txBody>
          <a:bodyPr wrap="square" rtlCol="0">
            <a:spAutoFit/>
          </a:bodyPr>
          <a:lstStyle/>
          <a:p>
            <a:pPr>
              <a:spcAft>
                <a:spcPts val="600"/>
              </a:spcAft>
              <a:buClr>
                <a:schemeClr val="bg2"/>
              </a:buClr>
            </a:pPr>
            <a:r>
              <a:rPr lang="en-US" sz="5400" b="1" dirty="0">
                <a:latin typeface="Consolas" panose="020B0609020204030204" pitchFamily="49" charset="0"/>
              </a:rPr>
              <a:t>0</a:t>
            </a:r>
          </a:p>
        </p:txBody>
      </p:sp>
      <p:pic>
        <p:nvPicPr>
          <p:cNvPr id="63" name="Picture 62">
            <a:extLst>
              <a:ext uri="{FF2B5EF4-FFF2-40B4-BE49-F238E27FC236}">
                <a16:creationId xmlns:a16="http://schemas.microsoft.com/office/drawing/2014/main" id="{F7D416F6-FF48-407D-8AE4-46ADEFF07F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30240" y="5318514"/>
            <a:ext cx="731520" cy="438912"/>
          </a:xfrm>
          <a:prstGeom prst="rect">
            <a:avLst/>
          </a:prstGeom>
        </p:spPr>
      </p:pic>
      <p:sp>
        <p:nvSpPr>
          <p:cNvPr id="37" name="Rectangle 36">
            <a:extLst>
              <a:ext uri="{FF2B5EF4-FFF2-40B4-BE49-F238E27FC236}">
                <a16:creationId xmlns:a16="http://schemas.microsoft.com/office/drawing/2014/main" id="{91B5669D-B66C-47D4-9149-BF8F8E2CBCB1}"/>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cxnSp>
        <p:nvCxnSpPr>
          <p:cNvPr id="42" name="Straight Connector 41">
            <a:extLst>
              <a:ext uri="{FF2B5EF4-FFF2-40B4-BE49-F238E27FC236}">
                <a16:creationId xmlns:a16="http://schemas.microsoft.com/office/drawing/2014/main" id="{072B191A-B885-42D7-B190-08538138D04C}"/>
              </a:ext>
            </a:extLst>
          </p:cNvPr>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ADCC71A-32CC-4849-A3C9-BCF47EC871ED}"/>
              </a:ext>
            </a:extLst>
          </p:cNvPr>
          <p:cNvCxnSpPr/>
          <p:nvPr/>
        </p:nvCxnSpPr>
        <p:spPr>
          <a:xfrm>
            <a:off x="1" y="5034706"/>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aphicFrame>
        <p:nvGraphicFramePr>
          <p:cNvPr id="44" name="Chart 43">
            <a:extLst>
              <a:ext uri="{FF2B5EF4-FFF2-40B4-BE49-F238E27FC236}">
                <a16:creationId xmlns:a16="http://schemas.microsoft.com/office/drawing/2014/main" id="{68F51171-B86B-4B77-8A83-36A47DF24477}"/>
              </a:ext>
            </a:extLst>
          </p:cNvPr>
          <p:cNvGraphicFramePr/>
          <p:nvPr>
            <p:extLst>
              <p:ext uri="{D42A27DB-BD31-4B8C-83A1-F6EECF244321}">
                <p14:modId xmlns:p14="http://schemas.microsoft.com/office/powerpoint/2010/main" val="1799136346"/>
              </p:ext>
            </p:extLst>
          </p:nvPr>
        </p:nvGraphicFramePr>
        <p:xfrm>
          <a:off x="781846" y="1748970"/>
          <a:ext cx="10628308" cy="3216540"/>
        </p:xfrm>
        <a:graphic>
          <a:graphicData uri="http://schemas.openxmlformats.org/drawingml/2006/chart">
            <c:chart xmlns:c="http://schemas.openxmlformats.org/drawingml/2006/chart" xmlns:r="http://schemas.openxmlformats.org/officeDocument/2006/relationships" r:id="rId9"/>
          </a:graphicData>
        </a:graphic>
      </p:graphicFrame>
      <p:sp>
        <p:nvSpPr>
          <p:cNvPr id="45" name="Rectangle 44">
            <a:extLst>
              <a:ext uri="{FF2B5EF4-FFF2-40B4-BE49-F238E27FC236}">
                <a16:creationId xmlns:a16="http://schemas.microsoft.com/office/drawing/2014/main" id="{368E3BC3-06BC-4EDC-B2B0-2EC11B39FD3B}"/>
              </a:ext>
            </a:extLst>
          </p:cNvPr>
          <p:cNvSpPr/>
          <p:nvPr/>
        </p:nvSpPr>
        <p:spPr>
          <a:xfrm>
            <a:off x="10048312" y="2086507"/>
            <a:ext cx="996678" cy="82330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1197" b="0" i="0" u="none" strike="noStrike" kern="1200" baseline="0">
                <a:solidFill>
                  <a:srgbClr val="FFFFFF">
                    <a:lumMod val="75000"/>
                    <a:lumOff val="25000"/>
                  </a:srgbClr>
                </a:solidFill>
                <a:latin typeface="Effra Light" panose="020B0403020203020204" pitchFamily="34" charset="0"/>
                <a:ea typeface="+mn-ea"/>
                <a:cs typeface="Effra Light" panose="020B0403020203020204" pitchFamily="34" charset="0"/>
              </a:defRPr>
            </a:pPr>
            <a:r>
              <a:rPr kumimoji="0" lang="en-US" sz="1600" b="0" i="0" u="none" strike="noStrike" kern="1200" cap="none" spc="0" normalizeH="0" baseline="0" noProof="0" dirty="0">
                <a:ln>
                  <a:noFill/>
                </a:ln>
                <a:solidFill>
                  <a:srgbClr val="FFFFFF">
                    <a:lumMod val="75000"/>
                    <a:lumOff val="25000"/>
                  </a:srgbClr>
                </a:solidFill>
                <a:effectLst/>
                <a:uLnTx/>
                <a:uFillTx/>
                <a:latin typeface="Effra Medium" panose="020B0703020203020204" pitchFamily="34" charset="0"/>
                <a:ea typeface="+mn-ea"/>
                <a:cs typeface="Effra Medium" panose="020B0703020203020204" pitchFamily="34" charset="0"/>
              </a:rPr>
              <a:t>&gt;99.99%</a:t>
            </a:r>
          </a:p>
          <a:p>
            <a:pPr marL="0" marR="0" lvl="0" indent="0" algn="ctr" defTabSz="914400" rtl="0" eaLnBrk="1" fontAlgn="auto" latinLnBrk="0" hangingPunct="1">
              <a:lnSpc>
                <a:spcPct val="100000"/>
              </a:lnSpc>
              <a:spcBef>
                <a:spcPts val="0"/>
              </a:spcBef>
              <a:spcAft>
                <a:spcPts val="0"/>
              </a:spcAft>
              <a:buClrTx/>
              <a:buSzTx/>
              <a:buFontTx/>
              <a:buNone/>
              <a:tabLst/>
              <a:defRPr sz="1197" b="0" i="0" u="none" strike="noStrike" kern="1200" baseline="0">
                <a:solidFill>
                  <a:srgbClr val="FFFFFF">
                    <a:lumMod val="75000"/>
                    <a:lumOff val="25000"/>
                  </a:srgbClr>
                </a:solidFill>
                <a:latin typeface="Effra Light" panose="020B0403020203020204" pitchFamily="34" charset="0"/>
                <a:ea typeface="+mn-ea"/>
                <a:cs typeface="Effra Light" panose="020B0403020203020204" pitchFamily="34" charset="0"/>
              </a:defRPr>
            </a:pPr>
            <a:r>
              <a:rPr kumimoji="0" lang="en-US" sz="1050" b="1" i="0" u="none" strike="noStrike" kern="1200" cap="none" spc="0" normalizeH="0" baseline="0" noProof="0" dirty="0">
                <a:ln>
                  <a:noFill/>
                </a:ln>
                <a:solidFill>
                  <a:srgbClr val="FFFFFF">
                    <a:lumMod val="75000"/>
                    <a:lumOff val="25000"/>
                  </a:srgbClr>
                </a:solidFill>
                <a:effectLst/>
                <a:uLnTx/>
                <a:uFillTx/>
                <a:latin typeface="Effra Light" panose="020B0403020203020204" pitchFamily="34" charset="0"/>
                <a:ea typeface="+mn-ea"/>
                <a:cs typeface="Effra Light" panose="020B0403020203020204" pitchFamily="34" charset="0"/>
              </a:rPr>
              <a:t>of Users</a:t>
            </a:r>
          </a:p>
          <a:p>
            <a:pPr marL="0" marR="0" lvl="0" indent="0" algn="ctr" defTabSz="914400" rtl="0" eaLnBrk="1" fontAlgn="auto" latinLnBrk="0" hangingPunct="1">
              <a:lnSpc>
                <a:spcPct val="100000"/>
              </a:lnSpc>
              <a:spcBef>
                <a:spcPts val="0"/>
              </a:spcBef>
              <a:spcAft>
                <a:spcPts val="0"/>
              </a:spcAft>
              <a:buClrTx/>
              <a:buSzTx/>
              <a:buFontTx/>
              <a:buNone/>
              <a:tabLst/>
              <a:defRPr sz="1197" b="0" i="0" u="none" strike="noStrike" kern="1200" baseline="0">
                <a:solidFill>
                  <a:srgbClr val="FFFFFF">
                    <a:lumMod val="75000"/>
                    <a:lumOff val="25000"/>
                  </a:srgbClr>
                </a:solidFill>
                <a:latin typeface="Effra Light" panose="020B0403020203020204" pitchFamily="34" charset="0"/>
                <a:ea typeface="+mn-ea"/>
                <a:cs typeface="Effra Light" panose="020B0403020203020204" pitchFamily="34" charset="0"/>
              </a:defRPr>
            </a:pPr>
            <a:r>
              <a:rPr kumimoji="0" lang="en-US" sz="1050" b="1" i="0" u="none" strike="noStrike" kern="1200" cap="none" spc="0" normalizeH="0" baseline="0" noProof="0" dirty="0">
                <a:ln>
                  <a:noFill/>
                </a:ln>
                <a:solidFill>
                  <a:srgbClr val="FFFFFF">
                    <a:lumMod val="75000"/>
                    <a:lumOff val="25000"/>
                  </a:srgbClr>
                </a:solidFill>
                <a:effectLst/>
                <a:uLnTx/>
                <a:uFillTx/>
                <a:latin typeface="Effra Light" panose="020B0403020203020204" pitchFamily="34" charset="0"/>
                <a:ea typeface="+mn-ea"/>
                <a:cs typeface="Effra Light" panose="020B0403020203020204" pitchFamily="34" charset="0"/>
              </a:rPr>
              <a:t>Reported</a:t>
            </a:r>
            <a:br>
              <a:rPr kumimoji="0" lang="en-US" sz="1050" b="1" i="0" u="none" strike="noStrike" kern="1200" cap="none" spc="0" normalizeH="0" baseline="0" noProof="0" dirty="0">
                <a:ln>
                  <a:noFill/>
                </a:ln>
                <a:solidFill>
                  <a:srgbClr val="FFFFFF">
                    <a:lumMod val="75000"/>
                    <a:lumOff val="25000"/>
                  </a:srgbClr>
                </a:solidFill>
                <a:effectLst/>
                <a:uLnTx/>
                <a:uFillTx/>
                <a:latin typeface="Effra Light" panose="020B0403020203020204" pitchFamily="34" charset="0"/>
                <a:ea typeface="+mn-ea"/>
                <a:cs typeface="Effra Light" panose="020B0403020203020204" pitchFamily="34" charset="0"/>
              </a:rPr>
            </a:br>
            <a:r>
              <a:rPr kumimoji="0" lang="en-US" sz="1050" b="1" i="0" u="none" strike="noStrike" kern="1200" cap="none" spc="0" normalizeH="0" baseline="0" noProof="0" dirty="0">
                <a:ln>
                  <a:noFill/>
                </a:ln>
                <a:solidFill>
                  <a:srgbClr val="FFFFFF">
                    <a:lumMod val="75000"/>
                    <a:lumOff val="25000"/>
                  </a:srgbClr>
                </a:solidFill>
                <a:effectLst/>
                <a:uLnTx/>
                <a:uFillTx/>
                <a:latin typeface="Effra Light" panose="020B0403020203020204" pitchFamily="34" charset="0"/>
                <a:ea typeface="+mn-ea"/>
                <a:cs typeface="Effra Light" panose="020B0403020203020204" pitchFamily="34" charset="0"/>
              </a:rPr>
              <a:t>No Issues</a:t>
            </a:r>
          </a:p>
        </p:txBody>
      </p:sp>
      <p:sp>
        <p:nvSpPr>
          <p:cNvPr id="46" name="Rectangle 45">
            <a:extLst>
              <a:ext uri="{FF2B5EF4-FFF2-40B4-BE49-F238E27FC236}">
                <a16:creationId xmlns:a16="http://schemas.microsoft.com/office/drawing/2014/main" id="{CDD6D7D2-3089-48BC-9B55-1028DC9F2E73}"/>
              </a:ext>
            </a:extLst>
          </p:cNvPr>
          <p:cNvSpPr/>
          <p:nvPr/>
        </p:nvSpPr>
        <p:spPr>
          <a:xfrm>
            <a:off x="1626561" y="3535406"/>
            <a:ext cx="874295" cy="823302"/>
          </a:xfrm>
          <a:prstGeom prst="rect">
            <a:avLst/>
          </a:prstGeom>
        </p:spPr>
        <p:txBody>
          <a:bodyPr wrap="square">
            <a:spAutoFit/>
          </a:bodyPr>
          <a:lstStyle/>
          <a:p>
            <a:pPr algn="ctr">
              <a:defRPr sz="1197" b="0" i="0" u="none" strike="noStrike" kern="1200" baseline="0">
                <a:solidFill>
                  <a:srgbClr val="FFFFFF">
                    <a:lumMod val="75000"/>
                    <a:lumOff val="25000"/>
                  </a:srgbClr>
                </a:solidFill>
                <a:latin typeface="Effra Light" panose="020B0403020203020204" pitchFamily="34" charset="0"/>
                <a:ea typeface="+mn-ea"/>
                <a:cs typeface="Effra Light" panose="020B0403020203020204" pitchFamily="34" charset="0"/>
              </a:defRPr>
            </a:pPr>
            <a:r>
              <a:rPr lang="en-US" sz="1600" dirty="0">
                <a:latin typeface="Effra Medium" panose="020B0703020203020204" pitchFamily="34" charset="0"/>
                <a:cs typeface="Effra Medium" panose="020B0703020203020204" pitchFamily="34" charset="0"/>
              </a:rPr>
              <a:t>&lt;</a:t>
            </a:r>
            <a:fld id="{F049B3C5-B691-4FBA-AB30-549BC5A667EE}" type="VALUE">
              <a:rPr lang="en-US" sz="1600">
                <a:latin typeface="Effra Medium" panose="020B0703020203020204" pitchFamily="34" charset="0"/>
                <a:cs typeface="Effra Medium" panose="020B0703020203020204" pitchFamily="34" charset="0"/>
              </a:rPr>
              <a:pPr algn="ctr">
                <a:defRPr sz="1197" b="0" i="0" u="none" strike="noStrike" kern="1200" baseline="0">
                  <a:solidFill>
                    <a:srgbClr val="FFFFFF">
                      <a:lumMod val="75000"/>
                      <a:lumOff val="25000"/>
                    </a:srgbClr>
                  </a:solidFill>
                  <a:latin typeface="Effra Light" panose="020B0403020203020204" pitchFamily="34" charset="0"/>
                  <a:ea typeface="+mn-ea"/>
                  <a:cs typeface="Effra Light" panose="020B0403020203020204" pitchFamily="34" charset="0"/>
                </a:defRPr>
              </a:pPr>
              <a:t>0.01%</a:t>
            </a:fld>
            <a:endParaRPr lang="en-US" sz="1600" dirty="0">
              <a:latin typeface="Effra Medium" panose="020B0703020203020204" pitchFamily="34" charset="0"/>
              <a:cs typeface="Effra Medium" panose="020B0703020203020204" pitchFamily="34" charset="0"/>
            </a:endParaRPr>
          </a:p>
          <a:p>
            <a:pPr algn="ctr">
              <a:defRPr sz="1197" b="0" i="0" u="none" strike="noStrike" kern="1200" baseline="0">
                <a:solidFill>
                  <a:srgbClr val="FFFFFF">
                    <a:lumMod val="75000"/>
                    <a:lumOff val="25000"/>
                  </a:srgbClr>
                </a:solidFill>
                <a:latin typeface="Effra Light" panose="020B0403020203020204" pitchFamily="34" charset="0"/>
                <a:ea typeface="+mn-ea"/>
                <a:cs typeface="Effra Light" panose="020B0403020203020204" pitchFamily="34" charset="0"/>
              </a:defRPr>
            </a:pPr>
            <a:r>
              <a:rPr lang="en-US" sz="1050" b="1" dirty="0">
                <a:solidFill>
                  <a:srgbClr val="FFFFFF">
                    <a:lumMod val="75000"/>
                    <a:lumOff val="25000"/>
                  </a:srgbClr>
                </a:solidFill>
                <a:latin typeface="Effra Light" panose="020B0403020203020204" pitchFamily="34" charset="0"/>
                <a:cs typeface="Effra Light" panose="020B0403020203020204" pitchFamily="34" charset="0"/>
              </a:rPr>
              <a:t>of Users</a:t>
            </a:r>
          </a:p>
          <a:p>
            <a:pPr algn="ctr">
              <a:defRPr sz="1197" b="0" i="0" u="none" strike="noStrike" kern="1200" baseline="0">
                <a:solidFill>
                  <a:srgbClr val="FFFFFF">
                    <a:lumMod val="75000"/>
                    <a:lumOff val="25000"/>
                  </a:srgbClr>
                </a:solidFill>
                <a:latin typeface="Effra Light" panose="020B0403020203020204" pitchFamily="34" charset="0"/>
                <a:ea typeface="+mn-ea"/>
                <a:cs typeface="Effra Light" panose="020B0403020203020204" pitchFamily="34" charset="0"/>
              </a:defRPr>
            </a:pPr>
            <a:r>
              <a:rPr lang="en-US" sz="1050" b="1" dirty="0">
                <a:solidFill>
                  <a:srgbClr val="FFFFFF">
                    <a:lumMod val="75000"/>
                    <a:lumOff val="25000"/>
                  </a:srgbClr>
                </a:solidFill>
                <a:latin typeface="Effra Light" panose="020B0403020203020204" pitchFamily="34" charset="0"/>
                <a:cs typeface="Effra Light" panose="020B0403020203020204" pitchFamily="34" charset="0"/>
              </a:rPr>
              <a:t>Reported</a:t>
            </a:r>
            <a:br>
              <a:rPr lang="en-US" sz="1050" b="1" dirty="0">
                <a:solidFill>
                  <a:srgbClr val="FFFFFF">
                    <a:lumMod val="75000"/>
                    <a:lumOff val="25000"/>
                  </a:srgbClr>
                </a:solidFill>
                <a:latin typeface="Effra Light" panose="020B0403020203020204" pitchFamily="34" charset="0"/>
                <a:cs typeface="Effra Light" panose="020B0403020203020204" pitchFamily="34" charset="0"/>
              </a:rPr>
            </a:br>
            <a:r>
              <a:rPr lang="en-US" sz="1050" b="1" dirty="0">
                <a:solidFill>
                  <a:srgbClr val="FFFFFF">
                    <a:lumMod val="75000"/>
                    <a:lumOff val="25000"/>
                  </a:srgbClr>
                </a:solidFill>
                <a:latin typeface="Effra Light" panose="020B0403020203020204" pitchFamily="34" charset="0"/>
                <a:cs typeface="Effra Light" panose="020B0403020203020204" pitchFamily="34" charset="0"/>
              </a:rPr>
              <a:t>Issues</a:t>
            </a:r>
          </a:p>
        </p:txBody>
      </p:sp>
    </p:spTree>
    <p:extLst>
      <p:ext uri="{BB962C8B-B14F-4D97-AF65-F5344CB8AC3E}">
        <p14:creationId xmlns:p14="http://schemas.microsoft.com/office/powerpoint/2010/main" val="17037824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92E61AA-FBF5-4379-B2C2-F3B4686D455F}"/>
              </a:ext>
            </a:extLst>
          </p:cNvPr>
          <p:cNvPicPr>
            <a:picLocks noChangeAspect="1"/>
          </p:cNvPicPr>
          <p:nvPr/>
        </p:nvPicPr>
        <p:blipFill rotWithShape="1">
          <a:blip r:embed="rId3">
            <a:extLst>
              <a:ext uri="{28A0092B-C50C-407E-A947-70E740481C1C}">
                <a14:useLocalDpi xmlns:a14="http://schemas.microsoft.com/office/drawing/2010/main" val="0"/>
              </a:ext>
            </a:extLst>
          </a:blip>
          <a:srcRect l="12190" r="12190"/>
          <a:stretch/>
        </p:blipFill>
        <p:spPr>
          <a:xfrm>
            <a:off x="-1" y="0"/>
            <a:ext cx="12192001" cy="5038344"/>
          </a:xfrm>
          <a:prstGeom prst="rect">
            <a:avLst/>
          </a:prstGeom>
        </p:spPr>
      </p:pic>
      <p:sp>
        <p:nvSpPr>
          <p:cNvPr id="52" name="Rectangle 51">
            <a:extLst>
              <a:ext uri="{FF2B5EF4-FFF2-40B4-BE49-F238E27FC236}">
                <a16:creationId xmlns:a16="http://schemas.microsoft.com/office/drawing/2014/main" id="{7FDF5EC9-208D-4601-8F78-6766BA8B1F2B}"/>
              </a:ext>
            </a:extLst>
          </p:cNvPr>
          <p:cNvSpPr/>
          <p:nvPr/>
        </p:nvSpPr>
        <p:spPr>
          <a:xfrm>
            <a:off x="-3" y="0"/>
            <a:ext cx="12192002" cy="5029199"/>
          </a:xfrm>
          <a:prstGeom prst="rect">
            <a:avLst/>
          </a:prstGeom>
          <a:gradFill>
            <a:gsLst>
              <a:gs pos="56000">
                <a:srgbClr val="0000E1">
                  <a:alpha val="6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endParaRPr>
          </a:p>
        </p:txBody>
      </p:sp>
      <p:grpSp>
        <p:nvGrpSpPr>
          <p:cNvPr id="79" name="Group 78">
            <a:extLst>
              <a:ext uri="{FF2B5EF4-FFF2-40B4-BE49-F238E27FC236}">
                <a16:creationId xmlns:a16="http://schemas.microsoft.com/office/drawing/2014/main" id="{A25146FD-47E8-4F2F-8D5E-D672BD0F54EA}"/>
              </a:ext>
            </a:extLst>
          </p:cNvPr>
          <p:cNvGrpSpPr/>
          <p:nvPr/>
        </p:nvGrpSpPr>
        <p:grpSpPr>
          <a:xfrm>
            <a:off x="184033" y="6558742"/>
            <a:ext cx="735909" cy="183807"/>
            <a:chOff x="184033" y="6198524"/>
            <a:chExt cx="735909" cy="183807"/>
          </a:xfrm>
        </p:grpSpPr>
        <p:pic>
          <p:nvPicPr>
            <p:cNvPr id="80" name="Picture 79">
              <a:extLst>
                <a:ext uri="{FF2B5EF4-FFF2-40B4-BE49-F238E27FC236}">
                  <a16:creationId xmlns:a16="http://schemas.microsoft.com/office/drawing/2014/main" id="{6754139E-089C-4478-B4C1-E91DF4983CE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r="23094"/>
            <a:stretch/>
          </p:blipFill>
          <p:spPr>
            <a:xfrm>
              <a:off x="504814" y="6241728"/>
              <a:ext cx="415128" cy="112893"/>
            </a:xfrm>
            <a:prstGeom prst="rect">
              <a:avLst/>
            </a:prstGeom>
            <a:noFill/>
            <a:ln>
              <a:noFill/>
            </a:ln>
          </p:spPr>
        </p:pic>
        <p:pic>
          <p:nvPicPr>
            <p:cNvPr id="87" name="Picture 86">
              <a:extLst>
                <a:ext uri="{FF2B5EF4-FFF2-40B4-BE49-F238E27FC236}">
                  <a16:creationId xmlns:a16="http://schemas.microsoft.com/office/drawing/2014/main" id="{A60A07B2-3898-40F4-997D-C85D1DFD44B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76234" r="-4200"/>
            <a:stretch/>
          </p:blipFill>
          <p:spPr>
            <a:xfrm>
              <a:off x="184033" y="6198524"/>
              <a:ext cx="245778" cy="183807"/>
            </a:xfrm>
            <a:prstGeom prst="rect">
              <a:avLst/>
            </a:prstGeom>
            <a:noFill/>
            <a:ln>
              <a:noFill/>
            </a:ln>
          </p:spPr>
        </p:pic>
      </p:grpSp>
      <p:sp>
        <p:nvSpPr>
          <p:cNvPr id="68" name="Rectangle 67">
            <a:extLst>
              <a:ext uri="{FF2B5EF4-FFF2-40B4-BE49-F238E27FC236}">
                <a16:creationId xmlns:a16="http://schemas.microsoft.com/office/drawing/2014/main" id="{011B62E0-19A9-43CB-AB40-0402D03B903D}"/>
              </a:ext>
            </a:extLst>
          </p:cNvPr>
          <p:cNvSpPr/>
          <p:nvPr/>
        </p:nvSpPr>
        <p:spPr>
          <a:xfrm>
            <a:off x="1" y="116420"/>
            <a:ext cx="5410048" cy="365760"/>
          </a:xfrm>
          <a:prstGeom prst="rect">
            <a:avLst/>
          </a:prstGeom>
          <a:gradFill>
            <a:gsLst>
              <a:gs pos="25000">
                <a:srgbClr val="FFFFFF">
                  <a:alpha val="82000"/>
                </a:srgbClr>
              </a:gs>
              <a:gs pos="100000">
                <a:sysClr val="window" lastClr="FFFFFF"/>
              </a:gs>
              <a:gs pos="0">
                <a:sysClr val="window" lastClr="FFFFFF">
                  <a:alpha val="0"/>
                </a:sysClr>
              </a:gs>
            </a:gsLst>
            <a:lin ang="10800000" scaled="1"/>
          </a:gradFill>
          <a:ln w="12700" cap="flat" cmpd="sng" algn="ctr">
            <a:noFill/>
            <a:prstDash val="solid"/>
            <a:miter lim="800000"/>
          </a:ln>
          <a:effectLst/>
        </p:spPr>
        <p:txBody>
          <a:bodyPr rtlCol="0" anchor="ctr"/>
          <a:lstStyle/>
          <a:p>
            <a:pPr algn="ctr"/>
            <a:endParaRPr lang="en-US" sz="1100" kern="0">
              <a:solidFill>
                <a:prstClr val="white"/>
              </a:solidFill>
              <a:latin typeface="Effra Medium" panose="020B0703020203020204" pitchFamily="34" charset="0"/>
              <a:cs typeface="Effra Medium" panose="020B0703020203020204" pitchFamily="34" charset="0"/>
            </a:endParaRPr>
          </a:p>
        </p:txBody>
      </p:sp>
      <p:sp>
        <p:nvSpPr>
          <p:cNvPr id="70" name="Rectangle 69">
            <a:extLst>
              <a:ext uri="{FF2B5EF4-FFF2-40B4-BE49-F238E27FC236}">
                <a16:creationId xmlns:a16="http://schemas.microsoft.com/office/drawing/2014/main" id="{43684D99-58D9-4DF2-819B-B7413DEFC2A3}"/>
              </a:ext>
            </a:extLst>
          </p:cNvPr>
          <p:cNvSpPr/>
          <p:nvPr/>
        </p:nvSpPr>
        <p:spPr>
          <a:xfrm>
            <a:off x="1" y="0"/>
            <a:ext cx="5700313" cy="117936"/>
          </a:xfrm>
          <a:prstGeom prst="rect">
            <a:avLst/>
          </a:prstGeom>
          <a:gradFill>
            <a:gsLst>
              <a:gs pos="100000">
                <a:srgbClr val="0000E1"/>
              </a:gs>
              <a:gs pos="0">
                <a:srgbClr val="0000E1">
                  <a:alpha val="0"/>
                </a:srgbClr>
              </a:gs>
            </a:gsLst>
            <a:lin ang="10800000" scaled="0"/>
          </a:gra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73" name="TextBox 72">
            <a:extLst>
              <a:ext uri="{FF2B5EF4-FFF2-40B4-BE49-F238E27FC236}">
                <a16:creationId xmlns:a16="http://schemas.microsoft.com/office/drawing/2014/main" id="{72EE3E2B-AD10-4A3A-B467-8115E525C720}"/>
              </a:ext>
            </a:extLst>
          </p:cNvPr>
          <p:cNvSpPr txBox="1"/>
          <p:nvPr/>
        </p:nvSpPr>
        <p:spPr>
          <a:xfrm>
            <a:off x="222279" y="131887"/>
            <a:ext cx="5063953" cy="369332"/>
          </a:xfrm>
          <a:prstGeom prst="rect">
            <a:avLst/>
          </a:prstGeom>
          <a:noFill/>
        </p:spPr>
        <p:txBody>
          <a:bodyPr wrap="square" lIns="0" rIns="0" rtlCol="0">
            <a:spAutoFit/>
          </a:bodyPr>
          <a:lstStyle/>
          <a:p>
            <a:pPr lvl="0">
              <a:defRPr/>
            </a:pPr>
            <a:r>
              <a:rPr lang="en-US">
                <a:solidFill>
                  <a:schemeClr val="bg1"/>
                </a:solidFill>
                <a:latin typeface="Effra Medium" panose="020B0703020203020204" pitchFamily="34" charset="0"/>
                <a:cs typeface="Effra Medium" panose="020B0703020203020204" pitchFamily="34" charset="0"/>
              </a:rPr>
              <a:t>QUALITY</a:t>
            </a:r>
            <a:endParaRPr lang="en-US">
              <a:solidFill>
                <a:srgbClr val="000000"/>
              </a:solidFill>
              <a:latin typeface="Effra Medium" panose="020B0703020203020204" pitchFamily="34" charset="0"/>
              <a:cs typeface="Effra Medium" panose="020B0703020203020204" pitchFamily="34" charset="0"/>
            </a:endParaRPr>
          </a:p>
        </p:txBody>
      </p:sp>
      <p:sp>
        <p:nvSpPr>
          <p:cNvPr id="74" name="Rectangle 73">
            <a:extLst>
              <a:ext uri="{FF2B5EF4-FFF2-40B4-BE49-F238E27FC236}">
                <a16:creationId xmlns:a16="http://schemas.microsoft.com/office/drawing/2014/main" id="{9F9F6AB1-CE03-4AA5-A016-EC2915876E29}"/>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grpSp>
        <p:nvGrpSpPr>
          <p:cNvPr id="125" name="Group 124">
            <a:extLst>
              <a:ext uri="{FF2B5EF4-FFF2-40B4-BE49-F238E27FC236}">
                <a16:creationId xmlns:a16="http://schemas.microsoft.com/office/drawing/2014/main" id="{A177DFFB-3927-4A95-B792-C4B227D757C6}"/>
              </a:ext>
            </a:extLst>
          </p:cNvPr>
          <p:cNvGrpSpPr/>
          <p:nvPr/>
        </p:nvGrpSpPr>
        <p:grpSpPr>
          <a:xfrm>
            <a:off x="4205584" y="5155367"/>
            <a:ext cx="3778774" cy="1097280"/>
            <a:chOff x="4438196" y="4235724"/>
            <a:chExt cx="1503116" cy="326812"/>
          </a:xfrm>
        </p:grpSpPr>
        <p:cxnSp>
          <p:nvCxnSpPr>
            <p:cNvPr id="126" name="Straight Connector 125">
              <a:extLst>
                <a:ext uri="{FF2B5EF4-FFF2-40B4-BE49-F238E27FC236}">
                  <a16:creationId xmlns:a16="http://schemas.microsoft.com/office/drawing/2014/main" id="{7DCAE323-87DF-4937-8313-B1053D88D21B}"/>
                </a:ext>
              </a:extLst>
            </p:cNvPr>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81F83A7-E2D1-4239-B1F3-9DC83E6172FE}"/>
                </a:ext>
              </a:extLst>
            </p:cNvPr>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20" name="TextBox 119">
            <a:extLst>
              <a:ext uri="{FF2B5EF4-FFF2-40B4-BE49-F238E27FC236}">
                <a16:creationId xmlns:a16="http://schemas.microsoft.com/office/drawing/2014/main" id="{ADAF7A19-2C8A-4AF7-87BE-E45AF777809E}"/>
              </a:ext>
            </a:extLst>
          </p:cNvPr>
          <p:cNvSpPr txBox="1"/>
          <p:nvPr/>
        </p:nvSpPr>
        <p:spPr>
          <a:xfrm>
            <a:off x="655301" y="5839977"/>
            <a:ext cx="3537927" cy="553998"/>
          </a:xfrm>
          <a:prstGeom prst="rect">
            <a:avLst/>
          </a:prstGeom>
          <a:noFill/>
        </p:spPr>
        <p:txBody>
          <a:bodyPr wrap="square" rtlCol="0">
            <a:spAutoFit/>
          </a:bodyPr>
          <a:lstStyle/>
          <a:p>
            <a:pPr algn="ctr">
              <a:defRPr/>
            </a:pPr>
            <a:r>
              <a:rPr lang="en-CA" sz="1500" kern="0" dirty="0">
                <a:solidFill>
                  <a:prstClr val="white"/>
                </a:solidFill>
                <a:cs typeface="Effra Light" panose="020B0403020203020204" pitchFamily="34" charset="0"/>
              </a:rPr>
              <a:t>EXAMPLE</a:t>
            </a:r>
            <a:br>
              <a:rPr lang="en-CA" sz="1500" kern="0" dirty="0">
                <a:solidFill>
                  <a:prstClr val="white"/>
                </a:solidFill>
                <a:cs typeface="Effra Light" panose="020B0403020203020204" pitchFamily="34" charset="0"/>
              </a:rPr>
            </a:br>
            <a:r>
              <a:rPr lang="en-CA" sz="1500" kern="0" dirty="0">
                <a:solidFill>
                  <a:prstClr val="white"/>
                </a:solidFill>
                <a:cs typeface="Effra Light" panose="020B0403020203020204" pitchFamily="34" charset="0"/>
              </a:rPr>
              <a:t>Medical Precision Testing</a:t>
            </a:r>
            <a:endParaRPr lang="en-CA" sz="1500" kern="0" baseline="30000" dirty="0">
              <a:solidFill>
                <a:prstClr val="white"/>
              </a:solidFill>
              <a:cs typeface="Effra Light" panose="020B0403020203020204" pitchFamily="34" charset="0"/>
            </a:endParaRPr>
          </a:p>
        </p:txBody>
      </p:sp>
      <p:sp>
        <p:nvSpPr>
          <p:cNvPr id="123" name="TextBox 122">
            <a:extLst>
              <a:ext uri="{FF2B5EF4-FFF2-40B4-BE49-F238E27FC236}">
                <a16:creationId xmlns:a16="http://schemas.microsoft.com/office/drawing/2014/main" id="{DD163788-18DD-4698-A910-6C46EFC23CD9}"/>
              </a:ext>
            </a:extLst>
          </p:cNvPr>
          <p:cNvSpPr txBox="1"/>
          <p:nvPr/>
        </p:nvSpPr>
        <p:spPr>
          <a:xfrm>
            <a:off x="4255213" y="5839977"/>
            <a:ext cx="3681575" cy="553998"/>
          </a:xfrm>
          <a:prstGeom prst="rect">
            <a:avLst/>
          </a:prstGeom>
          <a:noFill/>
        </p:spPr>
        <p:txBody>
          <a:bodyPr wrap="square" rtlCol="0">
            <a:spAutoFit/>
          </a:bodyPr>
          <a:lstStyle/>
          <a:p>
            <a:pPr algn="ctr">
              <a:defRPr/>
            </a:pPr>
            <a:r>
              <a:rPr lang="en-US" sz="1500" kern="0" dirty="0">
                <a:cs typeface="Effra Light" panose="020B0403020203020204" pitchFamily="34" charset="0"/>
              </a:rPr>
              <a:t>Where Pixel-Accurate</a:t>
            </a:r>
            <a:br>
              <a:rPr lang="en-US" sz="1500" kern="0" dirty="0">
                <a:cs typeface="Effra Light" panose="020B0403020203020204" pitchFamily="34" charset="0"/>
              </a:rPr>
            </a:br>
            <a:r>
              <a:rPr lang="en-US" sz="1500" kern="0" dirty="0">
                <a:cs typeface="Effra Light" panose="020B0403020203020204" pitchFamily="34" charset="0"/>
              </a:rPr>
              <a:t>Results Matter Every Time</a:t>
            </a:r>
          </a:p>
        </p:txBody>
      </p:sp>
      <p:sp>
        <p:nvSpPr>
          <p:cNvPr id="124" name="TextBox 123">
            <a:extLst>
              <a:ext uri="{FF2B5EF4-FFF2-40B4-BE49-F238E27FC236}">
                <a16:creationId xmlns:a16="http://schemas.microsoft.com/office/drawing/2014/main" id="{9CC34522-D816-440F-B6F0-A15CFCE5FCE5}"/>
              </a:ext>
            </a:extLst>
          </p:cNvPr>
          <p:cNvSpPr txBox="1"/>
          <p:nvPr/>
        </p:nvSpPr>
        <p:spPr>
          <a:xfrm>
            <a:off x="8002891" y="5839977"/>
            <a:ext cx="3543390" cy="553998"/>
          </a:xfrm>
          <a:prstGeom prst="rect">
            <a:avLst/>
          </a:prstGeom>
          <a:noFill/>
        </p:spPr>
        <p:txBody>
          <a:bodyPr wrap="square" rtlCol="0">
            <a:spAutoFit/>
          </a:bodyPr>
          <a:lstStyle/>
          <a:p>
            <a:pPr lvl="0" algn="ctr">
              <a:defRPr/>
            </a:pPr>
            <a:r>
              <a:rPr lang="en-US" sz="1500"/>
              <a:t>Real-World Tests</a:t>
            </a:r>
          </a:p>
          <a:p>
            <a:pPr lvl="0" algn="ctr">
              <a:defRPr/>
            </a:pPr>
            <a:r>
              <a:rPr lang="en-US" sz="1500"/>
              <a:t>Deliver Higher Quality Software</a:t>
            </a:r>
            <a:endParaRPr lang="en-US" sz="1500" baseline="30000"/>
          </a:p>
        </p:txBody>
      </p:sp>
      <p:cxnSp>
        <p:nvCxnSpPr>
          <p:cNvPr id="53" name="Straight Connector 52">
            <a:extLst>
              <a:ext uri="{FF2B5EF4-FFF2-40B4-BE49-F238E27FC236}">
                <a16:creationId xmlns:a16="http://schemas.microsoft.com/office/drawing/2014/main" id="{E2C9C247-E026-457E-9485-AF5AE7F8E204}"/>
              </a:ext>
            </a:extLst>
          </p:cNvPr>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AC2C5B91-2A4F-4A57-B8D1-7DF9BC6F1119}"/>
              </a:ext>
            </a:extLst>
          </p:cNvPr>
          <p:cNvGrpSpPr/>
          <p:nvPr/>
        </p:nvGrpSpPr>
        <p:grpSpPr>
          <a:xfrm>
            <a:off x="10238335" y="117702"/>
            <a:ext cx="1847343" cy="844964"/>
            <a:chOff x="10238335" y="5593659"/>
            <a:chExt cx="1847343" cy="844964"/>
          </a:xfrm>
        </p:grpSpPr>
        <p:pic>
          <p:nvPicPr>
            <p:cNvPr id="63" name="Picture 62">
              <a:extLst>
                <a:ext uri="{FF2B5EF4-FFF2-40B4-BE49-F238E27FC236}">
                  <a16:creationId xmlns:a16="http://schemas.microsoft.com/office/drawing/2014/main" id="{9E223E63-36DC-4940-A7C3-9BC811B603DA}"/>
                </a:ext>
              </a:extLst>
            </p:cNvPr>
            <p:cNvPicPr>
              <a:picLocks noChangeAspect="1"/>
            </p:cNvPicPr>
            <p:nvPr/>
          </p:nvPicPr>
          <p:blipFill>
            <a:blip r:embed="rId5"/>
            <a:stretch>
              <a:fillRect/>
            </a:stretch>
          </p:blipFill>
          <p:spPr>
            <a:xfrm>
              <a:off x="10339046" y="5593659"/>
              <a:ext cx="1645920" cy="502935"/>
            </a:xfrm>
            <a:prstGeom prst="rect">
              <a:avLst/>
            </a:prstGeom>
            <a:effectLst/>
          </p:spPr>
        </p:pic>
        <p:sp>
          <p:nvSpPr>
            <p:cNvPr id="64" name="TextBox 63">
              <a:extLst>
                <a:ext uri="{FF2B5EF4-FFF2-40B4-BE49-F238E27FC236}">
                  <a16:creationId xmlns:a16="http://schemas.microsoft.com/office/drawing/2014/main" id="{75ECF87E-031E-47BB-850B-04BA9BC2F071}"/>
                </a:ext>
              </a:extLst>
            </p:cNvPr>
            <p:cNvSpPr txBox="1"/>
            <p:nvPr/>
          </p:nvSpPr>
          <p:spPr>
            <a:xfrm>
              <a:off x="10238335" y="6138541"/>
              <a:ext cx="1847343" cy="300082"/>
            </a:xfrm>
            <a:prstGeom prst="rect">
              <a:avLst/>
            </a:prstGeom>
            <a:noFill/>
          </p:spPr>
          <p:txBody>
            <a:bodyPr wrap="square" rtlCol="0">
              <a:spAutoFit/>
            </a:bodyPr>
            <a:lstStyle/>
            <a:p>
              <a:pPr algn="ctr">
                <a:spcAft>
                  <a:spcPts val="600"/>
                </a:spcAft>
                <a:buClr>
                  <a:schemeClr val="bg2"/>
                </a:buClr>
              </a:pPr>
              <a:r>
                <a:rPr lang="en-US" sz="1350">
                  <a:latin typeface="Effra" panose="020B0603020203020204" pitchFamily="34" charset="0"/>
                  <a:cs typeface="Effra" panose="020B0603020203020204" pitchFamily="34" charset="0"/>
                </a:rPr>
                <a:t>ENTERPRISE EDITION</a:t>
              </a:r>
            </a:p>
          </p:txBody>
        </p:sp>
      </p:grpSp>
      <p:sp>
        <p:nvSpPr>
          <p:cNvPr id="65" name="Title 2">
            <a:extLst>
              <a:ext uri="{FF2B5EF4-FFF2-40B4-BE49-F238E27FC236}">
                <a16:creationId xmlns:a16="http://schemas.microsoft.com/office/drawing/2014/main" id="{8B821B36-7879-468B-97C9-810FBCE86239}"/>
              </a:ext>
            </a:extLst>
          </p:cNvPr>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400">
                <a:solidFill>
                  <a:prstClr val="white"/>
                </a:solidFill>
                <a:latin typeface="Effra" panose="020B0603020203020204" pitchFamily="34" charset="0"/>
                <a:cs typeface="Effra" panose="020B0603020203020204" pitchFamily="34" charset="0"/>
              </a:rPr>
              <a:t>Precision Matters</a:t>
            </a:r>
          </a:p>
          <a:p>
            <a:pPr lvl="0" algn="l">
              <a:defRPr/>
            </a:pPr>
            <a:r>
              <a:rPr lang="en-US" sz="2800" kern="0">
                <a:solidFill>
                  <a:prstClr val="white"/>
                </a:solidFill>
                <a:cs typeface="Effra" panose="020B0603020203020204" pitchFamily="34" charset="0"/>
              </a:rPr>
              <a:t>Going Beyond Standard Testing</a:t>
            </a:r>
          </a:p>
        </p:txBody>
      </p:sp>
      <p:grpSp>
        <p:nvGrpSpPr>
          <p:cNvPr id="67" name="Group 66">
            <a:extLst>
              <a:ext uri="{FF2B5EF4-FFF2-40B4-BE49-F238E27FC236}">
                <a16:creationId xmlns:a16="http://schemas.microsoft.com/office/drawing/2014/main" id="{CA98E966-E2D6-409D-B374-00615A32AFA5}"/>
              </a:ext>
            </a:extLst>
          </p:cNvPr>
          <p:cNvGrpSpPr>
            <a:grpSpLocks noChangeAspect="1"/>
          </p:cNvGrpSpPr>
          <p:nvPr/>
        </p:nvGrpSpPr>
        <p:grpSpPr>
          <a:xfrm>
            <a:off x="9460261" y="5223159"/>
            <a:ext cx="628650" cy="628650"/>
            <a:chOff x="498367" y="4792574"/>
            <a:chExt cx="1143000" cy="1143000"/>
          </a:xfrm>
        </p:grpSpPr>
        <p:pic>
          <p:nvPicPr>
            <p:cNvPr id="84" name="Graphic 102" descr="Ribbon">
              <a:extLst>
                <a:ext uri="{FF2B5EF4-FFF2-40B4-BE49-F238E27FC236}">
                  <a16:creationId xmlns:a16="http://schemas.microsoft.com/office/drawing/2014/main" id="{0A74F3E3-1BD4-4FCB-B0B2-C8A4B89F952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8367" y="4792574"/>
              <a:ext cx="1143000" cy="1143000"/>
            </a:xfrm>
            <a:prstGeom prst="rect">
              <a:avLst/>
            </a:prstGeom>
          </p:spPr>
        </p:pic>
        <p:pic>
          <p:nvPicPr>
            <p:cNvPr id="85" name="Graphic 103" descr="Checkmark">
              <a:extLst>
                <a:ext uri="{FF2B5EF4-FFF2-40B4-BE49-F238E27FC236}">
                  <a16:creationId xmlns:a16="http://schemas.microsoft.com/office/drawing/2014/main" id="{7EB2C3A4-0349-4C72-A57F-9C01D9ADC5B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82528" y="5038641"/>
              <a:ext cx="346555" cy="346555"/>
            </a:xfrm>
            <a:prstGeom prst="rect">
              <a:avLst/>
            </a:prstGeom>
          </p:spPr>
        </p:pic>
      </p:grpSp>
      <p:pic>
        <p:nvPicPr>
          <p:cNvPr id="7" name="Graphic 6" descr="Brain in head">
            <a:extLst>
              <a:ext uri="{FF2B5EF4-FFF2-40B4-BE49-F238E27FC236}">
                <a16:creationId xmlns:a16="http://schemas.microsoft.com/office/drawing/2014/main" id="{036CCFE3-D075-4A76-BEE2-2520D95FAAA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104224" y="5218590"/>
            <a:ext cx="640080" cy="640080"/>
          </a:xfrm>
          <a:prstGeom prst="rect">
            <a:avLst/>
          </a:prstGeom>
        </p:spPr>
      </p:pic>
      <p:grpSp>
        <p:nvGrpSpPr>
          <p:cNvPr id="88" name="Group 87">
            <a:extLst>
              <a:ext uri="{FF2B5EF4-FFF2-40B4-BE49-F238E27FC236}">
                <a16:creationId xmlns:a16="http://schemas.microsoft.com/office/drawing/2014/main" id="{11DF02DE-6D61-4A5C-B3B8-10B5F9809DC3}"/>
              </a:ext>
            </a:extLst>
          </p:cNvPr>
          <p:cNvGrpSpPr/>
          <p:nvPr/>
        </p:nvGrpSpPr>
        <p:grpSpPr>
          <a:xfrm>
            <a:off x="5844540" y="5289278"/>
            <a:ext cx="502920" cy="502920"/>
            <a:chOff x="9391054" y="4624224"/>
            <a:chExt cx="502920" cy="502920"/>
          </a:xfrm>
        </p:grpSpPr>
        <p:pic>
          <p:nvPicPr>
            <p:cNvPr id="89" name="Graphic 88" descr="Checkmark">
              <a:extLst>
                <a:ext uri="{FF2B5EF4-FFF2-40B4-BE49-F238E27FC236}">
                  <a16:creationId xmlns:a16="http://schemas.microsoft.com/office/drawing/2014/main" id="{0332B66F-6A65-4B0C-90BB-F8D2351845B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60607" y="4693777"/>
              <a:ext cx="363814" cy="363814"/>
            </a:xfrm>
            <a:prstGeom prst="rect">
              <a:avLst/>
            </a:prstGeom>
          </p:spPr>
        </p:pic>
        <p:sp>
          <p:nvSpPr>
            <p:cNvPr id="90" name="Oval 89">
              <a:extLst>
                <a:ext uri="{FF2B5EF4-FFF2-40B4-BE49-F238E27FC236}">
                  <a16:creationId xmlns:a16="http://schemas.microsoft.com/office/drawing/2014/main" id="{AD01E8F5-9B87-48AA-8943-8E90230760F2}"/>
                </a:ext>
              </a:extLst>
            </p:cNvPr>
            <p:cNvSpPr>
              <a:spLocks noChangeAspect="1"/>
            </p:cNvSpPr>
            <p:nvPr/>
          </p:nvSpPr>
          <p:spPr>
            <a:xfrm>
              <a:off x="9391054" y="4624224"/>
              <a:ext cx="502920" cy="502920"/>
            </a:xfrm>
            <a:prstGeom prst="ellipse">
              <a:avLst/>
            </a:prstGeom>
            <a:noFill/>
            <a:ln w="508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66" name="Group 65">
            <a:extLst>
              <a:ext uri="{FF2B5EF4-FFF2-40B4-BE49-F238E27FC236}">
                <a16:creationId xmlns:a16="http://schemas.microsoft.com/office/drawing/2014/main" id="{286D5427-8421-4DA4-8F1B-50FCA5746B7A}"/>
              </a:ext>
            </a:extLst>
          </p:cNvPr>
          <p:cNvGrpSpPr/>
          <p:nvPr/>
        </p:nvGrpSpPr>
        <p:grpSpPr>
          <a:xfrm>
            <a:off x="6249613" y="1320607"/>
            <a:ext cx="5296668" cy="3284629"/>
            <a:chOff x="6249613" y="1043871"/>
            <a:chExt cx="5296668" cy="3284629"/>
          </a:xfrm>
        </p:grpSpPr>
        <p:pic>
          <p:nvPicPr>
            <p:cNvPr id="86" name="Picture 85">
              <a:extLst>
                <a:ext uri="{FF2B5EF4-FFF2-40B4-BE49-F238E27FC236}">
                  <a16:creationId xmlns:a16="http://schemas.microsoft.com/office/drawing/2014/main" id="{F4157D25-49B7-4458-811D-F0E54D0FCA4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345030" y="1043871"/>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1" name="Picture 90">
              <a:extLst>
                <a:ext uri="{FF2B5EF4-FFF2-40B4-BE49-F238E27FC236}">
                  <a16:creationId xmlns:a16="http://schemas.microsoft.com/office/drawing/2014/main" id="{98AFD7C9-AC37-477E-B8F0-56841787873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001093" y="1104031"/>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2" name="Picture 91">
              <a:extLst>
                <a:ext uri="{FF2B5EF4-FFF2-40B4-BE49-F238E27FC236}">
                  <a16:creationId xmlns:a16="http://schemas.microsoft.com/office/drawing/2014/main" id="{A6FC4262-057D-4FB7-847D-1257FD3EC7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657158" y="1164190"/>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3" name="Picture 92">
              <a:extLst>
                <a:ext uri="{FF2B5EF4-FFF2-40B4-BE49-F238E27FC236}">
                  <a16:creationId xmlns:a16="http://schemas.microsoft.com/office/drawing/2014/main" id="{3A16641F-1610-4842-BEE5-35F7883546B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3223" y="1224349"/>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4" name="Picture 93">
              <a:extLst>
                <a:ext uri="{FF2B5EF4-FFF2-40B4-BE49-F238E27FC236}">
                  <a16:creationId xmlns:a16="http://schemas.microsoft.com/office/drawing/2014/main" id="{F7C38F2D-AA9D-41E2-8BE7-247BF3573B7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69288" y="1284504"/>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5" name="Picture 94">
              <a:extLst>
                <a:ext uri="{FF2B5EF4-FFF2-40B4-BE49-F238E27FC236}">
                  <a16:creationId xmlns:a16="http://schemas.microsoft.com/office/drawing/2014/main" id="{5E467F1C-6D17-4A41-A078-6F07F37616D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625353" y="1344660"/>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6" name="Picture 95">
              <a:extLst>
                <a:ext uri="{FF2B5EF4-FFF2-40B4-BE49-F238E27FC236}">
                  <a16:creationId xmlns:a16="http://schemas.microsoft.com/office/drawing/2014/main" id="{4D28DDB9-6E12-4AE0-B464-56BA1494B0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281418" y="1398804"/>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8" name="Picture 97">
              <a:extLst>
                <a:ext uri="{FF2B5EF4-FFF2-40B4-BE49-F238E27FC236}">
                  <a16:creationId xmlns:a16="http://schemas.microsoft.com/office/drawing/2014/main" id="{D4BCCE5C-FB59-493B-A9C3-11F4BA8C9FF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937483" y="1464980"/>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99" name="Picture 98">
              <a:extLst>
                <a:ext uri="{FF2B5EF4-FFF2-40B4-BE49-F238E27FC236}">
                  <a16:creationId xmlns:a16="http://schemas.microsoft.com/office/drawing/2014/main" id="{AFC06263-0F3D-409D-A077-8C3C09BBA0C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593548" y="1525140"/>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pic>
          <p:nvPicPr>
            <p:cNvPr id="100" name="Picture 99">
              <a:extLst>
                <a:ext uri="{FF2B5EF4-FFF2-40B4-BE49-F238E27FC236}">
                  <a16:creationId xmlns:a16="http://schemas.microsoft.com/office/drawing/2014/main" id="{69250257-A08F-450C-9E1A-3AEB2FEFC59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249613" y="1585300"/>
              <a:ext cx="2201251" cy="2743200"/>
            </a:xfrm>
            <a:prstGeom prst="rect">
              <a:avLst/>
            </a:prstGeom>
            <a:effectLst>
              <a:outerShdw blurRad="50800" dist="38100" dir="2700000" algn="tl" rotWithShape="0">
                <a:prstClr val="black">
                  <a:alpha val="40000"/>
                </a:prstClr>
              </a:outerShdw>
            </a:effectLst>
            <a:scene3d>
              <a:camera prst="perspectiveLeft"/>
              <a:lightRig rig="threePt" dir="t"/>
            </a:scene3d>
            <a:sp3d/>
          </p:spPr>
        </p:pic>
      </p:grpSp>
    </p:spTree>
    <p:extLst>
      <p:ext uri="{BB962C8B-B14F-4D97-AF65-F5344CB8AC3E}">
        <p14:creationId xmlns:p14="http://schemas.microsoft.com/office/powerpoint/2010/main" val="356675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279D6A11-E8C7-4A2E-AE29-61FFAD424A52}"/>
              </a:ext>
            </a:extLst>
          </p:cNvPr>
          <p:cNvSpPr txBox="1">
            <a:spLocks/>
          </p:cNvSpPr>
          <p:nvPr/>
        </p:nvSpPr>
        <p:spPr>
          <a:xfrm>
            <a:off x="0" y="1117600"/>
            <a:ext cx="11474450" cy="636588"/>
          </a:xfrm>
          <a:prstGeom prst="rect">
            <a:avLst/>
          </a:prstGeom>
        </p:spPr>
        <p:txBody>
          <a:bodyPr numCol="2"/>
          <a:lstStyle>
            <a:lvl1pPr marL="342797" indent="-342797" algn="l" defTabSz="914126" rtl="0" eaLnBrk="1" latinLnBrk="0" hangingPunct="1">
              <a:spcBef>
                <a:spcPts val="600"/>
              </a:spcBef>
              <a:spcAft>
                <a:spcPts val="0"/>
              </a:spcAft>
              <a:buClr>
                <a:schemeClr val="accent1"/>
              </a:buClr>
              <a:buSzPct val="80000"/>
              <a:buFontTx/>
              <a:buBlip>
                <a:blip r:embed="rId3"/>
              </a:buBlip>
              <a:defRPr sz="1999" b="0" i="0" kern="1200">
                <a:solidFill>
                  <a:schemeClr val="tx1"/>
                </a:solidFill>
                <a:latin typeface="Effra Light" charset="0"/>
                <a:ea typeface="Effra Light" charset="0"/>
                <a:cs typeface="Effra Light" charset="0"/>
              </a:defRPr>
            </a:lvl1pPr>
            <a:lvl2pPr marL="548475" indent="-180921" algn="l" defTabSz="914126" rtl="0" eaLnBrk="1" latinLnBrk="0" hangingPunct="1">
              <a:spcBef>
                <a:spcPts val="200"/>
              </a:spcBef>
              <a:spcAft>
                <a:spcPts val="0"/>
              </a:spcAft>
              <a:buClr>
                <a:schemeClr val="accent1"/>
              </a:buClr>
              <a:buSzPct val="80000"/>
              <a:buFontTx/>
              <a:buBlip>
                <a:blip r:embed="rId3"/>
              </a:buBlip>
              <a:defRPr sz="1799" b="0" i="0" kern="1200" spc="0">
                <a:solidFill>
                  <a:schemeClr val="tx1"/>
                </a:solidFill>
                <a:latin typeface="Effra Light" charset="0"/>
                <a:ea typeface="Effra Light" charset="0"/>
                <a:cs typeface="Effra Light" charset="0"/>
              </a:defRPr>
            </a:lvl2pPr>
            <a:lvl3pPr marL="745901" indent="-176160" algn="l" defTabSz="914126"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126" indent="-168225" algn="l" defTabSz="914126"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350" indent="-168225" algn="l" defTabSz="914126"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3846"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908"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971"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5034" indent="-228531" algn="l" defTabSz="91412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endParaRPr lang="en-US">
              <a:latin typeface="Effra Light" panose="020B0403020203020204"/>
            </a:endParaRPr>
          </a:p>
          <a:p>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sz="2000">
              <a:latin typeface="Effra Light" panose="020B0403020203020204"/>
            </a:endParaRPr>
          </a:p>
          <a:p>
            <a:pPr marL="0" indent="0">
              <a:buFontTx/>
              <a:buNone/>
            </a:pPr>
            <a:endParaRPr lang="en-US"/>
          </a:p>
        </p:txBody>
      </p:sp>
      <p:sp>
        <p:nvSpPr>
          <p:cNvPr id="19" name="Rectangle 18">
            <a:extLst>
              <a:ext uri="{FF2B5EF4-FFF2-40B4-BE49-F238E27FC236}">
                <a16:creationId xmlns:a16="http://schemas.microsoft.com/office/drawing/2014/main" id="{3D3A6B56-9A8A-488C-AF8F-091A59E37F9B}"/>
              </a:ext>
            </a:extLst>
          </p:cNvPr>
          <p:cNvSpPr/>
          <p:nvPr/>
        </p:nvSpPr>
        <p:spPr>
          <a:xfrm>
            <a:off x="1" y="548640"/>
            <a:ext cx="12192000" cy="1200329"/>
          </a:xfrm>
          <a:prstGeom prst="rect">
            <a:avLst/>
          </a:prstGeom>
        </p:spPr>
        <p:txBody>
          <a:bodyPr wrap="square">
            <a:spAutoFit/>
          </a:bodyPr>
          <a:lstStyle/>
          <a:p>
            <a:pPr lvl="0" algn="ctr">
              <a:defRPr/>
            </a:pPr>
            <a:r>
              <a:rPr kumimoji="0" lang="en-US" sz="4400" u="none" strike="noStrike" kern="0" cap="none" spc="0" normalizeH="0" baseline="0" noProof="0">
                <a:ln>
                  <a:noFill/>
                </a:ln>
                <a:solidFill>
                  <a:srgbClr val="FFFFFF"/>
                </a:solidFill>
                <a:uLnTx/>
                <a:uFillTx/>
                <a:latin typeface="Effra" panose="020B0603020203020204" pitchFamily="34" charset="0"/>
                <a:cs typeface="Effra" panose="020B0603020203020204" pitchFamily="34" charset="0"/>
              </a:rPr>
              <a:t>Radeon</a:t>
            </a:r>
            <a:r>
              <a:rPr kumimoji="0" lang="en-US" sz="2400" u="none" strike="noStrike" kern="0" cap="none" spc="0" normalizeH="0" baseline="80000" noProof="0">
                <a:ln>
                  <a:noFill/>
                </a:ln>
                <a:solidFill>
                  <a:srgbClr val="FFFFFF"/>
                </a:solidFill>
                <a:uLnTx/>
                <a:uFillTx/>
                <a:latin typeface="Effra" panose="020B0603020203020204" pitchFamily="34" charset="0"/>
                <a:cs typeface="Effra" panose="020B0603020203020204" pitchFamily="34" charset="0"/>
              </a:rPr>
              <a:t>™</a:t>
            </a:r>
            <a:r>
              <a:rPr kumimoji="0" lang="en-US" sz="4400" u="none" strike="noStrike" kern="0" cap="none" spc="0" normalizeH="0" baseline="0" noProof="0">
                <a:ln>
                  <a:noFill/>
                </a:ln>
                <a:solidFill>
                  <a:srgbClr val="FFFFFF"/>
                </a:solidFill>
                <a:uLnTx/>
                <a:uFillTx/>
                <a:latin typeface="Effra" panose="020B0603020203020204" pitchFamily="34" charset="0"/>
                <a:cs typeface="Effra" panose="020B0603020203020204" pitchFamily="34" charset="0"/>
              </a:rPr>
              <a:t> Pro Software Enterprise Edition</a:t>
            </a:r>
            <a:br>
              <a:rPr kumimoji="0" lang="en-US" sz="4400" b="0" i="0" u="none" strike="noStrike" kern="0" cap="none" spc="0" normalizeH="0" baseline="0" noProof="0">
                <a:ln>
                  <a:noFill/>
                </a:ln>
                <a:solidFill>
                  <a:srgbClr val="FFFFFF"/>
                </a:solidFill>
                <a:uLnTx/>
                <a:uFillTx/>
                <a:cs typeface="Effra Light" panose="020B0403020203020204" pitchFamily="34" charset="0"/>
              </a:rPr>
            </a:br>
            <a:r>
              <a:rPr lang="en-US" sz="2800" kern="0">
                <a:solidFill>
                  <a:srgbClr val="FFFFFF"/>
                </a:solidFill>
                <a:cs typeface="Effra Light" panose="020B0403020203020204" pitchFamily="34" charset="0"/>
              </a:rPr>
              <a:t>ISV Application Certifications</a:t>
            </a:r>
            <a:endParaRPr kumimoji="0" lang="en-US" sz="2800" b="0" i="0" u="none" kern="0" cap="none" spc="0" normalizeH="0" baseline="0" noProof="0">
              <a:ln>
                <a:noFill/>
              </a:ln>
              <a:solidFill>
                <a:srgbClr val="FFFFFF"/>
              </a:solidFill>
              <a:uLnTx/>
              <a:uFillTx/>
              <a:cs typeface="Effra Light" panose="020B0403020203020204" pitchFamily="34" charset="0"/>
            </a:endParaRPr>
          </a:p>
        </p:txBody>
      </p:sp>
      <p:sp>
        <p:nvSpPr>
          <p:cNvPr id="31" name="TextBox 30">
            <a:extLst>
              <a:ext uri="{FF2B5EF4-FFF2-40B4-BE49-F238E27FC236}">
                <a16:creationId xmlns:a16="http://schemas.microsoft.com/office/drawing/2014/main" id="{D8EC7030-E50F-4F9A-80C8-368A1E744271}"/>
              </a:ext>
            </a:extLst>
          </p:cNvPr>
          <p:cNvSpPr txBox="1"/>
          <p:nvPr/>
        </p:nvSpPr>
        <p:spPr>
          <a:xfrm>
            <a:off x="222279" y="131887"/>
            <a:ext cx="5063953" cy="369332"/>
          </a:xfrm>
          <a:prstGeom prst="rect">
            <a:avLst/>
          </a:prstGeom>
          <a:noFill/>
        </p:spPr>
        <p:txBody>
          <a:bodyPr wrap="square" lIns="0" rIns="0" rtlCol="0">
            <a:spAutoFit/>
          </a:bodyPr>
          <a:lstStyle/>
          <a:p>
            <a:r>
              <a:rPr lang="en-US">
                <a:solidFill>
                  <a:schemeClr val="bg1"/>
                </a:solidFill>
                <a:latin typeface="Effra Medium" panose="020B0703020203020204" pitchFamily="34" charset="0"/>
                <a:cs typeface="Effra Medium" panose="020B0703020203020204" pitchFamily="34" charset="0"/>
              </a:rPr>
              <a:t>QUALITY</a:t>
            </a:r>
          </a:p>
        </p:txBody>
      </p:sp>
      <p:sp>
        <p:nvSpPr>
          <p:cNvPr id="32" name="Rectangle 31">
            <a:extLst>
              <a:ext uri="{FF2B5EF4-FFF2-40B4-BE49-F238E27FC236}">
                <a16:creationId xmlns:a16="http://schemas.microsoft.com/office/drawing/2014/main" id="{2BD4F59C-70EA-4A76-A7CF-34123E713B38}"/>
              </a:ext>
            </a:extLst>
          </p:cNvPr>
          <p:cNvSpPr/>
          <p:nvPr/>
        </p:nvSpPr>
        <p:spPr>
          <a:xfrm>
            <a:off x="114" y="116420"/>
            <a:ext cx="108992" cy="365760"/>
          </a:xfrm>
          <a:prstGeom prst="rect">
            <a:avLst/>
          </a:prstGeom>
          <a:solidFill>
            <a:srgbClr val="0000E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Effra Medium" panose="020B0703020203020204" pitchFamily="34" charset="0"/>
              <a:ea typeface="+mn-ea"/>
              <a:cs typeface="Effra Medium" panose="020B0703020203020204" pitchFamily="34" charset="0"/>
            </a:endParaRPr>
          </a:p>
        </p:txBody>
      </p:sp>
      <p:sp>
        <p:nvSpPr>
          <p:cNvPr id="25" name="Rectangle 24">
            <a:extLst>
              <a:ext uri="{FF2B5EF4-FFF2-40B4-BE49-F238E27FC236}">
                <a16:creationId xmlns:a16="http://schemas.microsoft.com/office/drawing/2014/main" id="{7A2BA69D-7562-4DDB-A834-F4102E40435E}"/>
              </a:ext>
            </a:extLst>
          </p:cNvPr>
          <p:cNvSpPr/>
          <p:nvPr/>
        </p:nvSpPr>
        <p:spPr>
          <a:xfrm>
            <a:off x="0" y="2037207"/>
            <a:ext cx="12192000" cy="3989520"/>
          </a:xfrm>
          <a:prstGeom prst="rect">
            <a:avLst/>
          </a:prstGeom>
          <a:gradFill flip="none" rotWithShape="1">
            <a:gsLst>
              <a:gs pos="51680">
                <a:srgbClr val="0000E1">
                  <a:alpha val="50000"/>
                </a:srgbClr>
              </a:gs>
              <a:gs pos="15000">
                <a:srgbClr val="0000E1">
                  <a:alpha val="40000"/>
                </a:srgbClr>
              </a:gs>
              <a:gs pos="100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28" name="Group 27">
            <a:extLst>
              <a:ext uri="{FF2B5EF4-FFF2-40B4-BE49-F238E27FC236}">
                <a16:creationId xmlns:a16="http://schemas.microsoft.com/office/drawing/2014/main" id="{33E48920-6C54-4EE2-B662-97748107568C}"/>
              </a:ext>
            </a:extLst>
          </p:cNvPr>
          <p:cNvGrpSpPr/>
          <p:nvPr/>
        </p:nvGrpSpPr>
        <p:grpSpPr>
          <a:xfrm>
            <a:off x="1" y="2043549"/>
            <a:ext cx="12192000" cy="3983178"/>
            <a:chOff x="423747" y="2043549"/>
            <a:chExt cx="11329889" cy="3983178"/>
          </a:xfrm>
        </p:grpSpPr>
        <p:cxnSp>
          <p:nvCxnSpPr>
            <p:cNvPr id="29" name="Straight Connector 28">
              <a:extLst>
                <a:ext uri="{FF2B5EF4-FFF2-40B4-BE49-F238E27FC236}">
                  <a16:creationId xmlns:a16="http://schemas.microsoft.com/office/drawing/2014/main" id="{12D9AB1F-6A7C-44AD-B205-C631A858C376}"/>
                </a:ext>
              </a:extLst>
            </p:cNvPr>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ED39DED-9F2C-4B9F-A4E4-BC9A3A505A43}"/>
                </a:ext>
              </a:extLst>
            </p:cNvPr>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55" name="TextBox 54">
            <a:extLst>
              <a:ext uri="{FF2B5EF4-FFF2-40B4-BE49-F238E27FC236}">
                <a16:creationId xmlns:a16="http://schemas.microsoft.com/office/drawing/2014/main" id="{56C5F74D-CEBF-4056-8E89-01DEF60C6912}"/>
              </a:ext>
            </a:extLst>
          </p:cNvPr>
          <p:cNvSpPr txBox="1"/>
          <p:nvPr/>
        </p:nvSpPr>
        <p:spPr>
          <a:xfrm>
            <a:off x="2039074" y="6217148"/>
            <a:ext cx="8113852" cy="338554"/>
          </a:xfrm>
          <a:prstGeom prst="rect">
            <a:avLst/>
          </a:prstGeom>
          <a:noFill/>
        </p:spPr>
        <p:txBody>
          <a:bodyPr wrap="square" rtlCol="0">
            <a:spAutoFit/>
          </a:bodyPr>
          <a:lstStyle/>
          <a:p>
            <a:pPr algn="ctr">
              <a:spcAft>
                <a:spcPts val="600"/>
              </a:spcAft>
              <a:buClr>
                <a:srgbClr val="FFFFFF"/>
              </a:buClr>
              <a:defRPr/>
            </a:pPr>
            <a:r>
              <a:rPr lang="en-US" sz="800" dirty="0">
                <a:solidFill>
                  <a:srgbClr val="FFFFFF">
                    <a:alpha val="50000"/>
                  </a:srgbClr>
                </a:solidFill>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rPr>
            </a:br>
            <a:r>
              <a:rPr lang="en-US" sz="800" kern="0" dirty="0">
                <a:solidFill>
                  <a:srgbClr val="FFFFFF">
                    <a:alpha val="50000"/>
                  </a:srgbClr>
                </a:solidFill>
                <a:cs typeface="Effra Light" panose="020B0403020203020204" pitchFamily="34" charset="0"/>
              </a:rPr>
              <a:t>For more information about Radeon</a:t>
            </a:r>
            <a:r>
              <a:rPr lang="en-US" sz="800" kern="0" baseline="30000" dirty="0">
                <a:solidFill>
                  <a:srgbClr val="FFFFFF">
                    <a:alpha val="50000"/>
                  </a:srgbClr>
                </a:solidFill>
                <a:cs typeface="Effra Light" panose="020B0403020203020204" pitchFamily="34" charset="0"/>
              </a:rPr>
              <a:t>™</a:t>
            </a:r>
            <a:r>
              <a:rPr lang="en-US" sz="800" kern="0" dirty="0">
                <a:solidFill>
                  <a:srgbClr val="FFFFFF">
                    <a:alpha val="50000"/>
                  </a:srgbClr>
                </a:solidFill>
                <a:cs typeface="Effra Light" panose="020B0403020203020204" pitchFamily="34" charset="0"/>
              </a:rPr>
              <a:t> Pro Software certifications</a:t>
            </a:r>
            <a:r>
              <a:rPr lang="en-US" sz="800" dirty="0">
                <a:solidFill>
                  <a:srgbClr val="FFFFFF">
                    <a:alpha val="50000"/>
                  </a:srgbClr>
                </a:solidFill>
                <a:effectLst>
                  <a:outerShdw blurRad="38100" dist="38100" dir="2700000" algn="tl">
                    <a:srgbClr val="000000">
                      <a:alpha val="43137"/>
                    </a:srgbClr>
                  </a:outerShdw>
                </a:effectLst>
                <a:cs typeface="Effra Light" panose="020B0403020203020204" pitchFamily="34" charset="0"/>
              </a:rPr>
              <a:t>, please visit http://support.amd.com/en-us/download/workstation/certified</a:t>
            </a:r>
            <a:endParaRPr kumimoji="0" lang="en-US" sz="800" b="0" i="0" u="none" strike="noStrike" kern="0" cap="none" spc="0" normalizeH="0" baseline="0" noProof="0" dirty="0">
              <a:ln>
                <a:noFill/>
              </a:ln>
              <a:solidFill>
                <a:srgbClr val="FFFFFF">
                  <a:alpha val="50000"/>
                </a:srgbClr>
              </a:solidFill>
              <a:effectLst/>
              <a:uLnTx/>
              <a:uFillTx/>
              <a:cs typeface="Effra Light" panose="020B0403020203020204" pitchFamily="34" charset="0"/>
            </a:endParaRPr>
          </a:p>
        </p:txBody>
      </p:sp>
      <p:graphicFrame>
        <p:nvGraphicFramePr>
          <p:cNvPr id="4" name="Table 3" hidden="1">
            <a:extLst>
              <a:ext uri="{FF2B5EF4-FFF2-40B4-BE49-F238E27FC236}">
                <a16:creationId xmlns:a16="http://schemas.microsoft.com/office/drawing/2014/main" id="{64DE34CD-F9C4-4F6E-9F21-C5D739D9F5A8}"/>
              </a:ext>
            </a:extLst>
          </p:cNvPr>
          <p:cNvGraphicFramePr>
            <a:graphicFrameLocks noGrp="1"/>
          </p:cNvGraphicFramePr>
          <p:nvPr>
            <p:extLst>
              <p:ext uri="{D42A27DB-BD31-4B8C-83A1-F6EECF244321}">
                <p14:modId xmlns:p14="http://schemas.microsoft.com/office/powerpoint/2010/main" val="1903983459"/>
              </p:ext>
            </p:extLst>
          </p:nvPr>
        </p:nvGraphicFramePr>
        <p:xfrm>
          <a:off x="609600" y="2056181"/>
          <a:ext cx="10972800" cy="3962400"/>
        </p:xfrm>
        <a:graphic>
          <a:graphicData uri="http://schemas.openxmlformats.org/drawingml/2006/table">
            <a:tbl>
              <a:tblPr>
                <a:tableStyleId>{2D5ABB26-0587-4C30-8999-92F81FD0307C}</a:tableStyleId>
              </a:tblPr>
              <a:tblGrid>
                <a:gridCol w="1600683">
                  <a:extLst>
                    <a:ext uri="{9D8B030D-6E8A-4147-A177-3AD203B41FA5}">
                      <a16:colId xmlns:a16="http://schemas.microsoft.com/office/drawing/2014/main" val="2231482753"/>
                    </a:ext>
                  </a:extLst>
                </a:gridCol>
                <a:gridCol w="1217910">
                  <a:extLst>
                    <a:ext uri="{9D8B030D-6E8A-4147-A177-3AD203B41FA5}">
                      <a16:colId xmlns:a16="http://schemas.microsoft.com/office/drawing/2014/main" val="3244313767"/>
                    </a:ext>
                  </a:extLst>
                </a:gridCol>
                <a:gridCol w="1565886">
                  <a:extLst>
                    <a:ext uri="{9D8B030D-6E8A-4147-A177-3AD203B41FA5}">
                      <a16:colId xmlns:a16="http://schemas.microsoft.com/office/drawing/2014/main" val="643465198"/>
                    </a:ext>
                  </a:extLst>
                </a:gridCol>
                <a:gridCol w="1565886">
                  <a:extLst>
                    <a:ext uri="{9D8B030D-6E8A-4147-A177-3AD203B41FA5}">
                      <a16:colId xmlns:a16="http://schemas.microsoft.com/office/drawing/2014/main" val="2852590975"/>
                    </a:ext>
                  </a:extLst>
                </a:gridCol>
                <a:gridCol w="1983456">
                  <a:extLst>
                    <a:ext uri="{9D8B030D-6E8A-4147-A177-3AD203B41FA5}">
                      <a16:colId xmlns:a16="http://schemas.microsoft.com/office/drawing/2014/main" val="2984762860"/>
                    </a:ext>
                  </a:extLst>
                </a:gridCol>
                <a:gridCol w="1496290">
                  <a:extLst>
                    <a:ext uri="{9D8B030D-6E8A-4147-A177-3AD203B41FA5}">
                      <a16:colId xmlns:a16="http://schemas.microsoft.com/office/drawing/2014/main" val="2621760998"/>
                    </a:ext>
                  </a:extLst>
                </a:gridCol>
                <a:gridCol w="1542689">
                  <a:extLst>
                    <a:ext uri="{9D8B030D-6E8A-4147-A177-3AD203B41FA5}">
                      <a16:colId xmlns:a16="http://schemas.microsoft.com/office/drawing/2014/main" val="1494753265"/>
                    </a:ext>
                  </a:extLst>
                </a:gridCol>
              </a:tblGrid>
              <a:tr h="150064">
                <a:tc>
                  <a:txBody>
                    <a:bodyPr/>
                    <a:lstStyle/>
                    <a:p>
                      <a:pPr algn="l" fontAlgn="b"/>
                      <a:r>
                        <a:rPr lang="en-US" sz="1000" u="none" strike="noStrike">
                          <a:effectLst/>
                        </a:rPr>
                        <a:t>Adobe® Premiere® Pro</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Adobe® Photoshop®</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The Foundry Modo®</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SIEMENS Teamcenter®</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TGrid™</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MSC Software® SimXpert®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Bentley Systems® InRoads®</a:t>
                      </a:r>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277160090"/>
                  </a:ext>
                </a:extLst>
              </a:tr>
              <a:tr h="133390">
                <a:tc>
                  <a:txBody>
                    <a:bodyPr/>
                    <a:lstStyle/>
                    <a:p>
                      <a:pPr algn="l" fontAlgn="b"/>
                      <a:r>
                        <a:rPr lang="en-US" sz="1000" u="none" strike="noStrike">
                          <a:effectLst/>
                        </a:rPr>
                        <a:t>MAXON Cinema 4D™ </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Workbench™</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The Foundry Nuke®</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Altair® Engineering HyperWorks®</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MAXON BodyPaint 3D</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MSC Software® MSC Apex®</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Bentley Systems® ContextCapture®</a:t>
                      </a:r>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1954981036"/>
                  </a:ext>
                </a:extLst>
              </a:tr>
              <a:tr h="133390">
                <a:tc>
                  <a:txBody>
                    <a:bodyPr/>
                    <a:lstStyle/>
                    <a:p>
                      <a:pPr algn="l" fontAlgn="b"/>
                      <a:r>
                        <a:rPr lang="en-US" sz="1000" u="none" strike="noStrike">
                          <a:effectLst/>
                        </a:rPr>
                        <a:t>Autodesk® 3ds Max®</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SpaceClaim®</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CNC Software </a:t>
                      </a:r>
                      <a:r>
                        <a:rPr lang="en-US" sz="1000" u="none" strike="noStrike" err="1">
                          <a:effectLst/>
                        </a:rPr>
                        <a:t>Mastercam</a:t>
                      </a:r>
                      <a:r>
                        <a:rPr lang="en-US" sz="1000" u="none" strike="noStrike">
                          <a:effectLst/>
                        </a:rPr>
                        <a: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Altair® Engineering </a:t>
                      </a:r>
                      <a:r>
                        <a:rPr lang="en-US" sz="1000" u="none" strike="noStrike" err="1">
                          <a:effectLst/>
                        </a:rPr>
                        <a:t>solidThinking</a:t>
                      </a:r>
                      <a:r>
                        <a:rPr lang="en-US" sz="1000" u="none" strike="noStrike">
                          <a:effectLst/>
                        </a:rPr>
                        <a: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Artec Studio</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SIEMENS Tecnomatix®</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BETA CAE Systems META</a:t>
                      </a:r>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729705821"/>
                  </a:ext>
                </a:extLst>
              </a:tr>
              <a:tr h="133390">
                <a:tc>
                  <a:txBody>
                    <a:bodyPr/>
                    <a:lstStyle/>
                    <a:p>
                      <a:pPr algn="l" fontAlgn="b"/>
                      <a:r>
                        <a:rPr lang="en-US" sz="1000" u="none" strike="noStrike">
                          <a:effectLst/>
                        </a:rPr>
                        <a:t>Autodesk® Maya®</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Inventor®</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Robert McNeel &amp; Associates Rhino®</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AIM®</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Fusion 360™</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3D Systems® Geomagic Freeform®</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BETA CAE Systems ANSA</a:t>
                      </a:r>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3933752186"/>
                  </a:ext>
                </a:extLst>
              </a:tr>
              <a:tr h="133390">
                <a:tc>
                  <a:txBody>
                    <a:bodyPr/>
                    <a:lstStyle/>
                    <a:p>
                      <a:pPr algn="l" fontAlgn="b"/>
                      <a:r>
                        <a:rPr lang="en-US" sz="1000" u="none" strike="noStrike">
                          <a:effectLst/>
                        </a:rPr>
                        <a:t>AVID® Media Composer®</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Revit®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CEI EnSight™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CFX®</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Bentley Systems® </a:t>
                      </a:r>
                      <a:r>
                        <a:rPr lang="en-US" sz="1000" u="none" strike="noStrike" err="1">
                          <a:effectLst/>
                        </a:rPr>
                        <a:t>LumenRT</a:t>
                      </a:r>
                      <a:r>
                        <a:rPr lang="en-US" sz="1000" u="none" strike="noStrike">
                          <a:effectLst/>
                        </a:rPr>
                        <a: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3D Systems® Geomagic Sculpt™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COMSOL® Multiphysics®</a:t>
                      </a:r>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2476688902"/>
                  </a:ext>
                </a:extLst>
              </a:tr>
              <a:tr h="133390">
                <a:tc>
                  <a:txBody>
                    <a:bodyPr/>
                    <a:lstStyle/>
                    <a:p>
                      <a:pPr algn="l" fontAlgn="b"/>
                      <a:r>
                        <a:rPr lang="en-US" sz="1000" u="none" strike="noStrike">
                          <a:effectLst/>
                        </a:rPr>
                        <a:t>Dassault Systèmes® 3DEXPERIENCE®</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VRED™</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AutoCAD®</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Fluent®</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fr-FR" sz="1000" u="none" strike="noStrike">
                          <a:effectLst/>
                        </a:rPr>
                        <a:t>Dassault Systèmes® CATIA® ICEM Surf</a:t>
                      </a:r>
                      <a:endParaRPr lang="fr-FR"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Alias®</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ESI Group® Visual-Environment</a:t>
                      </a:r>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2668480920"/>
                  </a:ext>
                </a:extLst>
              </a:tr>
              <a:tr h="133390">
                <a:tc>
                  <a:txBody>
                    <a:bodyPr/>
                    <a:lstStyle/>
                    <a:p>
                      <a:pPr algn="l" fontAlgn="b"/>
                      <a:r>
                        <a:rPr lang="en-US" sz="1000" u="none" strike="noStrike">
                          <a:effectLst/>
                        </a:rPr>
                        <a:t>Dassault Systèmes® SOLIDWORKS®</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Blackmagic DaVinci Resolve</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MotionBuilder®</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Icepak®</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Dassault </a:t>
                      </a:r>
                      <a:r>
                        <a:rPr lang="en-US" sz="1000" u="none" strike="noStrike" err="1">
                          <a:effectLst/>
                        </a:rPr>
                        <a:t>Systèmes</a:t>
                      </a:r>
                      <a:r>
                        <a:rPr lang="en-US" sz="1000" u="none" strike="noStrike">
                          <a:effectLst/>
                        </a:rPr>
                        <a:t>® BIOVIA™</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AVEVA™ Everything3D™</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NEMETSCHECK </a:t>
                      </a:r>
                      <a:r>
                        <a:rPr lang="en-US" sz="1000" u="none" strike="noStrike" err="1">
                          <a:effectLst/>
                        </a:rPr>
                        <a:t>Allplan</a:t>
                      </a:r>
                      <a:r>
                        <a:rPr lang="en-US" sz="1000" u="none" strike="noStrike">
                          <a:effectLst/>
                        </a:rPr>
                        <a:t>®</a:t>
                      </a:r>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3177204"/>
                  </a:ext>
                </a:extLst>
              </a:tr>
              <a:tr h="133390">
                <a:tc>
                  <a:txBody>
                    <a:bodyPr/>
                    <a:lstStyle/>
                    <a:p>
                      <a:pPr algn="l" fontAlgn="b"/>
                      <a:r>
                        <a:rPr lang="en-US" sz="1000" u="none" strike="noStrike">
                          <a:effectLst/>
                        </a:rPr>
                        <a:t>PTC® Creo®</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SideFX® Houdini™</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Autodesk® Mudbox®</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Mechanical™ APDL</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GRAPHISOFT® ARCHICAD®</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AVEVA™ Outfitting™</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1053425581"/>
                  </a:ext>
                </a:extLst>
              </a:tr>
              <a:tr h="133390">
                <a:tc>
                  <a:txBody>
                    <a:bodyPr/>
                    <a:lstStyle/>
                    <a:p>
                      <a:pPr algn="l" fontAlgn="b"/>
                      <a:r>
                        <a:rPr lang="en-US" sz="1000" u="none" strike="noStrike">
                          <a:effectLst/>
                        </a:rPr>
                        <a:t>SIEMENS NX™</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SIEMENS Femap™</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Bentley Systems® MicroStation®</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Meshing™</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MSC Software® Marc®</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AVEVA™ PDMS™</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3155609645"/>
                  </a:ext>
                </a:extLst>
              </a:tr>
              <a:tr h="133390">
                <a:tc>
                  <a:txBody>
                    <a:bodyPr/>
                    <a:lstStyle/>
                    <a:p>
                      <a:pPr algn="l" fontAlgn="b"/>
                      <a:r>
                        <a:rPr lang="en-US" sz="1000" u="none" strike="noStrike">
                          <a:effectLst/>
                        </a:rPr>
                        <a:t>Adobe® After Effects®</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SIEMENS Solid Edge®</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Dassault Systèmes® ABAQUS®</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ANSYS® Polyflow®</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MSC Software® Patran®</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r>
                        <a:rPr lang="en-US" sz="1000" u="none" strike="noStrike">
                          <a:effectLst/>
                        </a:rPr>
                        <a:t>AVEVA™ Review™</a:t>
                      </a:r>
                      <a:endParaRPr lang="en-US" sz="1000" b="0" i="0" u="none" strike="noStrike">
                        <a:solidFill>
                          <a:srgbClr val="000000"/>
                        </a:solidFill>
                        <a:effectLst/>
                        <a:latin typeface="Calibri Light" panose="020F0302020204030204" pitchFamily="34" charset="0"/>
                      </a:endParaRPr>
                    </a:p>
                  </a:txBody>
                  <a:tcPr marL="45720" marR="45720" anchor="b"/>
                </a:tc>
                <a:tc>
                  <a:txBody>
                    <a:bodyPr/>
                    <a:lstStyle/>
                    <a:p>
                      <a:pPr algn="l" fontAlgn="b"/>
                      <a:endParaRPr lang="en-US" sz="1000" b="0" i="0" u="none" strike="noStrike">
                        <a:solidFill>
                          <a:srgbClr val="000000"/>
                        </a:solidFill>
                        <a:effectLst/>
                        <a:latin typeface="Calibri Light" panose="020F0302020204030204" pitchFamily="34" charset="0"/>
                      </a:endParaRPr>
                    </a:p>
                  </a:txBody>
                  <a:tcPr marL="45720" marR="45720" anchor="b"/>
                </a:tc>
                <a:extLst>
                  <a:ext uri="{0D108BD9-81ED-4DB2-BD59-A6C34878D82A}">
                    <a16:rowId xmlns:a16="http://schemas.microsoft.com/office/drawing/2014/main" val="2889370228"/>
                  </a:ext>
                </a:extLst>
              </a:tr>
            </a:tbl>
          </a:graphicData>
        </a:graphic>
      </p:graphicFrame>
      <p:sp>
        <p:nvSpPr>
          <p:cNvPr id="14" name="Rectangle 13" hidden="1">
            <a:extLst>
              <a:ext uri="{FF2B5EF4-FFF2-40B4-BE49-F238E27FC236}">
                <a16:creationId xmlns:a16="http://schemas.microsoft.com/office/drawing/2014/main" id="{F6126AF2-BA4A-49A4-B62F-9AC874B5D5F6}"/>
              </a:ext>
            </a:extLst>
          </p:cNvPr>
          <p:cNvSpPr/>
          <p:nvPr/>
        </p:nvSpPr>
        <p:spPr>
          <a:xfrm>
            <a:off x="1036327" y="3563374"/>
            <a:ext cx="10062747" cy="892552"/>
          </a:xfrm>
          <a:prstGeom prst="rect">
            <a:avLst/>
          </a:prstGeom>
        </p:spPr>
        <p:txBody>
          <a:bodyPr wrap="square">
            <a:spAutoFit/>
          </a:bodyPr>
          <a:lstStyle/>
          <a:p>
            <a:pPr algn="ctr"/>
            <a:r>
              <a:rPr lang="en-US" sz="5000" b="1">
                <a:solidFill>
                  <a:srgbClr val="FF0000"/>
                </a:solidFill>
                <a:latin typeface="Effra Medium" panose="020B0703020203020204" pitchFamily="34" charset="0"/>
                <a:cs typeface="Effra Medium" panose="020B0703020203020204" pitchFamily="34" charset="0"/>
              </a:rPr>
              <a:t>Dassault </a:t>
            </a:r>
            <a:r>
              <a:rPr lang="en-US" sz="5000" b="1" err="1">
                <a:solidFill>
                  <a:srgbClr val="FF0000"/>
                </a:solidFill>
                <a:latin typeface="Effra Medium" panose="020B0703020203020204" pitchFamily="34" charset="0"/>
                <a:cs typeface="Effra Medium" panose="020B0703020203020204" pitchFamily="34" charset="0"/>
              </a:rPr>
              <a:t>Systèmes</a:t>
            </a:r>
            <a:r>
              <a:rPr lang="en-US" sz="3400" b="1" baseline="54000">
                <a:solidFill>
                  <a:srgbClr val="FF0000"/>
                </a:solidFill>
                <a:latin typeface="Effra Medium" panose="020B0703020203020204" pitchFamily="34" charset="0"/>
                <a:cs typeface="Effra Medium" panose="020B0703020203020204" pitchFamily="34" charset="0"/>
              </a:rPr>
              <a:t>®</a:t>
            </a:r>
            <a:r>
              <a:rPr lang="en-US" sz="5200" b="1">
                <a:solidFill>
                  <a:srgbClr val="FF0000"/>
                </a:solidFill>
                <a:latin typeface="Effra Medium" panose="020B0703020203020204" pitchFamily="34" charset="0"/>
                <a:cs typeface="Effra Medium" panose="020B0703020203020204" pitchFamily="34" charset="0"/>
              </a:rPr>
              <a:t> </a:t>
            </a:r>
            <a:r>
              <a:rPr lang="en-US" sz="5000" b="1">
                <a:solidFill>
                  <a:srgbClr val="FF0000"/>
                </a:solidFill>
                <a:latin typeface="Effra Medium" panose="020B0703020203020204" pitchFamily="34" charset="0"/>
                <a:cs typeface="Effra Medium" panose="020B0703020203020204" pitchFamily="34" charset="0"/>
              </a:rPr>
              <a:t>SOLIDWORKS</a:t>
            </a:r>
            <a:r>
              <a:rPr lang="en-US" sz="3400" b="1" baseline="54000">
                <a:solidFill>
                  <a:srgbClr val="FF0000"/>
                </a:solidFill>
                <a:latin typeface="Effra Medium" panose="020B0703020203020204" pitchFamily="34" charset="0"/>
                <a:cs typeface="Effra Medium" panose="020B0703020203020204" pitchFamily="34" charset="0"/>
              </a:rPr>
              <a:t>®</a:t>
            </a:r>
          </a:p>
        </p:txBody>
      </p:sp>
      <p:sp>
        <p:nvSpPr>
          <p:cNvPr id="15" name="Rectangle 14" hidden="1">
            <a:extLst>
              <a:ext uri="{FF2B5EF4-FFF2-40B4-BE49-F238E27FC236}">
                <a16:creationId xmlns:a16="http://schemas.microsoft.com/office/drawing/2014/main" id="{71685478-C7A5-46C5-878C-299DBCC6ED90}"/>
              </a:ext>
            </a:extLst>
          </p:cNvPr>
          <p:cNvSpPr/>
          <p:nvPr/>
        </p:nvSpPr>
        <p:spPr>
          <a:xfrm>
            <a:off x="2861304" y="2966718"/>
            <a:ext cx="5851707" cy="830997"/>
          </a:xfrm>
          <a:prstGeom prst="rect">
            <a:avLst/>
          </a:prstGeom>
        </p:spPr>
        <p:txBody>
          <a:bodyPr wrap="square">
            <a:spAutoFit/>
          </a:bodyPr>
          <a:lstStyle/>
          <a:p>
            <a:pPr algn="ctr"/>
            <a:r>
              <a:rPr lang="en-US" sz="4800" b="1">
                <a:solidFill>
                  <a:srgbClr val="FF0000"/>
                </a:solidFill>
                <a:latin typeface="Effra Medium" panose="020B0703020203020204" pitchFamily="34" charset="0"/>
                <a:cs typeface="Effra Medium" panose="020B0703020203020204" pitchFamily="34" charset="0"/>
              </a:rPr>
              <a:t>Adobe</a:t>
            </a:r>
            <a:r>
              <a:rPr lang="en-US" sz="3200" b="1" baseline="56000">
                <a:solidFill>
                  <a:srgbClr val="FF0000"/>
                </a:solidFill>
                <a:latin typeface="Effra Medium" panose="020B0703020203020204" pitchFamily="34" charset="0"/>
                <a:cs typeface="Effra Medium" panose="020B0703020203020204" pitchFamily="34" charset="0"/>
              </a:rPr>
              <a:t>®</a:t>
            </a:r>
            <a:r>
              <a:rPr lang="en-US" sz="4800" b="1">
                <a:solidFill>
                  <a:srgbClr val="FF0000"/>
                </a:solidFill>
                <a:latin typeface="Effra Medium" panose="020B0703020203020204" pitchFamily="34" charset="0"/>
                <a:cs typeface="Effra Medium" panose="020B0703020203020204" pitchFamily="34" charset="0"/>
              </a:rPr>
              <a:t> Premiere</a:t>
            </a:r>
            <a:r>
              <a:rPr lang="en-US" sz="3200" b="1" baseline="56000">
                <a:solidFill>
                  <a:srgbClr val="FF0000"/>
                </a:solidFill>
                <a:latin typeface="Effra Medium" panose="020B0703020203020204" pitchFamily="34" charset="0"/>
                <a:cs typeface="Effra Medium" panose="020B0703020203020204" pitchFamily="34" charset="0"/>
              </a:rPr>
              <a:t>®</a:t>
            </a:r>
            <a:r>
              <a:rPr lang="en-US" sz="4800" b="1">
                <a:solidFill>
                  <a:srgbClr val="FF0000"/>
                </a:solidFill>
                <a:latin typeface="Effra Medium" panose="020B0703020203020204" pitchFamily="34" charset="0"/>
                <a:cs typeface="Effra Medium" panose="020B0703020203020204" pitchFamily="34" charset="0"/>
              </a:rPr>
              <a:t> Pro</a:t>
            </a:r>
            <a:endParaRPr lang="en-US" sz="4800" b="1" baseline="55000">
              <a:solidFill>
                <a:srgbClr val="FF0000"/>
              </a:solidFill>
              <a:latin typeface="Effra Medium" panose="020B0703020203020204" pitchFamily="34" charset="0"/>
              <a:cs typeface="Effra Medium" panose="020B0703020203020204" pitchFamily="34" charset="0"/>
            </a:endParaRPr>
          </a:p>
        </p:txBody>
      </p:sp>
      <p:sp>
        <p:nvSpPr>
          <p:cNvPr id="16" name="Rectangle 15" hidden="1">
            <a:extLst>
              <a:ext uri="{FF2B5EF4-FFF2-40B4-BE49-F238E27FC236}">
                <a16:creationId xmlns:a16="http://schemas.microsoft.com/office/drawing/2014/main" id="{F579F271-335C-436B-9663-8D3DDA54EF81}"/>
              </a:ext>
            </a:extLst>
          </p:cNvPr>
          <p:cNvSpPr/>
          <p:nvPr/>
        </p:nvSpPr>
        <p:spPr>
          <a:xfrm>
            <a:off x="4202423" y="5263628"/>
            <a:ext cx="6543954" cy="769441"/>
          </a:xfrm>
          <a:prstGeom prst="rect">
            <a:avLst/>
          </a:prstGeom>
        </p:spPr>
        <p:txBody>
          <a:bodyPr wrap="square">
            <a:spAutoFit/>
          </a:bodyPr>
          <a:lstStyle/>
          <a:p>
            <a:pPr algn="ctr"/>
            <a:r>
              <a:rPr lang="en-US" sz="4400" b="1">
                <a:solidFill>
                  <a:srgbClr val="FF0000"/>
                </a:solidFill>
                <a:latin typeface="Effra Medium" panose="020B0703020203020204" pitchFamily="34" charset="0"/>
                <a:cs typeface="Effra Medium" panose="020B0703020203020204" pitchFamily="34" charset="0"/>
              </a:rPr>
              <a:t>AVID</a:t>
            </a:r>
            <a:r>
              <a:rPr lang="en-US" sz="2800" b="1" baseline="61000">
                <a:solidFill>
                  <a:srgbClr val="FF0000"/>
                </a:solidFill>
                <a:latin typeface="Effra Medium" panose="020B0703020203020204" pitchFamily="34" charset="0"/>
                <a:cs typeface="Effra Medium" panose="020B0703020203020204" pitchFamily="34" charset="0"/>
              </a:rPr>
              <a:t>®</a:t>
            </a:r>
            <a:r>
              <a:rPr lang="en-US" sz="4400" b="1">
                <a:solidFill>
                  <a:srgbClr val="FF0000"/>
                </a:solidFill>
                <a:latin typeface="Effra Medium" panose="020B0703020203020204" pitchFamily="34" charset="0"/>
                <a:cs typeface="Effra Medium" panose="020B0703020203020204" pitchFamily="34" charset="0"/>
              </a:rPr>
              <a:t> Media Composer</a:t>
            </a:r>
            <a:r>
              <a:rPr lang="en-US" sz="2800" b="1" baseline="61000">
                <a:solidFill>
                  <a:srgbClr val="FF0000"/>
                </a:solidFill>
                <a:latin typeface="Effra Medium" panose="020B0703020203020204" pitchFamily="34" charset="0"/>
                <a:cs typeface="Effra Medium" panose="020B0703020203020204" pitchFamily="34" charset="0"/>
              </a:rPr>
              <a:t>®</a:t>
            </a:r>
            <a:endParaRPr lang="en-US" sz="4400" b="1" baseline="61000">
              <a:solidFill>
                <a:srgbClr val="FF0000"/>
              </a:solidFill>
              <a:latin typeface="Effra Medium" panose="020B0703020203020204" pitchFamily="34" charset="0"/>
              <a:cs typeface="Effra Medium" panose="020B0703020203020204" pitchFamily="34" charset="0"/>
            </a:endParaRPr>
          </a:p>
        </p:txBody>
      </p:sp>
      <p:sp>
        <p:nvSpPr>
          <p:cNvPr id="17" name="Rectangle 16" hidden="1">
            <a:extLst>
              <a:ext uri="{FF2B5EF4-FFF2-40B4-BE49-F238E27FC236}">
                <a16:creationId xmlns:a16="http://schemas.microsoft.com/office/drawing/2014/main" id="{22176A3E-2FDD-413A-90EE-F613D9FC66A8}"/>
              </a:ext>
            </a:extLst>
          </p:cNvPr>
          <p:cNvSpPr/>
          <p:nvPr/>
        </p:nvSpPr>
        <p:spPr>
          <a:xfrm>
            <a:off x="4198069" y="4246400"/>
            <a:ext cx="7502434" cy="615553"/>
          </a:xfrm>
          <a:prstGeom prst="rect">
            <a:avLst/>
          </a:prstGeom>
        </p:spPr>
        <p:txBody>
          <a:bodyPr wrap="square">
            <a:spAutoFit/>
          </a:bodyPr>
          <a:lstStyle/>
          <a:p>
            <a:pPr algn="ctr"/>
            <a:r>
              <a:rPr lang="en-US" sz="3400" b="1">
                <a:solidFill>
                  <a:srgbClr val="FF0000"/>
                </a:solidFill>
                <a:latin typeface="Effra Medium" panose="020B0703020203020204" pitchFamily="34" charset="0"/>
                <a:cs typeface="Effra Medium" panose="020B0703020203020204" pitchFamily="34" charset="0"/>
              </a:rPr>
              <a:t>Dassault </a:t>
            </a:r>
            <a:r>
              <a:rPr lang="en-US" sz="3400" b="1" err="1">
                <a:solidFill>
                  <a:srgbClr val="FF0000"/>
                </a:solidFill>
                <a:latin typeface="Effra Medium" panose="020B0703020203020204" pitchFamily="34" charset="0"/>
                <a:cs typeface="Effra Medium" panose="020B0703020203020204" pitchFamily="34" charset="0"/>
              </a:rPr>
              <a:t>Systèmes</a:t>
            </a:r>
            <a:r>
              <a:rPr lang="en-US" sz="1900" b="1" baseline="76000">
                <a:solidFill>
                  <a:srgbClr val="FF0000"/>
                </a:solidFill>
                <a:latin typeface="Effra Medium" panose="020B0703020203020204" pitchFamily="34" charset="0"/>
                <a:cs typeface="Effra Medium" panose="020B0703020203020204" pitchFamily="34" charset="0"/>
              </a:rPr>
              <a:t>®</a:t>
            </a:r>
            <a:r>
              <a:rPr lang="en-US" sz="3200" b="1">
                <a:solidFill>
                  <a:srgbClr val="FF0000"/>
                </a:solidFill>
                <a:latin typeface="Effra Medium" panose="020B0703020203020204" pitchFamily="34" charset="0"/>
                <a:cs typeface="Effra Medium" panose="020B0703020203020204" pitchFamily="34" charset="0"/>
              </a:rPr>
              <a:t> </a:t>
            </a:r>
            <a:r>
              <a:rPr lang="en-US" sz="3400" b="1">
                <a:solidFill>
                  <a:srgbClr val="FF0000"/>
                </a:solidFill>
                <a:latin typeface="Effra Medium" panose="020B0703020203020204" pitchFamily="34" charset="0"/>
                <a:cs typeface="Effra Medium" panose="020B0703020203020204" pitchFamily="34" charset="0"/>
              </a:rPr>
              <a:t>3DEXPERIENCE</a:t>
            </a:r>
            <a:r>
              <a:rPr lang="en-US" sz="1900" b="1" baseline="76000">
                <a:solidFill>
                  <a:srgbClr val="FF0000"/>
                </a:solidFill>
                <a:latin typeface="Effra Medium" panose="020B0703020203020204" pitchFamily="34" charset="0"/>
                <a:cs typeface="Effra Medium" panose="020B0703020203020204" pitchFamily="34" charset="0"/>
              </a:rPr>
              <a:t>®</a:t>
            </a:r>
          </a:p>
        </p:txBody>
      </p:sp>
      <p:sp>
        <p:nvSpPr>
          <p:cNvPr id="18" name="Rectangle 17" hidden="1">
            <a:extLst>
              <a:ext uri="{FF2B5EF4-FFF2-40B4-BE49-F238E27FC236}">
                <a16:creationId xmlns:a16="http://schemas.microsoft.com/office/drawing/2014/main" id="{5C6BFA12-5D56-4DEB-98B3-8DBFD45459A1}"/>
              </a:ext>
            </a:extLst>
          </p:cNvPr>
          <p:cNvSpPr/>
          <p:nvPr/>
        </p:nvSpPr>
        <p:spPr>
          <a:xfrm>
            <a:off x="1508292" y="2330923"/>
            <a:ext cx="5396969" cy="830997"/>
          </a:xfrm>
          <a:prstGeom prst="rect">
            <a:avLst/>
          </a:prstGeom>
        </p:spPr>
        <p:txBody>
          <a:bodyPr wrap="square">
            <a:spAutoFit/>
          </a:bodyPr>
          <a:lstStyle/>
          <a:p>
            <a:pPr algn="ctr"/>
            <a:r>
              <a:rPr lang="en-US" sz="4800" b="1">
                <a:solidFill>
                  <a:srgbClr val="FFFF00"/>
                </a:solidFill>
                <a:latin typeface="Effra Medium" panose="020B0703020203020204" pitchFamily="34" charset="0"/>
                <a:cs typeface="Effra Medium" panose="020B0703020203020204" pitchFamily="34" charset="0"/>
              </a:rPr>
              <a:t>Autodesk</a:t>
            </a:r>
            <a:r>
              <a:rPr lang="en-US" sz="3200" b="1" baseline="56000">
                <a:solidFill>
                  <a:srgbClr val="FFFF00"/>
                </a:solidFill>
                <a:latin typeface="Effra Medium" panose="020B0703020203020204" pitchFamily="34" charset="0"/>
                <a:cs typeface="Effra Medium" panose="020B0703020203020204" pitchFamily="34" charset="0"/>
              </a:rPr>
              <a:t>®</a:t>
            </a:r>
            <a:r>
              <a:rPr lang="en-US" sz="4800" b="1">
                <a:solidFill>
                  <a:srgbClr val="FFFF00"/>
                </a:solidFill>
                <a:latin typeface="Effra Medium" panose="020B0703020203020204" pitchFamily="34" charset="0"/>
                <a:cs typeface="Effra Medium" panose="020B0703020203020204" pitchFamily="34" charset="0"/>
              </a:rPr>
              <a:t> 3ds Max</a:t>
            </a:r>
            <a:r>
              <a:rPr lang="en-US" sz="3200" b="1" baseline="56000">
                <a:solidFill>
                  <a:srgbClr val="FFFF00"/>
                </a:solidFill>
                <a:latin typeface="Effra Medium" panose="020B0703020203020204" pitchFamily="34" charset="0"/>
                <a:cs typeface="Effra Medium" panose="020B0703020203020204" pitchFamily="34" charset="0"/>
              </a:rPr>
              <a:t>®</a:t>
            </a:r>
            <a:endParaRPr lang="en-US" sz="4800" b="1" baseline="55000">
              <a:solidFill>
                <a:srgbClr val="FFFF00"/>
              </a:solidFill>
              <a:latin typeface="Effra Medium" panose="020B0703020203020204" pitchFamily="34" charset="0"/>
              <a:cs typeface="Effra Medium" panose="020B0703020203020204" pitchFamily="34" charset="0"/>
            </a:endParaRPr>
          </a:p>
        </p:txBody>
      </p:sp>
      <p:sp>
        <p:nvSpPr>
          <p:cNvPr id="20" name="Rectangle 19" hidden="1">
            <a:extLst>
              <a:ext uri="{FF2B5EF4-FFF2-40B4-BE49-F238E27FC236}">
                <a16:creationId xmlns:a16="http://schemas.microsoft.com/office/drawing/2014/main" id="{1BC88B5A-85B3-4CD6-ADC2-03C6FD8A4EFC}"/>
              </a:ext>
            </a:extLst>
          </p:cNvPr>
          <p:cNvSpPr/>
          <p:nvPr/>
        </p:nvSpPr>
        <p:spPr>
          <a:xfrm>
            <a:off x="2744908" y="4658316"/>
            <a:ext cx="4639324" cy="830997"/>
          </a:xfrm>
          <a:prstGeom prst="rect">
            <a:avLst/>
          </a:prstGeom>
        </p:spPr>
        <p:txBody>
          <a:bodyPr wrap="square">
            <a:spAutoFit/>
          </a:bodyPr>
          <a:lstStyle/>
          <a:p>
            <a:pPr algn="ctr"/>
            <a:r>
              <a:rPr lang="en-US" sz="4800" b="1">
                <a:solidFill>
                  <a:srgbClr val="92D050"/>
                </a:solidFill>
                <a:latin typeface="Effra Medium" panose="020B0703020203020204" pitchFamily="34" charset="0"/>
                <a:cs typeface="Effra Medium" panose="020B0703020203020204" pitchFamily="34" charset="0"/>
              </a:rPr>
              <a:t>Autodesk</a:t>
            </a:r>
            <a:r>
              <a:rPr lang="en-US" sz="3200" b="1" baseline="56000">
                <a:solidFill>
                  <a:srgbClr val="92D050"/>
                </a:solidFill>
                <a:latin typeface="Effra Medium" panose="020B0703020203020204" pitchFamily="34" charset="0"/>
                <a:cs typeface="Effra Medium" panose="020B0703020203020204" pitchFamily="34" charset="0"/>
              </a:rPr>
              <a:t>®</a:t>
            </a:r>
            <a:r>
              <a:rPr lang="en-US" sz="4800" b="1">
                <a:solidFill>
                  <a:srgbClr val="92D050"/>
                </a:solidFill>
                <a:latin typeface="Effra Medium" panose="020B0703020203020204" pitchFamily="34" charset="0"/>
                <a:cs typeface="Effra Medium" panose="020B0703020203020204" pitchFamily="34" charset="0"/>
              </a:rPr>
              <a:t> Maya</a:t>
            </a:r>
            <a:r>
              <a:rPr lang="en-US" sz="3200" b="1" baseline="56000">
                <a:solidFill>
                  <a:srgbClr val="92D050"/>
                </a:solidFill>
                <a:latin typeface="Effra Medium" panose="020B0703020203020204" pitchFamily="34" charset="0"/>
                <a:cs typeface="Effra Medium" panose="020B0703020203020204" pitchFamily="34" charset="0"/>
              </a:rPr>
              <a:t>®</a:t>
            </a:r>
            <a:endParaRPr lang="en-US" sz="4800" b="1" baseline="55000">
              <a:solidFill>
                <a:srgbClr val="92D050"/>
              </a:solidFill>
              <a:latin typeface="Effra Medium" panose="020B0703020203020204" pitchFamily="34" charset="0"/>
              <a:cs typeface="Effra Medium" panose="020B0703020203020204" pitchFamily="34" charset="0"/>
            </a:endParaRPr>
          </a:p>
        </p:txBody>
      </p:sp>
      <p:sp>
        <p:nvSpPr>
          <p:cNvPr id="21" name="Rectangle 20" hidden="1">
            <a:extLst>
              <a:ext uri="{FF2B5EF4-FFF2-40B4-BE49-F238E27FC236}">
                <a16:creationId xmlns:a16="http://schemas.microsoft.com/office/drawing/2014/main" id="{C310EF26-75A8-45C2-A83C-4690E6F96F11}"/>
              </a:ext>
            </a:extLst>
          </p:cNvPr>
          <p:cNvSpPr/>
          <p:nvPr/>
        </p:nvSpPr>
        <p:spPr>
          <a:xfrm>
            <a:off x="6953155" y="2447848"/>
            <a:ext cx="3059353" cy="830997"/>
          </a:xfrm>
          <a:prstGeom prst="rect">
            <a:avLst/>
          </a:prstGeom>
        </p:spPr>
        <p:txBody>
          <a:bodyPr wrap="square">
            <a:spAutoFit/>
          </a:bodyPr>
          <a:lstStyle/>
          <a:p>
            <a:pPr algn="ctr"/>
            <a:r>
              <a:rPr lang="en-US" sz="4800" b="1">
                <a:solidFill>
                  <a:srgbClr val="FFFF00"/>
                </a:solidFill>
                <a:latin typeface="Effra Medium" panose="020B0703020203020204" pitchFamily="34" charset="0"/>
                <a:cs typeface="Effra Medium" panose="020B0703020203020204" pitchFamily="34" charset="0"/>
              </a:rPr>
              <a:t>PTC</a:t>
            </a:r>
            <a:r>
              <a:rPr lang="en-US" sz="3200" b="1" baseline="56000">
                <a:solidFill>
                  <a:srgbClr val="FFFF00"/>
                </a:solidFill>
                <a:latin typeface="Effra Medium" panose="020B0703020203020204" pitchFamily="34" charset="0"/>
                <a:cs typeface="Effra Medium" panose="020B0703020203020204" pitchFamily="34" charset="0"/>
              </a:rPr>
              <a:t>®</a:t>
            </a:r>
            <a:r>
              <a:rPr lang="en-US" sz="4800" b="1">
                <a:solidFill>
                  <a:srgbClr val="FFFF00"/>
                </a:solidFill>
                <a:latin typeface="Effra Medium" panose="020B0703020203020204" pitchFamily="34" charset="0"/>
                <a:cs typeface="Effra Medium" panose="020B0703020203020204" pitchFamily="34" charset="0"/>
              </a:rPr>
              <a:t> Creo</a:t>
            </a:r>
            <a:r>
              <a:rPr lang="en-US" sz="3200" b="1" baseline="56000">
                <a:solidFill>
                  <a:srgbClr val="FFFF00"/>
                </a:solidFill>
                <a:latin typeface="Effra Medium" panose="020B0703020203020204" pitchFamily="34" charset="0"/>
                <a:cs typeface="Effra Medium" panose="020B0703020203020204" pitchFamily="34" charset="0"/>
              </a:rPr>
              <a:t>®</a:t>
            </a:r>
            <a:endParaRPr lang="en-US" sz="4800" b="1" baseline="55000">
              <a:solidFill>
                <a:srgbClr val="FFFF00"/>
              </a:solidFill>
              <a:latin typeface="Effra Medium" panose="020B0703020203020204" pitchFamily="34" charset="0"/>
              <a:cs typeface="Effra Medium" panose="020B0703020203020204" pitchFamily="34" charset="0"/>
            </a:endParaRPr>
          </a:p>
        </p:txBody>
      </p:sp>
      <p:sp>
        <p:nvSpPr>
          <p:cNvPr id="22" name="Rectangle 21" hidden="1">
            <a:extLst>
              <a:ext uri="{FF2B5EF4-FFF2-40B4-BE49-F238E27FC236}">
                <a16:creationId xmlns:a16="http://schemas.microsoft.com/office/drawing/2014/main" id="{3F6AA992-9BC9-47D5-B352-5179728C9F3F}"/>
              </a:ext>
            </a:extLst>
          </p:cNvPr>
          <p:cNvSpPr/>
          <p:nvPr/>
        </p:nvSpPr>
        <p:spPr>
          <a:xfrm>
            <a:off x="7219679" y="4663288"/>
            <a:ext cx="4310472" cy="830997"/>
          </a:xfrm>
          <a:prstGeom prst="rect">
            <a:avLst/>
          </a:prstGeom>
        </p:spPr>
        <p:txBody>
          <a:bodyPr wrap="square">
            <a:spAutoFit/>
          </a:bodyPr>
          <a:lstStyle/>
          <a:p>
            <a:pPr algn="ctr"/>
            <a:r>
              <a:rPr lang="en-US" sz="4800" b="1">
                <a:solidFill>
                  <a:srgbClr val="92D050"/>
                </a:solidFill>
                <a:latin typeface="Effra Medium" panose="020B0703020203020204" pitchFamily="34" charset="0"/>
                <a:cs typeface="Effra Medium" panose="020B0703020203020204" pitchFamily="34" charset="0"/>
              </a:rPr>
              <a:t>SIEMENS NX</a:t>
            </a:r>
            <a:r>
              <a:rPr lang="en-US" sz="2500" b="1" baseline="86000">
                <a:solidFill>
                  <a:srgbClr val="92D050"/>
                </a:solidFill>
                <a:latin typeface="Effra Medium" panose="020B0703020203020204" pitchFamily="34" charset="0"/>
                <a:cs typeface="Effra Medium" panose="020B0703020203020204" pitchFamily="34" charset="0"/>
              </a:rPr>
              <a:t>TM</a:t>
            </a:r>
          </a:p>
        </p:txBody>
      </p:sp>
      <p:sp>
        <p:nvSpPr>
          <p:cNvPr id="23" name="Rectangle 22" hidden="1">
            <a:extLst>
              <a:ext uri="{FF2B5EF4-FFF2-40B4-BE49-F238E27FC236}">
                <a16:creationId xmlns:a16="http://schemas.microsoft.com/office/drawing/2014/main" id="{C121E33B-D7D5-4AB2-A723-E73D70A4A7D1}"/>
              </a:ext>
            </a:extLst>
          </p:cNvPr>
          <p:cNvSpPr/>
          <p:nvPr/>
        </p:nvSpPr>
        <p:spPr>
          <a:xfrm>
            <a:off x="1490062" y="2009652"/>
            <a:ext cx="4401972" cy="615553"/>
          </a:xfrm>
          <a:prstGeom prst="rect">
            <a:avLst/>
          </a:prstGeom>
        </p:spPr>
        <p:txBody>
          <a:bodyPr wrap="square">
            <a:spAutoFit/>
          </a:bodyPr>
          <a:lstStyle/>
          <a:p>
            <a:pPr algn="ctr"/>
            <a:r>
              <a:rPr lang="en-US" sz="3400" b="1">
                <a:solidFill>
                  <a:srgbClr val="92D050"/>
                </a:solidFill>
                <a:latin typeface="Effra Medium" panose="020B0703020203020204" pitchFamily="34" charset="0"/>
                <a:cs typeface="Effra Medium" panose="020B0703020203020204" pitchFamily="34" charset="0"/>
              </a:rPr>
              <a:t>Adobe</a:t>
            </a:r>
            <a:r>
              <a:rPr lang="en-US" sz="1900" b="1" baseline="76000">
                <a:solidFill>
                  <a:srgbClr val="92D050"/>
                </a:solidFill>
                <a:latin typeface="Effra Medium" panose="020B0703020203020204" pitchFamily="34" charset="0"/>
                <a:cs typeface="Effra Medium" panose="020B0703020203020204" pitchFamily="34" charset="0"/>
              </a:rPr>
              <a:t>®</a:t>
            </a:r>
            <a:r>
              <a:rPr lang="en-US" sz="3200" b="1">
                <a:solidFill>
                  <a:srgbClr val="92D050"/>
                </a:solidFill>
                <a:latin typeface="Effra Medium" panose="020B0703020203020204" pitchFamily="34" charset="0"/>
                <a:cs typeface="Effra Medium" panose="020B0703020203020204" pitchFamily="34" charset="0"/>
              </a:rPr>
              <a:t> </a:t>
            </a:r>
            <a:r>
              <a:rPr lang="en-US" sz="3400" b="1">
                <a:solidFill>
                  <a:srgbClr val="92D050"/>
                </a:solidFill>
                <a:latin typeface="Effra Medium" panose="020B0703020203020204" pitchFamily="34" charset="0"/>
                <a:cs typeface="Effra Medium" panose="020B0703020203020204" pitchFamily="34" charset="0"/>
              </a:rPr>
              <a:t>After Effects</a:t>
            </a:r>
            <a:r>
              <a:rPr lang="en-US" sz="1900" b="1" baseline="76000">
                <a:solidFill>
                  <a:srgbClr val="92D050"/>
                </a:solidFill>
                <a:latin typeface="Effra Medium" panose="020B0703020203020204" pitchFamily="34" charset="0"/>
                <a:cs typeface="Effra Medium" panose="020B0703020203020204" pitchFamily="34" charset="0"/>
              </a:rPr>
              <a:t>®</a:t>
            </a:r>
          </a:p>
        </p:txBody>
      </p:sp>
      <p:sp>
        <p:nvSpPr>
          <p:cNvPr id="24" name="Rectangle 23" hidden="1">
            <a:extLst>
              <a:ext uri="{FF2B5EF4-FFF2-40B4-BE49-F238E27FC236}">
                <a16:creationId xmlns:a16="http://schemas.microsoft.com/office/drawing/2014/main" id="{A5E55CF6-4510-4208-B994-9B0E42EA6891}"/>
              </a:ext>
            </a:extLst>
          </p:cNvPr>
          <p:cNvSpPr/>
          <p:nvPr/>
        </p:nvSpPr>
        <p:spPr>
          <a:xfrm>
            <a:off x="527142" y="4261788"/>
            <a:ext cx="4093317" cy="584775"/>
          </a:xfrm>
          <a:prstGeom prst="rect">
            <a:avLst/>
          </a:prstGeom>
        </p:spPr>
        <p:txBody>
          <a:bodyPr wrap="square">
            <a:spAutoFit/>
          </a:bodyPr>
          <a:lstStyle/>
          <a:p>
            <a:pPr algn="ctr"/>
            <a:r>
              <a:rPr lang="en-US" sz="3200" b="1">
                <a:solidFill>
                  <a:srgbClr val="92D050"/>
                </a:solidFill>
                <a:latin typeface="Effra Medium" panose="020B0703020203020204" pitchFamily="34" charset="0"/>
                <a:cs typeface="Effra Medium" panose="020B0703020203020204" pitchFamily="34" charset="0"/>
              </a:rPr>
              <a:t>ANSYS</a:t>
            </a:r>
            <a:r>
              <a:rPr lang="en-US" sz="1700" b="1" baseline="82000">
                <a:solidFill>
                  <a:srgbClr val="92D050"/>
                </a:solidFill>
                <a:latin typeface="Effra Medium" panose="020B0703020203020204" pitchFamily="34" charset="0"/>
                <a:cs typeface="Effra Medium" panose="020B0703020203020204" pitchFamily="34" charset="0"/>
              </a:rPr>
              <a:t>®</a:t>
            </a:r>
            <a:r>
              <a:rPr lang="en-US" sz="2800" b="1">
                <a:solidFill>
                  <a:srgbClr val="92D050"/>
                </a:solidFill>
                <a:latin typeface="Effra Medium" panose="020B0703020203020204" pitchFamily="34" charset="0"/>
                <a:cs typeface="Effra Medium" panose="020B0703020203020204" pitchFamily="34" charset="0"/>
              </a:rPr>
              <a:t> </a:t>
            </a:r>
            <a:r>
              <a:rPr lang="en-US" sz="3200" b="1" err="1">
                <a:solidFill>
                  <a:srgbClr val="92D050"/>
                </a:solidFill>
                <a:latin typeface="Effra Medium" panose="020B0703020203020204" pitchFamily="34" charset="0"/>
                <a:cs typeface="Effra Medium" panose="020B0703020203020204" pitchFamily="34" charset="0"/>
              </a:rPr>
              <a:t>SpaceClaim</a:t>
            </a:r>
            <a:r>
              <a:rPr lang="en-US" sz="1700" b="1" baseline="82000">
                <a:solidFill>
                  <a:srgbClr val="92D050"/>
                </a:solidFill>
                <a:latin typeface="Effra Medium" panose="020B0703020203020204" pitchFamily="34" charset="0"/>
                <a:cs typeface="Effra Medium" panose="020B0703020203020204" pitchFamily="34" charset="0"/>
              </a:rPr>
              <a:t>®</a:t>
            </a:r>
          </a:p>
        </p:txBody>
      </p:sp>
      <p:sp>
        <p:nvSpPr>
          <p:cNvPr id="26" name="Rectangle 25" hidden="1">
            <a:extLst>
              <a:ext uri="{FF2B5EF4-FFF2-40B4-BE49-F238E27FC236}">
                <a16:creationId xmlns:a16="http://schemas.microsoft.com/office/drawing/2014/main" id="{ADB42420-BAFB-4796-97B6-47533F6E152B}"/>
              </a:ext>
            </a:extLst>
          </p:cNvPr>
          <p:cNvSpPr/>
          <p:nvPr/>
        </p:nvSpPr>
        <p:spPr>
          <a:xfrm>
            <a:off x="6380317" y="1998334"/>
            <a:ext cx="4401972" cy="646331"/>
          </a:xfrm>
          <a:prstGeom prst="rect">
            <a:avLst/>
          </a:prstGeom>
        </p:spPr>
        <p:txBody>
          <a:bodyPr wrap="square">
            <a:spAutoFit/>
          </a:bodyPr>
          <a:lstStyle/>
          <a:p>
            <a:pPr algn="ctr"/>
            <a:r>
              <a:rPr lang="en-US" sz="3600" b="1">
                <a:solidFill>
                  <a:srgbClr val="FF0000"/>
                </a:solidFill>
                <a:latin typeface="Effra Medium" panose="020B0703020203020204" pitchFamily="34" charset="0"/>
                <a:cs typeface="Effra Medium" panose="020B0703020203020204" pitchFamily="34" charset="0"/>
              </a:rPr>
              <a:t>MAXON Cinema 4D</a:t>
            </a:r>
            <a:r>
              <a:rPr lang="en-US" sz="1700" b="1" baseline="100000">
                <a:solidFill>
                  <a:srgbClr val="FF0000"/>
                </a:solidFill>
                <a:latin typeface="Effra Medium" panose="020B0703020203020204" pitchFamily="34" charset="0"/>
                <a:cs typeface="Effra Medium" panose="020B0703020203020204" pitchFamily="34" charset="0"/>
              </a:rPr>
              <a:t>TM</a:t>
            </a:r>
          </a:p>
        </p:txBody>
      </p:sp>
      <p:sp>
        <p:nvSpPr>
          <p:cNvPr id="27" name="Rectangle 26" hidden="1">
            <a:extLst>
              <a:ext uri="{FF2B5EF4-FFF2-40B4-BE49-F238E27FC236}">
                <a16:creationId xmlns:a16="http://schemas.microsoft.com/office/drawing/2014/main" id="{D2C4BA16-5626-41F4-B3A6-24DC3EBBF91B}"/>
              </a:ext>
            </a:extLst>
          </p:cNvPr>
          <p:cNvSpPr/>
          <p:nvPr/>
        </p:nvSpPr>
        <p:spPr>
          <a:xfrm>
            <a:off x="880642" y="5155535"/>
            <a:ext cx="3573791" cy="584775"/>
          </a:xfrm>
          <a:prstGeom prst="rect">
            <a:avLst/>
          </a:prstGeom>
        </p:spPr>
        <p:txBody>
          <a:bodyPr wrap="square">
            <a:spAutoFit/>
          </a:bodyPr>
          <a:lstStyle/>
          <a:p>
            <a:pPr algn="ctr"/>
            <a:r>
              <a:rPr lang="en-US" sz="3200" b="1">
                <a:solidFill>
                  <a:srgbClr val="FF0000"/>
                </a:solidFill>
                <a:latin typeface="Effra Medium" panose="020B0703020203020204" pitchFamily="34" charset="0"/>
                <a:cs typeface="Effra Medium" panose="020B0703020203020204" pitchFamily="34" charset="0"/>
              </a:rPr>
              <a:t>Adobe</a:t>
            </a:r>
            <a:r>
              <a:rPr lang="en-US" sz="1700" b="1" baseline="82000">
                <a:solidFill>
                  <a:srgbClr val="FF0000"/>
                </a:solidFill>
                <a:latin typeface="Effra Medium" panose="020B0703020203020204" pitchFamily="34" charset="0"/>
                <a:cs typeface="Effra Medium" panose="020B0703020203020204" pitchFamily="34" charset="0"/>
              </a:rPr>
              <a:t>®</a:t>
            </a:r>
            <a:r>
              <a:rPr lang="en-US" sz="2800" b="1">
                <a:solidFill>
                  <a:srgbClr val="FF0000"/>
                </a:solidFill>
                <a:latin typeface="Effra Medium" panose="020B0703020203020204" pitchFamily="34" charset="0"/>
                <a:cs typeface="Effra Medium" panose="020B0703020203020204" pitchFamily="34" charset="0"/>
              </a:rPr>
              <a:t> </a:t>
            </a:r>
            <a:r>
              <a:rPr lang="en-US" sz="3200" b="1">
                <a:solidFill>
                  <a:srgbClr val="FF0000"/>
                </a:solidFill>
                <a:latin typeface="Effra Medium" panose="020B0703020203020204" pitchFamily="34" charset="0"/>
                <a:cs typeface="Effra Medium" panose="020B0703020203020204" pitchFamily="34" charset="0"/>
              </a:rPr>
              <a:t>Photoshop</a:t>
            </a:r>
            <a:r>
              <a:rPr lang="en-US" sz="1700" b="1" baseline="82000">
                <a:solidFill>
                  <a:srgbClr val="FF0000"/>
                </a:solidFill>
                <a:latin typeface="Effra Medium" panose="020B0703020203020204" pitchFamily="34" charset="0"/>
                <a:cs typeface="Effra Medium" panose="020B0703020203020204" pitchFamily="34" charset="0"/>
              </a:rPr>
              <a:t>®</a:t>
            </a:r>
          </a:p>
        </p:txBody>
      </p:sp>
      <p:sp>
        <p:nvSpPr>
          <p:cNvPr id="33" name="Rectangle 32" hidden="1">
            <a:extLst>
              <a:ext uri="{FF2B5EF4-FFF2-40B4-BE49-F238E27FC236}">
                <a16:creationId xmlns:a16="http://schemas.microsoft.com/office/drawing/2014/main" id="{9AFD02D0-3D6C-4A32-A0C4-CB3EBEFC3A45}"/>
              </a:ext>
            </a:extLst>
          </p:cNvPr>
          <p:cNvSpPr/>
          <p:nvPr/>
        </p:nvSpPr>
        <p:spPr>
          <a:xfrm>
            <a:off x="8947464" y="1235264"/>
            <a:ext cx="2059577" cy="627017"/>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sp>
        <p:nvSpPr>
          <p:cNvPr id="34" name="Speech Bubble: Rectangle 33" hidden="1">
            <a:extLst>
              <a:ext uri="{FF2B5EF4-FFF2-40B4-BE49-F238E27FC236}">
                <a16:creationId xmlns:a16="http://schemas.microsoft.com/office/drawing/2014/main" id="{3DFCA735-3171-4556-B8EF-9C67C3CAD544}"/>
              </a:ext>
            </a:extLst>
          </p:cNvPr>
          <p:cNvSpPr/>
          <p:nvPr/>
        </p:nvSpPr>
        <p:spPr>
          <a:xfrm>
            <a:off x="779930" y="1157426"/>
            <a:ext cx="1111623" cy="625939"/>
          </a:xfrm>
          <a:prstGeom prst="wedgeRectCallout">
            <a:avLst>
              <a:gd name="adj1" fmla="val 4973"/>
              <a:gd name="adj2" fmla="val 105466"/>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rPr>
              <a:t>Change blue</a:t>
            </a:r>
          </a:p>
        </p:txBody>
      </p:sp>
      <p:grpSp>
        <p:nvGrpSpPr>
          <p:cNvPr id="36" name="Group 35">
            <a:extLst>
              <a:ext uri="{FF2B5EF4-FFF2-40B4-BE49-F238E27FC236}">
                <a16:creationId xmlns:a16="http://schemas.microsoft.com/office/drawing/2014/main" id="{EB964F68-C337-4BF9-9707-E64F37F3B316}"/>
              </a:ext>
            </a:extLst>
          </p:cNvPr>
          <p:cNvGrpSpPr/>
          <p:nvPr/>
        </p:nvGrpSpPr>
        <p:grpSpPr>
          <a:xfrm>
            <a:off x="432635" y="1998334"/>
            <a:ext cx="11267868" cy="4083041"/>
            <a:chOff x="432635" y="1998334"/>
            <a:chExt cx="11267868" cy="4083041"/>
          </a:xfrm>
        </p:grpSpPr>
        <p:sp>
          <p:nvSpPr>
            <p:cNvPr id="37" name="Rectangle 36">
              <a:extLst>
                <a:ext uri="{FF2B5EF4-FFF2-40B4-BE49-F238E27FC236}">
                  <a16:creationId xmlns:a16="http://schemas.microsoft.com/office/drawing/2014/main" id="{B7AD66C2-0661-45E6-AD2A-319F351C59A7}"/>
                </a:ext>
              </a:extLst>
            </p:cNvPr>
            <p:cNvSpPr/>
            <p:nvPr/>
          </p:nvSpPr>
          <p:spPr>
            <a:xfrm>
              <a:off x="1036327" y="3563374"/>
              <a:ext cx="10062747" cy="89255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Dassault </a:t>
              </a:r>
              <a:r>
                <a:rPr kumimoji="0" lang="en-US" sz="5000" i="0" u="none" strike="noStrike" kern="1200" cap="none" spc="0" normalizeH="0" baseline="0" noProof="0" dirty="0" err="1">
                  <a:ln>
                    <a:noFill/>
                  </a:ln>
                  <a:effectLst/>
                  <a:uLnTx/>
                  <a:uFillTx/>
                  <a:latin typeface="Effra Medium" panose="020B0703020203020204" pitchFamily="34" charset="0"/>
                  <a:ea typeface="+mn-ea"/>
                  <a:cs typeface="Effra Medium" panose="020B0703020203020204" pitchFamily="34" charset="0"/>
                </a:rPr>
                <a:t>Systèmes</a:t>
              </a:r>
              <a:r>
                <a:rPr kumimoji="0" lang="en-US" sz="3400" i="0" u="none" strike="noStrike" kern="1200" cap="none" spc="0" normalizeH="0" baseline="54000" noProof="0" dirty="0">
                  <a:ln>
                    <a:noFill/>
                  </a:ln>
                  <a:effectLst/>
                  <a:uLnTx/>
                  <a:uFillTx/>
                  <a:latin typeface="Effra Medium" panose="020B0703020203020204" pitchFamily="34" charset="0"/>
                  <a:ea typeface="+mn-ea"/>
                  <a:cs typeface="Effra Medium" panose="020B0703020203020204" pitchFamily="34" charset="0"/>
                </a:rPr>
                <a:t>®</a:t>
              </a:r>
              <a:r>
                <a:rPr kumimoji="0" lang="en-US" sz="52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a:t>
              </a:r>
              <a:r>
                <a:rPr kumimoji="0" lang="en-US" sz="50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SOLIDWORKS</a:t>
              </a:r>
              <a:r>
                <a:rPr kumimoji="0" lang="en-US" sz="3400" i="0" u="none" strike="noStrike" kern="1200" cap="none" spc="0" normalizeH="0" baseline="54000" noProof="0" dirty="0">
                  <a:ln>
                    <a:noFill/>
                  </a:ln>
                  <a:effectLst/>
                  <a:uLnTx/>
                  <a:uFillTx/>
                  <a:latin typeface="Effra Medium" panose="020B0703020203020204" pitchFamily="34" charset="0"/>
                  <a:ea typeface="+mn-ea"/>
                  <a:cs typeface="Effra Medium" panose="020B0703020203020204" pitchFamily="34" charset="0"/>
                </a:rPr>
                <a:t>®</a:t>
              </a:r>
            </a:p>
          </p:txBody>
        </p:sp>
        <p:sp>
          <p:nvSpPr>
            <p:cNvPr id="38" name="Rectangle 37">
              <a:extLst>
                <a:ext uri="{FF2B5EF4-FFF2-40B4-BE49-F238E27FC236}">
                  <a16:creationId xmlns:a16="http://schemas.microsoft.com/office/drawing/2014/main" id="{CA0AF4A3-ED7C-4E3F-AA98-166EE3B06E6A}"/>
                </a:ext>
              </a:extLst>
            </p:cNvPr>
            <p:cNvSpPr/>
            <p:nvPr/>
          </p:nvSpPr>
          <p:spPr>
            <a:xfrm>
              <a:off x="2861304" y="2966718"/>
              <a:ext cx="585170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Adobe</a:t>
              </a:r>
              <a:r>
                <a:rPr kumimoji="0" lang="en-US" sz="3200" i="0" u="none" strike="noStrike" kern="1200" cap="none" spc="0" normalizeH="0" baseline="56000" noProof="0" dirty="0">
                  <a:ln>
                    <a:noFill/>
                  </a:ln>
                  <a:effectLst/>
                  <a:uLnTx/>
                  <a:uFillTx/>
                  <a:latin typeface="Effra Medium" panose="020B0703020203020204" pitchFamily="34" charset="0"/>
                  <a:ea typeface="+mn-ea"/>
                  <a:cs typeface="Effra Medium" panose="020B0703020203020204" pitchFamily="34" charset="0"/>
                </a:rPr>
                <a:t>®</a:t>
              </a:r>
              <a:r>
                <a:rPr kumimoji="0" lang="en-US" sz="48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Premiere</a:t>
              </a:r>
              <a:r>
                <a:rPr kumimoji="0" lang="en-US" sz="3200" i="0" u="none" strike="noStrike" kern="1200" cap="none" spc="0" normalizeH="0" baseline="56000" noProof="0" dirty="0">
                  <a:ln>
                    <a:noFill/>
                  </a:ln>
                  <a:effectLst/>
                  <a:uLnTx/>
                  <a:uFillTx/>
                  <a:latin typeface="Effra Medium" panose="020B0703020203020204" pitchFamily="34" charset="0"/>
                  <a:ea typeface="+mn-ea"/>
                  <a:cs typeface="Effra Medium" panose="020B0703020203020204" pitchFamily="34" charset="0"/>
                </a:rPr>
                <a:t>®</a:t>
              </a:r>
              <a:r>
                <a:rPr kumimoji="0" lang="en-US" sz="48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Pro</a:t>
              </a:r>
              <a:endParaRPr kumimoji="0" lang="en-US" sz="4800" i="0" u="none" strike="noStrike" kern="1200" cap="none" spc="0" normalizeH="0" baseline="55000" noProof="0" dirty="0">
                <a:ln>
                  <a:noFill/>
                </a:ln>
                <a:effectLst/>
                <a:uLnTx/>
                <a:uFillTx/>
                <a:latin typeface="Effra Medium" panose="020B0703020203020204" pitchFamily="34" charset="0"/>
                <a:ea typeface="+mn-ea"/>
                <a:cs typeface="Effra Medium" panose="020B0703020203020204" pitchFamily="34" charset="0"/>
              </a:endParaRPr>
            </a:p>
          </p:txBody>
        </p:sp>
        <p:sp>
          <p:nvSpPr>
            <p:cNvPr id="39" name="Rectangle 38">
              <a:extLst>
                <a:ext uri="{FF2B5EF4-FFF2-40B4-BE49-F238E27FC236}">
                  <a16:creationId xmlns:a16="http://schemas.microsoft.com/office/drawing/2014/main" id="{B6524814-24B7-4372-B819-3D6D4835C312}"/>
                </a:ext>
              </a:extLst>
            </p:cNvPr>
            <p:cNvSpPr/>
            <p:nvPr/>
          </p:nvSpPr>
          <p:spPr>
            <a:xfrm>
              <a:off x="4202423" y="5263628"/>
              <a:ext cx="6543954"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AVID</a:t>
              </a:r>
              <a:r>
                <a:rPr kumimoji="0" lang="en-US" sz="2800" i="0" u="none" strike="noStrike" kern="1200" cap="none" spc="0" normalizeH="0" baseline="61000" noProof="0" dirty="0">
                  <a:ln>
                    <a:noFill/>
                  </a:ln>
                  <a:effectLst/>
                  <a:uLnTx/>
                  <a:uFillTx/>
                  <a:latin typeface="Effra Medium" panose="020B0703020203020204" pitchFamily="34" charset="0"/>
                  <a:ea typeface="+mn-ea"/>
                  <a:cs typeface="Effra Medium" panose="020B0703020203020204" pitchFamily="34" charset="0"/>
                </a:rPr>
                <a:t>®</a:t>
              </a:r>
              <a:r>
                <a:rPr kumimoji="0" lang="en-US" sz="44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Media Composer</a:t>
              </a:r>
              <a:r>
                <a:rPr kumimoji="0" lang="en-US" sz="2800" i="0" u="none" strike="noStrike" kern="1200" cap="none" spc="0" normalizeH="0" baseline="61000" noProof="0" dirty="0">
                  <a:ln>
                    <a:noFill/>
                  </a:ln>
                  <a:effectLst/>
                  <a:uLnTx/>
                  <a:uFillTx/>
                  <a:latin typeface="Effra Medium" panose="020B0703020203020204" pitchFamily="34" charset="0"/>
                  <a:ea typeface="+mn-ea"/>
                  <a:cs typeface="Effra Medium" panose="020B0703020203020204" pitchFamily="34" charset="0"/>
                </a:rPr>
                <a:t>®</a:t>
              </a:r>
              <a:endParaRPr kumimoji="0" lang="en-US" sz="4400" i="0" u="none" strike="noStrike" kern="1200" cap="none" spc="0" normalizeH="0" baseline="61000" noProof="0" dirty="0">
                <a:ln>
                  <a:noFill/>
                </a:ln>
                <a:effectLst/>
                <a:uLnTx/>
                <a:uFillTx/>
                <a:latin typeface="Effra Medium" panose="020B0703020203020204" pitchFamily="34" charset="0"/>
                <a:ea typeface="+mn-ea"/>
                <a:cs typeface="Effra Medium" panose="020B0703020203020204" pitchFamily="34" charset="0"/>
              </a:endParaRPr>
            </a:p>
          </p:txBody>
        </p:sp>
        <p:sp>
          <p:nvSpPr>
            <p:cNvPr id="40" name="Rectangle 39">
              <a:extLst>
                <a:ext uri="{FF2B5EF4-FFF2-40B4-BE49-F238E27FC236}">
                  <a16:creationId xmlns:a16="http://schemas.microsoft.com/office/drawing/2014/main" id="{F9ED45D1-88FB-4304-B56D-86BAAFFBDA94}"/>
                </a:ext>
              </a:extLst>
            </p:cNvPr>
            <p:cNvSpPr/>
            <p:nvPr/>
          </p:nvSpPr>
          <p:spPr>
            <a:xfrm>
              <a:off x="4198069" y="4246400"/>
              <a:ext cx="7502434" cy="61555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Dassault </a:t>
              </a:r>
              <a:r>
                <a:rPr kumimoji="0" lang="en-US" sz="3400" b="1" i="0" u="none" strike="noStrike" kern="1200" cap="none" spc="0" normalizeH="0" baseline="0" noProof="0" dirty="0" err="1">
                  <a:ln>
                    <a:noFill/>
                  </a:ln>
                  <a:effectLst/>
                  <a:uLnTx/>
                  <a:uFillTx/>
                  <a:latin typeface="Effra Medium" panose="020B0703020203020204" pitchFamily="34" charset="0"/>
                  <a:ea typeface="+mn-ea"/>
                  <a:cs typeface="Effra Medium" panose="020B0703020203020204" pitchFamily="34" charset="0"/>
                </a:rPr>
                <a:t>Systèmes</a:t>
              </a:r>
              <a:r>
                <a:rPr kumimoji="0" lang="en-US" sz="1900" b="1" i="0" u="none" strike="noStrike" kern="1200" cap="none" spc="0" normalizeH="0" baseline="76000" noProof="0" dirty="0">
                  <a:ln>
                    <a:noFill/>
                  </a:ln>
                  <a:effectLst/>
                  <a:uLnTx/>
                  <a:uFillTx/>
                  <a:latin typeface="Effra Medium" panose="020B0703020203020204" pitchFamily="34" charset="0"/>
                  <a:ea typeface="+mn-ea"/>
                  <a:cs typeface="Effra Medium" panose="020B0703020203020204" pitchFamily="34" charset="0"/>
                </a:rPr>
                <a:t>®</a:t>
              </a:r>
              <a:r>
                <a:rPr kumimoji="0" lang="en-US" sz="3200" b="1"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a:t>
              </a:r>
              <a:r>
                <a:rPr kumimoji="0" lang="en-US" sz="3400" b="1"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3DEXPERIENCE</a:t>
              </a:r>
              <a:r>
                <a:rPr kumimoji="0" lang="en-US" sz="1900" b="1" i="0" u="none" strike="noStrike" kern="1200" cap="none" spc="0" normalizeH="0" baseline="76000" noProof="0" dirty="0">
                  <a:ln>
                    <a:noFill/>
                  </a:ln>
                  <a:effectLst/>
                  <a:uLnTx/>
                  <a:uFillTx/>
                  <a:latin typeface="Effra Medium" panose="020B0703020203020204" pitchFamily="34" charset="0"/>
                  <a:ea typeface="+mn-ea"/>
                  <a:cs typeface="Effra Medium" panose="020B0703020203020204" pitchFamily="34" charset="0"/>
                </a:rPr>
                <a:t>®</a:t>
              </a:r>
            </a:p>
          </p:txBody>
        </p:sp>
        <p:sp>
          <p:nvSpPr>
            <p:cNvPr id="41" name="Rectangle 40">
              <a:extLst>
                <a:ext uri="{FF2B5EF4-FFF2-40B4-BE49-F238E27FC236}">
                  <a16:creationId xmlns:a16="http://schemas.microsoft.com/office/drawing/2014/main" id="{B7C5D7CE-B500-4FFC-BC85-2880515D1F3A}"/>
                </a:ext>
              </a:extLst>
            </p:cNvPr>
            <p:cNvSpPr/>
            <p:nvPr/>
          </p:nvSpPr>
          <p:spPr>
            <a:xfrm>
              <a:off x="1508292" y="2330923"/>
              <a:ext cx="5396969"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Autodesk</a:t>
              </a:r>
              <a:r>
                <a:rPr kumimoji="0" lang="en-US" sz="3200" i="0" u="none" strike="noStrike" kern="1200" cap="none" spc="0" normalizeH="0" baseline="56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48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3ds Max</a:t>
              </a:r>
              <a:r>
                <a:rPr kumimoji="0" lang="en-US" sz="3200" i="0" u="none" strike="noStrike" kern="1200" cap="none" spc="0" normalizeH="0" baseline="56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endParaRPr kumimoji="0" lang="en-US" sz="4800" i="0" u="none" strike="noStrike" kern="1200" cap="none" spc="0" normalizeH="0" baseline="55000" noProof="0" dirty="0">
                <a:ln>
                  <a:noFill/>
                </a:ln>
                <a:solidFill>
                  <a:srgbClr val="55565A"/>
                </a:solidFill>
                <a:effectLst/>
                <a:uLnTx/>
                <a:uFillTx/>
                <a:latin typeface="Effra Medium" panose="020B0703020203020204" pitchFamily="34" charset="0"/>
                <a:ea typeface="+mn-ea"/>
                <a:cs typeface="Effra Medium" panose="020B0703020203020204" pitchFamily="34" charset="0"/>
              </a:endParaRPr>
            </a:p>
          </p:txBody>
        </p:sp>
        <p:sp>
          <p:nvSpPr>
            <p:cNvPr id="42" name="Rectangle 41">
              <a:extLst>
                <a:ext uri="{FF2B5EF4-FFF2-40B4-BE49-F238E27FC236}">
                  <a16:creationId xmlns:a16="http://schemas.microsoft.com/office/drawing/2014/main" id="{DD7BFC69-A7AF-4DA7-9A67-9A7F70605B8A}"/>
                </a:ext>
              </a:extLst>
            </p:cNvPr>
            <p:cNvSpPr/>
            <p:nvPr/>
          </p:nvSpPr>
          <p:spPr>
            <a:xfrm>
              <a:off x="2744908" y="4658316"/>
              <a:ext cx="4639324"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Autodesk</a:t>
              </a:r>
              <a:r>
                <a:rPr kumimoji="0" lang="en-US" sz="3200" i="0" u="none" strike="noStrike" kern="1200" cap="none" spc="0" normalizeH="0" baseline="56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r>
                <a:rPr kumimoji="0" lang="en-US" sz="48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 Maya</a:t>
              </a:r>
              <a:r>
                <a:rPr kumimoji="0" lang="en-US" sz="3200" i="0" u="none" strike="noStrike" kern="1200" cap="none" spc="0" normalizeH="0" baseline="56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endParaRPr kumimoji="0" lang="en-US" sz="4800" i="0" u="none" strike="noStrike" kern="1200" cap="none" spc="0" normalizeH="0" baseline="55000" noProof="0" dirty="0">
                <a:ln>
                  <a:noFill/>
                </a:ln>
                <a:solidFill>
                  <a:srgbClr val="5555EB"/>
                </a:solidFill>
                <a:effectLst/>
                <a:uLnTx/>
                <a:uFillTx/>
                <a:latin typeface="Effra Medium" panose="020B0703020203020204" pitchFamily="34" charset="0"/>
                <a:ea typeface="+mn-ea"/>
                <a:cs typeface="Effra Medium" panose="020B0703020203020204" pitchFamily="34" charset="0"/>
              </a:endParaRPr>
            </a:p>
          </p:txBody>
        </p:sp>
        <p:sp>
          <p:nvSpPr>
            <p:cNvPr id="43" name="Rectangle 42">
              <a:extLst>
                <a:ext uri="{FF2B5EF4-FFF2-40B4-BE49-F238E27FC236}">
                  <a16:creationId xmlns:a16="http://schemas.microsoft.com/office/drawing/2014/main" id="{57EBC131-4D1C-4F61-BD07-A090EC1C4A9B}"/>
                </a:ext>
              </a:extLst>
            </p:cNvPr>
            <p:cNvSpPr/>
            <p:nvPr/>
          </p:nvSpPr>
          <p:spPr>
            <a:xfrm>
              <a:off x="6953155" y="2447848"/>
              <a:ext cx="3059353"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PTC</a:t>
              </a:r>
              <a:r>
                <a:rPr kumimoji="0" lang="en-US" sz="3200" i="0" u="none" strike="noStrike" kern="1200" cap="none" spc="0" normalizeH="0" baseline="56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48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Creo</a:t>
              </a:r>
              <a:r>
                <a:rPr kumimoji="0" lang="en-US" sz="3200" i="0" u="none" strike="noStrike" kern="1200" cap="none" spc="0" normalizeH="0" baseline="56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endParaRPr kumimoji="0" lang="en-US" sz="4800" i="0" u="none" strike="noStrike" kern="1200" cap="none" spc="0" normalizeH="0" baseline="55000" noProof="0" dirty="0">
                <a:ln>
                  <a:noFill/>
                </a:ln>
                <a:solidFill>
                  <a:srgbClr val="55565A"/>
                </a:solidFill>
                <a:effectLst/>
                <a:uLnTx/>
                <a:uFillTx/>
                <a:latin typeface="Effra Medium" panose="020B0703020203020204" pitchFamily="34" charset="0"/>
                <a:ea typeface="+mn-ea"/>
                <a:cs typeface="Effra Medium" panose="020B0703020203020204" pitchFamily="34" charset="0"/>
              </a:endParaRPr>
            </a:p>
          </p:txBody>
        </p:sp>
        <p:sp>
          <p:nvSpPr>
            <p:cNvPr id="44" name="Rectangle 43">
              <a:extLst>
                <a:ext uri="{FF2B5EF4-FFF2-40B4-BE49-F238E27FC236}">
                  <a16:creationId xmlns:a16="http://schemas.microsoft.com/office/drawing/2014/main" id="{40FB35D2-5065-4A73-B07F-95847A32057B}"/>
                </a:ext>
              </a:extLst>
            </p:cNvPr>
            <p:cNvSpPr/>
            <p:nvPr/>
          </p:nvSpPr>
          <p:spPr>
            <a:xfrm>
              <a:off x="7219679" y="4663288"/>
              <a:ext cx="4310472"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SIEMENS NX</a:t>
              </a:r>
              <a:r>
                <a:rPr kumimoji="0" lang="en-US" sz="2500" i="0" u="none" strike="noStrike" kern="1200" cap="none" spc="0" normalizeH="0" baseline="86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TM</a:t>
              </a:r>
            </a:p>
          </p:txBody>
        </p:sp>
        <p:sp>
          <p:nvSpPr>
            <p:cNvPr id="45" name="Rectangle 44">
              <a:extLst>
                <a:ext uri="{FF2B5EF4-FFF2-40B4-BE49-F238E27FC236}">
                  <a16:creationId xmlns:a16="http://schemas.microsoft.com/office/drawing/2014/main" id="{510797D4-9AB5-406B-A75F-4F4364182A24}"/>
                </a:ext>
              </a:extLst>
            </p:cNvPr>
            <p:cNvSpPr/>
            <p:nvPr/>
          </p:nvSpPr>
          <p:spPr>
            <a:xfrm>
              <a:off x="1490062" y="2009652"/>
              <a:ext cx="4401972" cy="61555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Adobe</a:t>
              </a:r>
              <a:r>
                <a:rPr kumimoji="0" lang="en-US" sz="1900" i="0" u="none" strike="noStrike" kern="1200" cap="none" spc="0" normalizeH="0" baseline="76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r>
                <a:rPr kumimoji="0" lang="en-US" sz="32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 </a:t>
              </a:r>
              <a:r>
                <a:rPr kumimoji="0" lang="en-US" sz="34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After Effects</a:t>
              </a:r>
              <a:r>
                <a:rPr kumimoji="0" lang="en-US" sz="1900" i="0" u="none" strike="noStrike" kern="1200" cap="none" spc="0" normalizeH="0" baseline="76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p>
          </p:txBody>
        </p:sp>
        <p:sp>
          <p:nvSpPr>
            <p:cNvPr id="46" name="Rectangle 45">
              <a:extLst>
                <a:ext uri="{FF2B5EF4-FFF2-40B4-BE49-F238E27FC236}">
                  <a16:creationId xmlns:a16="http://schemas.microsoft.com/office/drawing/2014/main" id="{7CC3D7C1-7BDC-4742-AD20-8467AC35D16F}"/>
                </a:ext>
              </a:extLst>
            </p:cNvPr>
            <p:cNvSpPr/>
            <p:nvPr/>
          </p:nvSpPr>
          <p:spPr>
            <a:xfrm>
              <a:off x="527142" y="4261788"/>
              <a:ext cx="4093317"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ANSYS</a:t>
              </a:r>
              <a:r>
                <a:rPr kumimoji="0" lang="en-US" sz="1700" i="0" u="none" strike="noStrike" kern="1200" cap="none" spc="0" normalizeH="0" baseline="82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r>
                <a:rPr kumimoji="0" lang="en-US" sz="28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 </a:t>
              </a:r>
              <a:r>
                <a:rPr kumimoji="0" lang="en-US" sz="3200" i="0" u="none" strike="noStrike" kern="1200" cap="none" spc="0" normalizeH="0" baseline="0" noProof="0" dirty="0" err="1">
                  <a:ln>
                    <a:noFill/>
                  </a:ln>
                  <a:solidFill>
                    <a:srgbClr val="5555EB"/>
                  </a:solidFill>
                  <a:effectLst/>
                  <a:uLnTx/>
                  <a:uFillTx/>
                  <a:latin typeface="Effra Medium" panose="020B0703020203020204" pitchFamily="34" charset="0"/>
                  <a:ea typeface="+mn-ea"/>
                  <a:cs typeface="Effra Medium" panose="020B0703020203020204" pitchFamily="34" charset="0"/>
                </a:rPr>
                <a:t>SpaceClaim</a:t>
              </a:r>
              <a:r>
                <a:rPr kumimoji="0" lang="en-US" sz="1700" i="0" u="none" strike="noStrike" kern="1200" cap="none" spc="0" normalizeH="0" baseline="82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p>
          </p:txBody>
        </p:sp>
        <p:sp>
          <p:nvSpPr>
            <p:cNvPr id="47" name="Rectangle 46">
              <a:extLst>
                <a:ext uri="{FF2B5EF4-FFF2-40B4-BE49-F238E27FC236}">
                  <a16:creationId xmlns:a16="http://schemas.microsoft.com/office/drawing/2014/main" id="{BC003455-D89A-43FD-8CF2-6D77B7335DEB}"/>
                </a:ext>
              </a:extLst>
            </p:cNvPr>
            <p:cNvSpPr/>
            <p:nvPr/>
          </p:nvSpPr>
          <p:spPr>
            <a:xfrm>
              <a:off x="6380317" y="1998334"/>
              <a:ext cx="440197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MAXON Cinema 4D</a:t>
              </a:r>
              <a:r>
                <a:rPr kumimoji="0" lang="en-US" sz="1700" i="0" u="none" strike="noStrike" kern="1200" cap="none" spc="0" normalizeH="0" baseline="100000" noProof="0" dirty="0">
                  <a:ln>
                    <a:noFill/>
                  </a:ln>
                  <a:effectLst/>
                  <a:uLnTx/>
                  <a:uFillTx/>
                  <a:latin typeface="Effra Medium" panose="020B0703020203020204" pitchFamily="34" charset="0"/>
                  <a:ea typeface="+mn-ea"/>
                  <a:cs typeface="Effra Medium" panose="020B0703020203020204" pitchFamily="34" charset="0"/>
                </a:rPr>
                <a:t>TM</a:t>
              </a:r>
            </a:p>
          </p:txBody>
        </p:sp>
        <p:sp>
          <p:nvSpPr>
            <p:cNvPr id="48" name="Rectangle 47">
              <a:extLst>
                <a:ext uri="{FF2B5EF4-FFF2-40B4-BE49-F238E27FC236}">
                  <a16:creationId xmlns:a16="http://schemas.microsoft.com/office/drawing/2014/main" id="{DE4BDB9B-033F-4F1B-81EF-A43AE98D310B}"/>
                </a:ext>
              </a:extLst>
            </p:cNvPr>
            <p:cNvSpPr/>
            <p:nvPr/>
          </p:nvSpPr>
          <p:spPr>
            <a:xfrm>
              <a:off x="880642" y="5155535"/>
              <a:ext cx="3573791"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Adobe</a:t>
              </a:r>
              <a:r>
                <a:rPr kumimoji="0" lang="en-US" sz="1700" i="0" u="none" strike="noStrike" kern="1200" cap="none" spc="0" normalizeH="0" baseline="82000" noProof="0" dirty="0">
                  <a:ln>
                    <a:noFill/>
                  </a:ln>
                  <a:effectLst/>
                  <a:uLnTx/>
                  <a:uFillTx/>
                  <a:latin typeface="Effra Medium" panose="020B0703020203020204" pitchFamily="34" charset="0"/>
                  <a:ea typeface="+mn-ea"/>
                  <a:cs typeface="Effra Medium" panose="020B0703020203020204" pitchFamily="34" charset="0"/>
                </a:rPr>
                <a:t>®</a:t>
              </a:r>
              <a:r>
                <a:rPr kumimoji="0" lang="en-US" sz="28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a:t>
              </a:r>
              <a:r>
                <a:rPr kumimoji="0" lang="en-US" sz="32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Photoshop</a:t>
              </a:r>
              <a:r>
                <a:rPr kumimoji="0" lang="en-US" sz="1700" i="0" u="none" strike="noStrike" kern="1200" cap="none" spc="0" normalizeH="0" baseline="82000" noProof="0" dirty="0">
                  <a:ln>
                    <a:noFill/>
                  </a:ln>
                  <a:effectLst/>
                  <a:uLnTx/>
                  <a:uFillTx/>
                  <a:latin typeface="Effra Medium" panose="020B0703020203020204" pitchFamily="34" charset="0"/>
                  <a:ea typeface="+mn-ea"/>
                  <a:cs typeface="Effra Medium" panose="020B0703020203020204" pitchFamily="34" charset="0"/>
                </a:rPr>
                <a:t>®</a:t>
              </a:r>
            </a:p>
          </p:txBody>
        </p:sp>
        <p:sp>
          <p:nvSpPr>
            <p:cNvPr id="49" name="Rectangle 48">
              <a:extLst>
                <a:ext uri="{FF2B5EF4-FFF2-40B4-BE49-F238E27FC236}">
                  <a16:creationId xmlns:a16="http://schemas.microsoft.com/office/drawing/2014/main" id="{0DB361E0-88F2-4E9A-A981-D37B7F8F001A}"/>
                </a:ext>
              </a:extLst>
            </p:cNvPr>
            <p:cNvSpPr/>
            <p:nvPr/>
          </p:nvSpPr>
          <p:spPr>
            <a:xfrm>
              <a:off x="680739" y="5558155"/>
              <a:ext cx="3772506"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ANSYS</a:t>
              </a:r>
              <a:r>
                <a:rPr kumimoji="0" lang="en-US" sz="1600" i="0" u="none" strike="noStrike" kern="1200" cap="none" spc="0" normalizeH="0" baseline="82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24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kumimoji="0" lang="en-US" sz="2800" i="0" u="none" strike="noStrike" kern="1200" cap="none" spc="0" normalizeH="0" baseline="0" noProof="0" dirty="0" err="1">
                  <a:ln>
                    <a:noFill/>
                  </a:ln>
                  <a:solidFill>
                    <a:srgbClr val="55565A"/>
                  </a:solidFill>
                  <a:effectLst/>
                  <a:uLnTx/>
                  <a:uFillTx/>
                  <a:latin typeface="Effra Medium" panose="020B0703020203020204" pitchFamily="34" charset="0"/>
                  <a:ea typeface="+mn-ea"/>
                  <a:cs typeface="Effra Medium" panose="020B0703020203020204" pitchFamily="34" charset="0"/>
                </a:rPr>
                <a:t>Workbench</a:t>
              </a:r>
              <a:r>
                <a:rPr kumimoji="0" lang="en-US" sz="1500" i="0" u="none" strike="noStrike" kern="1200" cap="none" spc="0" normalizeH="0" baseline="83000" noProof="0" dirty="0" err="1">
                  <a:ln>
                    <a:noFill/>
                  </a:ln>
                  <a:solidFill>
                    <a:srgbClr val="55565A"/>
                  </a:solidFill>
                  <a:effectLst/>
                  <a:uLnTx/>
                  <a:uFillTx/>
                  <a:latin typeface="Effra Medium" panose="020B0703020203020204" pitchFamily="34" charset="0"/>
                  <a:ea typeface="+mn-ea"/>
                  <a:cs typeface="Effra Medium" panose="020B0703020203020204" pitchFamily="34" charset="0"/>
                </a:rPr>
                <a:t>TM</a:t>
              </a:r>
              <a:endParaRPr kumimoji="0" lang="en-US" sz="1500" i="0" u="none" strike="noStrike" kern="1200" cap="none" spc="0" normalizeH="0" baseline="83000" noProof="0" dirty="0">
                <a:ln>
                  <a:noFill/>
                </a:ln>
                <a:solidFill>
                  <a:srgbClr val="55565A"/>
                </a:solidFill>
                <a:effectLst/>
                <a:uLnTx/>
                <a:uFillTx/>
                <a:latin typeface="Effra Medium" panose="020B0703020203020204" pitchFamily="34" charset="0"/>
                <a:ea typeface="+mn-ea"/>
                <a:cs typeface="Effra Medium" panose="020B0703020203020204" pitchFamily="34" charset="0"/>
              </a:endParaRPr>
            </a:p>
          </p:txBody>
        </p:sp>
        <p:sp>
          <p:nvSpPr>
            <p:cNvPr id="50" name="Rectangle 49">
              <a:extLst>
                <a:ext uri="{FF2B5EF4-FFF2-40B4-BE49-F238E27FC236}">
                  <a16:creationId xmlns:a16="http://schemas.microsoft.com/office/drawing/2014/main" id="{F2C4D3A7-DF2F-4440-9D03-8A2F0092DF54}"/>
                </a:ext>
              </a:extLst>
            </p:cNvPr>
            <p:cNvSpPr/>
            <p:nvPr/>
          </p:nvSpPr>
          <p:spPr>
            <a:xfrm>
              <a:off x="8671700" y="3250476"/>
              <a:ext cx="2534192" cy="477054"/>
            </a:xfrm>
            <a:prstGeom prst="rect">
              <a:avLst/>
            </a:prstGeom>
          </p:spPr>
          <p:txBody>
            <a:bodyPr wrap="square">
              <a:spAutoFit/>
            </a:bodyPr>
            <a:lstStyle/>
            <a:p>
              <a:pPr lvl="0" algn="ctr"/>
              <a:r>
                <a:rPr kumimoji="0" lang="en-US" sz="25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Autodesk</a:t>
              </a:r>
              <a:r>
                <a:rPr kumimoji="0" lang="en-US" sz="1400" i="0" u="none" strike="noStrike" kern="1200" cap="none" spc="0" normalizeH="0" baseline="82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20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kumimoji="0" lang="en-US" sz="25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Revit</a:t>
              </a:r>
              <a:r>
                <a:rPr lang="en-US" sz="1400" baseline="82000" dirty="0">
                  <a:solidFill>
                    <a:srgbClr val="55565A"/>
                  </a:solidFill>
                  <a:latin typeface="Effra Medium" panose="020B0703020203020204" pitchFamily="34" charset="0"/>
                  <a:cs typeface="Effra Medium" panose="020B0703020203020204" pitchFamily="34" charset="0"/>
                </a:rPr>
                <a:t>®</a:t>
              </a:r>
              <a:endParaRPr kumimoji="0" lang="en-US" sz="1400" i="0" u="none" strike="noStrike" kern="1200" cap="none" spc="0" normalizeH="0" baseline="82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51" name="Rectangle 50">
              <a:extLst>
                <a:ext uri="{FF2B5EF4-FFF2-40B4-BE49-F238E27FC236}">
                  <a16:creationId xmlns:a16="http://schemas.microsoft.com/office/drawing/2014/main" id="{8E50DD4C-FFF6-43E0-8177-41DF344843B0}"/>
                </a:ext>
              </a:extLst>
            </p:cNvPr>
            <p:cNvSpPr/>
            <p:nvPr/>
          </p:nvSpPr>
          <p:spPr>
            <a:xfrm>
              <a:off x="8467920" y="2958835"/>
              <a:ext cx="2983063" cy="477054"/>
            </a:xfrm>
            <a:prstGeom prst="rect">
              <a:avLst/>
            </a:prstGeom>
          </p:spPr>
          <p:txBody>
            <a:bodyPr wrap="square">
              <a:spAutoFit/>
            </a:bodyPr>
            <a:lstStyle/>
            <a:p>
              <a:pPr lvl="0" algn="ctr"/>
              <a:r>
                <a:rPr kumimoji="0" lang="en-US" sz="24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Autodesk</a:t>
              </a:r>
              <a:r>
                <a:rPr kumimoji="0" lang="en-US" sz="1300" i="0" u="none" strike="noStrike" kern="1200" cap="none" spc="0" normalizeH="0" baseline="82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20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kumimoji="0" lang="en-US" sz="24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Inventor</a:t>
              </a:r>
              <a:r>
                <a:rPr lang="en-US" sz="1300" baseline="82000" dirty="0">
                  <a:solidFill>
                    <a:srgbClr val="55565A"/>
                  </a:solidFill>
                  <a:latin typeface="Effra Medium" panose="020B0703020203020204" pitchFamily="34" charset="0"/>
                  <a:cs typeface="Effra Medium" panose="020B0703020203020204" pitchFamily="34" charset="0"/>
                </a:rPr>
                <a:t>®</a:t>
              </a:r>
              <a:endParaRPr kumimoji="0" lang="en-US" sz="1300" i="0" u="none" strike="noStrike" kern="1200" cap="none" spc="0" normalizeH="0" baseline="82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52" name="Rectangle 51">
              <a:extLst>
                <a:ext uri="{FF2B5EF4-FFF2-40B4-BE49-F238E27FC236}">
                  <a16:creationId xmlns:a16="http://schemas.microsoft.com/office/drawing/2014/main" id="{1FB5C027-91CC-4E53-A7BD-1299C45CAC59}"/>
                </a:ext>
              </a:extLst>
            </p:cNvPr>
            <p:cNvSpPr/>
            <p:nvPr/>
          </p:nvSpPr>
          <p:spPr>
            <a:xfrm>
              <a:off x="432635" y="3082379"/>
              <a:ext cx="2983063" cy="477054"/>
            </a:xfrm>
            <a:prstGeom prst="rect">
              <a:avLst/>
            </a:prstGeom>
          </p:spPr>
          <p:txBody>
            <a:bodyPr wrap="square">
              <a:spAutoFit/>
            </a:bodyPr>
            <a:lstStyle/>
            <a:p>
              <a:pPr lvl="0" algn="ctr"/>
              <a:r>
                <a:rPr kumimoji="0" lang="en-US" sz="2400" i="0" u="none" strike="noStrike" kern="1200" cap="none" spc="0" normalizeH="0" baseline="0" noProof="0" dirty="0" err="1">
                  <a:ln>
                    <a:noFill/>
                  </a:ln>
                  <a:solidFill>
                    <a:srgbClr val="55565A"/>
                  </a:solidFill>
                  <a:effectLst/>
                  <a:uLnTx/>
                  <a:uFillTx/>
                  <a:latin typeface="Effra Medium" panose="020B0703020203020204" pitchFamily="34" charset="0"/>
                  <a:ea typeface="+mn-ea"/>
                  <a:cs typeface="Effra Medium" panose="020B0703020203020204" pitchFamily="34" charset="0"/>
                </a:rPr>
                <a:t>SideFX</a:t>
              </a:r>
              <a:r>
                <a:rPr kumimoji="0" lang="en-US" sz="1300" i="0" u="none" strike="noStrike" kern="1200" cap="none" spc="0" normalizeH="0" baseline="82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20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kumimoji="0" lang="en-US" sz="24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Houdini</a:t>
              </a:r>
              <a:r>
                <a:rPr lang="en-US" sz="1200" baseline="89000" dirty="0">
                  <a:solidFill>
                    <a:srgbClr val="55565A"/>
                  </a:solidFill>
                  <a:latin typeface="Effra Medium" panose="020B0703020203020204" pitchFamily="34" charset="0"/>
                  <a:cs typeface="Effra Medium" panose="020B0703020203020204" pitchFamily="34" charset="0"/>
                </a:rPr>
                <a:t>TM</a:t>
              </a:r>
              <a:endParaRPr kumimoji="0" lang="en-US" sz="1200" i="0" u="none" strike="noStrike" kern="1200" cap="none" spc="0" normalizeH="0" baseline="89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53" name="Rectangle 52">
              <a:extLst>
                <a:ext uri="{FF2B5EF4-FFF2-40B4-BE49-F238E27FC236}">
                  <a16:creationId xmlns:a16="http://schemas.microsoft.com/office/drawing/2014/main" id="{2CC5E2DF-82B3-4CED-9E57-9136CF3C370B}"/>
                </a:ext>
              </a:extLst>
            </p:cNvPr>
            <p:cNvSpPr/>
            <p:nvPr/>
          </p:nvSpPr>
          <p:spPr>
            <a:xfrm>
              <a:off x="730122" y="3356012"/>
              <a:ext cx="2184307" cy="400110"/>
            </a:xfrm>
            <a:prstGeom prst="rect">
              <a:avLst/>
            </a:prstGeom>
          </p:spPr>
          <p:txBody>
            <a:bodyPr wrap="square">
              <a:spAutoFit/>
            </a:bodyPr>
            <a:lstStyle/>
            <a:p>
              <a:pPr lvl="0" algn="ctr"/>
              <a:r>
                <a:rPr kumimoji="0" lang="en-US" sz="20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SIEMENS</a:t>
              </a:r>
              <a:r>
                <a:rPr kumimoji="0" lang="en-US"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 </a:t>
              </a:r>
              <a:r>
                <a:rPr kumimoji="0" lang="en-US" sz="2000" i="0" u="none" strike="noStrike" kern="1200" cap="none" spc="0" normalizeH="0" baseline="0" noProof="0" dirty="0" err="1">
                  <a:ln>
                    <a:noFill/>
                  </a:ln>
                  <a:solidFill>
                    <a:srgbClr val="5555EB"/>
                  </a:solidFill>
                  <a:effectLst/>
                  <a:uLnTx/>
                  <a:uFillTx/>
                  <a:latin typeface="Effra Medium" panose="020B0703020203020204" pitchFamily="34" charset="0"/>
                  <a:ea typeface="+mn-ea"/>
                  <a:cs typeface="Effra Medium" panose="020B0703020203020204" pitchFamily="34" charset="0"/>
                </a:rPr>
                <a:t>Femap</a:t>
              </a:r>
              <a:r>
                <a:rPr lang="en-US" sz="1000" baseline="90000" dirty="0">
                  <a:solidFill>
                    <a:srgbClr val="5555EB"/>
                  </a:solidFill>
                  <a:latin typeface="Effra Medium" panose="020B0703020203020204" pitchFamily="34" charset="0"/>
                  <a:cs typeface="Effra Medium" panose="020B0703020203020204" pitchFamily="34" charset="0"/>
                </a:rPr>
                <a:t>TM</a:t>
              </a:r>
              <a:endParaRPr kumimoji="0" lang="en-US" sz="1000" i="0" u="none" strike="noStrike" kern="1200" cap="none" spc="0" normalizeH="0" baseline="90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54" name="Rectangle 53">
              <a:extLst>
                <a:ext uri="{FF2B5EF4-FFF2-40B4-BE49-F238E27FC236}">
                  <a16:creationId xmlns:a16="http://schemas.microsoft.com/office/drawing/2014/main" id="{CC464636-E962-4B8F-986F-CADBE32115CA}"/>
                </a:ext>
              </a:extLst>
            </p:cNvPr>
            <p:cNvSpPr/>
            <p:nvPr/>
          </p:nvSpPr>
          <p:spPr>
            <a:xfrm>
              <a:off x="899965" y="2876847"/>
              <a:ext cx="2116370" cy="400110"/>
            </a:xfrm>
            <a:prstGeom prst="rect">
              <a:avLst/>
            </a:prstGeom>
          </p:spPr>
          <p:txBody>
            <a:bodyPr wrap="square">
              <a:spAutoFit/>
            </a:bodyPr>
            <a:lstStyle/>
            <a:p>
              <a:pPr lvl="0" algn="ctr"/>
              <a:r>
                <a:rPr kumimoji="0" lang="en-US" sz="20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Autodesk</a:t>
              </a:r>
              <a:r>
                <a:rPr lang="en-US" sz="1100" baseline="82000" dirty="0">
                  <a:solidFill>
                    <a:srgbClr val="5555EB"/>
                  </a:solidFill>
                  <a:latin typeface="Effra Medium" panose="020B0703020203020204" pitchFamily="34" charset="0"/>
                  <a:cs typeface="Effra Medium" panose="020B0703020203020204" pitchFamily="34" charset="0"/>
                </a:rPr>
                <a:t>®</a:t>
              </a:r>
              <a:r>
                <a:rPr kumimoji="0" lang="en-US"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 </a:t>
              </a:r>
              <a:r>
                <a:rPr kumimoji="0" lang="en-US" sz="20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VRED</a:t>
              </a:r>
              <a:r>
                <a:rPr lang="en-US" sz="1000" baseline="90000" dirty="0">
                  <a:solidFill>
                    <a:srgbClr val="5555EB"/>
                  </a:solidFill>
                  <a:latin typeface="Effra Medium" panose="020B0703020203020204" pitchFamily="34" charset="0"/>
                  <a:cs typeface="Effra Medium" panose="020B0703020203020204" pitchFamily="34" charset="0"/>
                </a:rPr>
                <a:t>TM</a:t>
              </a:r>
              <a:endParaRPr kumimoji="0" lang="en-US" sz="1000" i="0" u="none" strike="noStrike" kern="1200" cap="none" spc="0" normalizeH="0" baseline="90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56" name="Rectangle 55">
              <a:extLst>
                <a:ext uri="{FF2B5EF4-FFF2-40B4-BE49-F238E27FC236}">
                  <a16:creationId xmlns:a16="http://schemas.microsoft.com/office/drawing/2014/main" id="{27A66A5C-0CC5-4038-9963-C789584BF002}"/>
                </a:ext>
              </a:extLst>
            </p:cNvPr>
            <p:cNvSpPr/>
            <p:nvPr/>
          </p:nvSpPr>
          <p:spPr>
            <a:xfrm>
              <a:off x="680739" y="4669063"/>
              <a:ext cx="2344876" cy="400110"/>
            </a:xfrm>
            <a:prstGeom prst="rect">
              <a:avLst/>
            </a:prstGeom>
          </p:spPr>
          <p:txBody>
            <a:bodyPr wrap="square">
              <a:spAutoFit/>
            </a:bodyPr>
            <a:lstStyle/>
            <a:p>
              <a:pPr lvl="0" algn="ctr"/>
              <a:r>
                <a:rPr kumimoji="0" lang="en-US" sz="20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The Foundry Modo</a:t>
              </a:r>
              <a:r>
                <a:rPr lang="en-US" sz="1100" baseline="82000" dirty="0">
                  <a:latin typeface="Effra Medium" panose="020B0703020203020204" pitchFamily="34" charset="0"/>
                  <a:cs typeface="Effra Medium" panose="020B0703020203020204" pitchFamily="34" charset="0"/>
                </a:rPr>
                <a:t>®</a:t>
              </a:r>
              <a:endParaRPr kumimoji="0" lang="en-US" sz="1000" i="0" u="none" strike="noStrike" kern="1200" cap="none" spc="0" normalizeH="0" baseline="90000" noProof="0" dirty="0">
                <a:ln>
                  <a:noFill/>
                </a:ln>
                <a:effectLst/>
                <a:uLnTx/>
                <a:uFillTx/>
                <a:latin typeface="Effra Medium" panose="020B0703020203020204" pitchFamily="34" charset="0"/>
                <a:cs typeface="Effra Medium" panose="020B0703020203020204" pitchFamily="34" charset="0"/>
              </a:endParaRPr>
            </a:p>
          </p:txBody>
        </p:sp>
        <p:sp>
          <p:nvSpPr>
            <p:cNvPr id="57" name="Rectangle 56">
              <a:extLst>
                <a:ext uri="{FF2B5EF4-FFF2-40B4-BE49-F238E27FC236}">
                  <a16:creationId xmlns:a16="http://schemas.microsoft.com/office/drawing/2014/main" id="{190717AB-4F4F-4F71-A351-688FA941A43A}"/>
                </a:ext>
              </a:extLst>
            </p:cNvPr>
            <p:cNvSpPr/>
            <p:nvPr/>
          </p:nvSpPr>
          <p:spPr>
            <a:xfrm>
              <a:off x="535233" y="4937770"/>
              <a:ext cx="2344876" cy="400110"/>
            </a:xfrm>
            <a:prstGeom prst="rect">
              <a:avLst/>
            </a:prstGeom>
          </p:spPr>
          <p:txBody>
            <a:bodyPr wrap="square">
              <a:spAutoFit/>
            </a:bodyPr>
            <a:lstStyle/>
            <a:p>
              <a:pPr lvl="0" algn="ctr"/>
              <a:r>
                <a:rPr kumimoji="0" lang="en-US" sz="20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The Foundry Nuke</a:t>
              </a:r>
              <a:r>
                <a:rPr lang="en-US" sz="1100" baseline="82000" dirty="0">
                  <a:latin typeface="Effra Medium" panose="020B0703020203020204" pitchFamily="34" charset="0"/>
                  <a:cs typeface="Effra Medium" panose="020B0703020203020204" pitchFamily="34" charset="0"/>
                </a:rPr>
                <a:t>®</a:t>
              </a:r>
              <a:endParaRPr kumimoji="0" lang="en-US" sz="1000" i="0" u="none" strike="noStrike" kern="1200" cap="none" spc="0" normalizeH="0" baseline="90000" noProof="0" dirty="0">
                <a:ln>
                  <a:noFill/>
                </a:ln>
                <a:effectLst/>
                <a:uLnTx/>
                <a:uFillTx/>
                <a:latin typeface="Effra Medium" panose="020B0703020203020204" pitchFamily="34" charset="0"/>
                <a:cs typeface="Effra Medium" panose="020B0703020203020204" pitchFamily="34" charset="0"/>
              </a:endParaRPr>
            </a:p>
          </p:txBody>
        </p:sp>
        <p:sp>
          <p:nvSpPr>
            <p:cNvPr id="58" name="Rectangle 57">
              <a:extLst>
                <a:ext uri="{FF2B5EF4-FFF2-40B4-BE49-F238E27FC236}">
                  <a16:creationId xmlns:a16="http://schemas.microsoft.com/office/drawing/2014/main" id="{312BF57D-BC94-4D4D-8B09-C7EEEFDCFCB1}"/>
                </a:ext>
              </a:extLst>
            </p:cNvPr>
            <p:cNvSpPr/>
            <p:nvPr/>
          </p:nvSpPr>
          <p:spPr>
            <a:xfrm>
              <a:off x="7855549" y="5170451"/>
              <a:ext cx="2503876" cy="400110"/>
            </a:xfrm>
            <a:prstGeom prst="rect">
              <a:avLst/>
            </a:prstGeom>
          </p:spPr>
          <p:txBody>
            <a:bodyPr wrap="square">
              <a:spAutoFit/>
            </a:bodyPr>
            <a:lstStyle/>
            <a:p>
              <a:pPr lvl="0" algn="ctr"/>
              <a:r>
                <a:rPr kumimoji="0" lang="en-US" sz="20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SIEMENS Solid Edge</a:t>
              </a:r>
              <a:r>
                <a:rPr lang="en-US" sz="1100" baseline="82000" dirty="0">
                  <a:latin typeface="Effra Medium" panose="020B0703020203020204" pitchFamily="34" charset="0"/>
                  <a:cs typeface="Effra Medium" panose="020B0703020203020204" pitchFamily="34" charset="0"/>
                </a:rPr>
                <a:t>®</a:t>
              </a:r>
              <a:endParaRPr kumimoji="0" lang="en-US" sz="1000" i="0" u="none" strike="noStrike" kern="1200" cap="none" spc="0" normalizeH="0" baseline="90000" noProof="0" dirty="0">
                <a:ln>
                  <a:noFill/>
                </a:ln>
                <a:effectLst/>
                <a:uLnTx/>
                <a:uFillTx/>
                <a:latin typeface="Effra Medium" panose="020B0703020203020204" pitchFamily="34" charset="0"/>
                <a:cs typeface="Effra Medium" panose="020B0703020203020204" pitchFamily="34" charset="0"/>
              </a:endParaRPr>
            </a:p>
          </p:txBody>
        </p:sp>
        <p:sp>
          <p:nvSpPr>
            <p:cNvPr id="59" name="Rectangle 58">
              <a:extLst>
                <a:ext uri="{FF2B5EF4-FFF2-40B4-BE49-F238E27FC236}">
                  <a16:creationId xmlns:a16="http://schemas.microsoft.com/office/drawing/2014/main" id="{51F0D680-4FED-400D-B9DE-64D5C93DD318}"/>
                </a:ext>
              </a:extLst>
            </p:cNvPr>
            <p:cNvSpPr/>
            <p:nvPr/>
          </p:nvSpPr>
          <p:spPr>
            <a:xfrm>
              <a:off x="9877720" y="2393567"/>
              <a:ext cx="1573263" cy="400110"/>
            </a:xfrm>
            <a:prstGeom prst="rect">
              <a:avLst/>
            </a:prstGeom>
          </p:spPr>
          <p:txBody>
            <a:bodyPr wrap="square">
              <a:spAutoFit/>
            </a:bodyPr>
            <a:lstStyle/>
            <a:p>
              <a:pPr lvl="0" algn="ctr"/>
              <a:r>
                <a:rPr kumimoji="0" lang="en-US" sz="20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ANSYS</a:t>
              </a:r>
              <a:r>
                <a:rPr lang="en-US" sz="1100" baseline="82000" dirty="0">
                  <a:solidFill>
                    <a:srgbClr val="55565A"/>
                  </a:solidFill>
                  <a:latin typeface="Effra Medium" panose="020B0703020203020204" pitchFamily="34" charset="0"/>
                  <a:cs typeface="Effra Medium" panose="020B0703020203020204" pitchFamily="34" charset="0"/>
                </a:rPr>
                <a:t>®</a:t>
              </a:r>
              <a:r>
                <a:rPr kumimoji="0" lang="en-US" sz="20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AIM</a:t>
              </a:r>
              <a:r>
                <a:rPr lang="en-US" sz="1100" baseline="82000" dirty="0">
                  <a:solidFill>
                    <a:srgbClr val="55565A"/>
                  </a:solidFill>
                  <a:latin typeface="Effra Medium" panose="020B0703020203020204" pitchFamily="34" charset="0"/>
                  <a:cs typeface="Effra Medium" panose="020B0703020203020204" pitchFamily="34" charset="0"/>
                </a:rPr>
                <a:t>®</a:t>
              </a:r>
              <a:endParaRPr kumimoji="0" lang="en-US" sz="1000" i="0" u="none" strike="noStrike" kern="1200" cap="none" spc="0" normalizeH="0" baseline="90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60" name="Rectangle 59">
              <a:extLst>
                <a:ext uri="{FF2B5EF4-FFF2-40B4-BE49-F238E27FC236}">
                  <a16:creationId xmlns:a16="http://schemas.microsoft.com/office/drawing/2014/main" id="{F4E7DEBC-F468-48CC-AA4E-29C6C91F6941}"/>
                </a:ext>
              </a:extLst>
            </p:cNvPr>
            <p:cNvSpPr/>
            <p:nvPr/>
          </p:nvSpPr>
          <p:spPr>
            <a:xfrm>
              <a:off x="9853849" y="2763969"/>
              <a:ext cx="1631967" cy="400110"/>
            </a:xfrm>
            <a:prstGeom prst="rect">
              <a:avLst/>
            </a:prstGeom>
          </p:spPr>
          <p:txBody>
            <a:bodyPr wrap="square">
              <a:spAutoFit/>
            </a:bodyPr>
            <a:lstStyle/>
            <a:p>
              <a:pPr lvl="0" algn="ctr"/>
              <a:r>
                <a:rPr kumimoji="0" lang="en-US" sz="20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ANSYS</a:t>
              </a:r>
              <a:r>
                <a:rPr lang="en-US" sz="1100" baseline="82000" dirty="0">
                  <a:solidFill>
                    <a:srgbClr val="55565A"/>
                  </a:solidFill>
                  <a:latin typeface="Effra Medium" panose="020B0703020203020204" pitchFamily="34" charset="0"/>
                  <a:cs typeface="Effra Medium" panose="020B0703020203020204" pitchFamily="34" charset="0"/>
                </a:rPr>
                <a:t>®</a:t>
              </a:r>
              <a:r>
                <a:rPr kumimoji="0" lang="en-US" sz="20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CFX</a:t>
              </a:r>
              <a:r>
                <a:rPr lang="en-US" sz="1100" baseline="82000" dirty="0">
                  <a:solidFill>
                    <a:srgbClr val="55565A"/>
                  </a:solidFill>
                  <a:latin typeface="Effra Medium" panose="020B0703020203020204" pitchFamily="34" charset="0"/>
                  <a:cs typeface="Effra Medium" panose="020B0703020203020204" pitchFamily="34" charset="0"/>
                </a:rPr>
                <a:t>®</a:t>
              </a:r>
              <a:endParaRPr kumimoji="0" lang="en-US" sz="1000" i="0" u="none" strike="noStrike" kern="1200" cap="none" spc="0" normalizeH="0" baseline="90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61" name="Rectangle 60">
              <a:extLst>
                <a:ext uri="{FF2B5EF4-FFF2-40B4-BE49-F238E27FC236}">
                  <a16:creationId xmlns:a16="http://schemas.microsoft.com/office/drawing/2014/main" id="{C0D6DF61-7059-4404-9941-35E6034B0D52}"/>
                </a:ext>
              </a:extLst>
            </p:cNvPr>
            <p:cNvSpPr/>
            <p:nvPr/>
          </p:nvSpPr>
          <p:spPr>
            <a:xfrm>
              <a:off x="9018062" y="4121884"/>
              <a:ext cx="2362000" cy="307777"/>
            </a:xfrm>
            <a:prstGeom prst="rect">
              <a:avLst/>
            </a:prstGeom>
          </p:spPr>
          <p:txBody>
            <a:bodyPr wrap="square">
              <a:spAutoFit/>
            </a:bodyPr>
            <a:lstStyle/>
            <a:p>
              <a:pPr lvl="0" algn="ctr"/>
              <a:r>
                <a:rPr lang="en-US" sz="1400" dirty="0">
                  <a:solidFill>
                    <a:srgbClr val="5555EB"/>
                  </a:solidFill>
                  <a:latin typeface="Effra Medium" panose="020B0703020203020204" pitchFamily="34" charset="0"/>
                  <a:cs typeface="Effra Medium" panose="020B0703020203020204" pitchFamily="34" charset="0"/>
                </a:rPr>
                <a:t>Blackmagic </a:t>
              </a:r>
              <a:r>
                <a:rPr lang="en-US" sz="1400" dirty="0" err="1">
                  <a:solidFill>
                    <a:srgbClr val="5555EB"/>
                  </a:solidFill>
                  <a:latin typeface="Effra Medium" panose="020B0703020203020204" pitchFamily="34" charset="0"/>
                  <a:cs typeface="Effra Medium" panose="020B0703020203020204" pitchFamily="34" charset="0"/>
                </a:rPr>
                <a:t>DaVinci</a:t>
              </a:r>
              <a:r>
                <a:rPr lang="en-US" sz="1400" dirty="0">
                  <a:solidFill>
                    <a:srgbClr val="5555EB"/>
                  </a:solidFill>
                  <a:latin typeface="Effra Medium" panose="020B0703020203020204" pitchFamily="34" charset="0"/>
                  <a:cs typeface="Effra Medium" panose="020B0703020203020204" pitchFamily="34" charset="0"/>
                </a:rPr>
                <a:t> Resolve</a:t>
              </a:r>
            </a:p>
          </p:txBody>
        </p:sp>
        <p:sp>
          <p:nvSpPr>
            <p:cNvPr id="62" name="Rectangle 61">
              <a:extLst>
                <a:ext uri="{FF2B5EF4-FFF2-40B4-BE49-F238E27FC236}">
                  <a16:creationId xmlns:a16="http://schemas.microsoft.com/office/drawing/2014/main" id="{7A08BDD7-3709-476B-B512-339A2B482634}"/>
                </a:ext>
              </a:extLst>
            </p:cNvPr>
            <p:cNvSpPr/>
            <p:nvPr/>
          </p:nvSpPr>
          <p:spPr>
            <a:xfrm>
              <a:off x="1580281" y="4128570"/>
              <a:ext cx="1917604" cy="338554"/>
            </a:xfrm>
            <a:prstGeom prst="rect">
              <a:avLst/>
            </a:prstGeom>
          </p:spPr>
          <p:txBody>
            <a:bodyPr wrap="square">
              <a:spAutoFit/>
            </a:bodyPr>
            <a:lstStyle/>
            <a:p>
              <a:pPr lvl="0" algn="ctr"/>
              <a:r>
                <a:rPr kumimoji="0" lang="en-US" sz="16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Autodesk</a:t>
              </a:r>
              <a:r>
                <a:rPr kumimoji="0" lang="en-US" sz="900" i="0" u="none" strike="noStrike" kern="1200" cap="none" spc="0" normalizeH="0" baseline="80000" noProof="0" dirty="0">
                  <a:ln>
                    <a:noFill/>
                  </a:ln>
                  <a:effectLst/>
                  <a:uLnTx/>
                  <a:uFillTx/>
                  <a:latin typeface="Effra Medium" panose="020B0703020203020204" pitchFamily="34" charset="0"/>
                  <a:ea typeface="+mn-ea"/>
                  <a:cs typeface="Effra Medium" panose="020B0703020203020204" pitchFamily="34" charset="0"/>
                </a:rPr>
                <a:t>®</a:t>
              </a:r>
              <a:r>
                <a:rPr kumimoji="0" lang="en-US" sz="12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a:t>
              </a:r>
              <a:r>
                <a:rPr kumimoji="0" lang="en-US" sz="1600" i="0" u="none" strike="noStrike" kern="1200" cap="none" spc="0" normalizeH="0" baseline="0" noProof="0" dirty="0" err="1">
                  <a:ln>
                    <a:noFill/>
                  </a:ln>
                  <a:effectLst/>
                  <a:uLnTx/>
                  <a:uFillTx/>
                  <a:latin typeface="Effra Medium" panose="020B0703020203020204" pitchFamily="34" charset="0"/>
                  <a:ea typeface="+mn-ea"/>
                  <a:cs typeface="Effra Medium" panose="020B0703020203020204" pitchFamily="34" charset="0"/>
                </a:rPr>
                <a:t>Mudbox</a:t>
              </a:r>
              <a:r>
                <a:rPr lang="en-US" sz="900" baseline="80000" dirty="0">
                  <a:latin typeface="Effra Medium" panose="020B0703020203020204" pitchFamily="34" charset="0"/>
                  <a:cs typeface="Effra Medium" panose="020B0703020203020204" pitchFamily="34" charset="0"/>
                </a:rPr>
                <a:t>®</a:t>
              </a:r>
              <a:endParaRPr kumimoji="0" lang="en-US" sz="1000" i="0" u="none" strike="noStrike" kern="1200" cap="none" spc="0" normalizeH="0" baseline="80000" noProof="0" dirty="0">
                <a:ln>
                  <a:noFill/>
                </a:ln>
                <a:effectLst/>
                <a:uLnTx/>
                <a:uFillTx/>
                <a:latin typeface="Effra Medium" panose="020B0703020203020204" pitchFamily="34" charset="0"/>
                <a:cs typeface="Effra Medium" panose="020B0703020203020204" pitchFamily="34" charset="0"/>
              </a:endParaRPr>
            </a:p>
          </p:txBody>
        </p:sp>
        <p:sp>
          <p:nvSpPr>
            <p:cNvPr id="63" name="Rectangle 62">
              <a:extLst>
                <a:ext uri="{FF2B5EF4-FFF2-40B4-BE49-F238E27FC236}">
                  <a16:creationId xmlns:a16="http://schemas.microsoft.com/office/drawing/2014/main" id="{DA0726B3-5D47-4C66-9010-6C23C96C51A5}"/>
                </a:ext>
              </a:extLst>
            </p:cNvPr>
            <p:cNvSpPr/>
            <p:nvPr/>
          </p:nvSpPr>
          <p:spPr>
            <a:xfrm>
              <a:off x="4236650" y="2857579"/>
              <a:ext cx="2435518" cy="338554"/>
            </a:xfrm>
            <a:prstGeom prst="rect">
              <a:avLst/>
            </a:prstGeom>
          </p:spPr>
          <p:txBody>
            <a:bodyPr wrap="square">
              <a:spAutoFit/>
            </a:bodyPr>
            <a:lstStyle/>
            <a:p>
              <a:pPr lvl="0" algn="ctr"/>
              <a:r>
                <a:rPr kumimoji="0" lang="en-US" sz="16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Autodesk</a:t>
              </a:r>
              <a:r>
                <a:rPr kumimoji="0" lang="en-US" sz="900" i="0" u="none" strike="noStrike" kern="1200" cap="none" spc="0" normalizeH="0" baseline="80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12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kumimoji="0" lang="en-US" sz="1600" i="0" u="none" strike="noStrike" kern="1200" cap="none" spc="0" normalizeH="0" baseline="0" noProof="0" dirty="0" err="1">
                  <a:ln>
                    <a:noFill/>
                  </a:ln>
                  <a:solidFill>
                    <a:srgbClr val="55565A"/>
                  </a:solidFill>
                  <a:effectLst/>
                  <a:uLnTx/>
                  <a:uFillTx/>
                  <a:latin typeface="Effra Medium" panose="020B0703020203020204" pitchFamily="34" charset="0"/>
                  <a:ea typeface="+mn-ea"/>
                  <a:cs typeface="Effra Medium" panose="020B0703020203020204" pitchFamily="34" charset="0"/>
                </a:rPr>
                <a:t>MotionBuilder</a:t>
              </a:r>
              <a:r>
                <a:rPr lang="en-US" sz="900" baseline="80000" dirty="0">
                  <a:solidFill>
                    <a:srgbClr val="55565A"/>
                  </a:solidFill>
                  <a:latin typeface="Effra Medium" panose="020B0703020203020204" pitchFamily="34" charset="0"/>
                  <a:cs typeface="Effra Medium" panose="020B0703020203020204" pitchFamily="34" charset="0"/>
                </a:rPr>
                <a:t>®</a:t>
              </a:r>
              <a:endParaRPr kumimoji="0" lang="en-US" sz="1000" i="0" u="none" strike="noStrike" kern="1200" cap="none" spc="0" normalizeH="0" baseline="80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64" name="Rectangle 63">
              <a:extLst>
                <a:ext uri="{FF2B5EF4-FFF2-40B4-BE49-F238E27FC236}">
                  <a16:creationId xmlns:a16="http://schemas.microsoft.com/office/drawing/2014/main" id="{8836E511-E4A6-4449-988F-ABB9FF7A5F60}"/>
                </a:ext>
              </a:extLst>
            </p:cNvPr>
            <p:cNvSpPr/>
            <p:nvPr/>
          </p:nvSpPr>
          <p:spPr>
            <a:xfrm>
              <a:off x="5122089" y="4119768"/>
              <a:ext cx="2087977" cy="338554"/>
            </a:xfrm>
            <a:prstGeom prst="rect">
              <a:avLst/>
            </a:prstGeom>
          </p:spPr>
          <p:txBody>
            <a:bodyPr wrap="square">
              <a:spAutoFit/>
            </a:bodyPr>
            <a:lstStyle/>
            <a:p>
              <a:pPr lvl="0" algn="ctr"/>
              <a:r>
                <a:rPr kumimoji="0" lang="en-US" sz="16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Autodesk</a:t>
              </a:r>
              <a:r>
                <a:rPr kumimoji="0" lang="en-US" sz="900" i="0" u="none" strike="noStrike" kern="1200" cap="none" spc="0" normalizeH="0" baseline="80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r>
                <a:rPr kumimoji="0" lang="en-US" sz="12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 </a:t>
              </a:r>
              <a:r>
                <a:rPr kumimoji="0" lang="en-US" sz="16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AutoCAD</a:t>
              </a:r>
              <a:r>
                <a:rPr lang="en-US" sz="900" baseline="80000" dirty="0">
                  <a:solidFill>
                    <a:srgbClr val="5555EB"/>
                  </a:solidFill>
                  <a:latin typeface="Effra Medium" panose="020B0703020203020204" pitchFamily="34" charset="0"/>
                  <a:cs typeface="Effra Medium" panose="020B0703020203020204" pitchFamily="34" charset="0"/>
                </a:rPr>
                <a:t>®</a:t>
              </a:r>
              <a:endParaRPr kumimoji="0" lang="en-US" sz="1000" i="0" u="none" strike="noStrike" kern="1200" cap="none" spc="0" normalizeH="0" baseline="80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65" name="Rectangle 64">
              <a:extLst>
                <a:ext uri="{FF2B5EF4-FFF2-40B4-BE49-F238E27FC236}">
                  <a16:creationId xmlns:a16="http://schemas.microsoft.com/office/drawing/2014/main" id="{0168C6A5-9FC8-4A30-ACFB-6A2CFEDE24B7}"/>
                </a:ext>
              </a:extLst>
            </p:cNvPr>
            <p:cNvSpPr/>
            <p:nvPr/>
          </p:nvSpPr>
          <p:spPr>
            <a:xfrm>
              <a:off x="9948837" y="2608174"/>
              <a:ext cx="1377386" cy="307777"/>
            </a:xfrm>
            <a:prstGeom prst="rect">
              <a:avLst/>
            </a:prstGeom>
          </p:spPr>
          <p:txBody>
            <a:bodyPr wrap="square">
              <a:spAutoFit/>
            </a:bodyPr>
            <a:lstStyle/>
            <a:p>
              <a:pPr lvl="0" algn="ctr"/>
              <a:r>
                <a:rPr kumimoji="0" lang="en-US" sz="14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ANSYS</a:t>
              </a:r>
              <a:r>
                <a:rPr kumimoji="0" lang="en-US" sz="800" i="0" u="none" strike="noStrike" kern="1200" cap="none" spc="0" normalizeH="0" baseline="75000" noProof="0" dirty="0">
                  <a:ln>
                    <a:noFill/>
                  </a:ln>
                  <a:effectLst/>
                  <a:uLnTx/>
                  <a:uFillTx/>
                  <a:latin typeface="Effra Medium" panose="020B0703020203020204" pitchFamily="34" charset="0"/>
                  <a:ea typeface="+mn-ea"/>
                  <a:cs typeface="Effra Medium" panose="020B0703020203020204" pitchFamily="34" charset="0"/>
                </a:rPr>
                <a:t>®</a:t>
              </a:r>
              <a:r>
                <a:rPr kumimoji="0" lang="en-US" sz="11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 </a:t>
              </a:r>
              <a:r>
                <a:rPr kumimoji="0" lang="en-US" sz="1400" i="0" u="none" strike="noStrike" kern="1200" cap="none" spc="0" normalizeH="0" baseline="0" noProof="0" dirty="0">
                  <a:ln>
                    <a:noFill/>
                  </a:ln>
                  <a:effectLst/>
                  <a:uLnTx/>
                  <a:uFillTx/>
                  <a:latin typeface="Effra Medium" panose="020B0703020203020204" pitchFamily="34" charset="0"/>
                  <a:ea typeface="+mn-ea"/>
                  <a:cs typeface="Effra Medium" panose="020B0703020203020204" pitchFamily="34" charset="0"/>
                </a:rPr>
                <a:t>Icepak</a:t>
              </a:r>
              <a:r>
                <a:rPr lang="en-US" sz="800" baseline="75000" dirty="0">
                  <a:latin typeface="Effra Medium" panose="020B0703020203020204" pitchFamily="34" charset="0"/>
                  <a:cs typeface="Effra Medium" panose="020B0703020203020204" pitchFamily="34" charset="0"/>
                </a:rPr>
                <a:t>®</a:t>
              </a:r>
              <a:endParaRPr kumimoji="0" lang="en-US" sz="9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66" name="Rectangle 65">
              <a:extLst>
                <a:ext uri="{FF2B5EF4-FFF2-40B4-BE49-F238E27FC236}">
                  <a16:creationId xmlns:a16="http://schemas.microsoft.com/office/drawing/2014/main" id="{939DA502-4B0C-46DA-A1F7-DA33154741E6}"/>
                </a:ext>
              </a:extLst>
            </p:cNvPr>
            <p:cNvSpPr/>
            <p:nvPr/>
          </p:nvSpPr>
          <p:spPr>
            <a:xfrm>
              <a:off x="4301989" y="3488436"/>
              <a:ext cx="2908406" cy="307777"/>
            </a:xfrm>
            <a:prstGeom prst="rect">
              <a:avLst/>
            </a:prstGeom>
          </p:spPr>
          <p:txBody>
            <a:bodyPr wrap="square">
              <a:spAutoFit/>
            </a:bodyPr>
            <a:lstStyle/>
            <a:p>
              <a:pPr lvl="0" algn="ctr"/>
              <a:r>
                <a:rPr lang="en-US" sz="1400" dirty="0">
                  <a:latin typeface="Effra Medium" panose="020B0703020203020204" pitchFamily="34" charset="0"/>
                  <a:cs typeface="Effra Medium" panose="020B0703020203020204" pitchFamily="34" charset="0"/>
                </a:rPr>
                <a:t>Robert </a:t>
              </a:r>
              <a:r>
                <a:rPr lang="en-US" sz="1400" dirty="0" err="1">
                  <a:latin typeface="Effra Medium" panose="020B0703020203020204" pitchFamily="34" charset="0"/>
                  <a:cs typeface="Effra Medium" panose="020B0703020203020204" pitchFamily="34" charset="0"/>
                </a:rPr>
                <a:t>McNeel</a:t>
              </a:r>
              <a:r>
                <a:rPr lang="en-US" sz="1400" dirty="0">
                  <a:latin typeface="Effra Medium" panose="020B0703020203020204" pitchFamily="34" charset="0"/>
                  <a:cs typeface="Effra Medium" panose="020B0703020203020204" pitchFamily="34" charset="0"/>
                </a:rPr>
                <a:t> &amp; Associates Rhino</a:t>
              </a:r>
              <a:r>
                <a:rPr lang="en-US" sz="800" baseline="75000" dirty="0">
                  <a:latin typeface="Effra Medium" panose="020B0703020203020204" pitchFamily="34" charset="0"/>
                  <a:cs typeface="Effra Medium" panose="020B0703020203020204" pitchFamily="34" charset="0"/>
                </a:rPr>
                <a:t>®</a:t>
              </a:r>
              <a:endParaRPr kumimoji="0" lang="en-US" sz="9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67" name="Rectangle 66">
              <a:extLst>
                <a:ext uri="{FF2B5EF4-FFF2-40B4-BE49-F238E27FC236}">
                  <a16:creationId xmlns:a16="http://schemas.microsoft.com/office/drawing/2014/main" id="{E88813FF-E3FA-4406-B388-F17A64DA2A39}"/>
                </a:ext>
              </a:extLst>
            </p:cNvPr>
            <p:cNvSpPr/>
            <p:nvPr/>
          </p:nvSpPr>
          <p:spPr>
            <a:xfrm>
              <a:off x="4797173" y="5739255"/>
              <a:ext cx="2021760" cy="307777"/>
            </a:xfrm>
            <a:prstGeom prst="rect">
              <a:avLst/>
            </a:prstGeom>
          </p:spPr>
          <p:txBody>
            <a:bodyPr wrap="square">
              <a:spAutoFit/>
            </a:bodyPr>
            <a:lstStyle/>
            <a:p>
              <a:pPr lvl="0" algn="ctr"/>
              <a:r>
                <a:rPr lang="en-US" sz="1400" dirty="0">
                  <a:latin typeface="Effra Medium" panose="020B0703020203020204" pitchFamily="34" charset="0"/>
                  <a:cs typeface="Effra Medium" panose="020B0703020203020204" pitchFamily="34" charset="0"/>
                </a:rPr>
                <a:t>SIEMENS Teamcenter</a:t>
              </a:r>
              <a:r>
                <a:rPr lang="en-US" sz="800" baseline="75000" dirty="0">
                  <a:latin typeface="Effra Medium" panose="020B0703020203020204" pitchFamily="34" charset="0"/>
                  <a:cs typeface="Effra Medium" panose="020B0703020203020204" pitchFamily="34" charset="0"/>
                </a:rPr>
                <a:t>®</a:t>
              </a:r>
              <a:endParaRPr kumimoji="0" lang="en-US" sz="9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68" name="Rectangle 67">
              <a:extLst>
                <a:ext uri="{FF2B5EF4-FFF2-40B4-BE49-F238E27FC236}">
                  <a16:creationId xmlns:a16="http://schemas.microsoft.com/office/drawing/2014/main" id="{3B86DC0D-104D-4CF9-A03B-BAC13EDACA20}"/>
                </a:ext>
              </a:extLst>
            </p:cNvPr>
            <p:cNvSpPr/>
            <p:nvPr/>
          </p:nvSpPr>
          <p:spPr>
            <a:xfrm>
              <a:off x="6603080" y="5739394"/>
              <a:ext cx="2332404" cy="307777"/>
            </a:xfrm>
            <a:prstGeom prst="rect">
              <a:avLst/>
            </a:prstGeom>
          </p:spPr>
          <p:txBody>
            <a:bodyPr wrap="square">
              <a:spAutoFit/>
            </a:bodyPr>
            <a:lstStyle/>
            <a:p>
              <a:pPr lvl="0" algn="ctr"/>
              <a:r>
                <a:rPr lang="en-US" sz="1400" dirty="0">
                  <a:solidFill>
                    <a:srgbClr val="5555EB"/>
                  </a:solidFill>
                  <a:latin typeface="Effra Medium" panose="020B0703020203020204" pitchFamily="34" charset="0"/>
                  <a:cs typeface="Effra Medium" panose="020B0703020203020204" pitchFamily="34" charset="0"/>
                </a:rPr>
                <a:t>CNC Software </a:t>
              </a:r>
              <a:r>
                <a:rPr lang="en-US" sz="1400" dirty="0" err="1">
                  <a:solidFill>
                    <a:srgbClr val="5555EB"/>
                  </a:solidFill>
                  <a:latin typeface="Effra Medium" panose="020B0703020203020204" pitchFamily="34" charset="0"/>
                  <a:cs typeface="Effra Medium" panose="020B0703020203020204" pitchFamily="34" charset="0"/>
                </a:rPr>
                <a:t>Mastercam</a:t>
              </a:r>
              <a:r>
                <a:rPr lang="en-US" sz="800" baseline="75000" dirty="0">
                  <a:solidFill>
                    <a:srgbClr val="5555EB"/>
                  </a:solidFill>
                  <a:latin typeface="Effra Medium" panose="020B0703020203020204" pitchFamily="34" charset="0"/>
                  <a:cs typeface="Effra Medium" panose="020B0703020203020204" pitchFamily="34" charset="0"/>
                </a:rPr>
                <a:t>®</a:t>
              </a:r>
              <a:endParaRPr kumimoji="0" lang="en-US" sz="9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69" name="Rectangle 68">
              <a:extLst>
                <a:ext uri="{FF2B5EF4-FFF2-40B4-BE49-F238E27FC236}">
                  <a16:creationId xmlns:a16="http://schemas.microsoft.com/office/drawing/2014/main" id="{D66576A8-4FC7-456C-8934-DB199CFBF451}"/>
                </a:ext>
              </a:extLst>
            </p:cNvPr>
            <p:cNvSpPr/>
            <p:nvPr/>
          </p:nvSpPr>
          <p:spPr>
            <a:xfrm>
              <a:off x="3034372" y="4607439"/>
              <a:ext cx="1341204" cy="338554"/>
            </a:xfrm>
            <a:prstGeom prst="rect">
              <a:avLst/>
            </a:prstGeom>
          </p:spPr>
          <p:txBody>
            <a:bodyPr wrap="square">
              <a:spAutoFit/>
            </a:bodyPr>
            <a:lstStyle/>
            <a:p>
              <a:pPr lvl="0" algn="ctr"/>
              <a:r>
                <a:rPr kumimoji="0" lang="en-US" sz="1600" i="0" u="none" strike="noStrike" kern="1200" cap="none" spc="0" normalizeH="0" baseline="0" noProof="0" dirty="0" err="1">
                  <a:ln>
                    <a:noFill/>
                  </a:ln>
                  <a:effectLst/>
                  <a:uLnTx/>
                  <a:uFillTx/>
                  <a:latin typeface="Effra Medium" panose="020B0703020203020204" pitchFamily="34" charset="0"/>
                  <a:ea typeface="+mn-ea"/>
                  <a:cs typeface="Effra Medium" panose="020B0703020203020204" pitchFamily="34" charset="0"/>
                </a:rPr>
                <a:t>Artec</a:t>
              </a:r>
              <a:r>
                <a:rPr kumimoji="0" lang="en-US" sz="1600" i="0" u="none" strike="noStrike" kern="1200" cap="none" spc="0" normalizeH="0" baseline="0" noProof="0" dirty="0">
                  <a:ln>
                    <a:noFill/>
                  </a:ln>
                  <a:effectLst/>
                  <a:uLnTx/>
                  <a:uFillTx/>
                  <a:latin typeface="Effra Medium" panose="020B0703020203020204" pitchFamily="34" charset="0"/>
                  <a:cs typeface="Effra Medium" panose="020B0703020203020204" pitchFamily="34" charset="0"/>
                </a:rPr>
                <a:t> Studio</a:t>
              </a:r>
              <a:endParaRPr kumimoji="0" lang="en-US" sz="16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70" name="Rectangle 69">
              <a:extLst>
                <a:ext uri="{FF2B5EF4-FFF2-40B4-BE49-F238E27FC236}">
                  <a16:creationId xmlns:a16="http://schemas.microsoft.com/office/drawing/2014/main" id="{2002CE9E-F558-4CA7-BE5A-9C0DE0DE7199}"/>
                </a:ext>
              </a:extLst>
            </p:cNvPr>
            <p:cNvSpPr/>
            <p:nvPr/>
          </p:nvSpPr>
          <p:spPr>
            <a:xfrm>
              <a:off x="9086578" y="5747950"/>
              <a:ext cx="2187831" cy="261610"/>
            </a:xfrm>
            <a:prstGeom prst="rect">
              <a:avLst/>
            </a:prstGeom>
          </p:spPr>
          <p:txBody>
            <a:bodyPr wrap="square">
              <a:spAutoFit/>
            </a:bodyPr>
            <a:lstStyle/>
            <a:p>
              <a:pPr lvl="0" algn="ctr"/>
              <a:r>
                <a:rPr lang="en-US" sz="1100" dirty="0">
                  <a:latin typeface="Effra Medium" panose="020B0703020203020204" pitchFamily="34" charset="0"/>
                  <a:cs typeface="Effra Medium" panose="020B0703020203020204" pitchFamily="34" charset="0"/>
                </a:rPr>
                <a:t>Bentley Systems</a:t>
              </a:r>
              <a:r>
                <a:rPr lang="en-US" sz="600" baseline="75000" dirty="0">
                  <a:latin typeface="Effra Medium" panose="020B0703020203020204" pitchFamily="34" charset="0"/>
                  <a:cs typeface="Effra Medium" panose="020B0703020203020204" pitchFamily="34" charset="0"/>
                </a:rPr>
                <a:t>®</a:t>
              </a:r>
              <a:r>
                <a:rPr lang="en-US" sz="1100" dirty="0">
                  <a:latin typeface="Effra Medium" panose="020B0703020203020204" pitchFamily="34" charset="0"/>
                  <a:cs typeface="Effra Medium" panose="020B0703020203020204" pitchFamily="34" charset="0"/>
                </a:rPr>
                <a:t> MicroStation</a:t>
              </a:r>
              <a:r>
                <a:rPr lang="en-US" sz="600" baseline="75000" dirty="0">
                  <a:latin typeface="Effra Medium" panose="020B0703020203020204" pitchFamily="34" charset="0"/>
                  <a:cs typeface="Effra Medium" panose="020B0703020203020204" pitchFamily="34" charset="0"/>
                </a:rPr>
                <a:t>®</a:t>
              </a:r>
              <a:endParaRPr kumimoji="0" lang="en-US" sz="7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71" name="Rectangle 70">
              <a:extLst>
                <a:ext uri="{FF2B5EF4-FFF2-40B4-BE49-F238E27FC236}">
                  <a16:creationId xmlns:a16="http://schemas.microsoft.com/office/drawing/2014/main" id="{C90BE0ED-2F8F-410F-9626-FDC0714F84C7}"/>
                </a:ext>
              </a:extLst>
            </p:cNvPr>
            <p:cNvSpPr/>
            <p:nvPr/>
          </p:nvSpPr>
          <p:spPr>
            <a:xfrm>
              <a:off x="7026841" y="3519004"/>
              <a:ext cx="2005147" cy="261610"/>
            </a:xfrm>
            <a:prstGeom prst="rect">
              <a:avLst/>
            </a:prstGeom>
          </p:spPr>
          <p:txBody>
            <a:bodyPr wrap="square">
              <a:spAutoFit/>
            </a:bodyPr>
            <a:lstStyle/>
            <a:p>
              <a:pPr lvl="0" algn="ctr"/>
              <a:r>
                <a:rPr lang="en-US" sz="1100" dirty="0">
                  <a:solidFill>
                    <a:srgbClr val="5555EB"/>
                  </a:solidFill>
                  <a:latin typeface="Effra Medium" panose="020B0703020203020204" pitchFamily="34" charset="0"/>
                  <a:cs typeface="Effra Medium" panose="020B0703020203020204" pitchFamily="34" charset="0"/>
                </a:rPr>
                <a:t>Dassault </a:t>
              </a:r>
              <a:r>
                <a:rPr lang="en-US" sz="1100" dirty="0" err="1">
                  <a:solidFill>
                    <a:srgbClr val="5555EB"/>
                  </a:solidFill>
                  <a:latin typeface="Effra Medium" panose="020B0703020203020204" pitchFamily="34" charset="0"/>
                  <a:cs typeface="Effra Medium" panose="020B0703020203020204" pitchFamily="34" charset="0"/>
                </a:rPr>
                <a:t>Systèmes</a:t>
              </a:r>
              <a:r>
                <a:rPr lang="en-US" sz="600" baseline="75000" dirty="0">
                  <a:solidFill>
                    <a:srgbClr val="5555EB"/>
                  </a:solidFill>
                  <a:latin typeface="Effra Medium" panose="020B0703020203020204" pitchFamily="34" charset="0"/>
                  <a:cs typeface="Effra Medium" panose="020B0703020203020204" pitchFamily="34" charset="0"/>
                </a:rPr>
                <a:t>®</a:t>
              </a:r>
              <a:r>
                <a:rPr lang="en-US" sz="1100" dirty="0">
                  <a:solidFill>
                    <a:srgbClr val="5555EB"/>
                  </a:solidFill>
                  <a:latin typeface="Effra Medium" panose="020B0703020203020204" pitchFamily="34" charset="0"/>
                  <a:cs typeface="Effra Medium" panose="020B0703020203020204" pitchFamily="34" charset="0"/>
                </a:rPr>
                <a:t> ABAQUS</a:t>
              </a:r>
              <a:r>
                <a:rPr lang="en-US" sz="600" baseline="75000" dirty="0">
                  <a:solidFill>
                    <a:srgbClr val="5555EB"/>
                  </a:solidFill>
                  <a:latin typeface="Effra Medium" panose="020B0703020203020204" pitchFamily="34" charset="0"/>
                  <a:cs typeface="Effra Medium" panose="020B0703020203020204" pitchFamily="34" charset="0"/>
                </a:rPr>
                <a:t>®</a:t>
              </a:r>
              <a:endParaRPr kumimoji="0" lang="en-US" sz="7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72" name="Rectangle 71">
              <a:extLst>
                <a:ext uri="{FF2B5EF4-FFF2-40B4-BE49-F238E27FC236}">
                  <a16:creationId xmlns:a16="http://schemas.microsoft.com/office/drawing/2014/main" id="{CE5E1EA2-D302-4465-8D20-9E221294B367}"/>
                </a:ext>
              </a:extLst>
            </p:cNvPr>
            <p:cNvSpPr/>
            <p:nvPr/>
          </p:nvSpPr>
          <p:spPr>
            <a:xfrm>
              <a:off x="3033962" y="2887588"/>
              <a:ext cx="1314172" cy="261610"/>
            </a:xfrm>
            <a:prstGeom prst="rect">
              <a:avLst/>
            </a:prstGeom>
          </p:spPr>
          <p:txBody>
            <a:bodyPr wrap="square">
              <a:spAutoFit/>
            </a:bodyPr>
            <a:lstStyle/>
            <a:p>
              <a:pPr lvl="0" algn="ctr"/>
              <a:r>
                <a:rPr lang="en-US" sz="1100" dirty="0">
                  <a:solidFill>
                    <a:srgbClr val="55565A"/>
                  </a:solidFill>
                  <a:latin typeface="Effra Medium" panose="020B0703020203020204" pitchFamily="34" charset="0"/>
                  <a:cs typeface="Effra Medium" panose="020B0703020203020204" pitchFamily="34" charset="0"/>
                </a:rPr>
                <a:t>ANSYS</a:t>
              </a:r>
              <a:r>
                <a:rPr lang="en-US" sz="600" baseline="75000" dirty="0">
                  <a:solidFill>
                    <a:srgbClr val="55565A"/>
                  </a:solidFill>
                  <a:latin typeface="Effra Medium" panose="020B0703020203020204" pitchFamily="34" charset="0"/>
                  <a:cs typeface="Effra Medium" panose="020B0703020203020204" pitchFamily="34" charset="0"/>
                </a:rPr>
                <a:t>®</a:t>
              </a:r>
              <a:r>
                <a:rPr lang="en-US" sz="1100" dirty="0">
                  <a:solidFill>
                    <a:srgbClr val="55565A"/>
                  </a:solidFill>
                  <a:latin typeface="Effra Medium" panose="020B0703020203020204" pitchFamily="34" charset="0"/>
                  <a:cs typeface="Effra Medium" panose="020B0703020203020204" pitchFamily="34" charset="0"/>
                </a:rPr>
                <a:t> </a:t>
              </a:r>
              <a:r>
                <a:rPr lang="en-US" sz="1100" dirty="0" err="1">
                  <a:solidFill>
                    <a:srgbClr val="55565A"/>
                  </a:solidFill>
                  <a:latin typeface="Effra Medium" panose="020B0703020203020204" pitchFamily="34" charset="0"/>
                  <a:cs typeface="Effra Medium" panose="020B0703020203020204" pitchFamily="34" charset="0"/>
                </a:rPr>
                <a:t>Meshing</a:t>
              </a:r>
              <a:r>
                <a:rPr lang="en-US" sz="600" baseline="75000" dirty="0" err="1">
                  <a:solidFill>
                    <a:srgbClr val="55565A"/>
                  </a:solidFill>
                  <a:latin typeface="Effra Medium" panose="020B0703020203020204" pitchFamily="34" charset="0"/>
                  <a:cs typeface="Effra Medium" panose="020B0703020203020204" pitchFamily="34" charset="0"/>
                </a:rPr>
                <a:t>TM</a:t>
              </a:r>
              <a:endParaRPr kumimoji="0" lang="en-US" sz="7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73" name="Rectangle 72">
              <a:extLst>
                <a:ext uri="{FF2B5EF4-FFF2-40B4-BE49-F238E27FC236}">
                  <a16:creationId xmlns:a16="http://schemas.microsoft.com/office/drawing/2014/main" id="{06C18FDC-0DB5-4F19-AA41-2BDCD9C1C5D7}"/>
                </a:ext>
              </a:extLst>
            </p:cNvPr>
            <p:cNvSpPr/>
            <p:nvPr/>
          </p:nvSpPr>
          <p:spPr>
            <a:xfrm>
              <a:off x="1720466" y="3633146"/>
              <a:ext cx="1377386" cy="307777"/>
            </a:xfrm>
            <a:prstGeom prst="rect">
              <a:avLst/>
            </a:prstGeom>
          </p:spPr>
          <p:txBody>
            <a:bodyPr wrap="square">
              <a:spAutoFit/>
            </a:bodyPr>
            <a:lstStyle/>
            <a:p>
              <a:pPr lvl="0" algn="ctr"/>
              <a:r>
                <a:rPr kumimoji="0" lang="en-US" sz="14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ANSYS</a:t>
              </a:r>
              <a:r>
                <a:rPr kumimoji="0" lang="en-US" sz="800" i="0" u="none" strike="noStrike" kern="1200" cap="none" spc="0" normalizeH="0" baseline="75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11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lang="en-US" sz="1400" dirty="0" err="1">
                  <a:solidFill>
                    <a:srgbClr val="55565A"/>
                  </a:solidFill>
                  <a:latin typeface="Effra Medium" panose="020B0703020203020204" pitchFamily="34" charset="0"/>
                  <a:cs typeface="Effra Medium" panose="020B0703020203020204" pitchFamily="34" charset="0"/>
                </a:rPr>
                <a:t>TGrid</a:t>
              </a:r>
              <a:r>
                <a:rPr lang="en-US" sz="800" baseline="75000" dirty="0" err="1">
                  <a:solidFill>
                    <a:srgbClr val="55565A"/>
                  </a:solidFill>
                  <a:latin typeface="Effra Medium" panose="020B0703020203020204" pitchFamily="34" charset="0"/>
                  <a:cs typeface="Effra Medium" panose="020B0703020203020204" pitchFamily="34" charset="0"/>
                </a:rPr>
                <a:t>TM</a:t>
              </a:r>
              <a:endParaRPr kumimoji="0" lang="en-US" sz="9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74" name="Rectangle 73">
              <a:extLst>
                <a:ext uri="{FF2B5EF4-FFF2-40B4-BE49-F238E27FC236}">
                  <a16:creationId xmlns:a16="http://schemas.microsoft.com/office/drawing/2014/main" id="{C011622C-324C-4D12-8151-91743305F1E6}"/>
                </a:ext>
              </a:extLst>
            </p:cNvPr>
            <p:cNvSpPr/>
            <p:nvPr/>
          </p:nvSpPr>
          <p:spPr>
            <a:xfrm>
              <a:off x="2680879" y="3488247"/>
              <a:ext cx="1770434" cy="307777"/>
            </a:xfrm>
            <a:prstGeom prst="rect">
              <a:avLst/>
            </a:prstGeom>
          </p:spPr>
          <p:txBody>
            <a:bodyPr wrap="square">
              <a:spAutoFit/>
            </a:bodyPr>
            <a:lstStyle/>
            <a:p>
              <a:pPr lvl="0" algn="ctr"/>
              <a:r>
                <a:rPr kumimoji="0" lang="en-US" sz="14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ANSYS</a:t>
              </a:r>
              <a:r>
                <a:rPr kumimoji="0" lang="en-US" sz="800" i="0" u="none" strike="noStrike" kern="1200" cap="none" spc="0" normalizeH="0" baseline="75000" noProof="0" dirty="0">
                  <a:ln>
                    <a:noFill/>
                  </a:ln>
                  <a:solidFill>
                    <a:srgbClr val="5555EB"/>
                  </a:solidFill>
                  <a:effectLst/>
                  <a:uLnTx/>
                  <a:uFillTx/>
                  <a:latin typeface="Effra Medium" panose="020B0703020203020204" pitchFamily="34" charset="0"/>
                  <a:ea typeface="+mn-ea"/>
                  <a:cs typeface="Effra Medium" panose="020B0703020203020204" pitchFamily="34" charset="0"/>
                </a:rPr>
                <a:t>®</a:t>
              </a:r>
              <a:r>
                <a:rPr kumimoji="0" lang="en-US" sz="1100" i="0" u="none" strike="noStrike" kern="1200" cap="none" spc="0" normalizeH="0" baseline="0" noProof="0" dirty="0">
                  <a:ln>
                    <a:noFill/>
                  </a:ln>
                  <a:solidFill>
                    <a:srgbClr val="5555EB"/>
                  </a:solidFill>
                  <a:effectLst/>
                  <a:uLnTx/>
                  <a:uFillTx/>
                  <a:latin typeface="Effra Medium" panose="020B0703020203020204" pitchFamily="34" charset="0"/>
                  <a:ea typeface="+mn-ea"/>
                  <a:cs typeface="Effra Medium" panose="020B0703020203020204" pitchFamily="34" charset="0"/>
                </a:rPr>
                <a:t> </a:t>
              </a:r>
              <a:r>
                <a:rPr lang="en-US" sz="1400" dirty="0">
                  <a:solidFill>
                    <a:srgbClr val="5555EB"/>
                  </a:solidFill>
                  <a:latin typeface="Effra Medium" panose="020B0703020203020204" pitchFamily="34" charset="0"/>
                  <a:cs typeface="Effra Medium" panose="020B0703020203020204" pitchFamily="34" charset="0"/>
                </a:rPr>
                <a:t>Mechanical</a:t>
              </a:r>
              <a:r>
                <a:rPr lang="en-US" sz="800" baseline="75000" dirty="0">
                  <a:solidFill>
                    <a:srgbClr val="5555EB"/>
                  </a:solidFill>
                  <a:latin typeface="Effra Medium" panose="020B0703020203020204" pitchFamily="34" charset="0"/>
                  <a:cs typeface="Effra Medium" panose="020B0703020203020204" pitchFamily="34" charset="0"/>
                </a:rPr>
                <a:t>TM</a:t>
              </a:r>
              <a:endParaRPr kumimoji="0" lang="en-US" sz="9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75" name="Rectangle 74">
              <a:extLst>
                <a:ext uri="{FF2B5EF4-FFF2-40B4-BE49-F238E27FC236}">
                  <a16:creationId xmlns:a16="http://schemas.microsoft.com/office/drawing/2014/main" id="{137B4ED7-9626-456B-A905-0AD42A079A68}"/>
                </a:ext>
              </a:extLst>
            </p:cNvPr>
            <p:cNvSpPr/>
            <p:nvPr/>
          </p:nvSpPr>
          <p:spPr>
            <a:xfrm>
              <a:off x="7096916" y="4132970"/>
              <a:ext cx="1864995" cy="307777"/>
            </a:xfrm>
            <a:prstGeom prst="rect">
              <a:avLst/>
            </a:prstGeom>
          </p:spPr>
          <p:txBody>
            <a:bodyPr wrap="square">
              <a:spAutoFit/>
            </a:bodyPr>
            <a:lstStyle/>
            <a:p>
              <a:pPr lvl="0" algn="ctr"/>
              <a:r>
                <a:rPr kumimoji="0" lang="en-US" sz="14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ANSYS</a:t>
              </a:r>
              <a:r>
                <a:rPr kumimoji="0" lang="en-US" sz="800" i="0" u="none" strike="noStrike" kern="1200" cap="none" spc="0" normalizeH="0" baseline="75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11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lang="en-US" sz="1400" dirty="0">
                  <a:solidFill>
                    <a:srgbClr val="55565A"/>
                  </a:solidFill>
                  <a:latin typeface="Effra Medium" panose="020B0703020203020204" pitchFamily="34" charset="0"/>
                  <a:cs typeface="Effra Medium" panose="020B0703020203020204" pitchFamily="34" charset="0"/>
                </a:rPr>
                <a:t>CEI </a:t>
              </a:r>
              <a:r>
                <a:rPr lang="en-US" sz="1400" dirty="0" err="1">
                  <a:solidFill>
                    <a:srgbClr val="55565A"/>
                  </a:solidFill>
                  <a:latin typeface="Effra Medium" panose="020B0703020203020204" pitchFamily="34" charset="0"/>
                  <a:cs typeface="Effra Medium" panose="020B0703020203020204" pitchFamily="34" charset="0"/>
                </a:rPr>
                <a:t>EnSight</a:t>
              </a:r>
              <a:r>
                <a:rPr lang="en-US" sz="800" baseline="75000" dirty="0" err="1">
                  <a:solidFill>
                    <a:srgbClr val="55565A"/>
                  </a:solidFill>
                  <a:latin typeface="Effra Medium" panose="020B0703020203020204" pitchFamily="34" charset="0"/>
                  <a:cs typeface="Effra Medium" panose="020B0703020203020204" pitchFamily="34" charset="0"/>
                </a:rPr>
                <a:t>TM</a:t>
              </a:r>
              <a:endParaRPr kumimoji="0" lang="en-US" sz="9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76" name="Rectangle 75">
              <a:extLst>
                <a:ext uri="{FF2B5EF4-FFF2-40B4-BE49-F238E27FC236}">
                  <a16:creationId xmlns:a16="http://schemas.microsoft.com/office/drawing/2014/main" id="{F03FAA86-B014-4A3B-86E5-28ACC51D1A92}"/>
                </a:ext>
              </a:extLst>
            </p:cNvPr>
            <p:cNvSpPr/>
            <p:nvPr/>
          </p:nvSpPr>
          <p:spPr>
            <a:xfrm>
              <a:off x="6686042" y="5190772"/>
              <a:ext cx="1307895" cy="261610"/>
            </a:xfrm>
            <a:prstGeom prst="rect">
              <a:avLst/>
            </a:prstGeom>
          </p:spPr>
          <p:txBody>
            <a:bodyPr wrap="square">
              <a:spAutoFit/>
            </a:bodyPr>
            <a:lstStyle/>
            <a:p>
              <a:pPr lvl="0" algn="ctr"/>
              <a:r>
                <a:rPr lang="en-US" sz="1100" dirty="0">
                  <a:solidFill>
                    <a:srgbClr val="55565A"/>
                  </a:solidFill>
                  <a:latin typeface="Effra Medium" panose="020B0703020203020204" pitchFamily="34" charset="0"/>
                  <a:cs typeface="Effra Medium" panose="020B0703020203020204" pitchFamily="34" charset="0"/>
                </a:rPr>
                <a:t>ANSYS</a:t>
              </a:r>
              <a:r>
                <a:rPr lang="en-US" sz="700" baseline="75000" dirty="0">
                  <a:solidFill>
                    <a:srgbClr val="55565A"/>
                  </a:solidFill>
                  <a:latin typeface="Effra Medium" panose="020B0703020203020204" pitchFamily="34" charset="0"/>
                  <a:cs typeface="Effra Medium" panose="020B0703020203020204" pitchFamily="34" charset="0"/>
                </a:rPr>
                <a:t>®</a:t>
              </a:r>
              <a:r>
                <a:rPr lang="en-US" sz="1100" dirty="0">
                  <a:solidFill>
                    <a:srgbClr val="55565A"/>
                  </a:solidFill>
                  <a:latin typeface="Effra Medium" panose="020B0703020203020204" pitchFamily="34" charset="0"/>
                  <a:cs typeface="Effra Medium" panose="020B0703020203020204" pitchFamily="34" charset="0"/>
                </a:rPr>
                <a:t> </a:t>
              </a:r>
              <a:r>
                <a:rPr lang="en-US" sz="1100" dirty="0" err="1">
                  <a:solidFill>
                    <a:srgbClr val="55565A"/>
                  </a:solidFill>
                  <a:latin typeface="Effra Medium" panose="020B0703020203020204" pitchFamily="34" charset="0"/>
                  <a:cs typeface="Effra Medium" panose="020B0703020203020204" pitchFamily="34" charset="0"/>
                </a:rPr>
                <a:t>Polyflow</a:t>
              </a:r>
              <a:r>
                <a:rPr lang="en-US" sz="700" baseline="75000" dirty="0">
                  <a:solidFill>
                    <a:srgbClr val="55565A"/>
                  </a:solidFill>
                  <a:latin typeface="Effra Medium" panose="020B0703020203020204" pitchFamily="34" charset="0"/>
                  <a:cs typeface="Effra Medium" panose="020B0703020203020204" pitchFamily="34" charset="0"/>
                </a:rPr>
                <a:t>®</a:t>
              </a:r>
              <a:endParaRPr kumimoji="0" lang="en-US" sz="7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77" name="Rectangle 76">
              <a:extLst>
                <a:ext uri="{FF2B5EF4-FFF2-40B4-BE49-F238E27FC236}">
                  <a16:creationId xmlns:a16="http://schemas.microsoft.com/office/drawing/2014/main" id="{4840E02B-18D7-40A7-9736-EC8D236DF0B2}"/>
                </a:ext>
              </a:extLst>
            </p:cNvPr>
            <p:cNvSpPr/>
            <p:nvPr/>
          </p:nvSpPr>
          <p:spPr>
            <a:xfrm>
              <a:off x="9853849" y="4607291"/>
              <a:ext cx="1377386" cy="307777"/>
            </a:xfrm>
            <a:prstGeom prst="rect">
              <a:avLst/>
            </a:prstGeom>
          </p:spPr>
          <p:txBody>
            <a:bodyPr wrap="square">
              <a:spAutoFit/>
            </a:bodyPr>
            <a:lstStyle/>
            <a:p>
              <a:pPr lvl="0" algn="ctr"/>
              <a:r>
                <a:rPr kumimoji="0" lang="en-US" sz="14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ANSYS</a:t>
              </a:r>
              <a:r>
                <a:rPr kumimoji="0" lang="en-US" sz="800" i="0" u="none" strike="noStrike" kern="1200" cap="none" spc="0" normalizeH="0" baseline="75000" noProof="0" dirty="0">
                  <a:ln>
                    <a:noFill/>
                  </a:ln>
                  <a:solidFill>
                    <a:srgbClr val="55565A"/>
                  </a:solidFill>
                  <a:effectLst/>
                  <a:uLnTx/>
                  <a:uFillTx/>
                  <a:latin typeface="Effra Medium" panose="020B0703020203020204" pitchFamily="34" charset="0"/>
                  <a:ea typeface="+mn-ea"/>
                  <a:cs typeface="Effra Medium" panose="020B0703020203020204" pitchFamily="34" charset="0"/>
                </a:rPr>
                <a:t>®</a:t>
              </a:r>
              <a:r>
                <a:rPr kumimoji="0" lang="en-US" sz="1100" i="0" u="none" strike="noStrike" kern="1200" cap="none" spc="0" normalizeH="0" baseline="0" noProof="0" dirty="0">
                  <a:ln>
                    <a:noFill/>
                  </a:ln>
                  <a:solidFill>
                    <a:srgbClr val="55565A"/>
                  </a:solidFill>
                  <a:effectLst/>
                  <a:uLnTx/>
                  <a:uFillTx/>
                  <a:latin typeface="Effra Medium" panose="020B0703020203020204" pitchFamily="34" charset="0"/>
                  <a:ea typeface="+mn-ea"/>
                  <a:cs typeface="Effra Medium" panose="020B0703020203020204" pitchFamily="34" charset="0"/>
                </a:rPr>
                <a:t> </a:t>
              </a:r>
              <a:r>
                <a:rPr lang="en-US" sz="1400" dirty="0">
                  <a:solidFill>
                    <a:srgbClr val="55565A"/>
                  </a:solidFill>
                  <a:latin typeface="Effra Medium" panose="020B0703020203020204" pitchFamily="34" charset="0"/>
                  <a:cs typeface="Effra Medium" panose="020B0703020203020204" pitchFamily="34" charset="0"/>
                </a:rPr>
                <a:t>Fluent</a:t>
              </a:r>
              <a:r>
                <a:rPr lang="en-US" sz="800" baseline="75000" dirty="0">
                  <a:solidFill>
                    <a:srgbClr val="55565A"/>
                  </a:solidFill>
                  <a:latin typeface="Effra Medium" panose="020B0703020203020204" pitchFamily="34" charset="0"/>
                  <a:cs typeface="Effra Medium" panose="020B0703020203020204" pitchFamily="34" charset="0"/>
                </a:rPr>
                <a:t>®</a:t>
              </a:r>
              <a:endParaRPr kumimoji="0" lang="en-US" sz="9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78" name="Rectangle 77">
              <a:extLst>
                <a:ext uri="{FF2B5EF4-FFF2-40B4-BE49-F238E27FC236}">
                  <a16:creationId xmlns:a16="http://schemas.microsoft.com/office/drawing/2014/main" id="{117502A2-DFD6-4571-9EAD-70E01E054308}"/>
                </a:ext>
              </a:extLst>
            </p:cNvPr>
            <p:cNvSpPr/>
            <p:nvPr/>
          </p:nvSpPr>
          <p:spPr>
            <a:xfrm>
              <a:off x="4448438" y="5194006"/>
              <a:ext cx="2070164" cy="253916"/>
            </a:xfrm>
            <a:prstGeom prst="rect">
              <a:avLst/>
            </a:prstGeom>
          </p:spPr>
          <p:txBody>
            <a:bodyPr wrap="square">
              <a:spAutoFit/>
            </a:bodyPr>
            <a:lstStyle/>
            <a:p>
              <a:pPr lvl="0" algn="ctr"/>
              <a:r>
                <a:rPr lang="en-US" sz="1050" dirty="0">
                  <a:solidFill>
                    <a:srgbClr val="55565A"/>
                  </a:solidFill>
                  <a:latin typeface="Effra Medium" panose="020B0703020203020204" pitchFamily="34" charset="0"/>
                  <a:cs typeface="Effra Medium" panose="020B0703020203020204" pitchFamily="34" charset="0"/>
                </a:rPr>
                <a:t>Altair</a:t>
              </a:r>
              <a:r>
                <a:rPr lang="en-US" sz="600" baseline="75000" dirty="0">
                  <a:solidFill>
                    <a:srgbClr val="55565A"/>
                  </a:solidFill>
                  <a:latin typeface="Effra Medium" panose="020B0703020203020204" pitchFamily="34" charset="0"/>
                  <a:cs typeface="Effra Medium" panose="020B0703020203020204" pitchFamily="34" charset="0"/>
                </a:rPr>
                <a:t>®</a:t>
              </a:r>
              <a:r>
                <a:rPr lang="en-US" sz="1050" dirty="0">
                  <a:solidFill>
                    <a:srgbClr val="55565A"/>
                  </a:solidFill>
                  <a:latin typeface="Effra Medium" panose="020B0703020203020204" pitchFamily="34" charset="0"/>
                  <a:cs typeface="Effra Medium" panose="020B0703020203020204" pitchFamily="34" charset="0"/>
                </a:rPr>
                <a:t> Engineering HyperWorks</a:t>
              </a:r>
              <a:r>
                <a:rPr lang="en-US" sz="600" baseline="75000" dirty="0">
                  <a:solidFill>
                    <a:srgbClr val="55565A"/>
                  </a:solidFill>
                  <a:latin typeface="Effra Medium" panose="020B0703020203020204" pitchFamily="34" charset="0"/>
                  <a:cs typeface="Effra Medium" panose="020B0703020203020204" pitchFamily="34" charset="0"/>
                </a:rPr>
                <a:t>®</a:t>
              </a:r>
              <a:endParaRPr kumimoji="0" lang="en-US" sz="6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79" name="Rectangle 78">
              <a:extLst>
                <a:ext uri="{FF2B5EF4-FFF2-40B4-BE49-F238E27FC236}">
                  <a16:creationId xmlns:a16="http://schemas.microsoft.com/office/drawing/2014/main" id="{5D8DF380-900D-4945-8F89-7BC0E8E36401}"/>
                </a:ext>
              </a:extLst>
            </p:cNvPr>
            <p:cNvSpPr/>
            <p:nvPr/>
          </p:nvSpPr>
          <p:spPr>
            <a:xfrm>
              <a:off x="7886492" y="4622287"/>
              <a:ext cx="2143433" cy="253916"/>
            </a:xfrm>
            <a:prstGeom prst="rect">
              <a:avLst/>
            </a:prstGeom>
          </p:spPr>
          <p:txBody>
            <a:bodyPr wrap="square">
              <a:spAutoFit/>
            </a:bodyPr>
            <a:lstStyle/>
            <a:p>
              <a:pPr lvl="0" algn="ctr"/>
              <a:r>
                <a:rPr lang="en-US" sz="1050" dirty="0">
                  <a:latin typeface="Effra Medium" panose="020B0703020203020204" pitchFamily="34" charset="0"/>
                  <a:cs typeface="Effra Medium" panose="020B0703020203020204" pitchFamily="34" charset="0"/>
                </a:rPr>
                <a:t>Altair</a:t>
              </a:r>
              <a:r>
                <a:rPr lang="en-US" sz="600" baseline="75000" dirty="0">
                  <a:latin typeface="Effra Medium" panose="020B0703020203020204" pitchFamily="34" charset="0"/>
                  <a:cs typeface="Effra Medium" panose="020B0703020203020204" pitchFamily="34" charset="0"/>
                </a:rPr>
                <a:t>®</a:t>
              </a:r>
              <a:r>
                <a:rPr lang="en-US" sz="1050" dirty="0">
                  <a:latin typeface="Effra Medium" panose="020B0703020203020204" pitchFamily="34" charset="0"/>
                  <a:cs typeface="Effra Medium" panose="020B0703020203020204" pitchFamily="34" charset="0"/>
                </a:rPr>
                <a:t> Engineering </a:t>
              </a:r>
              <a:r>
                <a:rPr lang="en-US" sz="1050" dirty="0" err="1">
                  <a:latin typeface="Effra Medium" panose="020B0703020203020204" pitchFamily="34" charset="0"/>
                  <a:cs typeface="Effra Medium" panose="020B0703020203020204" pitchFamily="34" charset="0"/>
                </a:rPr>
                <a:t>solidThinking</a:t>
              </a:r>
              <a:r>
                <a:rPr lang="en-US" sz="600" baseline="75000" dirty="0">
                  <a:latin typeface="Effra Medium" panose="020B0703020203020204" pitchFamily="34" charset="0"/>
                  <a:cs typeface="Effra Medium" panose="020B0703020203020204" pitchFamily="34" charset="0"/>
                </a:rPr>
                <a:t>®</a:t>
              </a:r>
              <a:endParaRPr kumimoji="0" lang="en-US" sz="6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80" name="Rectangle 79">
              <a:extLst>
                <a:ext uri="{FF2B5EF4-FFF2-40B4-BE49-F238E27FC236}">
                  <a16:creationId xmlns:a16="http://schemas.microsoft.com/office/drawing/2014/main" id="{F675B5A6-0F7F-4655-94D1-AEE282BF9AA8}"/>
                </a:ext>
              </a:extLst>
            </p:cNvPr>
            <p:cNvSpPr/>
            <p:nvPr/>
          </p:nvSpPr>
          <p:spPr>
            <a:xfrm>
              <a:off x="10183815" y="5182064"/>
              <a:ext cx="1439508" cy="253916"/>
            </a:xfrm>
            <a:prstGeom prst="rect">
              <a:avLst/>
            </a:prstGeom>
          </p:spPr>
          <p:txBody>
            <a:bodyPr wrap="square">
              <a:spAutoFit/>
            </a:bodyPr>
            <a:lstStyle/>
            <a:p>
              <a:pPr lvl="0" algn="ctr"/>
              <a:r>
                <a:rPr lang="en-US" sz="1000" dirty="0">
                  <a:solidFill>
                    <a:srgbClr val="55565A"/>
                  </a:solidFill>
                  <a:latin typeface="Effra Medium" panose="020B0703020203020204" pitchFamily="34" charset="0"/>
                  <a:cs typeface="Effra Medium" panose="020B0703020203020204" pitchFamily="34" charset="0"/>
                </a:rPr>
                <a:t>MAXON </a:t>
              </a:r>
              <a:r>
                <a:rPr lang="en-US" sz="1000" dirty="0" err="1">
                  <a:solidFill>
                    <a:srgbClr val="55565A"/>
                  </a:solidFill>
                  <a:latin typeface="Effra Medium" panose="020B0703020203020204" pitchFamily="34" charset="0"/>
                  <a:cs typeface="Effra Medium" panose="020B0703020203020204" pitchFamily="34" charset="0"/>
                </a:rPr>
                <a:t>BodyPaint</a:t>
              </a:r>
              <a:r>
                <a:rPr lang="en-US" sz="1000" dirty="0">
                  <a:solidFill>
                    <a:srgbClr val="55565A"/>
                  </a:solidFill>
                  <a:latin typeface="Effra Medium" panose="020B0703020203020204" pitchFamily="34" charset="0"/>
                  <a:cs typeface="Effra Medium" panose="020B0703020203020204" pitchFamily="34" charset="0"/>
                </a:rPr>
                <a:t> 3D</a:t>
              </a:r>
              <a:endParaRPr kumimoji="0" lang="en-US" sz="5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81" name="Rectangle 80">
              <a:extLst>
                <a:ext uri="{FF2B5EF4-FFF2-40B4-BE49-F238E27FC236}">
                  <a16:creationId xmlns:a16="http://schemas.microsoft.com/office/drawing/2014/main" id="{94E0A3DD-C6E9-4C5A-BB78-D089881D93C2}"/>
                </a:ext>
              </a:extLst>
            </p:cNvPr>
            <p:cNvSpPr/>
            <p:nvPr/>
          </p:nvSpPr>
          <p:spPr>
            <a:xfrm>
              <a:off x="2349811" y="5500689"/>
              <a:ext cx="1755336" cy="253916"/>
            </a:xfrm>
            <a:prstGeom prst="rect">
              <a:avLst/>
            </a:prstGeom>
          </p:spPr>
          <p:txBody>
            <a:bodyPr wrap="square">
              <a:spAutoFit/>
            </a:bodyPr>
            <a:lstStyle/>
            <a:p>
              <a:pPr lvl="0" algn="ctr"/>
              <a:r>
                <a:rPr lang="en-US" sz="1000" dirty="0">
                  <a:latin typeface="Effra Medium" panose="020B0703020203020204" pitchFamily="34" charset="0"/>
                  <a:cs typeface="Effra Medium" panose="020B0703020203020204" pitchFamily="34" charset="0"/>
                </a:rPr>
                <a:t>GRAPHISOFT</a:t>
              </a:r>
              <a:r>
                <a:rPr lang="en-US" sz="600" baseline="75000" dirty="0">
                  <a:latin typeface="Effra Medium" panose="020B0703020203020204" pitchFamily="34" charset="0"/>
                  <a:cs typeface="Effra Medium" panose="020B0703020203020204" pitchFamily="34" charset="0"/>
                </a:rPr>
                <a:t>®</a:t>
              </a:r>
              <a:r>
                <a:rPr lang="en-US" sz="1000" dirty="0">
                  <a:latin typeface="Effra Medium" panose="020B0703020203020204" pitchFamily="34" charset="0"/>
                  <a:cs typeface="Effra Medium" panose="020B0703020203020204" pitchFamily="34" charset="0"/>
                </a:rPr>
                <a:t>  ARCHICAD</a:t>
              </a:r>
              <a:r>
                <a:rPr lang="en-US" sz="600" baseline="75000" dirty="0">
                  <a:latin typeface="Effra Medium" panose="020B0703020203020204" pitchFamily="34" charset="0"/>
                  <a:cs typeface="Effra Medium" panose="020B0703020203020204" pitchFamily="34" charset="0"/>
                </a:rPr>
                <a:t>®</a:t>
              </a:r>
              <a:endParaRPr kumimoji="0" lang="en-US" sz="5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82" name="Rectangle 81">
              <a:extLst>
                <a:ext uri="{FF2B5EF4-FFF2-40B4-BE49-F238E27FC236}">
                  <a16:creationId xmlns:a16="http://schemas.microsoft.com/office/drawing/2014/main" id="{8B6600D3-2983-4FFF-A5A6-D1DED4CF074B}"/>
                </a:ext>
              </a:extLst>
            </p:cNvPr>
            <p:cNvSpPr/>
            <p:nvPr/>
          </p:nvSpPr>
          <p:spPr>
            <a:xfrm>
              <a:off x="10147846" y="3548982"/>
              <a:ext cx="1472391" cy="253916"/>
            </a:xfrm>
            <a:prstGeom prst="rect">
              <a:avLst/>
            </a:prstGeom>
          </p:spPr>
          <p:txBody>
            <a:bodyPr wrap="square">
              <a:spAutoFit/>
            </a:bodyPr>
            <a:lstStyle/>
            <a:p>
              <a:pPr lvl="0" algn="ctr"/>
              <a:r>
                <a:rPr lang="en-US" sz="1000" dirty="0">
                  <a:solidFill>
                    <a:srgbClr val="5555EB"/>
                  </a:solidFill>
                  <a:latin typeface="Effra Medium" panose="020B0703020203020204" pitchFamily="34" charset="0"/>
                  <a:cs typeface="Effra Medium" panose="020B0703020203020204" pitchFamily="34" charset="0"/>
                </a:rPr>
                <a:t>Autodesk</a:t>
              </a:r>
              <a:r>
                <a:rPr lang="en-US" sz="600" baseline="75000" dirty="0">
                  <a:solidFill>
                    <a:srgbClr val="5555EB"/>
                  </a:solidFill>
                  <a:latin typeface="Effra Medium" panose="020B0703020203020204" pitchFamily="34" charset="0"/>
                  <a:cs typeface="Effra Medium" panose="020B0703020203020204" pitchFamily="34" charset="0"/>
                </a:rPr>
                <a:t>®</a:t>
              </a:r>
              <a:r>
                <a:rPr lang="en-US" sz="1000" dirty="0">
                  <a:solidFill>
                    <a:srgbClr val="5555EB"/>
                  </a:solidFill>
                  <a:latin typeface="Effra Medium" panose="020B0703020203020204" pitchFamily="34" charset="0"/>
                  <a:cs typeface="Effra Medium" panose="020B0703020203020204" pitchFamily="34" charset="0"/>
                </a:rPr>
                <a:t> Fusion 360</a:t>
              </a:r>
              <a:r>
                <a:rPr lang="en-US" sz="600" baseline="75000" dirty="0">
                  <a:solidFill>
                    <a:srgbClr val="5555EB"/>
                  </a:solidFill>
                  <a:latin typeface="Effra Medium" panose="020B0703020203020204" pitchFamily="34" charset="0"/>
                  <a:cs typeface="Effra Medium" panose="020B0703020203020204" pitchFamily="34" charset="0"/>
                </a:rPr>
                <a:t>TM</a:t>
              </a:r>
              <a:endParaRPr kumimoji="0" lang="en-US" sz="5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83" name="Rectangle 82">
              <a:extLst>
                <a:ext uri="{FF2B5EF4-FFF2-40B4-BE49-F238E27FC236}">
                  <a16:creationId xmlns:a16="http://schemas.microsoft.com/office/drawing/2014/main" id="{B44750B0-72C0-4805-8C5B-02F1447DF3FD}"/>
                </a:ext>
              </a:extLst>
            </p:cNvPr>
            <p:cNvSpPr/>
            <p:nvPr/>
          </p:nvSpPr>
          <p:spPr>
            <a:xfrm>
              <a:off x="8873844" y="3528921"/>
              <a:ext cx="1455950" cy="246221"/>
            </a:xfrm>
            <a:prstGeom prst="rect">
              <a:avLst/>
            </a:prstGeom>
          </p:spPr>
          <p:txBody>
            <a:bodyPr wrap="square">
              <a:spAutoFit/>
            </a:bodyPr>
            <a:lstStyle/>
            <a:p>
              <a:pPr lvl="0" algn="ctr"/>
              <a:r>
                <a:rPr lang="en-US" sz="1000" dirty="0">
                  <a:solidFill>
                    <a:srgbClr val="55565A"/>
                  </a:solidFill>
                  <a:latin typeface="Effra Medium" panose="020B0703020203020204" pitchFamily="34" charset="0"/>
                  <a:cs typeface="Effra Medium" panose="020B0703020203020204" pitchFamily="34" charset="0"/>
                </a:rPr>
                <a:t>SIEMENS </a:t>
              </a:r>
              <a:r>
                <a:rPr lang="en-US" sz="1000" dirty="0" err="1">
                  <a:solidFill>
                    <a:srgbClr val="55565A"/>
                  </a:solidFill>
                  <a:latin typeface="Effra Medium" panose="020B0703020203020204" pitchFamily="34" charset="0"/>
                  <a:cs typeface="Effra Medium" panose="020B0703020203020204" pitchFamily="34" charset="0"/>
                </a:rPr>
                <a:t>Tecnomatix</a:t>
              </a:r>
              <a:r>
                <a:rPr lang="en-US" sz="600" baseline="75000" dirty="0">
                  <a:solidFill>
                    <a:srgbClr val="55565A"/>
                  </a:solidFill>
                  <a:latin typeface="Effra Medium" panose="020B0703020203020204" pitchFamily="34" charset="0"/>
                  <a:cs typeface="Effra Medium" panose="020B0703020203020204" pitchFamily="34" charset="0"/>
                </a:rPr>
                <a:t>®</a:t>
              </a:r>
              <a:endParaRPr kumimoji="0" lang="en-US" sz="5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84" name="Rectangle 83">
              <a:extLst>
                <a:ext uri="{FF2B5EF4-FFF2-40B4-BE49-F238E27FC236}">
                  <a16:creationId xmlns:a16="http://schemas.microsoft.com/office/drawing/2014/main" id="{19E02F77-1748-451E-B55D-2C20DB0B8CE9}"/>
                </a:ext>
              </a:extLst>
            </p:cNvPr>
            <p:cNvSpPr/>
            <p:nvPr/>
          </p:nvSpPr>
          <p:spPr>
            <a:xfrm>
              <a:off x="8417253" y="2399184"/>
              <a:ext cx="1612672" cy="230832"/>
            </a:xfrm>
            <a:prstGeom prst="rect">
              <a:avLst/>
            </a:prstGeom>
          </p:spPr>
          <p:txBody>
            <a:bodyPr wrap="square">
              <a:spAutoFit/>
            </a:bodyPr>
            <a:lstStyle/>
            <a:p>
              <a:pPr lvl="0" algn="ctr"/>
              <a:r>
                <a:rPr lang="en-US" sz="900" dirty="0">
                  <a:latin typeface="Effra Medium" panose="020B0703020203020204" pitchFamily="34" charset="0"/>
                  <a:cs typeface="Effra Medium" panose="020B0703020203020204" pitchFamily="34" charset="0"/>
                </a:rPr>
                <a:t>Bentley Systems</a:t>
              </a:r>
              <a:r>
                <a:rPr lang="en-US" sz="600" baseline="75000" dirty="0">
                  <a:latin typeface="Effra Medium" panose="020B0703020203020204" pitchFamily="34" charset="0"/>
                  <a:cs typeface="Effra Medium" panose="020B0703020203020204" pitchFamily="34" charset="0"/>
                </a:rPr>
                <a:t>®</a:t>
              </a:r>
              <a:r>
                <a:rPr lang="en-US" sz="900" dirty="0">
                  <a:latin typeface="Effra Medium" panose="020B0703020203020204" pitchFamily="34" charset="0"/>
                  <a:cs typeface="Effra Medium" panose="020B0703020203020204" pitchFamily="34" charset="0"/>
                </a:rPr>
                <a:t> LumenRT</a:t>
              </a:r>
              <a:r>
                <a:rPr lang="en-US" sz="600" baseline="75000" dirty="0">
                  <a:latin typeface="Effra Medium" panose="020B0703020203020204" pitchFamily="34" charset="0"/>
                  <a:cs typeface="Effra Medium" panose="020B0703020203020204" pitchFamily="34" charset="0"/>
                </a:rPr>
                <a:t>®</a:t>
              </a:r>
              <a:endParaRPr kumimoji="0" lang="en-US" sz="4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85" name="Rectangle 84">
              <a:extLst>
                <a:ext uri="{FF2B5EF4-FFF2-40B4-BE49-F238E27FC236}">
                  <a16:creationId xmlns:a16="http://schemas.microsoft.com/office/drawing/2014/main" id="{E3468FEF-C0FC-4CF2-93C9-8138B655572D}"/>
                </a:ext>
              </a:extLst>
            </p:cNvPr>
            <p:cNvSpPr/>
            <p:nvPr/>
          </p:nvSpPr>
          <p:spPr>
            <a:xfrm>
              <a:off x="6861159" y="2410917"/>
              <a:ext cx="1614370" cy="230832"/>
            </a:xfrm>
            <a:prstGeom prst="rect">
              <a:avLst/>
            </a:prstGeom>
          </p:spPr>
          <p:txBody>
            <a:bodyPr wrap="square">
              <a:spAutoFit/>
            </a:bodyPr>
            <a:lstStyle/>
            <a:p>
              <a:pPr lvl="0" algn="ctr"/>
              <a:r>
                <a:rPr lang="en-US" sz="900" dirty="0">
                  <a:solidFill>
                    <a:srgbClr val="55565A"/>
                  </a:solidFill>
                  <a:latin typeface="Effra Medium" panose="020B0703020203020204" pitchFamily="34" charset="0"/>
                  <a:cs typeface="Effra Medium" panose="020B0703020203020204" pitchFamily="34" charset="0"/>
                </a:rPr>
                <a:t>Dassault </a:t>
              </a:r>
              <a:r>
                <a:rPr lang="en-US" sz="900" dirty="0" err="1">
                  <a:solidFill>
                    <a:srgbClr val="55565A"/>
                  </a:solidFill>
                  <a:latin typeface="Effra Medium" panose="020B0703020203020204" pitchFamily="34" charset="0"/>
                  <a:cs typeface="Effra Medium" panose="020B0703020203020204" pitchFamily="34" charset="0"/>
                </a:rPr>
                <a:t>Systèmes</a:t>
              </a:r>
              <a:r>
                <a:rPr lang="en-US" sz="600" baseline="75000" dirty="0">
                  <a:solidFill>
                    <a:srgbClr val="55565A"/>
                  </a:solidFill>
                  <a:latin typeface="Effra Medium" panose="020B0703020203020204" pitchFamily="34" charset="0"/>
                  <a:cs typeface="Effra Medium" panose="020B0703020203020204" pitchFamily="34" charset="0"/>
                </a:rPr>
                <a:t>®</a:t>
              </a:r>
              <a:r>
                <a:rPr lang="en-US" sz="900" dirty="0">
                  <a:solidFill>
                    <a:srgbClr val="55565A"/>
                  </a:solidFill>
                  <a:latin typeface="Effra Medium" panose="020B0703020203020204" pitchFamily="34" charset="0"/>
                  <a:cs typeface="Effra Medium" panose="020B0703020203020204" pitchFamily="34" charset="0"/>
                </a:rPr>
                <a:t> BIOVIA</a:t>
              </a:r>
              <a:r>
                <a:rPr lang="en-US" sz="600" baseline="75000" dirty="0">
                  <a:solidFill>
                    <a:srgbClr val="55565A"/>
                  </a:solidFill>
                  <a:latin typeface="Effra Medium" panose="020B0703020203020204" pitchFamily="34" charset="0"/>
                  <a:cs typeface="Effra Medium" panose="020B0703020203020204" pitchFamily="34" charset="0"/>
                </a:rPr>
                <a:t>®</a:t>
              </a:r>
              <a:endParaRPr kumimoji="0" lang="en-US" sz="4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86" name="Rectangle 85">
              <a:extLst>
                <a:ext uri="{FF2B5EF4-FFF2-40B4-BE49-F238E27FC236}">
                  <a16:creationId xmlns:a16="http://schemas.microsoft.com/office/drawing/2014/main" id="{8FE40651-63BF-458D-B360-29B5858EA9D1}"/>
                </a:ext>
              </a:extLst>
            </p:cNvPr>
            <p:cNvSpPr/>
            <p:nvPr/>
          </p:nvSpPr>
          <p:spPr>
            <a:xfrm>
              <a:off x="4442955" y="4636891"/>
              <a:ext cx="2108981" cy="230832"/>
            </a:xfrm>
            <a:prstGeom prst="rect">
              <a:avLst/>
            </a:prstGeom>
          </p:spPr>
          <p:txBody>
            <a:bodyPr wrap="square">
              <a:spAutoFit/>
            </a:bodyPr>
            <a:lstStyle/>
            <a:p>
              <a:pPr lvl="0" algn="ctr"/>
              <a:r>
                <a:rPr lang="en-US" sz="900" dirty="0">
                  <a:solidFill>
                    <a:srgbClr val="55565A"/>
                  </a:solidFill>
                  <a:latin typeface="Effra Medium" panose="020B0703020203020204" pitchFamily="34" charset="0"/>
                  <a:cs typeface="Effra Medium" panose="020B0703020203020204" pitchFamily="34" charset="0"/>
                </a:rPr>
                <a:t>Dassault </a:t>
              </a:r>
              <a:r>
                <a:rPr lang="en-US" sz="900" dirty="0" err="1">
                  <a:solidFill>
                    <a:srgbClr val="55565A"/>
                  </a:solidFill>
                  <a:latin typeface="Effra Medium" panose="020B0703020203020204" pitchFamily="34" charset="0"/>
                  <a:cs typeface="Effra Medium" panose="020B0703020203020204" pitchFamily="34" charset="0"/>
                </a:rPr>
                <a:t>Systèmes</a:t>
              </a:r>
              <a:r>
                <a:rPr lang="en-US" sz="600" baseline="75000" dirty="0">
                  <a:solidFill>
                    <a:srgbClr val="55565A"/>
                  </a:solidFill>
                  <a:latin typeface="Effra Medium" panose="020B0703020203020204" pitchFamily="34" charset="0"/>
                  <a:cs typeface="Effra Medium" panose="020B0703020203020204" pitchFamily="34" charset="0"/>
                </a:rPr>
                <a:t>®</a:t>
              </a:r>
              <a:r>
                <a:rPr lang="en-US" sz="900" dirty="0">
                  <a:solidFill>
                    <a:srgbClr val="55565A"/>
                  </a:solidFill>
                  <a:latin typeface="Effra Medium" panose="020B0703020203020204" pitchFamily="34" charset="0"/>
                  <a:cs typeface="Effra Medium" panose="020B0703020203020204" pitchFamily="34" charset="0"/>
                </a:rPr>
                <a:t> CATIA</a:t>
              </a:r>
              <a:r>
                <a:rPr lang="en-US" sz="600" baseline="75000" dirty="0">
                  <a:solidFill>
                    <a:srgbClr val="55565A"/>
                  </a:solidFill>
                  <a:latin typeface="Effra Medium" panose="020B0703020203020204" pitchFamily="34" charset="0"/>
                  <a:cs typeface="Effra Medium" panose="020B0703020203020204" pitchFamily="34" charset="0"/>
                </a:rPr>
                <a:t>®</a:t>
              </a:r>
              <a:r>
                <a:rPr lang="en-US" sz="900" dirty="0">
                  <a:solidFill>
                    <a:srgbClr val="55565A"/>
                  </a:solidFill>
                  <a:latin typeface="Effra Medium" panose="020B0703020203020204" pitchFamily="34" charset="0"/>
                  <a:cs typeface="Effra Medium" panose="020B0703020203020204" pitchFamily="34" charset="0"/>
                </a:rPr>
                <a:t> ICEM Surf </a:t>
              </a:r>
              <a:endParaRPr kumimoji="0" lang="en-US" sz="900" i="0" u="none" strike="noStrike" kern="1200" cap="none" spc="0" normalizeH="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87" name="Rectangle 86">
              <a:extLst>
                <a:ext uri="{FF2B5EF4-FFF2-40B4-BE49-F238E27FC236}">
                  <a16:creationId xmlns:a16="http://schemas.microsoft.com/office/drawing/2014/main" id="{880A43CB-59CF-4BD8-B5A0-3AA454FE0D84}"/>
                </a:ext>
              </a:extLst>
            </p:cNvPr>
            <p:cNvSpPr/>
            <p:nvPr/>
          </p:nvSpPr>
          <p:spPr>
            <a:xfrm>
              <a:off x="10057685" y="5637395"/>
              <a:ext cx="1377386" cy="246221"/>
            </a:xfrm>
            <a:prstGeom prst="rect">
              <a:avLst/>
            </a:prstGeom>
          </p:spPr>
          <p:txBody>
            <a:bodyPr wrap="square">
              <a:spAutoFit/>
            </a:bodyPr>
            <a:lstStyle/>
            <a:p>
              <a:pPr lvl="0" algn="ctr"/>
              <a:r>
                <a:rPr lang="en-US" sz="1000" dirty="0">
                  <a:solidFill>
                    <a:srgbClr val="5555EB"/>
                  </a:solidFill>
                  <a:latin typeface="Effra Medium" panose="020B0703020203020204" pitchFamily="34" charset="0"/>
                  <a:cs typeface="Effra Medium" panose="020B0703020203020204" pitchFamily="34" charset="0"/>
                </a:rPr>
                <a:t>MSC Software</a:t>
              </a:r>
              <a:r>
                <a:rPr lang="en-US" sz="600" baseline="75000" dirty="0">
                  <a:solidFill>
                    <a:srgbClr val="5555EB"/>
                  </a:solidFill>
                  <a:latin typeface="Effra Medium" panose="020B0703020203020204" pitchFamily="34" charset="0"/>
                  <a:cs typeface="Effra Medium" panose="020B0703020203020204" pitchFamily="34" charset="0"/>
                </a:rPr>
                <a:t>®</a:t>
              </a:r>
              <a:r>
                <a:rPr lang="en-US" sz="1000" dirty="0">
                  <a:solidFill>
                    <a:srgbClr val="5555EB"/>
                  </a:solidFill>
                  <a:latin typeface="Effra Medium" panose="020B0703020203020204" pitchFamily="34" charset="0"/>
                  <a:cs typeface="Effra Medium" panose="020B0703020203020204" pitchFamily="34" charset="0"/>
                </a:rPr>
                <a:t> Marc</a:t>
              </a:r>
              <a:r>
                <a:rPr lang="en-US" sz="600" baseline="75000" dirty="0">
                  <a:solidFill>
                    <a:srgbClr val="5555EB"/>
                  </a:solidFill>
                  <a:latin typeface="Effra Medium" panose="020B0703020203020204" pitchFamily="34" charset="0"/>
                  <a:cs typeface="Effra Medium" panose="020B0703020203020204" pitchFamily="34" charset="0"/>
                </a:rPr>
                <a:t>®</a:t>
              </a:r>
              <a:endParaRPr kumimoji="0" lang="en-US" sz="5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88" name="Rectangle 87">
              <a:extLst>
                <a:ext uri="{FF2B5EF4-FFF2-40B4-BE49-F238E27FC236}">
                  <a16:creationId xmlns:a16="http://schemas.microsoft.com/office/drawing/2014/main" id="{0AD84424-E55D-409F-9B43-B1D3D1E1F8A2}"/>
                </a:ext>
              </a:extLst>
            </p:cNvPr>
            <p:cNvSpPr/>
            <p:nvPr/>
          </p:nvSpPr>
          <p:spPr>
            <a:xfrm>
              <a:off x="5211174" y="3663527"/>
              <a:ext cx="1349658" cy="215444"/>
            </a:xfrm>
            <a:prstGeom prst="rect">
              <a:avLst/>
            </a:prstGeom>
          </p:spPr>
          <p:txBody>
            <a:bodyPr wrap="square">
              <a:spAutoFit/>
            </a:bodyPr>
            <a:lstStyle/>
            <a:p>
              <a:pPr lvl="0" algn="ctr"/>
              <a:r>
                <a:rPr lang="en-US" sz="800" dirty="0">
                  <a:latin typeface="Effra Medium" panose="020B0703020203020204" pitchFamily="34" charset="0"/>
                  <a:cs typeface="Effra Medium" panose="020B0703020203020204" pitchFamily="34" charset="0"/>
                </a:rPr>
                <a:t>MSC Software</a:t>
              </a:r>
              <a:r>
                <a:rPr lang="en-US" sz="500" baseline="75000" dirty="0">
                  <a:latin typeface="Effra Medium" panose="020B0703020203020204" pitchFamily="34" charset="0"/>
                  <a:cs typeface="Effra Medium" panose="020B0703020203020204" pitchFamily="34" charset="0"/>
                </a:rPr>
                <a:t>®</a:t>
              </a:r>
              <a:r>
                <a:rPr lang="en-US" sz="800" dirty="0">
                  <a:latin typeface="Effra Medium" panose="020B0703020203020204" pitchFamily="34" charset="0"/>
                  <a:cs typeface="Effra Medium" panose="020B0703020203020204" pitchFamily="34" charset="0"/>
                </a:rPr>
                <a:t> MSC Apex</a:t>
              </a:r>
              <a:r>
                <a:rPr lang="en-US" sz="500" baseline="75000" dirty="0">
                  <a:latin typeface="Effra Medium" panose="020B0703020203020204" pitchFamily="34" charset="0"/>
                  <a:cs typeface="Effra Medium" panose="020B0703020203020204" pitchFamily="34" charset="0"/>
                </a:rPr>
                <a:t>®</a:t>
              </a:r>
              <a:endParaRPr kumimoji="0" lang="en-US" sz="3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89" name="Rectangle 88">
              <a:extLst>
                <a:ext uri="{FF2B5EF4-FFF2-40B4-BE49-F238E27FC236}">
                  <a16:creationId xmlns:a16="http://schemas.microsoft.com/office/drawing/2014/main" id="{164F9F67-0E7D-4D52-A61D-07DBDCD15038}"/>
                </a:ext>
              </a:extLst>
            </p:cNvPr>
            <p:cNvSpPr/>
            <p:nvPr/>
          </p:nvSpPr>
          <p:spPr>
            <a:xfrm>
              <a:off x="8623730" y="2021269"/>
              <a:ext cx="1442544" cy="246221"/>
            </a:xfrm>
            <a:prstGeom prst="rect">
              <a:avLst/>
            </a:prstGeom>
          </p:spPr>
          <p:txBody>
            <a:bodyPr wrap="square">
              <a:spAutoFit/>
            </a:bodyPr>
            <a:lstStyle/>
            <a:p>
              <a:pPr lvl="0" algn="ctr"/>
              <a:r>
                <a:rPr lang="en-US" sz="1000" dirty="0">
                  <a:latin typeface="Effra Medium" panose="020B0703020203020204" pitchFamily="34" charset="0"/>
                  <a:cs typeface="Effra Medium" panose="020B0703020203020204" pitchFamily="34" charset="0"/>
                </a:rPr>
                <a:t>MSC Software</a:t>
              </a:r>
              <a:r>
                <a:rPr lang="en-US" sz="600" baseline="75000" dirty="0">
                  <a:latin typeface="Effra Medium" panose="020B0703020203020204" pitchFamily="34" charset="0"/>
                  <a:cs typeface="Effra Medium" panose="020B0703020203020204" pitchFamily="34" charset="0"/>
                </a:rPr>
                <a:t>®</a:t>
              </a:r>
              <a:r>
                <a:rPr lang="en-US" sz="1000" dirty="0">
                  <a:latin typeface="Effra Medium" panose="020B0703020203020204" pitchFamily="34" charset="0"/>
                  <a:cs typeface="Effra Medium" panose="020B0703020203020204" pitchFamily="34" charset="0"/>
                </a:rPr>
                <a:t> </a:t>
              </a:r>
              <a:r>
                <a:rPr lang="en-US" sz="1000" dirty="0" err="1">
                  <a:latin typeface="Effra Medium" panose="020B0703020203020204" pitchFamily="34" charset="0"/>
                  <a:cs typeface="Effra Medium" panose="020B0703020203020204" pitchFamily="34" charset="0"/>
                </a:rPr>
                <a:t>Patran</a:t>
              </a:r>
              <a:r>
                <a:rPr lang="en-US" sz="600" baseline="75000" dirty="0">
                  <a:latin typeface="Effra Medium" panose="020B0703020203020204" pitchFamily="34" charset="0"/>
                  <a:cs typeface="Effra Medium" panose="020B0703020203020204" pitchFamily="34" charset="0"/>
                </a:rPr>
                <a:t>®</a:t>
              </a:r>
              <a:endParaRPr kumimoji="0" lang="en-US" sz="5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90" name="Rectangle 89">
              <a:extLst>
                <a:ext uri="{FF2B5EF4-FFF2-40B4-BE49-F238E27FC236}">
                  <a16:creationId xmlns:a16="http://schemas.microsoft.com/office/drawing/2014/main" id="{1FE16A8E-0704-4346-A086-E1A5659EA9E1}"/>
                </a:ext>
              </a:extLst>
            </p:cNvPr>
            <p:cNvSpPr/>
            <p:nvPr/>
          </p:nvSpPr>
          <p:spPr>
            <a:xfrm>
              <a:off x="6578153" y="4627502"/>
              <a:ext cx="1492726" cy="230832"/>
            </a:xfrm>
            <a:prstGeom prst="rect">
              <a:avLst/>
            </a:prstGeom>
          </p:spPr>
          <p:txBody>
            <a:bodyPr wrap="square">
              <a:spAutoFit/>
            </a:bodyPr>
            <a:lstStyle/>
            <a:p>
              <a:pPr lvl="0" algn="ctr"/>
              <a:r>
                <a:rPr lang="en-US" sz="900" dirty="0">
                  <a:solidFill>
                    <a:srgbClr val="55565A"/>
                  </a:solidFill>
                  <a:latin typeface="Effra Medium" panose="020B0703020203020204" pitchFamily="34" charset="0"/>
                  <a:cs typeface="Effra Medium" panose="020B0703020203020204" pitchFamily="34" charset="0"/>
                </a:rPr>
                <a:t>MSC Software</a:t>
              </a:r>
              <a:r>
                <a:rPr lang="en-US" sz="600" baseline="75000" dirty="0">
                  <a:solidFill>
                    <a:srgbClr val="55565A"/>
                  </a:solidFill>
                  <a:latin typeface="Effra Medium" panose="020B0703020203020204" pitchFamily="34" charset="0"/>
                  <a:cs typeface="Effra Medium" panose="020B0703020203020204" pitchFamily="34" charset="0"/>
                </a:rPr>
                <a:t>®</a:t>
              </a:r>
              <a:r>
                <a:rPr lang="en-US" sz="900" dirty="0">
                  <a:solidFill>
                    <a:srgbClr val="55565A"/>
                  </a:solidFill>
                  <a:latin typeface="Effra Medium" panose="020B0703020203020204" pitchFamily="34" charset="0"/>
                  <a:cs typeface="Effra Medium" panose="020B0703020203020204" pitchFamily="34" charset="0"/>
                </a:rPr>
                <a:t> </a:t>
              </a:r>
              <a:r>
                <a:rPr lang="en-US" sz="900" dirty="0" err="1">
                  <a:solidFill>
                    <a:srgbClr val="55565A"/>
                  </a:solidFill>
                  <a:latin typeface="Effra Medium" panose="020B0703020203020204" pitchFamily="34" charset="0"/>
                  <a:cs typeface="Effra Medium" panose="020B0703020203020204" pitchFamily="34" charset="0"/>
                </a:rPr>
                <a:t>SimXpert</a:t>
              </a:r>
              <a:r>
                <a:rPr lang="en-US" sz="600" baseline="75000" dirty="0">
                  <a:solidFill>
                    <a:srgbClr val="55565A"/>
                  </a:solidFill>
                  <a:latin typeface="Effra Medium" panose="020B0703020203020204" pitchFamily="34" charset="0"/>
                  <a:cs typeface="Effra Medium" panose="020B0703020203020204" pitchFamily="34" charset="0"/>
                </a:rPr>
                <a:t>®</a:t>
              </a:r>
              <a:endParaRPr kumimoji="0" lang="en-US" sz="4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91" name="Rectangle 90">
              <a:extLst>
                <a:ext uri="{FF2B5EF4-FFF2-40B4-BE49-F238E27FC236}">
                  <a16:creationId xmlns:a16="http://schemas.microsoft.com/office/drawing/2014/main" id="{9EEA94B5-7F91-46C1-815C-C64F65B9C7B5}"/>
                </a:ext>
              </a:extLst>
            </p:cNvPr>
            <p:cNvSpPr/>
            <p:nvPr/>
          </p:nvSpPr>
          <p:spPr>
            <a:xfrm>
              <a:off x="5503860" y="2301891"/>
              <a:ext cx="1093916" cy="246221"/>
            </a:xfrm>
            <a:prstGeom prst="rect">
              <a:avLst/>
            </a:prstGeom>
          </p:spPr>
          <p:txBody>
            <a:bodyPr wrap="square">
              <a:spAutoFit/>
            </a:bodyPr>
            <a:lstStyle/>
            <a:p>
              <a:pPr lvl="0" algn="ctr"/>
              <a:r>
                <a:rPr lang="en-US" sz="1000" dirty="0">
                  <a:solidFill>
                    <a:srgbClr val="5555EB"/>
                  </a:solidFill>
                  <a:latin typeface="Effra Medium" panose="020B0703020203020204" pitchFamily="34" charset="0"/>
                  <a:cs typeface="Effra Medium" panose="020B0703020203020204" pitchFamily="34" charset="0"/>
                </a:rPr>
                <a:t>Autodesk</a:t>
              </a:r>
              <a:r>
                <a:rPr lang="en-US" sz="600" baseline="75000" dirty="0">
                  <a:solidFill>
                    <a:srgbClr val="5555EB"/>
                  </a:solidFill>
                  <a:latin typeface="Effra Medium" panose="020B0703020203020204" pitchFamily="34" charset="0"/>
                  <a:cs typeface="Effra Medium" panose="020B0703020203020204" pitchFamily="34" charset="0"/>
                </a:rPr>
                <a:t>®</a:t>
              </a:r>
              <a:r>
                <a:rPr lang="en-US" sz="1000" dirty="0">
                  <a:solidFill>
                    <a:srgbClr val="5555EB"/>
                  </a:solidFill>
                  <a:latin typeface="Effra Medium" panose="020B0703020203020204" pitchFamily="34" charset="0"/>
                  <a:cs typeface="Effra Medium" panose="020B0703020203020204" pitchFamily="34" charset="0"/>
                </a:rPr>
                <a:t> Alias</a:t>
              </a:r>
              <a:r>
                <a:rPr lang="en-US" sz="600" baseline="75000" dirty="0">
                  <a:solidFill>
                    <a:srgbClr val="5555EB"/>
                  </a:solidFill>
                  <a:latin typeface="Effra Medium" panose="020B0703020203020204" pitchFamily="34" charset="0"/>
                  <a:cs typeface="Effra Medium" panose="020B0703020203020204" pitchFamily="34" charset="0"/>
                </a:rPr>
                <a:t>®</a:t>
              </a:r>
              <a:endParaRPr kumimoji="0" lang="en-US" sz="5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92" name="Rectangle 91">
              <a:extLst>
                <a:ext uri="{FF2B5EF4-FFF2-40B4-BE49-F238E27FC236}">
                  <a16:creationId xmlns:a16="http://schemas.microsoft.com/office/drawing/2014/main" id="{D0162463-E256-42B9-98E8-4E05DC3461E0}"/>
                </a:ext>
              </a:extLst>
            </p:cNvPr>
            <p:cNvSpPr/>
            <p:nvPr/>
          </p:nvSpPr>
          <p:spPr>
            <a:xfrm>
              <a:off x="6083312" y="4757116"/>
              <a:ext cx="1127088" cy="215444"/>
            </a:xfrm>
            <a:prstGeom prst="rect">
              <a:avLst/>
            </a:prstGeom>
          </p:spPr>
          <p:txBody>
            <a:bodyPr wrap="square">
              <a:spAutoFit/>
            </a:bodyPr>
            <a:lstStyle/>
            <a:p>
              <a:pPr lvl="0" algn="ctr"/>
              <a:r>
                <a:rPr lang="en-US" sz="800" dirty="0">
                  <a:latin typeface="Effra Medium" panose="020B0703020203020204" pitchFamily="34" charset="0"/>
                  <a:cs typeface="Effra Medium" panose="020B0703020203020204" pitchFamily="34" charset="0"/>
                </a:rPr>
                <a:t>AVEVA</a:t>
              </a:r>
              <a:r>
                <a:rPr lang="en-US" sz="500" baseline="75000" dirty="0">
                  <a:latin typeface="Effra Medium" panose="020B0703020203020204" pitchFamily="34" charset="0"/>
                  <a:cs typeface="Effra Medium" panose="020B0703020203020204" pitchFamily="34" charset="0"/>
                </a:rPr>
                <a:t>TM</a:t>
              </a:r>
              <a:r>
                <a:rPr lang="en-US" sz="800" dirty="0">
                  <a:latin typeface="Effra Medium" panose="020B0703020203020204" pitchFamily="34" charset="0"/>
                  <a:cs typeface="Effra Medium" panose="020B0703020203020204" pitchFamily="34" charset="0"/>
                </a:rPr>
                <a:t> Outfitting</a:t>
              </a:r>
              <a:r>
                <a:rPr lang="en-US" sz="500" baseline="75000" dirty="0">
                  <a:latin typeface="Effra Medium" panose="020B0703020203020204" pitchFamily="34" charset="0"/>
                  <a:cs typeface="Effra Medium" panose="020B0703020203020204" pitchFamily="34" charset="0"/>
                </a:rPr>
                <a:t>TM</a:t>
              </a:r>
              <a:endParaRPr kumimoji="0" lang="en-US" sz="3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93" name="Rectangle 92">
              <a:extLst>
                <a:ext uri="{FF2B5EF4-FFF2-40B4-BE49-F238E27FC236}">
                  <a16:creationId xmlns:a16="http://schemas.microsoft.com/office/drawing/2014/main" id="{4E0C9E5D-7F72-45FD-A4D4-5C266F15FECB}"/>
                </a:ext>
              </a:extLst>
            </p:cNvPr>
            <p:cNvSpPr/>
            <p:nvPr/>
          </p:nvSpPr>
          <p:spPr>
            <a:xfrm>
              <a:off x="10282268" y="5344401"/>
              <a:ext cx="1203548" cy="246221"/>
            </a:xfrm>
            <a:prstGeom prst="rect">
              <a:avLst/>
            </a:prstGeom>
          </p:spPr>
          <p:txBody>
            <a:bodyPr wrap="square">
              <a:spAutoFit/>
            </a:bodyPr>
            <a:lstStyle/>
            <a:p>
              <a:pPr lvl="0" algn="ctr"/>
              <a:r>
                <a:rPr lang="en-US" sz="1000" dirty="0">
                  <a:solidFill>
                    <a:srgbClr val="55565A"/>
                  </a:solidFill>
                  <a:latin typeface="Effra Medium" panose="020B0703020203020204" pitchFamily="34" charset="0"/>
                  <a:cs typeface="Effra Medium" panose="020B0703020203020204" pitchFamily="34" charset="0"/>
                </a:rPr>
                <a:t>AVEVA</a:t>
              </a:r>
              <a:r>
                <a:rPr lang="en-US" sz="600" baseline="75000" dirty="0">
                  <a:solidFill>
                    <a:srgbClr val="55565A"/>
                  </a:solidFill>
                  <a:latin typeface="Effra Medium" panose="020B0703020203020204" pitchFamily="34" charset="0"/>
                  <a:cs typeface="Effra Medium" panose="020B0703020203020204" pitchFamily="34" charset="0"/>
                </a:rPr>
                <a:t>TM</a:t>
              </a:r>
              <a:r>
                <a:rPr lang="en-US" sz="1000" dirty="0">
                  <a:solidFill>
                    <a:srgbClr val="55565A"/>
                  </a:solidFill>
                  <a:latin typeface="Effra Medium" panose="020B0703020203020204" pitchFamily="34" charset="0"/>
                  <a:cs typeface="Effra Medium" panose="020B0703020203020204" pitchFamily="34" charset="0"/>
                </a:rPr>
                <a:t>  </a:t>
              </a:r>
              <a:r>
                <a:rPr lang="en-US" sz="1000" dirty="0" err="1">
                  <a:solidFill>
                    <a:srgbClr val="55565A"/>
                  </a:solidFill>
                  <a:latin typeface="Effra Medium" panose="020B0703020203020204" pitchFamily="34" charset="0"/>
                  <a:cs typeface="Effra Medium" panose="020B0703020203020204" pitchFamily="34" charset="0"/>
                </a:rPr>
                <a:t>Review</a:t>
              </a:r>
              <a:r>
                <a:rPr lang="en-US" sz="600" baseline="75000" dirty="0" err="1">
                  <a:solidFill>
                    <a:srgbClr val="55565A"/>
                  </a:solidFill>
                  <a:latin typeface="Effra Medium" panose="020B0703020203020204" pitchFamily="34" charset="0"/>
                  <a:cs typeface="Effra Medium" panose="020B0703020203020204" pitchFamily="34" charset="0"/>
                </a:rPr>
                <a:t>TM</a:t>
              </a:r>
              <a:endParaRPr kumimoji="0" lang="en-US" sz="5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94" name="Rectangle 93">
              <a:extLst>
                <a:ext uri="{FF2B5EF4-FFF2-40B4-BE49-F238E27FC236}">
                  <a16:creationId xmlns:a16="http://schemas.microsoft.com/office/drawing/2014/main" id="{8128DC2A-491A-4117-9474-CC25ABB97F14}"/>
                </a:ext>
              </a:extLst>
            </p:cNvPr>
            <p:cNvSpPr/>
            <p:nvPr/>
          </p:nvSpPr>
          <p:spPr>
            <a:xfrm>
              <a:off x="10329794" y="5463544"/>
              <a:ext cx="1096622" cy="246221"/>
            </a:xfrm>
            <a:prstGeom prst="rect">
              <a:avLst/>
            </a:prstGeom>
          </p:spPr>
          <p:txBody>
            <a:bodyPr wrap="square">
              <a:spAutoFit/>
            </a:bodyPr>
            <a:lstStyle/>
            <a:p>
              <a:pPr lvl="0" algn="ctr"/>
              <a:r>
                <a:rPr lang="en-US" sz="1000" dirty="0">
                  <a:solidFill>
                    <a:srgbClr val="5555EB"/>
                  </a:solidFill>
                  <a:latin typeface="Effra Medium" panose="020B0703020203020204" pitchFamily="34" charset="0"/>
                  <a:cs typeface="Effra Medium" panose="020B0703020203020204" pitchFamily="34" charset="0"/>
                </a:rPr>
                <a:t>AVEVA</a:t>
              </a:r>
              <a:r>
                <a:rPr lang="en-US" sz="600" baseline="75000" dirty="0">
                  <a:solidFill>
                    <a:srgbClr val="5555EB"/>
                  </a:solidFill>
                  <a:latin typeface="Effra Medium" panose="020B0703020203020204" pitchFamily="34" charset="0"/>
                  <a:cs typeface="Effra Medium" panose="020B0703020203020204" pitchFamily="34" charset="0"/>
                </a:rPr>
                <a:t>TM</a:t>
              </a:r>
              <a:r>
                <a:rPr lang="en-US" sz="1000" dirty="0">
                  <a:solidFill>
                    <a:srgbClr val="5555EB"/>
                  </a:solidFill>
                  <a:latin typeface="Effra Medium" panose="020B0703020203020204" pitchFamily="34" charset="0"/>
                  <a:cs typeface="Effra Medium" panose="020B0703020203020204" pitchFamily="34" charset="0"/>
                </a:rPr>
                <a:t> PDMS</a:t>
              </a:r>
              <a:r>
                <a:rPr lang="en-US" sz="600" baseline="75000" dirty="0">
                  <a:solidFill>
                    <a:srgbClr val="5555EB"/>
                  </a:solidFill>
                  <a:latin typeface="Effra Medium" panose="020B0703020203020204" pitchFamily="34" charset="0"/>
                  <a:cs typeface="Effra Medium" panose="020B0703020203020204" pitchFamily="34" charset="0"/>
                </a:rPr>
                <a:t>TM</a:t>
              </a:r>
              <a:endParaRPr kumimoji="0" lang="en-US" sz="5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95" name="Rectangle 94">
              <a:extLst>
                <a:ext uri="{FF2B5EF4-FFF2-40B4-BE49-F238E27FC236}">
                  <a16:creationId xmlns:a16="http://schemas.microsoft.com/office/drawing/2014/main" id="{81F3EDAF-035D-46B4-89DC-85837C656941}"/>
                </a:ext>
              </a:extLst>
            </p:cNvPr>
            <p:cNvSpPr/>
            <p:nvPr/>
          </p:nvSpPr>
          <p:spPr>
            <a:xfrm>
              <a:off x="5218662" y="3051546"/>
              <a:ext cx="1268538" cy="215444"/>
            </a:xfrm>
            <a:prstGeom prst="rect">
              <a:avLst/>
            </a:prstGeom>
          </p:spPr>
          <p:txBody>
            <a:bodyPr wrap="square">
              <a:spAutoFit/>
            </a:bodyPr>
            <a:lstStyle/>
            <a:p>
              <a:pPr lvl="0" algn="ctr"/>
              <a:r>
                <a:rPr lang="en-US" sz="800" dirty="0">
                  <a:latin typeface="Effra Medium" panose="020B0703020203020204" pitchFamily="34" charset="0"/>
                  <a:cs typeface="Effra Medium" panose="020B0703020203020204" pitchFamily="34" charset="0"/>
                </a:rPr>
                <a:t>AVEVA</a:t>
              </a:r>
              <a:r>
                <a:rPr lang="en-US" sz="500" baseline="75000" dirty="0">
                  <a:latin typeface="Effra Medium" panose="020B0703020203020204" pitchFamily="34" charset="0"/>
                  <a:cs typeface="Effra Medium" panose="020B0703020203020204" pitchFamily="34" charset="0"/>
                </a:rPr>
                <a:t>TM</a:t>
              </a:r>
              <a:r>
                <a:rPr lang="en-US" sz="800" dirty="0">
                  <a:latin typeface="Effra Medium" panose="020B0703020203020204" pitchFamily="34" charset="0"/>
                  <a:cs typeface="Effra Medium" panose="020B0703020203020204" pitchFamily="34" charset="0"/>
                </a:rPr>
                <a:t> Everything3D</a:t>
              </a:r>
              <a:r>
                <a:rPr lang="en-US" sz="500" baseline="75000" dirty="0">
                  <a:latin typeface="Effra Medium" panose="020B0703020203020204" pitchFamily="34" charset="0"/>
                  <a:cs typeface="Effra Medium" panose="020B0703020203020204" pitchFamily="34" charset="0"/>
                </a:rPr>
                <a:t>TM</a:t>
              </a:r>
              <a:endParaRPr kumimoji="0" lang="en-US" sz="3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96" name="Rectangle 95">
              <a:extLst>
                <a:ext uri="{FF2B5EF4-FFF2-40B4-BE49-F238E27FC236}">
                  <a16:creationId xmlns:a16="http://schemas.microsoft.com/office/drawing/2014/main" id="{47B6BF3D-1A06-457C-A0ED-D80C0362D543}"/>
                </a:ext>
              </a:extLst>
            </p:cNvPr>
            <p:cNvSpPr/>
            <p:nvPr/>
          </p:nvSpPr>
          <p:spPr>
            <a:xfrm>
              <a:off x="10164891" y="2360745"/>
              <a:ext cx="1509251" cy="184666"/>
            </a:xfrm>
            <a:prstGeom prst="rect">
              <a:avLst/>
            </a:prstGeom>
          </p:spPr>
          <p:txBody>
            <a:bodyPr wrap="square">
              <a:spAutoFit/>
            </a:bodyPr>
            <a:lstStyle/>
            <a:p>
              <a:pPr lvl="0" algn="ctr"/>
              <a:r>
                <a:rPr lang="en-US" sz="600" dirty="0">
                  <a:solidFill>
                    <a:srgbClr val="5555EB"/>
                  </a:solidFill>
                  <a:latin typeface="Effra Medium" panose="020B0703020203020204" pitchFamily="34" charset="0"/>
                  <a:cs typeface="Effra Medium" panose="020B0703020203020204" pitchFamily="34" charset="0"/>
                </a:rPr>
                <a:t>3D Systems</a:t>
              </a:r>
              <a:r>
                <a:rPr lang="en-US" sz="400" baseline="75000" dirty="0">
                  <a:solidFill>
                    <a:srgbClr val="5555EB"/>
                  </a:solidFill>
                  <a:latin typeface="Effra Medium" panose="020B0703020203020204" pitchFamily="34" charset="0"/>
                  <a:cs typeface="Effra Medium" panose="020B0703020203020204" pitchFamily="34" charset="0"/>
                </a:rPr>
                <a:t>®</a:t>
              </a:r>
              <a:r>
                <a:rPr lang="en-US" sz="600" dirty="0">
                  <a:solidFill>
                    <a:srgbClr val="5555EB"/>
                  </a:solidFill>
                  <a:latin typeface="Effra Medium" panose="020B0703020203020204" pitchFamily="34" charset="0"/>
                  <a:cs typeface="Effra Medium" panose="020B0703020203020204" pitchFamily="34" charset="0"/>
                </a:rPr>
                <a:t> Geomagic Freeform</a:t>
              </a:r>
              <a:r>
                <a:rPr lang="en-US" sz="400" baseline="75000" dirty="0">
                  <a:solidFill>
                    <a:srgbClr val="5555EB"/>
                  </a:solidFill>
                  <a:latin typeface="Effra Medium" panose="020B0703020203020204" pitchFamily="34" charset="0"/>
                  <a:cs typeface="Effra Medium" panose="020B0703020203020204" pitchFamily="34" charset="0"/>
                </a:rPr>
                <a:t>®</a:t>
              </a:r>
              <a:endParaRPr kumimoji="0" lang="en-US" sz="1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97" name="Rectangle 96">
              <a:extLst>
                <a:ext uri="{FF2B5EF4-FFF2-40B4-BE49-F238E27FC236}">
                  <a16:creationId xmlns:a16="http://schemas.microsoft.com/office/drawing/2014/main" id="{CFF6072A-04F2-444E-8D26-B4D9F863B98F}"/>
                </a:ext>
              </a:extLst>
            </p:cNvPr>
            <p:cNvSpPr/>
            <p:nvPr/>
          </p:nvSpPr>
          <p:spPr>
            <a:xfrm>
              <a:off x="7320592" y="2981982"/>
              <a:ext cx="1246441" cy="184666"/>
            </a:xfrm>
            <a:prstGeom prst="rect">
              <a:avLst/>
            </a:prstGeom>
          </p:spPr>
          <p:txBody>
            <a:bodyPr wrap="square">
              <a:spAutoFit/>
            </a:bodyPr>
            <a:lstStyle/>
            <a:p>
              <a:pPr lvl="0" algn="ctr"/>
              <a:r>
                <a:rPr lang="en-US" sz="600" dirty="0">
                  <a:solidFill>
                    <a:srgbClr val="5555EB"/>
                  </a:solidFill>
                  <a:latin typeface="Effra Medium" panose="020B0703020203020204" pitchFamily="34" charset="0"/>
                  <a:cs typeface="Effra Medium" panose="020B0703020203020204" pitchFamily="34" charset="0"/>
                </a:rPr>
                <a:t>3D Systems</a:t>
              </a:r>
              <a:r>
                <a:rPr lang="en-US" sz="300" baseline="80000" dirty="0">
                  <a:solidFill>
                    <a:srgbClr val="5555EB"/>
                  </a:solidFill>
                  <a:latin typeface="Effra Medium" panose="020B0703020203020204" pitchFamily="34" charset="0"/>
                  <a:cs typeface="Effra Medium" panose="020B0703020203020204" pitchFamily="34" charset="0"/>
                </a:rPr>
                <a:t>®</a:t>
              </a:r>
              <a:r>
                <a:rPr lang="en-US" sz="600" dirty="0">
                  <a:solidFill>
                    <a:srgbClr val="5555EB"/>
                  </a:solidFill>
                  <a:latin typeface="Effra Medium" panose="020B0703020203020204" pitchFamily="34" charset="0"/>
                  <a:cs typeface="Effra Medium" panose="020B0703020203020204" pitchFamily="34" charset="0"/>
                </a:rPr>
                <a:t> Geomagic </a:t>
              </a:r>
              <a:r>
                <a:rPr lang="en-US" sz="600" dirty="0" err="1">
                  <a:solidFill>
                    <a:srgbClr val="5555EB"/>
                  </a:solidFill>
                  <a:latin typeface="Effra Medium" panose="020B0703020203020204" pitchFamily="34" charset="0"/>
                  <a:cs typeface="Effra Medium" panose="020B0703020203020204" pitchFamily="34" charset="0"/>
                </a:rPr>
                <a:t>Sculpt</a:t>
              </a:r>
              <a:r>
                <a:rPr lang="en-US" sz="300" baseline="80000" dirty="0" err="1">
                  <a:solidFill>
                    <a:srgbClr val="5555EB"/>
                  </a:solidFill>
                  <a:latin typeface="Effra Medium" panose="020B0703020203020204" pitchFamily="34" charset="0"/>
                  <a:cs typeface="Effra Medium" panose="020B0703020203020204" pitchFamily="34" charset="0"/>
                </a:rPr>
                <a:t>TM</a:t>
              </a:r>
              <a:endParaRPr kumimoji="0" lang="en-US" sz="100" i="0" u="none" strike="noStrike" kern="1200" cap="none" spc="0" normalizeH="0" baseline="80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98" name="Rectangle 97">
              <a:extLst>
                <a:ext uri="{FF2B5EF4-FFF2-40B4-BE49-F238E27FC236}">
                  <a16:creationId xmlns:a16="http://schemas.microsoft.com/office/drawing/2014/main" id="{B77E9004-E7E5-402D-AE22-F1F8210CD88F}"/>
                </a:ext>
              </a:extLst>
            </p:cNvPr>
            <p:cNvSpPr/>
            <p:nvPr/>
          </p:nvSpPr>
          <p:spPr>
            <a:xfrm>
              <a:off x="4222053" y="4150019"/>
              <a:ext cx="1075347" cy="184666"/>
            </a:xfrm>
            <a:prstGeom prst="rect">
              <a:avLst/>
            </a:prstGeom>
          </p:spPr>
          <p:txBody>
            <a:bodyPr wrap="square">
              <a:spAutoFit/>
            </a:bodyPr>
            <a:lstStyle/>
            <a:p>
              <a:pPr lvl="0" algn="ctr"/>
              <a:r>
                <a:rPr lang="en-US" sz="600" dirty="0">
                  <a:solidFill>
                    <a:srgbClr val="5555EB"/>
                  </a:solidFill>
                  <a:latin typeface="Effra Medium" panose="020B0703020203020204" pitchFamily="34" charset="0"/>
                  <a:cs typeface="Effra Medium" panose="020B0703020203020204" pitchFamily="34" charset="0"/>
                </a:rPr>
                <a:t>BETA CAE Systems ANSA</a:t>
              </a:r>
              <a:endParaRPr kumimoji="0" lang="en-US" sz="3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99" name="Rectangle 98">
              <a:extLst>
                <a:ext uri="{FF2B5EF4-FFF2-40B4-BE49-F238E27FC236}">
                  <a16:creationId xmlns:a16="http://schemas.microsoft.com/office/drawing/2014/main" id="{BC1FDC0C-4745-4173-8C16-AD0D9A14606F}"/>
                </a:ext>
              </a:extLst>
            </p:cNvPr>
            <p:cNvSpPr/>
            <p:nvPr/>
          </p:nvSpPr>
          <p:spPr>
            <a:xfrm>
              <a:off x="3915572" y="5782474"/>
              <a:ext cx="1075347" cy="184666"/>
            </a:xfrm>
            <a:prstGeom prst="rect">
              <a:avLst/>
            </a:prstGeom>
          </p:spPr>
          <p:txBody>
            <a:bodyPr wrap="square">
              <a:spAutoFit/>
            </a:bodyPr>
            <a:lstStyle/>
            <a:p>
              <a:pPr lvl="0" algn="ctr"/>
              <a:r>
                <a:rPr lang="en-US" sz="600" dirty="0">
                  <a:latin typeface="Effra Medium" panose="020B0703020203020204" pitchFamily="34" charset="0"/>
                  <a:cs typeface="Effra Medium" panose="020B0703020203020204" pitchFamily="34" charset="0"/>
                </a:rPr>
                <a:t>BETA CAE Systems META</a:t>
              </a:r>
              <a:endParaRPr kumimoji="0" lang="en-US" sz="300" i="0" u="none" strike="noStrike" kern="1200" cap="none" spc="0" normalizeH="0" baseline="75000" noProof="0" dirty="0">
                <a:ln>
                  <a:noFill/>
                </a:ln>
                <a:effectLst/>
                <a:uLnTx/>
                <a:uFillTx/>
                <a:latin typeface="Effra Medium" panose="020B0703020203020204" pitchFamily="34" charset="0"/>
                <a:cs typeface="Effra Medium" panose="020B0703020203020204" pitchFamily="34" charset="0"/>
              </a:endParaRPr>
            </a:p>
          </p:txBody>
        </p:sp>
        <p:sp>
          <p:nvSpPr>
            <p:cNvPr id="100" name="Rectangle 99">
              <a:extLst>
                <a:ext uri="{FF2B5EF4-FFF2-40B4-BE49-F238E27FC236}">
                  <a16:creationId xmlns:a16="http://schemas.microsoft.com/office/drawing/2014/main" id="{23BF1C14-516C-48BB-952E-2B88044C61BA}"/>
                </a:ext>
              </a:extLst>
            </p:cNvPr>
            <p:cNvSpPr/>
            <p:nvPr/>
          </p:nvSpPr>
          <p:spPr>
            <a:xfrm>
              <a:off x="4727439" y="4317967"/>
              <a:ext cx="1209545" cy="169277"/>
            </a:xfrm>
            <a:prstGeom prst="rect">
              <a:avLst/>
            </a:prstGeom>
          </p:spPr>
          <p:txBody>
            <a:bodyPr wrap="square">
              <a:spAutoFit/>
            </a:bodyPr>
            <a:lstStyle/>
            <a:p>
              <a:pPr lvl="0" algn="ctr"/>
              <a:r>
                <a:rPr lang="en-US" sz="500" dirty="0">
                  <a:solidFill>
                    <a:srgbClr val="5555EB"/>
                  </a:solidFill>
                  <a:latin typeface="Effra Medium" panose="020B0703020203020204" pitchFamily="34" charset="0"/>
                  <a:cs typeface="Effra Medium" panose="020B0703020203020204" pitchFamily="34" charset="0"/>
                </a:rPr>
                <a:t>Bentley Systems</a:t>
              </a:r>
              <a:r>
                <a:rPr lang="en-US" sz="300" baseline="75000" dirty="0">
                  <a:solidFill>
                    <a:srgbClr val="5555EB"/>
                  </a:solidFill>
                  <a:latin typeface="Effra Medium" panose="020B0703020203020204" pitchFamily="34" charset="0"/>
                  <a:cs typeface="Effra Medium" panose="020B0703020203020204" pitchFamily="34" charset="0"/>
                </a:rPr>
                <a:t>®</a:t>
              </a:r>
              <a:r>
                <a:rPr lang="en-US" sz="500" dirty="0">
                  <a:solidFill>
                    <a:srgbClr val="5555EB"/>
                  </a:solidFill>
                  <a:latin typeface="Effra Medium" panose="020B0703020203020204" pitchFamily="34" charset="0"/>
                  <a:cs typeface="Effra Medium" panose="020B0703020203020204" pitchFamily="34" charset="0"/>
                </a:rPr>
                <a:t> ContextCapture</a:t>
              </a:r>
              <a:r>
                <a:rPr lang="en-US" sz="300" baseline="75000" dirty="0">
                  <a:solidFill>
                    <a:srgbClr val="5555EB"/>
                  </a:solidFill>
                  <a:latin typeface="Effra Medium" panose="020B0703020203020204" pitchFamily="34" charset="0"/>
                  <a:cs typeface="Effra Medium" panose="020B0703020203020204" pitchFamily="34" charset="0"/>
                </a:rPr>
                <a:t>®</a:t>
              </a:r>
              <a:endParaRPr kumimoji="0" lang="en-US" sz="1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101" name="Rectangle 100">
              <a:extLst>
                <a:ext uri="{FF2B5EF4-FFF2-40B4-BE49-F238E27FC236}">
                  <a16:creationId xmlns:a16="http://schemas.microsoft.com/office/drawing/2014/main" id="{622FFF14-4CA1-4FC5-B73B-DB047D9150DF}"/>
                </a:ext>
              </a:extLst>
            </p:cNvPr>
            <p:cNvSpPr/>
            <p:nvPr/>
          </p:nvSpPr>
          <p:spPr>
            <a:xfrm>
              <a:off x="10337748" y="2260296"/>
              <a:ext cx="959561" cy="169277"/>
            </a:xfrm>
            <a:prstGeom prst="rect">
              <a:avLst/>
            </a:prstGeom>
          </p:spPr>
          <p:txBody>
            <a:bodyPr wrap="square">
              <a:spAutoFit/>
            </a:bodyPr>
            <a:lstStyle/>
            <a:p>
              <a:pPr lvl="0" algn="ctr"/>
              <a:r>
                <a:rPr lang="en-US" sz="500" dirty="0">
                  <a:solidFill>
                    <a:srgbClr val="5555EB"/>
                  </a:solidFill>
                  <a:latin typeface="Effra Medium" panose="020B0703020203020204" pitchFamily="34" charset="0"/>
                  <a:cs typeface="Effra Medium" panose="020B0703020203020204" pitchFamily="34" charset="0"/>
                </a:rPr>
                <a:t>Bentley Systems</a:t>
              </a:r>
              <a:r>
                <a:rPr lang="en-US" sz="300" baseline="75000" dirty="0">
                  <a:solidFill>
                    <a:srgbClr val="5555EB"/>
                  </a:solidFill>
                  <a:latin typeface="Effra Medium" panose="020B0703020203020204" pitchFamily="34" charset="0"/>
                  <a:cs typeface="Effra Medium" panose="020B0703020203020204" pitchFamily="34" charset="0"/>
                </a:rPr>
                <a:t>®</a:t>
              </a:r>
              <a:r>
                <a:rPr lang="en-US" sz="500" dirty="0">
                  <a:solidFill>
                    <a:srgbClr val="5555EB"/>
                  </a:solidFill>
                  <a:latin typeface="Effra Medium" panose="020B0703020203020204" pitchFamily="34" charset="0"/>
                  <a:cs typeface="Effra Medium" panose="020B0703020203020204" pitchFamily="34" charset="0"/>
                </a:rPr>
                <a:t> InRoads</a:t>
              </a:r>
              <a:r>
                <a:rPr lang="en-US" sz="300" baseline="75000" dirty="0">
                  <a:solidFill>
                    <a:srgbClr val="5555EB"/>
                  </a:solidFill>
                  <a:latin typeface="Effra Medium" panose="020B0703020203020204" pitchFamily="34" charset="0"/>
                  <a:cs typeface="Effra Medium" panose="020B0703020203020204" pitchFamily="34" charset="0"/>
                </a:rPr>
                <a:t>®</a:t>
              </a:r>
              <a:endParaRPr kumimoji="0" lang="en-US" sz="1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sp>
          <p:nvSpPr>
            <p:cNvPr id="102" name="Rectangle 101">
              <a:extLst>
                <a:ext uri="{FF2B5EF4-FFF2-40B4-BE49-F238E27FC236}">
                  <a16:creationId xmlns:a16="http://schemas.microsoft.com/office/drawing/2014/main" id="{9A041A1F-E029-49C2-AFD0-170908318CA0}"/>
                </a:ext>
              </a:extLst>
            </p:cNvPr>
            <p:cNvSpPr/>
            <p:nvPr/>
          </p:nvSpPr>
          <p:spPr>
            <a:xfrm>
              <a:off x="6469948" y="3057341"/>
              <a:ext cx="1049327" cy="184666"/>
            </a:xfrm>
            <a:prstGeom prst="rect">
              <a:avLst/>
            </a:prstGeom>
          </p:spPr>
          <p:txBody>
            <a:bodyPr wrap="square">
              <a:spAutoFit/>
            </a:bodyPr>
            <a:lstStyle/>
            <a:p>
              <a:pPr lvl="0" algn="ctr"/>
              <a:r>
                <a:rPr lang="en-US" sz="600" dirty="0">
                  <a:solidFill>
                    <a:srgbClr val="55565A"/>
                  </a:solidFill>
                  <a:latin typeface="Effra Medium" panose="020B0703020203020204" pitchFamily="34" charset="0"/>
                  <a:cs typeface="Effra Medium" panose="020B0703020203020204" pitchFamily="34" charset="0"/>
                </a:rPr>
                <a:t>NEMETSCHECK Allplan</a:t>
              </a:r>
              <a:r>
                <a:rPr lang="en-US" sz="300" baseline="75000" dirty="0">
                  <a:solidFill>
                    <a:srgbClr val="55565A"/>
                  </a:solidFill>
                  <a:latin typeface="Effra Medium" panose="020B0703020203020204" pitchFamily="34" charset="0"/>
                  <a:cs typeface="Effra Medium" panose="020B0703020203020204" pitchFamily="34" charset="0"/>
                </a:rPr>
                <a:t>®</a:t>
              </a:r>
              <a:endParaRPr kumimoji="0" lang="en-US" sz="1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103" name="Rectangle 102">
              <a:extLst>
                <a:ext uri="{FF2B5EF4-FFF2-40B4-BE49-F238E27FC236}">
                  <a16:creationId xmlns:a16="http://schemas.microsoft.com/office/drawing/2014/main" id="{E794A0A8-6ED8-4C4D-A165-868D7B421BAE}"/>
                </a:ext>
              </a:extLst>
            </p:cNvPr>
            <p:cNvSpPr/>
            <p:nvPr/>
          </p:nvSpPr>
          <p:spPr>
            <a:xfrm>
              <a:off x="1265646" y="4626755"/>
              <a:ext cx="1267096" cy="184666"/>
            </a:xfrm>
            <a:prstGeom prst="rect">
              <a:avLst/>
            </a:prstGeom>
          </p:spPr>
          <p:txBody>
            <a:bodyPr wrap="square">
              <a:spAutoFit/>
            </a:bodyPr>
            <a:lstStyle/>
            <a:p>
              <a:pPr lvl="0" algn="ctr"/>
              <a:r>
                <a:rPr lang="en-US" sz="600" dirty="0">
                  <a:solidFill>
                    <a:srgbClr val="55565A"/>
                  </a:solidFill>
                  <a:latin typeface="Effra Medium" panose="020B0703020203020204" pitchFamily="34" charset="0"/>
                  <a:cs typeface="Effra Medium" panose="020B0703020203020204" pitchFamily="34" charset="0"/>
                </a:rPr>
                <a:t>ESI Group</a:t>
              </a:r>
              <a:r>
                <a:rPr lang="en-US" sz="400" baseline="75000" dirty="0">
                  <a:solidFill>
                    <a:srgbClr val="55565A"/>
                  </a:solidFill>
                  <a:latin typeface="Effra Medium" panose="020B0703020203020204" pitchFamily="34" charset="0"/>
                  <a:cs typeface="Effra Medium" panose="020B0703020203020204" pitchFamily="34" charset="0"/>
                </a:rPr>
                <a:t> </a:t>
              </a:r>
              <a:r>
                <a:rPr lang="en-US" sz="300" baseline="75000" dirty="0">
                  <a:solidFill>
                    <a:srgbClr val="55565A"/>
                  </a:solidFill>
                  <a:latin typeface="Effra Medium" panose="020B0703020203020204" pitchFamily="34" charset="0"/>
                  <a:cs typeface="Effra Medium" panose="020B0703020203020204" pitchFamily="34" charset="0"/>
                </a:rPr>
                <a:t>®</a:t>
              </a:r>
              <a:r>
                <a:rPr lang="en-US" sz="600" dirty="0">
                  <a:solidFill>
                    <a:srgbClr val="55565A"/>
                  </a:solidFill>
                  <a:latin typeface="Effra Medium" panose="020B0703020203020204" pitchFamily="34" charset="0"/>
                  <a:cs typeface="Effra Medium" panose="020B0703020203020204" pitchFamily="34" charset="0"/>
                </a:rPr>
                <a:t> Visual-Environment</a:t>
              </a:r>
              <a:endParaRPr kumimoji="0" lang="en-US" sz="100" i="0" u="none" strike="noStrike" kern="1200" cap="none" spc="0" normalizeH="0" baseline="75000" noProof="0" dirty="0">
                <a:ln>
                  <a:noFill/>
                </a:ln>
                <a:solidFill>
                  <a:srgbClr val="55565A"/>
                </a:solidFill>
                <a:effectLst/>
                <a:uLnTx/>
                <a:uFillTx/>
                <a:latin typeface="Effra Medium" panose="020B0703020203020204" pitchFamily="34" charset="0"/>
                <a:cs typeface="Effra Medium" panose="020B0703020203020204" pitchFamily="34" charset="0"/>
              </a:endParaRPr>
            </a:p>
          </p:txBody>
        </p:sp>
        <p:sp>
          <p:nvSpPr>
            <p:cNvPr id="104" name="Rectangle 103">
              <a:extLst>
                <a:ext uri="{FF2B5EF4-FFF2-40B4-BE49-F238E27FC236}">
                  <a16:creationId xmlns:a16="http://schemas.microsoft.com/office/drawing/2014/main" id="{0CD10C4E-C7D7-4CFC-80B7-BE619B8F1EDE}"/>
                </a:ext>
              </a:extLst>
            </p:cNvPr>
            <p:cNvSpPr/>
            <p:nvPr/>
          </p:nvSpPr>
          <p:spPr>
            <a:xfrm>
              <a:off x="3944786" y="3688025"/>
              <a:ext cx="959561" cy="169277"/>
            </a:xfrm>
            <a:prstGeom prst="rect">
              <a:avLst/>
            </a:prstGeom>
          </p:spPr>
          <p:txBody>
            <a:bodyPr wrap="square">
              <a:spAutoFit/>
            </a:bodyPr>
            <a:lstStyle/>
            <a:p>
              <a:pPr lvl="0" algn="ctr"/>
              <a:r>
                <a:rPr lang="en-US" sz="500" dirty="0">
                  <a:solidFill>
                    <a:srgbClr val="5555EB"/>
                  </a:solidFill>
                  <a:latin typeface="Effra Medium" panose="020B0703020203020204" pitchFamily="34" charset="0"/>
                  <a:cs typeface="Effra Medium" panose="020B0703020203020204" pitchFamily="34" charset="0"/>
                </a:rPr>
                <a:t>COMSOL</a:t>
              </a:r>
              <a:r>
                <a:rPr lang="en-US" sz="300" baseline="75000" dirty="0">
                  <a:solidFill>
                    <a:srgbClr val="5555EB"/>
                  </a:solidFill>
                  <a:latin typeface="Effra Medium" panose="020B0703020203020204" pitchFamily="34" charset="0"/>
                  <a:cs typeface="Effra Medium" panose="020B0703020203020204" pitchFamily="34" charset="0"/>
                </a:rPr>
                <a:t>®</a:t>
              </a:r>
              <a:r>
                <a:rPr lang="en-US" sz="500" dirty="0">
                  <a:solidFill>
                    <a:srgbClr val="5555EB"/>
                  </a:solidFill>
                  <a:latin typeface="Effra Medium" panose="020B0703020203020204" pitchFamily="34" charset="0"/>
                  <a:cs typeface="Effra Medium" panose="020B0703020203020204" pitchFamily="34" charset="0"/>
                </a:rPr>
                <a:t> Multiphysics</a:t>
              </a:r>
              <a:r>
                <a:rPr lang="en-US" sz="300" baseline="75000" dirty="0">
                  <a:solidFill>
                    <a:srgbClr val="5555EB"/>
                  </a:solidFill>
                  <a:latin typeface="Effra Medium" panose="020B0703020203020204" pitchFamily="34" charset="0"/>
                  <a:cs typeface="Effra Medium" panose="020B0703020203020204" pitchFamily="34" charset="0"/>
                </a:rPr>
                <a:t>®</a:t>
              </a:r>
              <a:endParaRPr kumimoji="0" lang="en-US" sz="100" i="0" u="none" strike="noStrike" kern="1200" cap="none" spc="0" normalizeH="0" baseline="75000" noProof="0" dirty="0">
                <a:ln>
                  <a:noFill/>
                </a:ln>
                <a:solidFill>
                  <a:srgbClr val="5555EB"/>
                </a:solidFill>
                <a:effectLst/>
                <a:uLnTx/>
                <a:uFillTx/>
                <a:latin typeface="Effra Medium" panose="020B0703020203020204" pitchFamily="34" charset="0"/>
                <a:cs typeface="Effra Medium" panose="020B0703020203020204" pitchFamily="34" charset="0"/>
              </a:endParaRPr>
            </a:p>
          </p:txBody>
        </p:sp>
      </p:grpSp>
    </p:spTree>
    <p:extLst>
      <p:ext uri="{BB962C8B-B14F-4D97-AF65-F5344CB8AC3E}">
        <p14:creationId xmlns:p14="http://schemas.microsoft.com/office/powerpoint/2010/main" val="3317101783"/>
      </p:ext>
    </p:extLst>
  </p:cSld>
  <p:clrMapOvr>
    <a:masterClrMapping/>
  </p:clrMapOvr>
</p:sld>
</file>

<file path=ppt/theme/theme1.xml><?xml version="1.0" encoding="utf-8"?>
<a:theme xmlns:a="http://schemas.openxmlformats.org/drawingml/2006/main" name="2_Consumer Presentation Theme">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1">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alpha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2017 Software Marketing - Consumer &amp; Pro.pptx" id="{2C8D6841-8831-4E93-8480-02614990F256}" vid="{0CA2268E-003E-4389-A839-A823E36CB8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8E024D-65BE-499C-A4BB-B5B922E27009}">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95A977C-0AFD-4B3C-B0C2-4646ED790A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D6D31AAC-E7A7-4337-9A21-1579E73592F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623</TotalTime>
  <Words>5161</Words>
  <Application>Microsoft Office PowerPoint</Application>
  <PresentationFormat>Widescreen</PresentationFormat>
  <Paragraphs>877</Paragraphs>
  <Slides>45</Slides>
  <Notes>39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45</vt:i4>
      </vt:variant>
    </vt:vector>
  </HeadingPairs>
  <TitlesOfParts>
    <vt:vector size="57" baseType="lpstr">
      <vt:lpstr>Arial</vt:lpstr>
      <vt:lpstr>Avenir Light</vt:lpstr>
      <vt:lpstr>Calibri</vt:lpstr>
      <vt:lpstr>Calibri Light</vt:lpstr>
      <vt:lpstr>Consolas</vt:lpstr>
      <vt:lpstr>Effra</vt:lpstr>
      <vt:lpstr>Effra Heavy</vt:lpstr>
      <vt:lpstr>Effra Light</vt:lpstr>
      <vt:lpstr>Effra Medium</vt:lpstr>
      <vt:lpstr>Franklin Gothic Book</vt:lpstr>
      <vt:lpstr>Myriad Set Pro</vt:lpstr>
      <vt:lpstr>2_Consumer Presentation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Blake-Davies, Alexander</dc:creator>
  <cp:lastModifiedBy>Blake-Davies, Alexander</cp:lastModifiedBy>
  <cp:revision>39</cp:revision>
  <dcterms:modified xsi:type="dcterms:W3CDTF">2018-05-16T16:12:49Z</dcterms:modified>
</cp:coreProperties>
</file>