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tif" ContentType="image/tiff"/>
  <Default Extension="tiff" ContentType="image/tiff"/>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2.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6"/>
  </p:notesMasterIdLst>
  <p:sldIdLst>
    <p:sldId id="382" r:id="rId5"/>
    <p:sldId id="334" r:id="rId6"/>
    <p:sldId id="417" r:id="rId7"/>
    <p:sldId id="475" r:id="rId8"/>
    <p:sldId id="470" r:id="rId9"/>
    <p:sldId id="446" r:id="rId10"/>
    <p:sldId id="412" r:id="rId11"/>
    <p:sldId id="422" r:id="rId12"/>
    <p:sldId id="462" r:id="rId13"/>
    <p:sldId id="448" r:id="rId14"/>
    <p:sldId id="399" r:id="rId15"/>
    <p:sldId id="439" r:id="rId16"/>
    <p:sldId id="469" r:id="rId17"/>
    <p:sldId id="459" r:id="rId18"/>
    <p:sldId id="393" r:id="rId19"/>
    <p:sldId id="466" r:id="rId20"/>
    <p:sldId id="396" r:id="rId21"/>
    <p:sldId id="341" r:id="rId22"/>
    <p:sldId id="471" r:id="rId23"/>
    <p:sldId id="472" r:id="rId24"/>
    <p:sldId id="344"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rown, Pat" initials="BP" lastIdx="321" clrIdx="0">
    <p:extLst>
      <p:ext uri="{19B8F6BF-5375-455C-9EA6-DF929625EA0E}">
        <p15:presenceInfo xmlns:p15="http://schemas.microsoft.com/office/powerpoint/2012/main" userId="S-1-5-21-249263827-1212357926-315576832-148597" providerId="AD"/>
      </p:ext>
    </p:extLst>
  </p:cmAuthor>
  <p:cmAuthor id="2" name="Singh, Gurman" initials="SG [2]" lastIdx="124" clrIdx="1">
    <p:extLst>
      <p:ext uri="{19B8F6BF-5375-455C-9EA6-DF929625EA0E}">
        <p15:presenceInfo xmlns:p15="http://schemas.microsoft.com/office/powerpoint/2012/main" userId="S-1-5-21-249263827-1212357926-315576832-701745" providerId="AD"/>
      </p:ext>
    </p:extLst>
  </p:cmAuthor>
  <p:cmAuthor id="3" name="Blake-Davies, Alexander" initials="BA" lastIdx="122" clrIdx="2">
    <p:extLst>
      <p:ext uri="{19B8F6BF-5375-455C-9EA6-DF929625EA0E}">
        <p15:presenceInfo xmlns:p15="http://schemas.microsoft.com/office/powerpoint/2012/main" userId="S-1-5-21-249263827-1212357926-315576832-705554" providerId="AD"/>
      </p:ext>
    </p:extLst>
  </p:cmAuthor>
  <p:cmAuthor id="4" name="Pat Brown" initials="PB" lastIdx="38" clrIdx="3">
    <p:extLst>
      <p:ext uri="{19B8F6BF-5375-455C-9EA6-DF929625EA0E}">
        <p15:presenceInfo xmlns:p15="http://schemas.microsoft.com/office/powerpoint/2012/main" userId="Pat Brown" providerId="None"/>
      </p:ext>
    </p:extLst>
  </p:cmAuthor>
  <p:cmAuthor id="5" name="Brown, Pat" initials="BP [2]" lastIdx="28" clrIdx="4">
    <p:extLst>
      <p:ext uri="{19B8F6BF-5375-455C-9EA6-DF929625EA0E}">
        <p15:presenceInfo xmlns:p15="http://schemas.microsoft.com/office/powerpoint/2012/main" userId="S::pbrown@amd.com::51272e12-5401-477a-94a8-4bcb1e2b5d09" providerId="AD"/>
      </p:ext>
    </p:extLst>
  </p:cmAuthor>
  <p:cmAuthor id="6" name="Reif, Andy" initials="RA" lastIdx="32" clrIdx="5">
    <p:extLst>
      <p:ext uri="{19B8F6BF-5375-455C-9EA6-DF929625EA0E}">
        <p15:presenceInfo xmlns:p15="http://schemas.microsoft.com/office/powerpoint/2012/main" userId="S::areif@amd.com::1808ddf7-99eb-4e83-b090-06c18152e9c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E1"/>
    <a:srgbClr val="00003B"/>
    <a:srgbClr val="00C800"/>
    <a:srgbClr val="FF0000"/>
    <a:srgbClr val="99C800"/>
    <a:srgbClr val="FFCC00"/>
    <a:srgbClr val="CCC800"/>
    <a:srgbClr val="55565A"/>
    <a:srgbClr val="66C8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E619111-1913-47DD-BA33-6744CF89069C}" v="6" dt="2018-08-21T21:33:14.61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727" y="34"/>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commentAuthors" Target="commentAuthors.xml"/><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lake-Davies, Alexander" userId="37a73e99-11fc-4cd3-9181-913a6d717ffb" providerId="ADAL" clId="{A6BFF4C4-93EB-4201-AF8D-1F7527603E01}"/>
    <pc:docChg chg="custSel modMainMaster">
      <pc:chgData name="Blake-Davies, Alexander" userId="37a73e99-11fc-4cd3-9181-913a6d717ffb" providerId="ADAL" clId="{A6BFF4C4-93EB-4201-AF8D-1F7527603E01}" dt="2018-08-08T15:36:34.331" v="2"/>
      <pc:docMkLst>
        <pc:docMk/>
      </pc:docMkLst>
      <pc:sldMasterChg chg="addSp delSp">
        <pc:chgData name="Blake-Davies, Alexander" userId="37a73e99-11fc-4cd3-9181-913a6d717ffb" providerId="ADAL" clId="{A6BFF4C4-93EB-4201-AF8D-1F7527603E01}" dt="2018-08-08T15:36:34.331" v="2"/>
        <pc:sldMasterMkLst>
          <pc:docMk/>
          <pc:sldMasterMk cId="3336850496" sldId="2147483660"/>
        </pc:sldMasterMkLst>
        <pc:spChg chg="add">
          <ac:chgData name="Blake-Davies, Alexander" userId="37a73e99-11fc-4cd3-9181-913a6d717ffb" providerId="ADAL" clId="{A6BFF4C4-93EB-4201-AF8D-1F7527603E01}" dt="2018-08-08T15:36:34.331" v="2"/>
          <ac:spMkLst>
            <pc:docMk/>
            <pc:sldMasterMk cId="3336850496" sldId="2147483660"/>
            <ac:spMk id="11" creationId="{2BC5608F-3BCD-44FE-9256-F62C63B3C708}"/>
          </ac:spMkLst>
        </pc:spChg>
        <pc:spChg chg="add">
          <ac:chgData name="Blake-Davies, Alexander" userId="37a73e99-11fc-4cd3-9181-913a6d717ffb" providerId="ADAL" clId="{A6BFF4C4-93EB-4201-AF8D-1F7527603E01}" dt="2018-08-08T15:36:34.331" v="2"/>
          <ac:spMkLst>
            <pc:docMk/>
            <pc:sldMasterMk cId="3336850496" sldId="2147483660"/>
            <ac:spMk id="12" creationId="{88644B89-DBEB-4538-842E-4C32C336E3B2}"/>
          </ac:spMkLst>
        </pc:spChg>
        <pc:spChg chg="del">
          <ac:chgData name="Blake-Davies, Alexander" userId="37a73e99-11fc-4cd3-9181-913a6d717ffb" providerId="ADAL" clId="{A6BFF4C4-93EB-4201-AF8D-1F7527603E01}" dt="2018-08-08T15:36:29.453" v="0" actId="478"/>
          <ac:spMkLst>
            <pc:docMk/>
            <pc:sldMasterMk cId="3336850496" sldId="2147483660"/>
            <ac:spMk id="16" creationId="{FE6675FE-7353-47A9-8D9C-579EC11EC7F5}"/>
          </ac:spMkLst>
        </pc:spChg>
        <pc:spChg chg="del">
          <ac:chgData name="Blake-Davies, Alexander" userId="37a73e99-11fc-4cd3-9181-913a6d717ffb" providerId="ADAL" clId="{A6BFF4C4-93EB-4201-AF8D-1F7527603E01}" dt="2018-08-08T15:36:33.105" v="1" actId="478"/>
          <ac:spMkLst>
            <pc:docMk/>
            <pc:sldMasterMk cId="3336850496" sldId="2147483660"/>
            <ac:spMk id="17" creationId="{3F702931-C6A1-40DD-AC58-8C999D6B0600}"/>
          </ac:spMkLst>
        </pc:spChg>
      </pc:sldMasterChg>
    </pc:docChg>
  </pc:docChgLst>
  <pc:docChgLst>
    <pc:chgData name="Blake-Davies, Alexander" userId="37a73e99-11fc-4cd3-9181-913a6d717ffb" providerId="ADAL" clId="{5E619111-1913-47DD-BA33-6744CF89069C}"/>
    <pc:docChg chg="delSld modSld">
      <pc:chgData name="Blake-Davies, Alexander" userId="37a73e99-11fc-4cd3-9181-913a6d717ffb" providerId="ADAL" clId="{5E619111-1913-47DD-BA33-6744CF89069C}" dt="2018-08-21T21:33:14.617" v="1" actId="14826"/>
      <pc:docMkLst>
        <pc:docMk/>
      </pc:docMkLst>
      <pc:sldChg chg="modSp">
        <pc:chgData name="Blake-Davies, Alexander" userId="37a73e99-11fc-4cd3-9181-913a6d717ffb" providerId="ADAL" clId="{5E619111-1913-47DD-BA33-6744CF89069C}" dt="2018-08-21T21:33:14.617" v="1" actId="14826"/>
        <pc:sldMkLst>
          <pc:docMk/>
          <pc:sldMk cId="3343811578" sldId="399"/>
        </pc:sldMkLst>
        <pc:picChg chg="mod">
          <ac:chgData name="Blake-Davies, Alexander" userId="37a73e99-11fc-4cd3-9181-913a6d717ffb" providerId="ADAL" clId="{5E619111-1913-47DD-BA33-6744CF89069C}" dt="2018-08-21T21:33:14.617" v="1" actId="14826"/>
          <ac:picMkLst>
            <pc:docMk/>
            <pc:sldMk cId="3343811578" sldId="399"/>
            <ac:picMk id="36" creationId="{98769C0B-D164-4F99-BCCE-2FCD10442233}"/>
          </ac:picMkLst>
        </pc:pic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a:defRPr sz="1500" b="0" i="0" u="none" strike="noStrike" kern="1200" spc="0" baseline="0">
                <a:solidFill>
                  <a:schemeClr val="tx1">
                    <a:lumMod val="65000"/>
                    <a:lumOff val="35000"/>
                  </a:schemeClr>
                </a:solidFill>
                <a:latin typeface="Effra" panose="020B0603020203020204" pitchFamily="34" charset="0"/>
                <a:ea typeface="+mn-ea"/>
                <a:cs typeface="Effra Light" panose="020B0403020203020204" pitchFamily="34" charset="0"/>
              </a:defRPr>
            </a:pPr>
            <a:r>
              <a:rPr lang="en-US" sz="1500" b="0" i="0" u="none" strike="noStrike" baseline="0">
                <a:effectLst/>
              </a:rPr>
              <a:t>Radeon Pro Software for Enterprise vs. NVIDIA Quadro ODE Stability</a:t>
            </a:r>
            <a:endParaRPr lang="en-US" sz="1500" baseline="0">
              <a:latin typeface="Effra" panose="020B0603020203020204" pitchFamily="34" charset="0"/>
            </a:endParaRPr>
          </a:p>
        </c:rich>
      </c:tx>
      <c:layout>
        <c:manualLayout>
          <c:xMode val="edge"/>
          <c:yMode val="edge"/>
          <c:x val="0.21632575757575762"/>
          <c:y val="3.6764683076232131E-2"/>
        </c:manualLayout>
      </c:layout>
      <c:overlay val="0"/>
      <c:spPr>
        <a:noFill/>
        <a:ln>
          <a:noFill/>
        </a:ln>
        <a:effectLst/>
      </c:spPr>
      <c:txPr>
        <a:bodyPr rot="0" spcFirstLastPara="1" vertOverflow="ellipsis" vert="horz" wrap="square" anchor="ctr" anchorCtr="1"/>
        <a:lstStyle/>
        <a:p>
          <a:pPr algn="ctr">
            <a:defRPr sz="1500" b="0" i="0" u="none" strike="noStrike" kern="1200" spc="0" baseline="0">
              <a:solidFill>
                <a:schemeClr val="tx1">
                  <a:lumMod val="65000"/>
                  <a:lumOff val="35000"/>
                </a:schemeClr>
              </a:solidFill>
              <a:latin typeface="Effra" panose="020B0603020203020204" pitchFamily="34" charset="0"/>
              <a:ea typeface="+mn-ea"/>
              <a:cs typeface="Effra Light" panose="020B0403020203020204" pitchFamily="34" charset="0"/>
            </a:defRPr>
          </a:pPr>
          <a:endParaRPr lang="en-US"/>
        </a:p>
      </c:txPr>
    </c:title>
    <c:autoTitleDeleted val="0"/>
    <c:plotArea>
      <c:layout>
        <c:manualLayout>
          <c:layoutTarget val="inner"/>
          <c:xMode val="edge"/>
          <c:yMode val="edge"/>
          <c:x val="1.4981442100533305E-2"/>
          <c:y val="4.7321399216693066E-2"/>
          <c:w val="0.97003711579893337"/>
          <c:h val="0.6012053357175926"/>
        </c:manualLayout>
      </c:layout>
      <c:barChart>
        <c:barDir val="col"/>
        <c:grouping val="clustered"/>
        <c:varyColors val="0"/>
        <c:ser>
          <c:idx val="0"/>
          <c:order val="0"/>
          <c:tx>
            <c:strRef>
              <c:f>Sheet1!$B$1</c:f>
              <c:strCache>
                <c:ptCount val="1"/>
                <c:pt idx="0">
                  <c:v>Old</c:v>
                </c:pt>
              </c:strCache>
            </c:strRef>
          </c:tx>
          <c:spPr>
            <a:solidFill>
              <a:schemeClr val="tx1"/>
            </a:solidFill>
            <a:ln>
              <a:noFill/>
            </a:ln>
            <a:effectLst/>
          </c:spPr>
          <c:invertIfNegative val="0"/>
          <c:dLbls>
            <c:delete val="1"/>
          </c:dLbls>
          <c:cat>
            <c:strRef>
              <c:f>Sheet1!$A$2:$A$4</c:f>
              <c:strCache>
                <c:ptCount val="3"/>
                <c:pt idx="0">
                  <c:v>AMD Radeon Pro WX 3100 vs.
NVIDIA Quadro P600</c:v>
                </c:pt>
                <c:pt idx="1">
                  <c:v>AMD Radeon Pro WX 7100 vs.
NVIDIA Quadro P4000</c:v>
                </c:pt>
                <c:pt idx="2">
                  <c:v>AMD Radeon Pro WX 9100 vs.
NVIDIA Quadro P5000</c:v>
                </c:pt>
              </c:strCache>
            </c:strRef>
          </c:cat>
          <c:val>
            <c:numRef>
              <c:f>Sheet1!$B$2:$B$4</c:f>
              <c:numCache>
                <c:formatCode>0%</c:formatCode>
                <c:ptCount val="3"/>
                <c:pt idx="0">
                  <c:v>1</c:v>
                </c:pt>
                <c:pt idx="1">
                  <c:v>1</c:v>
                </c:pt>
                <c:pt idx="2">
                  <c:v>1</c:v>
                </c:pt>
              </c:numCache>
            </c:numRef>
          </c:val>
          <c:extLst>
            <c:ext xmlns:c16="http://schemas.microsoft.com/office/drawing/2014/chart" uri="{C3380CC4-5D6E-409C-BE32-E72D297353CC}">
              <c16:uniqueId val="{00000000-743C-4E3A-8E66-9B7D370A272A}"/>
            </c:ext>
          </c:extLst>
        </c:ser>
        <c:ser>
          <c:idx val="1"/>
          <c:order val="1"/>
          <c:tx>
            <c:strRef>
              <c:f>Sheet1!$C$1</c:f>
              <c:strCache>
                <c:ptCount val="1"/>
                <c:pt idx="0">
                  <c:v>New</c:v>
                </c:pt>
              </c:strCache>
            </c:strRef>
          </c:tx>
          <c:spPr>
            <a:solidFill>
              <a:srgbClr val="0D0DFF"/>
            </a:solidFill>
            <a:ln>
              <a:noFill/>
            </a:ln>
            <a:effectLst/>
          </c:spPr>
          <c:invertIfNegative val="0"/>
          <c:dLbls>
            <c:delete val="1"/>
          </c:dLbls>
          <c:cat>
            <c:strRef>
              <c:f>Sheet1!$A$2:$A$4</c:f>
              <c:strCache>
                <c:ptCount val="3"/>
                <c:pt idx="0">
                  <c:v>AMD Radeon Pro WX 3100 vs.
NVIDIA Quadro P600</c:v>
                </c:pt>
                <c:pt idx="1">
                  <c:v>AMD Radeon Pro WX 7100 vs.
NVIDIA Quadro P4000</c:v>
                </c:pt>
                <c:pt idx="2">
                  <c:v>AMD Radeon Pro WX 9100 vs.
NVIDIA Quadro P5000</c:v>
                </c:pt>
              </c:strCache>
            </c:strRef>
          </c:cat>
          <c:val>
            <c:numRef>
              <c:f>Sheet1!$C$2:$C$4</c:f>
              <c:numCache>
                <c:formatCode>0%</c:formatCode>
                <c:ptCount val="3"/>
                <c:pt idx="0">
                  <c:v>1.25</c:v>
                </c:pt>
                <c:pt idx="1">
                  <c:v>1.1000000000000001</c:v>
                </c:pt>
                <c:pt idx="2">
                  <c:v>1.1299999999999999</c:v>
                </c:pt>
              </c:numCache>
            </c:numRef>
          </c:val>
          <c:extLst>
            <c:ext xmlns:c16="http://schemas.microsoft.com/office/drawing/2014/chart" uri="{C3380CC4-5D6E-409C-BE32-E72D297353CC}">
              <c16:uniqueId val="{00000001-743C-4E3A-8E66-9B7D370A272A}"/>
            </c:ext>
          </c:extLst>
        </c:ser>
        <c:dLbls>
          <c:dLblPos val="outEnd"/>
          <c:showLegendKey val="0"/>
          <c:showVal val="1"/>
          <c:showCatName val="0"/>
          <c:showSerName val="0"/>
          <c:showPercent val="0"/>
          <c:showBubbleSize val="0"/>
        </c:dLbls>
        <c:gapWidth val="219"/>
        <c:axId val="328613600"/>
        <c:axId val="328613992"/>
      </c:barChart>
      <c:catAx>
        <c:axId val="328613600"/>
        <c:scaling>
          <c:orientation val="minMax"/>
        </c:scaling>
        <c:delete val="0"/>
        <c:axPos val="b"/>
        <c:numFmt formatCode="General" sourceLinked="1"/>
        <c:majorTickMark val="out"/>
        <c:minorTickMark val="none"/>
        <c:tickLblPos val="nextTo"/>
        <c:spPr>
          <a:noFill/>
          <a:ln w="9525" cap="flat" cmpd="sng" algn="ctr">
            <a:solidFill>
              <a:schemeClr val="tx1">
                <a:lumMod val="50000"/>
              </a:schemeClr>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Effra Light" panose="020B0403020203020204" pitchFamily="34" charset="0"/>
              </a:defRPr>
            </a:pPr>
            <a:endParaRPr lang="en-US"/>
          </a:p>
        </c:txPr>
        <c:crossAx val="328613992"/>
        <c:crosses val="autoZero"/>
        <c:auto val="1"/>
        <c:lblAlgn val="ctr"/>
        <c:lblOffset val="100"/>
        <c:noMultiLvlLbl val="0"/>
      </c:catAx>
      <c:valAx>
        <c:axId val="328613992"/>
        <c:scaling>
          <c:orientation val="minMax"/>
          <c:max val="1.4"/>
          <c:min val="0.5"/>
        </c:scaling>
        <c:delete val="1"/>
        <c:axPos val="l"/>
        <c:numFmt formatCode="0%" sourceLinked="1"/>
        <c:majorTickMark val="out"/>
        <c:minorTickMark val="none"/>
        <c:tickLblPos val="nextTo"/>
        <c:crossAx val="328613600"/>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Effra Light" panose="020B0403020203020204" pitchFamily="34" charset="0"/>
          <a:cs typeface="Effra Light" panose="020B0403020203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Effra" panose="020B0603020203020204" pitchFamily="34" charset="0"/>
                <a:ea typeface="+mn-ea"/>
                <a:cs typeface="Effra" panose="020B0603020203020204" pitchFamily="34" charset="0"/>
              </a:defRPr>
            </a:pPr>
            <a:r>
              <a:rPr lang="en-US" sz="1500" b="0" i="0" baseline="0">
                <a:effectLst/>
                <a:latin typeface="Effra" panose="020B0603020203020204" pitchFamily="34" charset="0"/>
                <a:cs typeface="Effra" panose="020B0603020203020204" pitchFamily="34" charset="0"/>
              </a:rPr>
              <a:t>AMD Radeon</a:t>
            </a:r>
            <a:r>
              <a:rPr lang="en-US" sz="1400" b="0" i="0" baseline="27000">
                <a:effectLst/>
                <a:latin typeface="Effra" panose="020B0603020203020204" pitchFamily="34" charset="0"/>
                <a:cs typeface="Effra" panose="020B0603020203020204" pitchFamily="34" charset="0"/>
              </a:rPr>
              <a:t>™</a:t>
            </a:r>
            <a:r>
              <a:rPr lang="en-US" sz="1200" b="0" i="0" baseline="0">
                <a:effectLst/>
                <a:latin typeface="Effra" panose="020B0603020203020204" pitchFamily="34" charset="0"/>
                <a:cs typeface="Effra" panose="020B0603020203020204" pitchFamily="34" charset="0"/>
              </a:rPr>
              <a:t> </a:t>
            </a:r>
            <a:r>
              <a:rPr lang="en-US" sz="1500" b="0" i="0" baseline="0">
                <a:effectLst/>
                <a:latin typeface="Effra" panose="020B0603020203020204" pitchFamily="34" charset="0"/>
                <a:cs typeface="Effra" panose="020B0603020203020204" pitchFamily="34" charset="0"/>
              </a:rPr>
              <a:t>Pro Software Performance Comparison</a:t>
            </a:r>
            <a:endParaRPr lang="en-US" sz="1500">
              <a:effectLst/>
              <a:latin typeface="Effra" panose="020B0603020203020204" pitchFamily="34" charset="0"/>
              <a:cs typeface="Effra" panose="020B0603020203020204" pitchFamily="34" charset="0"/>
            </a:endParaRPr>
          </a:p>
        </c:rich>
      </c:tx>
      <c:layout>
        <c:manualLayout>
          <c:xMode val="edge"/>
          <c:yMode val="edge"/>
          <c:x val="0.25624614605887269"/>
          <c:y val="5.7773073405507629E-2"/>
        </c:manualLayout>
      </c:layout>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Effra" panose="020B0603020203020204" pitchFamily="34" charset="0"/>
              <a:ea typeface="+mn-ea"/>
              <a:cs typeface="Effra" panose="020B0603020203020204" pitchFamily="34" charset="0"/>
            </a:defRPr>
          </a:pPr>
          <a:endParaRPr lang="en-US"/>
        </a:p>
      </c:txPr>
    </c:title>
    <c:autoTitleDeleted val="0"/>
    <c:plotArea>
      <c:layout>
        <c:manualLayout>
          <c:layoutTarget val="inner"/>
          <c:xMode val="edge"/>
          <c:yMode val="edge"/>
          <c:x val="1.4981442100533305E-2"/>
          <c:y val="4.7321399216693066E-2"/>
          <c:w val="0.97003711579893337"/>
          <c:h val="0.6012053357175926"/>
        </c:manualLayout>
      </c:layout>
      <c:barChart>
        <c:barDir val="col"/>
        <c:grouping val="clustered"/>
        <c:varyColors val="0"/>
        <c:ser>
          <c:idx val="0"/>
          <c:order val="0"/>
          <c:tx>
            <c:strRef>
              <c:f>Sheet1!$B$1</c:f>
              <c:strCache>
                <c:ptCount val="1"/>
                <c:pt idx="0">
                  <c:v>Radeon Pro Software Enterprise Driver 17.Q4/17.Q3</c:v>
                </c:pt>
              </c:strCache>
            </c:strRef>
          </c:tx>
          <c:spPr>
            <a:solidFill>
              <a:schemeClr val="tx1"/>
            </a:solidFill>
            <a:ln>
              <a:noFill/>
            </a:ln>
            <a:effectLst/>
          </c:spPr>
          <c:invertIfNegative val="0"/>
          <c:dLbls>
            <c:delete val="1"/>
          </c:dLbls>
          <c:cat>
            <c:strRef>
              <c:f>Sheet1!$A$2:$A$3</c:f>
              <c:strCache>
                <c:ptCount val="2"/>
                <c:pt idx="0">
                  <c:v>SPECviewperf® 13 maya-05 </c:v>
                </c:pt>
                <c:pt idx="1">
                  <c:v>SPECapc® for Autodesk® 3ds Max® 2015
Graphics Composite (4K 8xAA) </c:v>
                </c:pt>
              </c:strCache>
            </c:strRef>
          </c:cat>
          <c:val>
            <c:numRef>
              <c:f>Sheet1!$B$2:$B$3</c:f>
              <c:numCache>
                <c:formatCode>0%</c:formatCode>
                <c:ptCount val="2"/>
                <c:pt idx="0">
                  <c:v>1</c:v>
                </c:pt>
                <c:pt idx="1">
                  <c:v>1</c:v>
                </c:pt>
              </c:numCache>
            </c:numRef>
          </c:val>
          <c:extLst>
            <c:ext xmlns:c16="http://schemas.microsoft.com/office/drawing/2014/chart" uri="{C3380CC4-5D6E-409C-BE32-E72D297353CC}">
              <c16:uniqueId val="{00000000-1859-4F55-86F6-FDE0B981E48B}"/>
            </c:ext>
          </c:extLst>
        </c:ser>
        <c:ser>
          <c:idx val="1"/>
          <c:order val="1"/>
          <c:tx>
            <c:strRef>
              <c:f>Sheet1!$C$1</c:f>
              <c:strCache>
                <c:ptCount val="1"/>
                <c:pt idx="0">
                  <c:v>Radeon Pro Software for Enterprise 18.Q3</c:v>
                </c:pt>
              </c:strCache>
            </c:strRef>
          </c:tx>
          <c:spPr>
            <a:solidFill>
              <a:srgbClr val="0D0DFF"/>
            </a:solidFill>
            <a:ln>
              <a:noFill/>
            </a:ln>
            <a:effectLst/>
          </c:spPr>
          <c:invertIfNegative val="0"/>
          <c:dLbls>
            <c:delete val="1"/>
          </c:dLbls>
          <c:cat>
            <c:strRef>
              <c:f>Sheet1!$A$2:$A$3</c:f>
              <c:strCache>
                <c:ptCount val="2"/>
                <c:pt idx="0">
                  <c:v>SPECviewperf® 13 maya-05 </c:v>
                </c:pt>
                <c:pt idx="1">
                  <c:v>SPECapc® for Autodesk® 3ds Max® 2015
Graphics Composite (4K 8xAA) </c:v>
                </c:pt>
              </c:strCache>
            </c:strRef>
          </c:cat>
          <c:val>
            <c:numRef>
              <c:f>Sheet1!$C$2:$C$3</c:f>
              <c:numCache>
                <c:formatCode>0%</c:formatCode>
                <c:ptCount val="2"/>
                <c:pt idx="0">
                  <c:v>1.51</c:v>
                </c:pt>
                <c:pt idx="1">
                  <c:v>1.53</c:v>
                </c:pt>
              </c:numCache>
            </c:numRef>
          </c:val>
          <c:extLst>
            <c:ext xmlns:c16="http://schemas.microsoft.com/office/drawing/2014/chart" uri="{C3380CC4-5D6E-409C-BE32-E72D297353CC}">
              <c16:uniqueId val="{00000001-1859-4F55-86F6-FDE0B981E48B}"/>
            </c:ext>
          </c:extLst>
        </c:ser>
        <c:dLbls>
          <c:dLblPos val="outEnd"/>
          <c:showLegendKey val="0"/>
          <c:showVal val="1"/>
          <c:showCatName val="0"/>
          <c:showSerName val="0"/>
          <c:showPercent val="0"/>
          <c:showBubbleSize val="0"/>
        </c:dLbls>
        <c:gapWidth val="219"/>
        <c:axId val="328613600"/>
        <c:axId val="328613992"/>
      </c:barChart>
      <c:catAx>
        <c:axId val="328613600"/>
        <c:scaling>
          <c:orientation val="minMax"/>
        </c:scaling>
        <c:delete val="0"/>
        <c:axPos val="b"/>
        <c:numFmt formatCode="General" sourceLinked="1"/>
        <c:majorTickMark val="out"/>
        <c:minorTickMark val="none"/>
        <c:tickLblPos val="nextTo"/>
        <c:spPr>
          <a:noFill/>
          <a:ln w="9525" cap="flat" cmpd="sng" algn="ctr">
            <a:solidFill>
              <a:schemeClr val="tx1">
                <a:lumMod val="50000"/>
              </a:schemeClr>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Effra Light" panose="020B0403020203020204" pitchFamily="34" charset="0"/>
                <a:ea typeface="+mn-ea"/>
                <a:cs typeface="Effra Light" panose="020B0403020203020204" pitchFamily="34" charset="0"/>
              </a:defRPr>
            </a:pPr>
            <a:endParaRPr lang="en-US"/>
          </a:p>
        </c:txPr>
        <c:crossAx val="328613992"/>
        <c:crosses val="autoZero"/>
        <c:auto val="1"/>
        <c:lblAlgn val="ctr"/>
        <c:lblOffset val="100"/>
        <c:noMultiLvlLbl val="0"/>
      </c:catAx>
      <c:valAx>
        <c:axId val="328613992"/>
        <c:scaling>
          <c:orientation val="minMax"/>
          <c:max val="2"/>
          <c:min val="0"/>
        </c:scaling>
        <c:delete val="1"/>
        <c:axPos val="l"/>
        <c:numFmt formatCode="0%" sourceLinked="1"/>
        <c:majorTickMark val="out"/>
        <c:minorTickMark val="none"/>
        <c:tickLblPos val="nextTo"/>
        <c:crossAx val="328613600"/>
        <c:crosses val="autoZero"/>
        <c:crossBetween val="between"/>
      </c:valAx>
      <c:spPr>
        <a:noFill/>
        <a:ln>
          <a:noFill/>
        </a:ln>
        <a:effectLst/>
      </c:spPr>
    </c:plotArea>
    <c:legend>
      <c:legendPos val="b"/>
      <c:legendEntry>
        <c:idx val="0"/>
        <c:txPr>
          <a:bodyPr rot="0" spcFirstLastPara="1" vertOverflow="ellipsis" vert="horz" wrap="square" anchor="ctr" anchorCtr="1"/>
          <a:lstStyle/>
          <a:p>
            <a:pPr>
              <a:defRPr sz="1000" b="0" i="0" u="none" strike="noStrike" kern="1200" baseline="0">
                <a:solidFill>
                  <a:schemeClr val="tx1">
                    <a:lumMod val="65000"/>
                    <a:lumOff val="35000"/>
                  </a:schemeClr>
                </a:solidFill>
                <a:latin typeface="Effra Light" panose="020B0403020203020204" pitchFamily="34" charset="0"/>
                <a:ea typeface="+mn-ea"/>
                <a:cs typeface="Effra Light" panose="020B0403020203020204" pitchFamily="34" charset="0"/>
              </a:defRPr>
            </a:pPr>
            <a:endParaRPr lang="en-US"/>
          </a:p>
        </c:txPr>
      </c:legendEntry>
      <c:legendEntry>
        <c:idx val="1"/>
        <c:txPr>
          <a:bodyPr rot="0" spcFirstLastPara="1" vertOverflow="ellipsis" vert="horz" wrap="square" anchor="ctr" anchorCtr="1"/>
          <a:lstStyle/>
          <a:p>
            <a:pPr>
              <a:defRPr sz="1000" b="0" i="0" u="none" strike="noStrike" kern="1200" baseline="0">
                <a:solidFill>
                  <a:schemeClr val="tx1">
                    <a:lumMod val="65000"/>
                    <a:lumOff val="35000"/>
                  </a:schemeClr>
                </a:solidFill>
                <a:latin typeface="Effra Light" panose="020B0403020203020204" pitchFamily="34" charset="0"/>
                <a:ea typeface="+mn-ea"/>
                <a:cs typeface="Effra Light" panose="020B0403020203020204" pitchFamily="34" charset="0"/>
              </a:defRPr>
            </a:pPr>
            <a:endParaRPr lang="en-US"/>
          </a:p>
        </c:txPr>
      </c:legendEntry>
      <c:layout>
        <c:manualLayout>
          <c:xMode val="edge"/>
          <c:yMode val="edge"/>
          <c:x val="1.2948920467523935E-2"/>
          <c:y val="0.83960672954985183"/>
          <c:w val="0.971378260501219"/>
          <c:h val="8.6863904297683925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Effra Light" panose="020B0403020203020204" pitchFamily="34" charset="0"/>
              <a:ea typeface="+mn-ea"/>
              <a:cs typeface="Effra Light" panose="020B0403020203020204" pitchFamily="34" charset="0"/>
            </a:defRPr>
          </a:pPr>
          <a:endParaRPr lang="en-US"/>
        </a:p>
      </c:txPr>
    </c:legend>
    <c:plotVisOnly val="1"/>
    <c:dispBlanksAs val="gap"/>
    <c:showDLblsOverMax val="0"/>
  </c:chart>
  <c:spPr>
    <a:noFill/>
    <a:ln>
      <a:noFill/>
    </a:ln>
    <a:effectLst/>
  </c:spPr>
  <c:txPr>
    <a:bodyPr/>
    <a:lstStyle/>
    <a:p>
      <a:pPr>
        <a:defRPr>
          <a:latin typeface="Effra Light" panose="020B0403020203020204" pitchFamily="34" charset="0"/>
          <a:cs typeface="Effra Light" panose="020B0403020203020204" pitchFamily="34"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Effra" panose="020B0603020203020204" pitchFamily="34" charset="0"/>
                <a:ea typeface="+mn-ea"/>
                <a:cs typeface="Effra" panose="020B0603020203020204" pitchFamily="34" charset="0"/>
              </a:defRPr>
            </a:pPr>
            <a:r>
              <a:rPr lang="en-US" sz="1500" b="0" i="0" baseline="0">
                <a:effectLst/>
                <a:latin typeface="Effra" panose="020B0603020203020204" pitchFamily="34" charset="0"/>
                <a:cs typeface="Effra" panose="020B0603020203020204" pitchFamily="34" charset="0"/>
              </a:rPr>
              <a:t>AMD Radeon</a:t>
            </a:r>
            <a:r>
              <a:rPr lang="en-US" sz="1400" b="0" i="0" baseline="27000">
                <a:effectLst/>
                <a:latin typeface="Effra" panose="020B0603020203020204" pitchFamily="34" charset="0"/>
                <a:cs typeface="Effra" panose="020B0603020203020204" pitchFamily="34" charset="0"/>
              </a:rPr>
              <a:t>™</a:t>
            </a:r>
            <a:r>
              <a:rPr lang="en-US" sz="1200" b="0" i="0" baseline="0">
                <a:effectLst/>
                <a:latin typeface="Effra" panose="020B0603020203020204" pitchFamily="34" charset="0"/>
                <a:cs typeface="Effra" panose="020B0603020203020204" pitchFamily="34" charset="0"/>
              </a:rPr>
              <a:t> </a:t>
            </a:r>
            <a:r>
              <a:rPr lang="en-US" sz="1500" b="0" i="0" baseline="0">
                <a:effectLst/>
                <a:latin typeface="Effra" panose="020B0603020203020204" pitchFamily="34" charset="0"/>
                <a:cs typeface="Effra" panose="020B0603020203020204" pitchFamily="34" charset="0"/>
              </a:rPr>
              <a:t>Pro Software Performance Comparison</a:t>
            </a:r>
            <a:endParaRPr lang="en-US" sz="1500">
              <a:effectLst/>
              <a:latin typeface="Effra" panose="020B0603020203020204" pitchFamily="34" charset="0"/>
              <a:cs typeface="Effra" panose="020B0603020203020204" pitchFamily="34" charset="0"/>
            </a:endParaRPr>
          </a:p>
        </c:rich>
      </c:tx>
      <c:layout>
        <c:manualLayout>
          <c:xMode val="edge"/>
          <c:yMode val="edge"/>
          <c:x val="0.25624614605887269"/>
          <c:y val="5.7773073405507629E-2"/>
        </c:manualLayout>
      </c:layout>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Effra" panose="020B0603020203020204" pitchFamily="34" charset="0"/>
              <a:ea typeface="+mn-ea"/>
              <a:cs typeface="Effra" panose="020B0603020203020204" pitchFamily="34" charset="0"/>
            </a:defRPr>
          </a:pPr>
          <a:endParaRPr lang="en-US"/>
        </a:p>
      </c:txPr>
    </c:title>
    <c:autoTitleDeleted val="0"/>
    <c:plotArea>
      <c:layout>
        <c:manualLayout>
          <c:layoutTarget val="inner"/>
          <c:xMode val="edge"/>
          <c:yMode val="edge"/>
          <c:x val="1.4981442100533305E-2"/>
          <c:y val="4.7321399216693066E-2"/>
          <c:w val="0.97003711579893337"/>
          <c:h val="0.6012053357175926"/>
        </c:manualLayout>
      </c:layout>
      <c:barChart>
        <c:barDir val="col"/>
        <c:grouping val="clustered"/>
        <c:varyColors val="0"/>
        <c:ser>
          <c:idx val="0"/>
          <c:order val="0"/>
          <c:tx>
            <c:strRef>
              <c:f>Sheet1!$B$1</c:f>
              <c:strCache>
                <c:ptCount val="1"/>
                <c:pt idx="0">
                  <c:v>Radeon Pro Software Enterprise Driver 17.Q3</c:v>
                </c:pt>
              </c:strCache>
            </c:strRef>
          </c:tx>
          <c:spPr>
            <a:solidFill>
              <a:schemeClr val="tx1"/>
            </a:solidFill>
            <a:ln>
              <a:noFill/>
            </a:ln>
            <a:effectLst/>
          </c:spPr>
          <c:invertIfNegative val="0"/>
          <c:dLbls>
            <c:delete val="1"/>
          </c:dLbls>
          <c:cat>
            <c:strRef>
              <c:f>Sheet1!$A$2:$A$3</c:f>
              <c:strCache>
                <c:ptCount val="2"/>
                <c:pt idx="0">
                  <c:v>SPECviewperf® 12.1 snx-02 </c:v>
                </c:pt>
                <c:pt idx="1">
                  <c:v>VRMark Cyan Room</c:v>
                </c:pt>
              </c:strCache>
            </c:strRef>
          </c:cat>
          <c:val>
            <c:numRef>
              <c:f>Sheet1!$B$2:$B$3</c:f>
              <c:numCache>
                <c:formatCode>0%</c:formatCode>
                <c:ptCount val="2"/>
                <c:pt idx="0">
                  <c:v>1</c:v>
                </c:pt>
                <c:pt idx="1">
                  <c:v>1</c:v>
                </c:pt>
              </c:numCache>
            </c:numRef>
          </c:val>
          <c:extLst>
            <c:ext xmlns:c16="http://schemas.microsoft.com/office/drawing/2014/chart" uri="{C3380CC4-5D6E-409C-BE32-E72D297353CC}">
              <c16:uniqueId val="{00000000-1859-4F55-86F6-FDE0B981E48B}"/>
            </c:ext>
          </c:extLst>
        </c:ser>
        <c:ser>
          <c:idx val="1"/>
          <c:order val="1"/>
          <c:tx>
            <c:strRef>
              <c:f>Sheet1!$C$1</c:f>
              <c:strCache>
                <c:ptCount val="1"/>
                <c:pt idx="0">
                  <c:v>Radeon Pro Software for Enterprise 18.Q3</c:v>
                </c:pt>
              </c:strCache>
            </c:strRef>
          </c:tx>
          <c:spPr>
            <a:solidFill>
              <a:srgbClr val="0D0DFF"/>
            </a:solidFill>
            <a:ln>
              <a:noFill/>
            </a:ln>
            <a:effectLst/>
          </c:spPr>
          <c:invertIfNegative val="0"/>
          <c:dLbls>
            <c:delete val="1"/>
          </c:dLbls>
          <c:cat>
            <c:strRef>
              <c:f>Sheet1!$A$2:$A$3</c:f>
              <c:strCache>
                <c:ptCount val="2"/>
                <c:pt idx="0">
                  <c:v>SPECviewperf® 12.1 snx-02 </c:v>
                </c:pt>
                <c:pt idx="1">
                  <c:v>VRMark Cyan Room</c:v>
                </c:pt>
              </c:strCache>
            </c:strRef>
          </c:cat>
          <c:val>
            <c:numRef>
              <c:f>Sheet1!$C$2:$C$3</c:f>
              <c:numCache>
                <c:formatCode>0%</c:formatCode>
                <c:ptCount val="2"/>
                <c:pt idx="0">
                  <c:v>1.33</c:v>
                </c:pt>
                <c:pt idx="1">
                  <c:v>1.17</c:v>
                </c:pt>
              </c:numCache>
            </c:numRef>
          </c:val>
          <c:extLst>
            <c:ext xmlns:c16="http://schemas.microsoft.com/office/drawing/2014/chart" uri="{C3380CC4-5D6E-409C-BE32-E72D297353CC}">
              <c16:uniqueId val="{00000001-1859-4F55-86F6-FDE0B981E48B}"/>
            </c:ext>
          </c:extLst>
        </c:ser>
        <c:dLbls>
          <c:dLblPos val="outEnd"/>
          <c:showLegendKey val="0"/>
          <c:showVal val="1"/>
          <c:showCatName val="0"/>
          <c:showSerName val="0"/>
          <c:showPercent val="0"/>
          <c:showBubbleSize val="0"/>
        </c:dLbls>
        <c:gapWidth val="219"/>
        <c:axId val="328613600"/>
        <c:axId val="328613992"/>
      </c:barChart>
      <c:catAx>
        <c:axId val="328613600"/>
        <c:scaling>
          <c:orientation val="minMax"/>
        </c:scaling>
        <c:delete val="0"/>
        <c:axPos val="b"/>
        <c:numFmt formatCode="General" sourceLinked="1"/>
        <c:majorTickMark val="out"/>
        <c:minorTickMark val="none"/>
        <c:tickLblPos val="nextTo"/>
        <c:spPr>
          <a:noFill/>
          <a:ln w="9525" cap="flat" cmpd="sng" algn="ctr">
            <a:solidFill>
              <a:schemeClr val="tx1">
                <a:lumMod val="50000"/>
              </a:schemeClr>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Effra Light" panose="020B0403020203020204" pitchFamily="34" charset="0"/>
                <a:ea typeface="+mn-ea"/>
                <a:cs typeface="Effra Light" panose="020B0403020203020204" pitchFamily="34" charset="0"/>
              </a:defRPr>
            </a:pPr>
            <a:endParaRPr lang="en-US"/>
          </a:p>
        </c:txPr>
        <c:crossAx val="328613992"/>
        <c:crosses val="autoZero"/>
        <c:auto val="1"/>
        <c:lblAlgn val="ctr"/>
        <c:lblOffset val="100"/>
        <c:noMultiLvlLbl val="0"/>
      </c:catAx>
      <c:valAx>
        <c:axId val="328613992"/>
        <c:scaling>
          <c:orientation val="minMax"/>
          <c:max val="2"/>
          <c:min val="0"/>
        </c:scaling>
        <c:delete val="1"/>
        <c:axPos val="l"/>
        <c:numFmt formatCode="0%" sourceLinked="1"/>
        <c:majorTickMark val="out"/>
        <c:minorTickMark val="none"/>
        <c:tickLblPos val="nextTo"/>
        <c:crossAx val="328613600"/>
        <c:crosses val="autoZero"/>
        <c:crossBetween val="between"/>
      </c:valAx>
      <c:spPr>
        <a:noFill/>
        <a:ln>
          <a:noFill/>
        </a:ln>
        <a:effectLst/>
      </c:spPr>
    </c:plotArea>
    <c:legend>
      <c:legendPos val="b"/>
      <c:legendEntry>
        <c:idx val="0"/>
        <c:txPr>
          <a:bodyPr rot="0" spcFirstLastPara="1" vertOverflow="ellipsis" vert="horz" wrap="square" anchor="ctr" anchorCtr="1"/>
          <a:lstStyle/>
          <a:p>
            <a:pPr>
              <a:defRPr sz="1000" b="0" i="0" u="none" strike="noStrike" kern="1200" baseline="0">
                <a:solidFill>
                  <a:schemeClr val="tx1">
                    <a:lumMod val="65000"/>
                    <a:lumOff val="35000"/>
                  </a:schemeClr>
                </a:solidFill>
                <a:latin typeface="Effra Light" panose="020B0403020203020204" pitchFamily="34" charset="0"/>
                <a:ea typeface="+mn-ea"/>
                <a:cs typeface="Effra Light" panose="020B0403020203020204" pitchFamily="34" charset="0"/>
              </a:defRPr>
            </a:pPr>
            <a:endParaRPr lang="en-US"/>
          </a:p>
        </c:txPr>
      </c:legendEntry>
      <c:legendEntry>
        <c:idx val="1"/>
        <c:txPr>
          <a:bodyPr rot="0" spcFirstLastPara="1" vertOverflow="ellipsis" vert="horz" wrap="square" anchor="ctr" anchorCtr="1"/>
          <a:lstStyle/>
          <a:p>
            <a:pPr>
              <a:defRPr sz="1000" b="0" i="0" u="none" strike="noStrike" kern="1200" baseline="0">
                <a:solidFill>
                  <a:schemeClr val="tx1">
                    <a:lumMod val="65000"/>
                    <a:lumOff val="35000"/>
                  </a:schemeClr>
                </a:solidFill>
                <a:latin typeface="Effra Light" panose="020B0403020203020204" pitchFamily="34" charset="0"/>
                <a:ea typeface="+mn-ea"/>
                <a:cs typeface="Effra Light" panose="020B0403020203020204" pitchFamily="34" charset="0"/>
              </a:defRPr>
            </a:pPr>
            <a:endParaRPr lang="en-US"/>
          </a:p>
        </c:txPr>
      </c:legendEntry>
      <c:layout>
        <c:manualLayout>
          <c:xMode val="edge"/>
          <c:yMode val="edge"/>
          <c:x val="1.2948920467523935E-2"/>
          <c:y val="0.83960672954985183"/>
          <c:w val="0.971378260501219"/>
          <c:h val="8.6863904297683925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Effra Light" panose="020B0403020203020204" pitchFamily="34" charset="0"/>
              <a:ea typeface="+mn-ea"/>
              <a:cs typeface="Effra Light" panose="020B0403020203020204" pitchFamily="34" charset="0"/>
            </a:defRPr>
          </a:pPr>
          <a:endParaRPr lang="en-US"/>
        </a:p>
      </c:txPr>
    </c:legend>
    <c:plotVisOnly val="1"/>
    <c:dispBlanksAs val="gap"/>
    <c:showDLblsOverMax val="0"/>
  </c:chart>
  <c:spPr>
    <a:noFill/>
    <a:ln>
      <a:noFill/>
    </a:ln>
    <a:effectLst/>
  </c:spPr>
  <c:txPr>
    <a:bodyPr/>
    <a:lstStyle/>
    <a:p>
      <a:pPr>
        <a:defRPr>
          <a:latin typeface="Effra Light" panose="020B0403020203020204" pitchFamily="34" charset="0"/>
          <a:cs typeface="Effra Light" panose="020B0403020203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E67FE95-E920-4DE1-8038-1BFDCE30D478}" type="datetimeFigureOut">
              <a:rPr lang="en-US" smtClean="0"/>
              <a:t>8/21/2018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02E7C9-148F-4493-BAF2-DE614465DE55}" type="slidenum">
              <a:rPr lang="en-US" smtClean="0"/>
              <a:t>‹#›</a:t>
            </a:fld>
            <a:endParaRPr lang="en-US"/>
          </a:p>
        </p:txBody>
      </p:sp>
    </p:spTree>
    <p:extLst>
      <p:ext uri="{BB962C8B-B14F-4D97-AF65-F5344CB8AC3E}">
        <p14:creationId xmlns:p14="http://schemas.microsoft.com/office/powerpoint/2010/main" val="20083719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Thank you for taking time with us today to learn more about the Enterprise Edition graphics driver for Radeon Pro professional graphics solutions.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1C8785-D685-4C35-848C-EBF51256815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78755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A02E7C9-148F-4493-BAF2-DE614465DE55}" type="slidenum">
              <a:rPr lang="en-US" smtClean="0"/>
              <a:t>11</a:t>
            </a:fld>
            <a:endParaRPr lang="en-US"/>
          </a:p>
        </p:txBody>
      </p:sp>
    </p:spTree>
    <p:extLst>
      <p:ext uri="{BB962C8B-B14F-4D97-AF65-F5344CB8AC3E}">
        <p14:creationId xmlns:p14="http://schemas.microsoft.com/office/powerpoint/2010/main" val="23405048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For Maya and 3ds Max, we have large gains of 22% and 44% year-over-year.</a:t>
            </a:r>
          </a:p>
          <a:p>
            <a:endParaRPr lang="en-US"/>
          </a:p>
          <a:p>
            <a:r>
              <a:rPr lang="en-US"/>
              <a:t>For anyone wondering why we compare performance gains year on year, this is because we expect enterprises to be updating our driver once a year instead of quarter. This aligns with their planned platform image updates.</a:t>
            </a:r>
          </a:p>
        </p:txBody>
      </p:sp>
      <p:sp>
        <p:nvSpPr>
          <p:cNvPr id="4" name="Slide Number Placeholder 3"/>
          <p:cNvSpPr>
            <a:spLocks noGrp="1"/>
          </p:cNvSpPr>
          <p:nvPr>
            <p:ph type="sldNum" sz="quarter" idx="10"/>
          </p:nvPr>
        </p:nvSpPr>
        <p:spPr/>
        <p:txBody>
          <a:bodyPr/>
          <a:lstStyle/>
          <a:p>
            <a:fld id="{0A02E7C9-148F-4493-BAF2-DE614465DE55}" type="slidenum">
              <a:rPr lang="en-US" smtClean="0"/>
              <a:t>12</a:t>
            </a:fld>
            <a:endParaRPr lang="en-US"/>
          </a:p>
        </p:txBody>
      </p:sp>
    </p:spTree>
    <p:extLst>
      <p:ext uri="{BB962C8B-B14F-4D97-AF65-F5344CB8AC3E}">
        <p14:creationId xmlns:p14="http://schemas.microsoft.com/office/powerpoint/2010/main" val="23156245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For Maya and 3ds Max, we have large gains of 22% and 44% year-over-year.</a:t>
            </a:r>
          </a:p>
          <a:p>
            <a:endParaRPr lang="en-US"/>
          </a:p>
          <a:p>
            <a:r>
              <a:rPr lang="en-US"/>
              <a:t>For anyone wondering why we compare performance gains year on year, this is because we expect enterprises to be updating our driver once a year instead of quarter. This aligns with their planned platform image updates.</a:t>
            </a:r>
          </a:p>
        </p:txBody>
      </p:sp>
      <p:sp>
        <p:nvSpPr>
          <p:cNvPr id="4" name="Slide Number Placeholder 3"/>
          <p:cNvSpPr>
            <a:spLocks noGrp="1"/>
          </p:cNvSpPr>
          <p:nvPr>
            <p:ph type="sldNum" sz="quarter" idx="10"/>
          </p:nvPr>
        </p:nvSpPr>
        <p:spPr/>
        <p:txBody>
          <a:bodyPr/>
          <a:lstStyle/>
          <a:p>
            <a:fld id="{0A02E7C9-148F-4493-BAF2-DE614465DE55}" type="slidenum">
              <a:rPr lang="en-US" smtClean="0"/>
              <a:t>13</a:t>
            </a:fld>
            <a:endParaRPr lang="en-US"/>
          </a:p>
        </p:txBody>
      </p:sp>
    </p:spTree>
    <p:extLst>
      <p:ext uri="{BB962C8B-B14F-4D97-AF65-F5344CB8AC3E}">
        <p14:creationId xmlns:p14="http://schemas.microsoft.com/office/powerpoint/2010/main" val="3795664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A02E7C9-148F-4493-BAF2-DE614465DE55}" type="slidenum">
              <a:rPr lang="en-US" smtClean="0"/>
              <a:t>14</a:t>
            </a:fld>
            <a:endParaRPr lang="en-US"/>
          </a:p>
        </p:txBody>
      </p:sp>
    </p:spTree>
    <p:extLst>
      <p:ext uri="{BB962C8B-B14F-4D97-AF65-F5344CB8AC3E}">
        <p14:creationId xmlns:p14="http://schemas.microsoft.com/office/powerpoint/2010/main" val="37215449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a:t>We believe in doing virtualized graphics the right way. This means we built AMD MxGPU to be a hardware-virtualized solution using an industry-standard SR-IOV architecture. </a:t>
            </a:r>
          </a:p>
          <a:p>
            <a:pPr marL="0" indent="0">
              <a:buNone/>
            </a:pPr>
            <a:endParaRPr lang="en-US"/>
          </a:p>
          <a:p>
            <a:pPr marL="0" indent="0">
              <a:buNone/>
            </a:pPr>
            <a:r>
              <a:rPr lang="en-US"/>
              <a:t>The benefits of this approach starts with industry leading quality of service. Performance is predictable and consistent. </a:t>
            </a:r>
          </a:p>
          <a:p>
            <a:pPr marL="0" indent="0">
              <a:buNone/>
            </a:pPr>
            <a:endParaRPr lang="en-US"/>
          </a:p>
          <a:p>
            <a:pPr marL="0" indent="0">
              <a:buNone/>
            </a:pPr>
            <a:r>
              <a:rPr lang="en-US"/>
              <a:t>Security via hardware-enforced memory isolation keeps your sensitive IP safe in the datacenter. </a:t>
            </a:r>
          </a:p>
          <a:p>
            <a:pPr marL="0" indent="0">
              <a:buNone/>
            </a:pPr>
            <a:endParaRPr lang="en-US"/>
          </a:p>
          <a:p>
            <a:pPr marL="0" indent="0">
              <a:buNone/>
            </a:pPr>
            <a:r>
              <a:rPr lang="en-US"/>
              <a:t>Finally, reduce your TCO. AMD MxGPU lets you run your GPU in whatever multi-user configuration you want with no per-user license fees. </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7F394B6-5007-487F-84A4-CA3F3F67C702}" type="slidenum">
              <a:rPr kumimoji="0" lang="en-US" sz="9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en-US" sz="9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116934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a:t>We believe in doing virtualized graphics the right way. This means we built AMD MxGPU to be a hardware-virtualized solution using an industry-standard SR-IOV architecture. </a:t>
            </a:r>
          </a:p>
          <a:p>
            <a:pPr marL="0" indent="0">
              <a:buNone/>
            </a:pPr>
            <a:endParaRPr lang="en-US"/>
          </a:p>
          <a:p>
            <a:pPr marL="0" indent="0">
              <a:buNone/>
            </a:pPr>
            <a:r>
              <a:rPr lang="en-US"/>
              <a:t>The benefits of this approach starts with industry leading quality of service. Performance is predictable and consistent. </a:t>
            </a:r>
          </a:p>
          <a:p>
            <a:pPr marL="0" indent="0">
              <a:buNone/>
            </a:pPr>
            <a:endParaRPr lang="en-US"/>
          </a:p>
          <a:p>
            <a:pPr marL="0" indent="0">
              <a:buNone/>
            </a:pPr>
            <a:r>
              <a:rPr lang="en-US"/>
              <a:t>Security via hardware-enforced memory isolation keeps your sensitive IP safe in the datacenter. </a:t>
            </a:r>
          </a:p>
          <a:p>
            <a:pPr marL="0" indent="0">
              <a:buNone/>
            </a:pPr>
            <a:endParaRPr lang="en-US"/>
          </a:p>
          <a:p>
            <a:pPr marL="0" indent="0">
              <a:buNone/>
            </a:pPr>
            <a:r>
              <a:rPr lang="en-US"/>
              <a:t>Finally, reduce your TCO. AMD MxGPU lets you run your GPU in whatever multi-user configuration you want with no per-user license fees. </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7F394B6-5007-487F-84A4-CA3F3F67C702}" type="slidenum">
              <a:rPr kumimoji="0" lang="en-US" sz="9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16</a:t>
            </a:fld>
            <a:endParaRPr kumimoji="0" lang="en-US" sz="9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1373029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A02E7C9-148F-4493-BAF2-DE614465DE55}" type="slidenum">
              <a:rPr lang="en-US" smtClean="0"/>
              <a:t>17</a:t>
            </a:fld>
            <a:endParaRPr lang="en-US"/>
          </a:p>
        </p:txBody>
      </p:sp>
    </p:spTree>
    <p:extLst>
      <p:ext uri="{BB962C8B-B14F-4D97-AF65-F5344CB8AC3E}">
        <p14:creationId xmlns:p14="http://schemas.microsoft.com/office/powerpoint/2010/main" val="26745285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Radeon Pro Enterprise Edition is designed to improve the productivity of your company by being robust, reliable and always ready to go.</a:t>
            </a:r>
          </a:p>
          <a:p>
            <a:endParaRPr lang="en-US"/>
          </a:p>
          <a:p>
            <a:r>
              <a:rPr lang="en-US"/>
              <a:t>With the Enterprise Edition driver, we focus on the users inside your company, and also on your IT Management team, with the goal of making it easier to implement and manage graphics technologies.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1C8785-D685-4C35-848C-EBF51256815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531995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AMD is a leader in the enterprise market with a long history of working with leading businesses with a deep knowledge base of use cases that are part of our product development.</a:t>
            </a:r>
            <a:br>
              <a:rPr lang="en-US"/>
            </a:br>
            <a:endParaRPr lang="en-US"/>
          </a:p>
          <a:p>
            <a:r>
              <a:rPr lang="en-US"/>
              <a:t>The Enterprise Driver protects and Enterprise's graphics investment by delivering the best possible stability, performance and security for larger companies across AMD graphics products.</a:t>
            </a:r>
            <a:br>
              <a:rPr lang="en-US"/>
            </a:br>
            <a:endParaRPr lang="en-US"/>
          </a:p>
          <a:p>
            <a:r>
              <a:rPr lang="en-US"/>
              <a:t>Because Enterprises have complicated workflows across a variety of platforms. This leads to host of risks to their business operations that they need to protect against.</a:t>
            </a:r>
            <a:br>
              <a:rPr lang="en-US"/>
            </a:br>
            <a:endParaRPr lang="en-US"/>
          </a:p>
          <a:p>
            <a:r>
              <a:rPr lang="en-US"/>
              <a:t>The Enterprise Driver also simplifies implementation for IT teams by having a single driver for the AMD Graphics within their business.</a:t>
            </a:r>
            <a:br>
              <a:rPr lang="en-US"/>
            </a:br>
            <a:endParaRPr lang="en-US"/>
          </a:p>
          <a:p>
            <a:r>
              <a:rPr lang="en-US"/>
              <a:t>In addition to these, the Enterprise includes innovative technologies and features that make the Enterprise workforce more productive.</a:t>
            </a:r>
          </a:p>
          <a:p>
            <a:endParaRPr lang="en-US"/>
          </a:p>
        </p:txBody>
      </p:sp>
      <p:sp>
        <p:nvSpPr>
          <p:cNvPr id="4" name="Slide Number Placeholder 3"/>
          <p:cNvSpPr>
            <a:spLocks noGrp="1"/>
          </p:cNvSpPr>
          <p:nvPr>
            <p:ph type="sldNum" sz="quarter" idx="10"/>
          </p:nvPr>
        </p:nvSpPr>
        <p:spPr/>
        <p:txBody>
          <a:bodyPr/>
          <a:lstStyle/>
          <a:p>
            <a:fld id="{0A02E7C9-148F-4493-BAF2-DE614465DE55}" type="slidenum">
              <a:rPr lang="en-US" smtClean="0"/>
              <a:t>3</a:t>
            </a:fld>
            <a:endParaRPr lang="en-US"/>
          </a:p>
        </p:txBody>
      </p:sp>
    </p:spTree>
    <p:extLst>
      <p:ext uri="{BB962C8B-B14F-4D97-AF65-F5344CB8AC3E}">
        <p14:creationId xmlns:p14="http://schemas.microsoft.com/office/powerpoint/2010/main" val="17974172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Quality is about delivering the performance and image quality that our customer expect so that they can work uninterrupted.</a:t>
            </a:r>
          </a:p>
          <a:p>
            <a:endParaRPr lang="en-US" dirty="0"/>
          </a:p>
          <a:p>
            <a:r>
              <a:rPr lang="en-US" dirty="0"/>
              <a:t>Let’s have a closer look at how we do that.</a:t>
            </a:r>
          </a:p>
        </p:txBody>
      </p:sp>
      <p:sp>
        <p:nvSpPr>
          <p:cNvPr id="4" name="Slide Number Placeholder 3"/>
          <p:cNvSpPr>
            <a:spLocks noGrp="1"/>
          </p:cNvSpPr>
          <p:nvPr>
            <p:ph type="sldNum" sz="quarter" idx="10"/>
          </p:nvPr>
        </p:nvSpPr>
        <p:spPr/>
        <p:txBody>
          <a:bodyPr/>
          <a:lstStyle/>
          <a:p>
            <a:fld id="{0A02E7C9-148F-4493-BAF2-DE614465DE55}" type="slidenum">
              <a:rPr lang="en-US" smtClean="0"/>
              <a:t>4</a:t>
            </a:fld>
            <a:endParaRPr lang="en-US"/>
          </a:p>
        </p:txBody>
      </p:sp>
    </p:spTree>
    <p:extLst>
      <p:ext uri="{BB962C8B-B14F-4D97-AF65-F5344CB8AC3E}">
        <p14:creationId xmlns:p14="http://schemas.microsoft.com/office/powerpoint/2010/main" val="13512242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02E7C9-148F-4493-BAF2-DE614465DE55}" type="slidenum">
              <a:rPr lang="en-US" smtClean="0"/>
              <a:t>5</a:t>
            </a:fld>
            <a:endParaRPr lang="en-US"/>
          </a:p>
        </p:txBody>
      </p:sp>
    </p:spTree>
    <p:extLst>
      <p:ext uri="{BB962C8B-B14F-4D97-AF65-F5344CB8AC3E}">
        <p14:creationId xmlns:p14="http://schemas.microsoft.com/office/powerpoint/2010/main" val="5287835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Enterprise Driver protects your graphics investment by ensuring leading quality that enables your workforce to be productive. It is a high value product because of all the extra work that goes into its development.</a:t>
            </a:r>
          </a:p>
          <a:p>
            <a:endParaRPr lang="en-US"/>
          </a:p>
          <a:p>
            <a:r>
              <a:rPr lang="en-US"/>
              <a:t>We design for demanding environments, and have the results to prove it.</a:t>
            </a:r>
          </a:p>
          <a:p>
            <a:endParaRPr lang="en-US"/>
          </a:p>
          <a:p>
            <a:r>
              <a:rPr lang="en-US"/>
              <a:t>Our lead Automotive OEM has had zero CAD issues.</a:t>
            </a:r>
          </a:p>
          <a:p>
            <a:endParaRPr lang="en-US"/>
          </a:p>
          <a:p>
            <a:r>
              <a:rPr lang="en-US"/>
              <a:t>We have few end-user issues raised by our OEMs.</a:t>
            </a:r>
          </a:p>
          <a:p>
            <a:endParaRPr lang="en-US"/>
          </a:p>
          <a:p>
            <a:r>
              <a:rPr lang="en-US"/>
              <a:t>And we are very successful in getting certifications from our ISV partners.</a:t>
            </a:r>
          </a:p>
        </p:txBody>
      </p:sp>
      <p:sp>
        <p:nvSpPr>
          <p:cNvPr id="4" name="Slide Number Placeholder 3"/>
          <p:cNvSpPr>
            <a:spLocks noGrp="1"/>
          </p:cNvSpPr>
          <p:nvPr>
            <p:ph type="sldNum" sz="quarter" idx="10"/>
          </p:nvPr>
        </p:nvSpPr>
        <p:spPr/>
        <p:txBody>
          <a:bodyPr/>
          <a:lstStyle/>
          <a:p>
            <a:fld id="{0A02E7C9-148F-4493-BAF2-DE614465DE55}" type="slidenum">
              <a:rPr lang="en-US" smtClean="0"/>
              <a:t>6</a:t>
            </a:fld>
            <a:endParaRPr lang="en-US"/>
          </a:p>
        </p:txBody>
      </p:sp>
    </p:spTree>
    <p:extLst>
      <p:ext uri="{BB962C8B-B14F-4D97-AF65-F5344CB8AC3E}">
        <p14:creationId xmlns:p14="http://schemas.microsoft.com/office/powerpoint/2010/main" val="37692155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Delivering great quality is all about process built around end users. We keep the user in mind throughout our process, and make sure we test their use cases extensively.</a:t>
            </a:r>
          </a:p>
          <a:p>
            <a:endParaRPr lang="en-US"/>
          </a:p>
          <a:p>
            <a:r>
              <a:rPr lang="en-US"/>
              <a:t>Requirement that we successfully complete both industry and AMD proprietary stress tests to helps ensure that we deliver a stable product that is ready to work in demanding environments.</a:t>
            </a:r>
          </a:p>
          <a:p>
            <a:endParaRPr lang="en-US"/>
          </a:p>
          <a:p>
            <a:r>
              <a:rPr lang="en-US"/>
              <a:t>Closely working with the leading OEMs to make sure that our products work as expected. This includes testing at both AMD and these OEMs to ensure the best possible user experience.</a:t>
            </a:r>
          </a:p>
          <a:p>
            <a:endParaRPr lang="en-US"/>
          </a:p>
          <a:p>
            <a:r>
              <a:rPr lang="en-US"/>
              <a:t>We have dedicated teams that work directly with ISVs to ensure the best possible end user experience.</a:t>
            </a:r>
          </a:p>
          <a:p>
            <a:endParaRPr lang="en-US"/>
          </a:p>
          <a:p>
            <a:r>
              <a:rPr lang="en-US"/>
              <a:t>We then have a beta program where we can prove that we are ready for production with the help of end-users.</a:t>
            </a:r>
          </a:p>
        </p:txBody>
      </p:sp>
      <p:sp>
        <p:nvSpPr>
          <p:cNvPr id="4" name="Slide Number Placeholder 3"/>
          <p:cNvSpPr>
            <a:spLocks noGrp="1"/>
          </p:cNvSpPr>
          <p:nvPr>
            <p:ph type="sldNum" sz="quarter" idx="10"/>
          </p:nvPr>
        </p:nvSpPr>
        <p:spPr/>
        <p:txBody>
          <a:bodyPr/>
          <a:lstStyle/>
          <a:p>
            <a:pPr defTabSz="928299">
              <a:defRPr/>
            </a:pPr>
            <a:fld id="{B853AA61-C733-48D3-BAE3-4E5B8D996D5A}" type="slidenum">
              <a:rPr lang="en-US" sz="1800" kern="0">
                <a:solidFill>
                  <a:prstClr val="black"/>
                </a:solidFill>
              </a:rPr>
              <a:pPr defTabSz="928299">
                <a:defRPr/>
              </a:pPr>
              <a:t>7</a:t>
            </a:fld>
            <a:endParaRPr lang="en-US" sz="1800" kern="0">
              <a:solidFill>
                <a:prstClr val="black"/>
              </a:solidFill>
            </a:endParaRPr>
          </a:p>
        </p:txBody>
      </p:sp>
    </p:spTree>
    <p:extLst>
      <p:ext uri="{BB962C8B-B14F-4D97-AF65-F5344CB8AC3E}">
        <p14:creationId xmlns:p14="http://schemas.microsoft.com/office/powerpoint/2010/main" val="38844176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02E7C9-148F-4493-BAF2-DE614465DE55}" type="slidenum">
              <a:rPr lang="en-US" smtClean="0"/>
              <a:t>8</a:t>
            </a:fld>
            <a:endParaRPr lang="en-US"/>
          </a:p>
        </p:txBody>
      </p:sp>
    </p:spTree>
    <p:extLst>
      <p:ext uri="{BB962C8B-B14F-4D97-AF65-F5344CB8AC3E}">
        <p14:creationId xmlns:p14="http://schemas.microsoft.com/office/powerpoint/2010/main" val="2368825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Key messages for the IT Buyer are:</a:t>
            </a:r>
          </a:p>
          <a:p>
            <a:pPr marL="171450" indent="-171450">
              <a:buFont typeface="Arial" panose="020B0604020202020204" pitchFamily="34" charset="0"/>
              <a:buChar char="•"/>
            </a:pPr>
            <a:r>
              <a:rPr lang="en-US"/>
              <a:t>That we have experts that work closely with ISVs to do application specific performance tuning.</a:t>
            </a:r>
          </a:p>
          <a:p>
            <a:pPr marL="171450" indent="-171450">
              <a:buFont typeface="Arial" panose="020B0604020202020204" pitchFamily="34" charset="0"/>
              <a:buChar char="•"/>
            </a:pPr>
            <a:r>
              <a:rPr lang="en-US"/>
              <a:t>That we are protecting their Graphics investment by delivering significant performance improvements over the lifetime of their hardware purchase.</a:t>
            </a:r>
          </a:p>
          <a:p>
            <a:pPr marL="171450" indent="-171450">
              <a:buFont typeface="Arial" panose="020B0604020202020204" pitchFamily="34" charset="0"/>
              <a:buChar char="•"/>
            </a:pPr>
            <a:r>
              <a:rPr lang="en-US"/>
              <a:t>That we are making their end users more productive over that lifetime, giving their business a better ROI.</a:t>
            </a:r>
          </a:p>
          <a:p>
            <a:pPr marL="171450" indent="-171450">
              <a:buFont typeface="Arial" panose="020B0604020202020204" pitchFamily="34" charset="0"/>
              <a:buChar char="•"/>
            </a:pPr>
            <a:r>
              <a:rPr lang="en-US"/>
              <a:t>Because we focus on in application performance, their selection process should include real world application testing.</a:t>
            </a:r>
          </a:p>
          <a:p>
            <a:endParaRPr lang="en-US"/>
          </a:p>
          <a:p>
            <a:r>
              <a:rPr lang="en-US"/>
              <a:t>Key messages for End-Users:</a:t>
            </a:r>
          </a:p>
          <a:p>
            <a:pPr marL="171450" indent="-171450">
              <a:buFont typeface="Arial" panose="020B0604020202020204" pitchFamily="34" charset="0"/>
              <a:buChar char="•"/>
            </a:pPr>
            <a:r>
              <a:rPr lang="en-US"/>
              <a:t>We are experts in the applications that they are using, working closely with the application vendors to understand the inner workings of these applications, and that we turn that knowledge better performance for the user.</a:t>
            </a:r>
          </a:p>
          <a:p>
            <a:pPr marL="171450" indent="-171450">
              <a:buFont typeface="Arial" panose="020B0604020202020204" pitchFamily="34" charset="0"/>
              <a:buChar char="•"/>
            </a:pPr>
            <a:r>
              <a:rPr lang="en-US"/>
              <a:t>We focus on application performance over synthetic benchmarks so that they get performance where it matters - while they are working.</a:t>
            </a:r>
          </a:p>
        </p:txBody>
      </p:sp>
      <p:sp>
        <p:nvSpPr>
          <p:cNvPr id="4" name="Slide Number Placeholder 3"/>
          <p:cNvSpPr>
            <a:spLocks noGrp="1"/>
          </p:cNvSpPr>
          <p:nvPr>
            <p:ph type="sldNum" sz="quarter" idx="10"/>
          </p:nvPr>
        </p:nvSpPr>
        <p:spPr/>
        <p:txBody>
          <a:bodyPr/>
          <a:lstStyle/>
          <a:p>
            <a:fld id="{0A02E7C9-148F-4493-BAF2-DE614465DE55}" type="slidenum">
              <a:rPr lang="en-US" smtClean="0"/>
              <a:t>10</a:t>
            </a:fld>
            <a:endParaRPr lang="en-US"/>
          </a:p>
        </p:txBody>
      </p:sp>
    </p:spTree>
    <p:extLst>
      <p:ext uri="{BB962C8B-B14F-4D97-AF65-F5344CB8AC3E}">
        <p14:creationId xmlns:p14="http://schemas.microsoft.com/office/powerpoint/2010/main" val="172391300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4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2ACBD2DC-FFDC-4644-987A-92FDC7EA4776}"/>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b="5866"/>
          <a:stretch/>
        </p:blipFill>
        <p:spPr>
          <a:xfrm>
            <a:off x="0" y="0"/>
            <a:ext cx="12192000" cy="6455664"/>
          </a:xfrm>
          <a:prstGeom prst="rect">
            <a:avLst/>
          </a:prstGeom>
        </p:spPr>
      </p:pic>
      <p:sp>
        <p:nvSpPr>
          <p:cNvPr id="3" name="Rectangle 2">
            <a:extLst>
              <a:ext uri="{FF2B5EF4-FFF2-40B4-BE49-F238E27FC236}">
                <a16:creationId xmlns:a16="http://schemas.microsoft.com/office/drawing/2014/main" id="{368110BC-48B6-4B50-87DA-90E8E0A39648}"/>
              </a:ext>
            </a:extLst>
          </p:cNvPr>
          <p:cNvSpPr/>
          <p:nvPr userDrawn="1"/>
        </p:nvSpPr>
        <p:spPr>
          <a:xfrm>
            <a:off x="1" y="116420"/>
            <a:ext cx="5410048" cy="365760"/>
          </a:xfrm>
          <a:prstGeom prst="rect">
            <a:avLst/>
          </a:prstGeom>
          <a:gradFill>
            <a:gsLst>
              <a:gs pos="25000">
                <a:srgbClr val="FFFFFF">
                  <a:alpha val="82000"/>
                </a:srgbClr>
              </a:gs>
              <a:gs pos="100000">
                <a:sysClr val="window" lastClr="FFFFFF"/>
              </a:gs>
              <a:gs pos="0">
                <a:sysClr val="window" lastClr="FFFFFF">
                  <a:alpha val="0"/>
                </a:sysClr>
              </a:gs>
            </a:gsLst>
            <a:lin ang="10800000" scaled="1"/>
          </a:gradFill>
          <a:ln w="12700" cap="flat" cmpd="sng" algn="ctr">
            <a:noFill/>
            <a:prstDash val="solid"/>
            <a:miter lim="800000"/>
          </a:ln>
          <a:effectLst/>
        </p:spPr>
        <p:txBody>
          <a:bodyPr rtlCol="0" anchor="ctr"/>
          <a:lstStyle/>
          <a:p>
            <a:pPr algn="ctr"/>
            <a:endParaRPr lang="en-US" sz="1100" kern="0">
              <a:solidFill>
                <a:prstClr val="white"/>
              </a:solidFill>
              <a:latin typeface="Effra Medium" panose="020B0703020203020204" pitchFamily="34" charset="0"/>
              <a:cs typeface="Effra Medium" panose="020B0703020203020204" pitchFamily="34" charset="0"/>
            </a:endParaRPr>
          </a:p>
        </p:txBody>
      </p:sp>
      <p:sp>
        <p:nvSpPr>
          <p:cNvPr id="4" name="Rectangle 3">
            <a:extLst>
              <a:ext uri="{FF2B5EF4-FFF2-40B4-BE49-F238E27FC236}">
                <a16:creationId xmlns:a16="http://schemas.microsoft.com/office/drawing/2014/main" id="{80BE8FD1-F03F-4B00-AA59-08906BE692F8}"/>
              </a:ext>
            </a:extLst>
          </p:cNvPr>
          <p:cNvSpPr/>
          <p:nvPr userDrawn="1"/>
        </p:nvSpPr>
        <p:spPr>
          <a:xfrm>
            <a:off x="1" y="0"/>
            <a:ext cx="5700313" cy="117936"/>
          </a:xfrm>
          <a:prstGeom prst="rect">
            <a:avLst/>
          </a:prstGeom>
          <a:gradFill>
            <a:gsLst>
              <a:gs pos="100000">
                <a:srgbClr val="0000E1"/>
              </a:gs>
              <a:gs pos="0">
                <a:srgbClr val="0000E1">
                  <a:alpha val="0"/>
                </a:srgbClr>
              </a:gs>
            </a:gsLst>
            <a:lin ang="10800000" scaled="0"/>
          </a:gra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spTree>
    <p:extLst>
      <p:ext uri="{BB962C8B-B14F-4D97-AF65-F5344CB8AC3E}">
        <p14:creationId xmlns:p14="http://schemas.microsoft.com/office/powerpoint/2010/main" val="29893897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68110BC-48B6-4B50-87DA-90E8E0A39648}"/>
              </a:ext>
            </a:extLst>
          </p:cNvPr>
          <p:cNvSpPr/>
          <p:nvPr userDrawn="1"/>
        </p:nvSpPr>
        <p:spPr>
          <a:xfrm>
            <a:off x="1" y="116420"/>
            <a:ext cx="5410048" cy="365760"/>
          </a:xfrm>
          <a:prstGeom prst="rect">
            <a:avLst/>
          </a:prstGeom>
          <a:gradFill>
            <a:gsLst>
              <a:gs pos="25000">
                <a:srgbClr val="FFFFFF">
                  <a:alpha val="82000"/>
                </a:srgbClr>
              </a:gs>
              <a:gs pos="100000">
                <a:sysClr val="window" lastClr="FFFFFF"/>
              </a:gs>
              <a:gs pos="0">
                <a:sysClr val="window" lastClr="FFFFFF">
                  <a:alpha val="0"/>
                </a:sysClr>
              </a:gs>
            </a:gsLst>
            <a:lin ang="10800000" scaled="1"/>
          </a:gradFill>
          <a:ln w="12700" cap="flat" cmpd="sng" algn="ctr">
            <a:noFill/>
            <a:prstDash val="solid"/>
            <a:miter lim="800000"/>
          </a:ln>
          <a:effectLst/>
        </p:spPr>
        <p:txBody>
          <a:bodyPr rtlCol="0" anchor="ctr"/>
          <a:lstStyle/>
          <a:p>
            <a:pPr algn="ctr"/>
            <a:endParaRPr lang="en-US" sz="1100" kern="0">
              <a:solidFill>
                <a:prstClr val="white"/>
              </a:solidFill>
              <a:latin typeface="Effra Medium" panose="020B0703020203020204" pitchFamily="34" charset="0"/>
              <a:cs typeface="Effra Medium" panose="020B0703020203020204" pitchFamily="34" charset="0"/>
            </a:endParaRPr>
          </a:p>
        </p:txBody>
      </p:sp>
      <p:sp>
        <p:nvSpPr>
          <p:cNvPr id="4" name="Rectangle 3">
            <a:extLst>
              <a:ext uri="{FF2B5EF4-FFF2-40B4-BE49-F238E27FC236}">
                <a16:creationId xmlns:a16="http://schemas.microsoft.com/office/drawing/2014/main" id="{A42F02C3-0CB8-466E-8C3C-ED2EC8D227CF}"/>
              </a:ext>
            </a:extLst>
          </p:cNvPr>
          <p:cNvSpPr/>
          <p:nvPr userDrawn="1"/>
        </p:nvSpPr>
        <p:spPr>
          <a:xfrm>
            <a:off x="1" y="0"/>
            <a:ext cx="5700313" cy="117936"/>
          </a:xfrm>
          <a:prstGeom prst="rect">
            <a:avLst/>
          </a:prstGeom>
          <a:gradFill>
            <a:gsLst>
              <a:gs pos="100000">
                <a:srgbClr val="0000E1"/>
              </a:gs>
              <a:gs pos="0">
                <a:srgbClr val="0000E1">
                  <a:alpha val="0"/>
                </a:srgbClr>
              </a:gs>
            </a:gsLst>
            <a:lin ang="10800000" scaled="0"/>
          </a:gra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spTree>
    <p:extLst>
      <p:ext uri="{BB962C8B-B14F-4D97-AF65-F5344CB8AC3E}">
        <p14:creationId xmlns:p14="http://schemas.microsoft.com/office/powerpoint/2010/main" val="1283235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829007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reserve="1">
  <p:cSld name="3_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8237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4D5CB54B-460D-49A5-B29F-1F88CE70A8E2}" type="datetimeFigureOut">
              <a:rPr lang="en-US">
                <a:solidFill>
                  <a:prstClr val="black"/>
                </a:solidFill>
              </a:rPr>
              <a:pPr/>
              <a:t>8/21/2018</a:t>
            </a:fld>
            <a:endParaRPr lang="en-US">
              <a:solidFill>
                <a:prstClr val="black"/>
              </a:solidFill>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solidFill>
                <a:prstClr val="black"/>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4B8BA184-BCA0-4772-8A76-4251DE738054}" type="slidenum">
              <a:rPr lang="en-US">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012046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4D5CB54B-460D-49A5-B29F-1F88CE70A8E2}" type="datetimeFigureOut">
              <a:rPr lang="en-US">
                <a:solidFill>
                  <a:prstClr val="black"/>
                </a:solidFill>
              </a:rPr>
              <a:pPr/>
              <a:t>8/21/2018</a:t>
            </a:fld>
            <a:endParaRPr lang="en-US">
              <a:solidFill>
                <a:prstClr val="black"/>
              </a:solidFill>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solidFill>
                <a:prstClr val="black"/>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4B8BA184-BCA0-4772-8A76-4251DE738054}" type="slidenum">
              <a:rPr lang="en-US">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0574672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8_Radeon Content">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4948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Custom Layou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65309990"/>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F4F3B0B3-A297-49F2-B4ED-B3668F5A27B9}"/>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8" name="Rectangle 17"/>
          <p:cNvSpPr/>
          <p:nvPr userDrawn="1"/>
        </p:nvSpPr>
        <p:spPr>
          <a:xfrm>
            <a:off x="0" y="0"/>
            <a:ext cx="12199347" cy="6858000"/>
          </a:xfrm>
          <a:prstGeom prst="rect">
            <a:avLst/>
          </a:prstGeom>
          <a:gradFill flip="none" rotWithShape="1">
            <a:gsLst>
              <a:gs pos="0">
                <a:srgbClr val="00004C">
                  <a:alpha val="51765"/>
                </a:srgbClr>
              </a:gs>
              <a:gs pos="65000">
                <a:schemeClr val="bg1">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34" name="Rectangle 33">
            <a:extLst>
              <a:ext uri="{FF2B5EF4-FFF2-40B4-BE49-F238E27FC236}">
                <a16:creationId xmlns:a16="http://schemas.microsoft.com/office/drawing/2014/main" id="{39DC7300-36AC-4DD3-A814-9C9F2CED84AC}"/>
              </a:ext>
            </a:extLst>
          </p:cNvPr>
          <p:cNvSpPr/>
          <p:nvPr userDrawn="1"/>
        </p:nvSpPr>
        <p:spPr>
          <a:xfrm>
            <a:off x="-2" y="6456213"/>
            <a:ext cx="12192002" cy="404358"/>
          </a:xfrm>
          <a:prstGeom prst="rect">
            <a:avLst/>
          </a:prstGeom>
          <a:gradFill>
            <a:gsLst>
              <a:gs pos="100000">
                <a:srgbClr val="130D0F">
                  <a:alpha val="63000"/>
                </a:srgbClr>
              </a:gs>
              <a:gs pos="0">
                <a:srgbClr val="130D0F">
                  <a:alpha val="0"/>
                </a:srgbClr>
              </a:gs>
            </a:gsLst>
            <a:lin ang="10800000" scaled="0"/>
          </a:gra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sp>
        <p:nvSpPr>
          <p:cNvPr id="9" name="Rectangle 8">
            <a:extLst>
              <a:ext uri="{FF2B5EF4-FFF2-40B4-BE49-F238E27FC236}">
                <a16:creationId xmlns:a16="http://schemas.microsoft.com/office/drawing/2014/main" id="{39DC7300-36AC-4DD3-A814-9C9F2CED84AC}"/>
              </a:ext>
            </a:extLst>
          </p:cNvPr>
          <p:cNvSpPr/>
          <p:nvPr userDrawn="1"/>
        </p:nvSpPr>
        <p:spPr>
          <a:xfrm>
            <a:off x="-2" y="6456213"/>
            <a:ext cx="12192002" cy="404358"/>
          </a:xfrm>
          <a:prstGeom prst="rect">
            <a:avLst/>
          </a:prstGeom>
          <a:gradFill>
            <a:gsLst>
              <a:gs pos="100000">
                <a:srgbClr val="130D0F">
                  <a:alpha val="63000"/>
                </a:srgbClr>
              </a:gs>
              <a:gs pos="0">
                <a:srgbClr val="130D0F">
                  <a:alpha val="0"/>
                </a:srgbClr>
              </a:gs>
            </a:gsLst>
            <a:lin ang="10800000" scaled="0"/>
          </a:gra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grpSp>
        <p:nvGrpSpPr>
          <p:cNvPr id="13" name="Group 12">
            <a:extLst>
              <a:ext uri="{FF2B5EF4-FFF2-40B4-BE49-F238E27FC236}">
                <a16:creationId xmlns:a16="http://schemas.microsoft.com/office/drawing/2014/main" id="{E163E73D-5FB7-450B-AABD-BB1739F7470F}"/>
              </a:ext>
            </a:extLst>
          </p:cNvPr>
          <p:cNvGrpSpPr/>
          <p:nvPr userDrawn="1"/>
        </p:nvGrpSpPr>
        <p:grpSpPr>
          <a:xfrm>
            <a:off x="184033" y="6558742"/>
            <a:ext cx="735909" cy="183807"/>
            <a:chOff x="184033" y="6198524"/>
            <a:chExt cx="735909" cy="183807"/>
          </a:xfrm>
        </p:grpSpPr>
        <p:pic>
          <p:nvPicPr>
            <p:cNvPr id="14" name="Picture 13">
              <a:extLst>
                <a:ext uri="{FF2B5EF4-FFF2-40B4-BE49-F238E27FC236}">
                  <a16:creationId xmlns:a16="http://schemas.microsoft.com/office/drawing/2014/main" id="{0A6349C7-D5DD-4151-A222-ED159EE6843B}"/>
                </a:ext>
              </a:extLst>
            </p:cNvPr>
            <p:cNvPicPr>
              <a:picLocks noChangeAspect="1"/>
            </p:cNvPicPr>
            <p:nvPr userDrawn="1"/>
          </p:nvPicPr>
          <p:blipFill rotWithShape="1">
            <a:blip r:embed="rId11" cstate="print">
              <a:extLst>
                <a:ext uri="{28A0092B-C50C-407E-A947-70E740481C1C}">
                  <a14:useLocalDpi xmlns:a14="http://schemas.microsoft.com/office/drawing/2010/main" val="0"/>
                </a:ext>
              </a:extLst>
            </a:blip>
            <a:srcRect r="23094"/>
            <a:stretch/>
          </p:blipFill>
          <p:spPr>
            <a:xfrm>
              <a:off x="504814" y="6241728"/>
              <a:ext cx="415128" cy="112893"/>
            </a:xfrm>
            <a:prstGeom prst="rect">
              <a:avLst/>
            </a:prstGeom>
            <a:noFill/>
            <a:ln>
              <a:noFill/>
            </a:ln>
          </p:spPr>
        </p:pic>
        <p:pic>
          <p:nvPicPr>
            <p:cNvPr id="15" name="Picture 14">
              <a:extLst>
                <a:ext uri="{FF2B5EF4-FFF2-40B4-BE49-F238E27FC236}">
                  <a16:creationId xmlns:a16="http://schemas.microsoft.com/office/drawing/2014/main" id="{32E2DB29-FC2C-4B57-B283-DD989C2497E1}"/>
                </a:ext>
              </a:extLst>
            </p:cNvPr>
            <p:cNvPicPr>
              <a:picLocks noChangeAspect="1"/>
            </p:cNvPicPr>
            <p:nvPr userDrawn="1"/>
          </p:nvPicPr>
          <p:blipFill rotWithShape="1">
            <a:blip r:embed="rId11" cstate="print">
              <a:extLst>
                <a:ext uri="{28A0092B-C50C-407E-A947-70E740481C1C}">
                  <a14:useLocalDpi xmlns:a14="http://schemas.microsoft.com/office/drawing/2010/main" val="0"/>
                </a:ext>
              </a:extLst>
            </a:blip>
            <a:srcRect l="76234" r="-4200"/>
            <a:stretch/>
          </p:blipFill>
          <p:spPr>
            <a:xfrm>
              <a:off x="184033" y="6198524"/>
              <a:ext cx="245778" cy="183807"/>
            </a:xfrm>
            <a:prstGeom prst="rect">
              <a:avLst/>
            </a:prstGeom>
            <a:noFill/>
            <a:ln>
              <a:noFill/>
            </a:ln>
          </p:spPr>
        </p:pic>
      </p:grpSp>
      <p:sp>
        <p:nvSpPr>
          <p:cNvPr id="11" name="TextBox 10">
            <a:extLst>
              <a:ext uri="{FF2B5EF4-FFF2-40B4-BE49-F238E27FC236}">
                <a16:creationId xmlns:a16="http://schemas.microsoft.com/office/drawing/2014/main" id="{2BC5608F-3BCD-44FE-9256-F62C63B3C708}"/>
              </a:ext>
            </a:extLst>
          </p:cNvPr>
          <p:cNvSpPr txBox="1"/>
          <p:nvPr userDrawn="1"/>
        </p:nvSpPr>
        <p:spPr>
          <a:xfrm>
            <a:off x="1053486" y="6563947"/>
            <a:ext cx="6586117" cy="230832"/>
          </a:xfrm>
          <a:prstGeom prst="rect">
            <a:avLst/>
          </a:prstGeom>
          <a:noFill/>
        </p:spPr>
        <p:txBody>
          <a:bodyPr wrap="square" lIns="0" rIns="0" rtlCol="0">
            <a:spAutoFit/>
          </a:bodyPr>
          <a:lstStyle/>
          <a:p>
            <a:r>
              <a:rPr lang="en-US" sz="900" dirty="0">
                <a:solidFill>
                  <a:prstClr val="white">
                    <a:alpha val="67000"/>
                  </a:prstClr>
                </a:solidFill>
                <a:cs typeface="Effra Light" panose="020B0403020203020204" pitchFamily="34" charset="0"/>
              </a:rPr>
              <a:t>RADEON PRO SOFTWARE </a:t>
            </a:r>
            <a:r>
              <a:rPr lang="en-US" sz="900" dirty="0">
                <a:solidFill>
                  <a:prstClr val="white">
                    <a:alpha val="67000"/>
                  </a:prstClr>
                </a:solidFill>
                <a:latin typeface="Effra Medium" panose="020B0703020203020204" pitchFamily="34" charset="0"/>
                <a:cs typeface="Effra Medium" panose="020B0703020203020204" pitchFamily="34" charset="0"/>
              </a:rPr>
              <a:t>FOR ENTERPRISE 18.Q3</a:t>
            </a:r>
            <a:endParaRPr lang="en-US" sz="900" dirty="0">
              <a:solidFill>
                <a:prstClr val="white">
                  <a:alpha val="67000"/>
                </a:prstClr>
              </a:solidFill>
              <a:cs typeface="Effra Medium" panose="020B0703020203020204" pitchFamily="34" charset="0"/>
            </a:endParaRPr>
          </a:p>
        </p:txBody>
      </p:sp>
      <p:sp>
        <p:nvSpPr>
          <p:cNvPr id="12" name="TextBox 11">
            <a:extLst>
              <a:ext uri="{FF2B5EF4-FFF2-40B4-BE49-F238E27FC236}">
                <a16:creationId xmlns:a16="http://schemas.microsoft.com/office/drawing/2014/main" id="{88644B89-DBEB-4538-842E-4C32C336E3B2}"/>
              </a:ext>
            </a:extLst>
          </p:cNvPr>
          <p:cNvSpPr txBox="1"/>
          <p:nvPr userDrawn="1"/>
        </p:nvSpPr>
        <p:spPr>
          <a:xfrm>
            <a:off x="3812464" y="6559069"/>
            <a:ext cx="134652" cy="221337"/>
          </a:xfrm>
          <a:prstGeom prst="rect">
            <a:avLst/>
          </a:prstGeom>
          <a:noFill/>
        </p:spPr>
        <p:txBody>
          <a:bodyPr wrap="none" lIns="0" tIns="41018" rIns="0" bIns="41018" rtlCol="0" anchor="ctr">
            <a:spAutoFit/>
          </a:bodyPr>
          <a:lstStyle/>
          <a:p>
            <a:pPr algn="r"/>
            <a:fld id="{B50A2252-0B00-49D0-9A28-2F5CCECF09D1}" type="slidenum">
              <a:rPr lang="en-US" sz="900" cap="all">
                <a:solidFill>
                  <a:srgbClr val="FFFFFF">
                    <a:alpha val="67000"/>
                  </a:srgbClr>
                </a:solidFill>
                <a:latin typeface="Calibri" panose="020F0502020204030204"/>
                <a:cs typeface="Effra Light" panose="020B0403020203020204" pitchFamily="34" charset="0"/>
              </a:rPr>
              <a:pPr algn="r"/>
              <a:t>‹#›</a:t>
            </a:fld>
            <a:endParaRPr lang="en-US" sz="1000" cap="all" dirty="0">
              <a:solidFill>
                <a:srgbClr val="FFFFFF">
                  <a:alpha val="67000"/>
                </a:srgbClr>
              </a:solidFill>
              <a:latin typeface="Calibri" panose="020F0502020204030204"/>
              <a:cs typeface="Effra Light" panose="020B0403020203020204" pitchFamily="34" charset="0"/>
            </a:endParaRPr>
          </a:p>
        </p:txBody>
      </p:sp>
    </p:spTree>
    <p:extLst>
      <p:ext uri="{BB962C8B-B14F-4D97-AF65-F5344CB8AC3E}">
        <p14:creationId xmlns:p14="http://schemas.microsoft.com/office/powerpoint/2010/main" val="3336850496"/>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75" r:id="rId8"/>
  </p:sldLayoutIdLst>
  <p:txStyles>
    <p:titleStyle>
      <a:lvl1pPr algn="l" defTabSz="914126" rtl="0" eaLnBrk="1" latinLnBrk="0" hangingPunct="1">
        <a:spcBef>
          <a:spcPct val="0"/>
        </a:spcBef>
        <a:buNone/>
        <a:defRPr sz="3199" b="0" i="0" strike="noStrike" kern="1200" cap="none" spc="-60" baseline="0">
          <a:solidFill>
            <a:schemeClr val="tx1"/>
          </a:solidFill>
          <a:latin typeface="Effra Light" charset="0"/>
          <a:ea typeface="Effra Light" charset="0"/>
          <a:cs typeface="Effra Light" charset="0"/>
        </a:defRPr>
      </a:lvl1pPr>
    </p:titleStyle>
    <p:bodyStyle>
      <a:lvl1pPr marL="342797" indent="-342797" algn="l" defTabSz="914126" rtl="0" eaLnBrk="1" latinLnBrk="0" hangingPunct="1">
        <a:spcBef>
          <a:spcPts val="600"/>
        </a:spcBef>
        <a:spcAft>
          <a:spcPts val="0"/>
        </a:spcAft>
        <a:buClr>
          <a:schemeClr val="accent1"/>
        </a:buClr>
        <a:buSzPct val="80000"/>
        <a:buFontTx/>
        <a:buBlip>
          <a:blip r:embed="rId12"/>
        </a:buBlip>
        <a:defRPr sz="1999" b="0" i="0" kern="1200">
          <a:solidFill>
            <a:schemeClr val="tx1"/>
          </a:solidFill>
          <a:latin typeface="Effra Light" charset="0"/>
          <a:ea typeface="Effra Light" charset="0"/>
          <a:cs typeface="Effra Light" charset="0"/>
        </a:defRPr>
      </a:lvl1pPr>
      <a:lvl2pPr marL="548475" indent="-180921" algn="l" defTabSz="914126" rtl="0" eaLnBrk="1" latinLnBrk="0" hangingPunct="1">
        <a:spcBef>
          <a:spcPts val="200"/>
        </a:spcBef>
        <a:spcAft>
          <a:spcPts val="0"/>
        </a:spcAft>
        <a:buClr>
          <a:schemeClr val="accent1"/>
        </a:buClr>
        <a:buSzPct val="80000"/>
        <a:buFontTx/>
        <a:buBlip>
          <a:blip r:embed="rId12"/>
        </a:buBlip>
        <a:defRPr sz="1799" b="0" i="0" kern="1200" spc="0">
          <a:solidFill>
            <a:schemeClr val="tx1"/>
          </a:solidFill>
          <a:latin typeface="Effra Light" charset="0"/>
          <a:ea typeface="Effra Light" charset="0"/>
          <a:cs typeface="Effra Light" charset="0"/>
        </a:defRPr>
      </a:lvl2pPr>
      <a:lvl3pPr marL="745901" indent="-176160" algn="l" defTabSz="914126" rtl="0" eaLnBrk="1" latinLnBrk="0" hangingPunct="1">
        <a:spcBef>
          <a:spcPts val="200"/>
        </a:spcBef>
        <a:spcAft>
          <a:spcPts val="0"/>
        </a:spcAft>
        <a:buClr>
          <a:schemeClr val="accent1"/>
        </a:buClr>
        <a:buSzPct val="80000"/>
        <a:buFontTx/>
        <a:buBlip>
          <a:blip r:embed="rId12"/>
        </a:buBlip>
        <a:defRPr sz="14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914126" indent="-168225" algn="l" defTabSz="914126" rtl="0" eaLnBrk="1" latinLnBrk="0" hangingPunct="1">
        <a:spcBef>
          <a:spcPts val="200"/>
        </a:spcBef>
        <a:spcAft>
          <a:spcPts val="0"/>
        </a:spcAft>
        <a:buClr>
          <a:schemeClr val="accent1"/>
        </a:buClr>
        <a:buSzPct val="80000"/>
        <a:buFontTx/>
        <a:buBlip>
          <a:blip r:embed="rId12"/>
        </a:buBlip>
        <a:defRPr sz="12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4pPr>
      <a:lvl5pPr marL="1082350" indent="-168225" algn="l" defTabSz="914126" rtl="0" eaLnBrk="1" latinLnBrk="0" hangingPunct="1">
        <a:spcBef>
          <a:spcPts val="200"/>
        </a:spcBef>
        <a:spcAft>
          <a:spcPts val="0"/>
        </a:spcAft>
        <a:buClr>
          <a:schemeClr val="accent1"/>
        </a:buClr>
        <a:buSzPct val="80000"/>
        <a:buFontTx/>
        <a:buBlip>
          <a:blip r:embed="rId12"/>
        </a:buBlip>
        <a:defRPr sz="105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5pPr>
      <a:lvl6pPr marL="2513846"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2970908"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27971"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885034"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28.emf"/><Relationship Id="rId3" Type="http://schemas.openxmlformats.org/officeDocument/2006/relationships/image" Target="../media/image46.png"/><Relationship Id="rId7" Type="http://schemas.openxmlformats.org/officeDocument/2006/relationships/image" Target="../media/image48.sv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47.png"/><Relationship Id="rId11" Type="http://schemas.openxmlformats.org/officeDocument/2006/relationships/image" Target="../media/image7.png"/><Relationship Id="rId5" Type="http://schemas.openxmlformats.org/officeDocument/2006/relationships/image" Target="../media/image25.svg"/><Relationship Id="rId10" Type="http://schemas.openxmlformats.org/officeDocument/2006/relationships/image" Target="../media/image50.svg"/><Relationship Id="rId4" Type="http://schemas.openxmlformats.org/officeDocument/2006/relationships/image" Target="../media/image24.png"/><Relationship Id="rId9" Type="http://schemas.openxmlformats.org/officeDocument/2006/relationships/image" Target="../media/image49.png"/></Relationships>
</file>

<file path=ppt/slides/_rels/slide11.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51.png"/><Relationship Id="rId7"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53.png"/><Relationship Id="rId11" Type="http://schemas.openxmlformats.org/officeDocument/2006/relationships/image" Target="../media/image7.png"/><Relationship Id="rId5" Type="http://schemas.openxmlformats.org/officeDocument/2006/relationships/image" Target="../media/image52.png"/><Relationship Id="rId10" Type="http://schemas.openxmlformats.org/officeDocument/2006/relationships/image" Target="../media/image13.svg"/><Relationship Id="rId4" Type="http://schemas.openxmlformats.org/officeDocument/2006/relationships/image" Target="../media/image28.emf"/><Relationship Id="rId9"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chart" Target="../charts/char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56.png"/><Relationship Id="rId4" Type="http://schemas.openxmlformats.org/officeDocument/2006/relationships/chart" Target="../charts/chart3.xml"/></Relationships>
</file>

<file path=ppt/slides/_rels/slide14.xml.rels><?xml version="1.0" encoding="UTF-8" standalone="yes"?>
<Relationships xmlns="http://schemas.openxmlformats.org/package/2006/relationships"><Relationship Id="rId8" Type="http://schemas.openxmlformats.org/officeDocument/2006/relationships/image" Target="../media/image61.svg"/><Relationship Id="rId3" Type="http://schemas.openxmlformats.org/officeDocument/2006/relationships/image" Target="../media/image57.png"/><Relationship Id="rId7" Type="http://schemas.openxmlformats.org/officeDocument/2006/relationships/image" Target="../media/image60.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59.svg"/><Relationship Id="rId5" Type="http://schemas.openxmlformats.org/officeDocument/2006/relationships/image" Target="../media/image58.png"/><Relationship Id="rId10" Type="http://schemas.openxmlformats.org/officeDocument/2006/relationships/image" Target="../media/image7.png"/><Relationship Id="rId4" Type="http://schemas.openxmlformats.org/officeDocument/2006/relationships/image" Target="../media/image28.emf"/><Relationship Id="rId9" Type="http://schemas.openxmlformats.org/officeDocument/2006/relationships/image" Target="../media/image62.png"/></Relationships>
</file>

<file path=ppt/slides/_rels/slide15.xml.rels><?xml version="1.0" encoding="UTF-8" standalone="yes"?>
<Relationships xmlns="http://schemas.openxmlformats.org/package/2006/relationships"><Relationship Id="rId8" Type="http://schemas.openxmlformats.org/officeDocument/2006/relationships/image" Target="../media/image65.png"/><Relationship Id="rId13" Type="http://schemas.openxmlformats.org/officeDocument/2006/relationships/image" Target="../media/image70.png"/><Relationship Id="rId3" Type="http://schemas.openxmlformats.org/officeDocument/2006/relationships/image" Target="../media/image63.png"/><Relationship Id="rId7" Type="http://schemas.openxmlformats.org/officeDocument/2006/relationships/image" Target="../media/image34.svg"/><Relationship Id="rId12" Type="http://schemas.openxmlformats.org/officeDocument/2006/relationships/image" Target="../media/image69.sv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3.png"/><Relationship Id="rId11" Type="http://schemas.openxmlformats.org/officeDocument/2006/relationships/image" Target="../media/image68.png"/><Relationship Id="rId5" Type="http://schemas.openxmlformats.org/officeDocument/2006/relationships/image" Target="../media/image64.tif"/><Relationship Id="rId15" Type="http://schemas.openxmlformats.org/officeDocument/2006/relationships/image" Target="../media/image7.png"/><Relationship Id="rId10" Type="http://schemas.openxmlformats.org/officeDocument/2006/relationships/image" Target="../media/image67.svg"/><Relationship Id="rId4" Type="http://schemas.microsoft.com/office/2007/relationships/hdphoto" Target="../media/hdphoto2.wdp"/><Relationship Id="rId9" Type="http://schemas.openxmlformats.org/officeDocument/2006/relationships/image" Target="../media/image66.png"/><Relationship Id="rId14" Type="http://schemas.openxmlformats.org/officeDocument/2006/relationships/image" Target="../media/image71.svg"/></Relationships>
</file>

<file path=ppt/slides/_rels/slide16.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72.png"/><Relationship Id="rId7" Type="http://schemas.openxmlformats.org/officeDocument/2006/relationships/image" Target="../media/image74.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54.png"/><Relationship Id="rId11" Type="http://schemas.openxmlformats.org/officeDocument/2006/relationships/image" Target="../media/image78.png"/><Relationship Id="rId5" Type="http://schemas.openxmlformats.org/officeDocument/2006/relationships/image" Target="../media/image55.png"/><Relationship Id="rId10" Type="http://schemas.openxmlformats.org/officeDocument/2006/relationships/image" Target="../media/image77.tiff"/><Relationship Id="rId4" Type="http://schemas.openxmlformats.org/officeDocument/2006/relationships/image" Target="../media/image73.png"/><Relationship Id="rId9" Type="http://schemas.openxmlformats.org/officeDocument/2006/relationships/image" Target="../media/image76.png"/></Relationships>
</file>

<file path=ppt/slides/_rels/slide1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79.jpg"/><Relationship Id="rId7" Type="http://schemas.openxmlformats.org/officeDocument/2006/relationships/image" Target="../media/image13.svg"/><Relationship Id="rId12"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12.png"/><Relationship Id="rId11" Type="http://schemas.openxmlformats.org/officeDocument/2006/relationships/image" Target="../media/image17.svg"/><Relationship Id="rId5" Type="http://schemas.openxmlformats.org/officeDocument/2006/relationships/image" Target="../media/image11.sv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svg"/></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sv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2.png"/><Relationship Id="rId11" Type="http://schemas.openxmlformats.org/officeDocument/2006/relationships/image" Target="../media/image17.svg"/><Relationship Id="rId5" Type="http://schemas.openxmlformats.org/officeDocument/2006/relationships/image" Target="../media/image11.sv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svg"/></Relationships>
</file>

<file path=ppt/slides/_rels/slide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4.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19.png"/></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svg"/><Relationship Id="rId12"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svg"/><Relationship Id="rId10" Type="http://schemas.openxmlformats.org/officeDocument/2006/relationships/image" Target="../media/image28.emf"/><Relationship Id="rId4" Type="http://schemas.openxmlformats.org/officeDocument/2006/relationships/image" Target="../media/image22.png"/><Relationship Id="rId9" Type="http://schemas.openxmlformats.org/officeDocument/2006/relationships/image" Target="../media/image27.svg"/></Relationships>
</file>

<file path=ppt/slides/_rels/slide7.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30.png"/><Relationship Id="rId7" Type="http://schemas.openxmlformats.org/officeDocument/2006/relationships/image" Target="../media/image33.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32.svg"/><Relationship Id="rId5" Type="http://schemas.openxmlformats.org/officeDocument/2006/relationships/image" Target="../media/image31.png"/><Relationship Id="rId4" Type="http://schemas.microsoft.com/office/2007/relationships/hdphoto" Target="../media/hdphoto1.wdp"/><Relationship Id="rId9" Type="http://schemas.openxmlformats.org/officeDocument/2006/relationships/image" Target="../media/image35.png"/></Relationships>
</file>

<file path=ppt/slides/_rels/slide8.xml.rels><?xml version="1.0" encoding="UTF-8" standalone="yes"?>
<Relationships xmlns="http://schemas.openxmlformats.org/package/2006/relationships"><Relationship Id="rId8" Type="http://schemas.openxmlformats.org/officeDocument/2006/relationships/image" Target="../media/image40.svg"/><Relationship Id="rId3" Type="http://schemas.openxmlformats.org/officeDocument/2006/relationships/image" Target="../media/image36.png"/><Relationship Id="rId7" Type="http://schemas.openxmlformats.org/officeDocument/2006/relationships/image" Target="../media/image39.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8.emf"/><Relationship Id="rId11" Type="http://schemas.openxmlformats.org/officeDocument/2006/relationships/image" Target="../media/image7.png"/><Relationship Id="rId5" Type="http://schemas.openxmlformats.org/officeDocument/2006/relationships/image" Target="../media/image38.svg"/><Relationship Id="rId10" Type="http://schemas.openxmlformats.org/officeDocument/2006/relationships/image" Target="../media/image42.svg"/><Relationship Id="rId4" Type="http://schemas.openxmlformats.org/officeDocument/2006/relationships/image" Target="../media/image37.png"/><Relationship Id="rId9" Type="http://schemas.openxmlformats.org/officeDocument/2006/relationships/image" Target="../media/image41.png"/></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7"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6AA9FB4-D754-44BD-AA64-48BFF3A905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28" y="0"/>
            <a:ext cx="12184943" cy="4984749"/>
          </a:xfrm>
          <a:prstGeom prst="rect">
            <a:avLst/>
          </a:prstGeom>
        </p:spPr>
      </p:pic>
      <p:sp>
        <p:nvSpPr>
          <p:cNvPr id="6" name="Rectangle 5">
            <a:extLst>
              <a:ext uri="{FF2B5EF4-FFF2-40B4-BE49-F238E27FC236}">
                <a16:creationId xmlns:a16="http://schemas.microsoft.com/office/drawing/2014/main" id="{F9E8D89C-8D04-445A-A075-84BDCF04231F}"/>
              </a:ext>
            </a:extLst>
          </p:cNvPr>
          <p:cNvSpPr/>
          <p:nvPr/>
        </p:nvSpPr>
        <p:spPr>
          <a:xfrm>
            <a:off x="0" y="3433425"/>
            <a:ext cx="12192000" cy="3424576"/>
          </a:xfrm>
          <a:prstGeom prst="rect">
            <a:avLst/>
          </a:prstGeom>
          <a:gradFill flip="none" rotWithShape="1">
            <a:gsLst>
              <a:gs pos="100000">
                <a:sysClr val="windowText" lastClr="000000"/>
              </a:gs>
              <a:gs pos="0">
                <a:sysClr val="windowText" lastClr="000000">
                  <a:alpha val="0"/>
                </a:sysClr>
              </a:gs>
            </a:gsLst>
            <a:lin ang="5400000" scaled="1"/>
            <a:tileRect/>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33B00FD0-B7EC-4A51-9859-E89789F9B9C4}"/>
              </a:ext>
            </a:extLst>
          </p:cNvPr>
          <p:cNvSpPr/>
          <p:nvPr/>
        </p:nvSpPr>
        <p:spPr>
          <a:xfrm>
            <a:off x="2786969" y="4771491"/>
            <a:ext cx="6618063" cy="1107996"/>
          </a:xfrm>
          <a:prstGeom prst="rect">
            <a:avLst/>
          </a:prstGeom>
        </p:spPr>
        <p:txBody>
          <a:bodyPr wrap="square">
            <a:spAutoFit/>
          </a:bodyPr>
          <a:lstStyle/>
          <a:p>
            <a:pPr algn="ctr"/>
            <a:r>
              <a:rPr lang="en-US" sz="3800" dirty="0">
                <a:solidFill>
                  <a:schemeClr val="bg2"/>
                </a:solidFill>
                <a:effectLst>
                  <a:outerShdw blurRad="50800" dist="38100" dir="5400000" algn="t" rotWithShape="0">
                    <a:prstClr val="black">
                      <a:alpha val="40000"/>
                    </a:prstClr>
                  </a:outerShdw>
                </a:effectLst>
                <a:latin typeface="Effra" panose="020B0603020203020204" pitchFamily="34" charset="0"/>
                <a:cs typeface="Effra" panose="020B0603020203020204" pitchFamily="34" charset="0"/>
              </a:rPr>
              <a:t>18.Q3</a:t>
            </a:r>
          </a:p>
          <a:p>
            <a:pPr algn="ctr"/>
            <a:r>
              <a:rPr lang="en-CA" sz="2800" dirty="0">
                <a:solidFill>
                  <a:schemeClr val="bg2"/>
                </a:solidFill>
                <a:effectLst>
                  <a:outerShdw blurRad="50800" dist="38100" dir="5400000" algn="t" rotWithShape="0">
                    <a:prstClr val="black">
                      <a:alpha val="40000"/>
                    </a:prstClr>
                  </a:outerShdw>
                </a:effectLst>
                <a:cs typeface="Effra" panose="020B0603020203020204" pitchFamily="34" charset="0"/>
              </a:rPr>
              <a:t>August 8</a:t>
            </a:r>
            <a:r>
              <a:rPr lang="en-CA" sz="2800" baseline="30000" dirty="0">
                <a:solidFill>
                  <a:schemeClr val="bg2"/>
                </a:solidFill>
                <a:effectLst>
                  <a:outerShdw blurRad="50800" dist="38100" dir="5400000" algn="t" rotWithShape="0">
                    <a:prstClr val="black">
                      <a:alpha val="40000"/>
                    </a:prstClr>
                  </a:outerShdw>
                </a:effectLst>
                <a:cs typeface="Effra" panose="020B0603020203020204" pitchFamily="34" charset="0"/>
              </a:rPr>
              <a:t>th</a:t>
            </a:r>
            <a:r>
              <a:rPr lang="en-CA" sz="2800" dirty="0">
                <a:solidFill>
                  <a:schemeClr val="bg2"/>
                </a:solidFill>
                <a:effectLst>
                  <a:outerShdw blurRad="50800" dist="38100" dir="5400000" algn="t" rotWithShape="0">
                    <a:prstClr val="black">
                      <a:alpha val="40000"/>
                    </a:prstClr>
                  </a:outerShdw>
                </a:effectLst>
                <a:cs typeface="Effra" panose="020B0603020203020204" pitchFamily="34" charset="0"/>
              </a:rPr>
              <a:t>, 2018</a:t>
            </a:r>
            <a:endParaRPr lang="en-US" sz="2800" dirty="0">
              <a:solidFill>
                <a:schemeClr val="bg2"/>
              </a:solidFill>
              <a:effectLst>
                <a:outerShdw blurRad="50800" dist="38100" dir="5400000" algn="t" rotWithShape="0">
                  <a:prstClr val="black">
                    <a:alpha val="40000"/>
                  </a:prstClr>
                </a:outerShdw>
              </a:effectLst>
              <a:cs typeface="Effra" panose="020B0603020203020204" pitchFamily="34" charset="0"/>
            </a:endParaRPr>
          </a:p>
        </p:txBody>
      </p:sp>
      <p:grpSp>
        <p:nvGrpSpPr>
          <p:cNvPr id="5" name="Group 4">
            <a:extLst>
              <a:ext uri="{FF2B5EF4-FFF2-40B4-BE49-F238E27FC236}">
                <a16:creationId xmlns:a16="http://schemas.microsoft.com/office/drawing/2014/main" id="{90222974-CCC3-4EF2-A73A-53242AEE4051}"/>
              </a:ext>
            </a:extLst>
          </p:cNvPr>
          <p:cNvGrpSpPr>
            <a:grpSpLocks noChangeAspect="1"/>
          </p:cNvGrpSpPr>
          <p:nvPr/>
        </p:nvGrpSpPr>
        <p:grpSpPr>
          <a:xfrm>
            <a:off x="4284010" y="1843715"/>
            <a:ext cx="3623981" cy="2033038"/>
            <a:chOff x="9638082" y="5101539"/>
            <a:chExt cx="2415987" cy="1355355"/>
          </a:xfrm>
        </p:grpSpPr>
        <p:sp>
          <p:nvSpPr>
            <p:cNvPr id="8" name="TextBox 7">
              <a:extLst>
                <a:ext uri="{FF2B5EF4-FFF2-40B4-BE49-F238E27FC236}">
                  <a16:creationId xmlns:a16="http://schemas.microsoft.com/office/drawing/2014/main" id="{7163E67A-D06A-471A-AB7E-40065C5A05CA}"/>
                </a:ext>
              </a:extLst>
            </p:cNvPr>
            <p:cNvSpPr txBox="1"/>
            <p:nvPr/>
          </p:nvSpPr>
          <p:spPr>
            <a:xfrm>
              <a:off x="9638082" y="6067044"/>
              <a:ext cx="2415987" cy="389850"/>
            </a:xfrm>
            <a:prstGeom prst="rect">
              <a:avLst/>
            </a:prstGeom>
            <a:noFill/>
          </p:spPr>
          <p:txBody>
            <a:bodyPr wrap="square" rtlCol="0">
              <a:spAutoFit/>
            </a:bodyPr>
            <a:lstStyle/>
            <a:p>
              <a:pPr algn="ctr">
                <a:spcAft>
                  <a:spcPts val="600"/>
                </a:spcAft>
                <a:buClr>
                  <a:schemeClr val="bg2"/>
                </a:buClr>
              </a:pPr>
              <a:r>
                <a:rPr lang="en-US" sz="3200" dirty="0">
                  <a:latin typeface="Effra" panose="020B0603020203020204" pitchFamily="34" charset="0"/>
                  <a:cs typeface="Effra" panose="020B0603020203020204" pitchFamily="34" charset="0"/>
                </a:rPr>
                <a:t>FOR ENTERPRISE</a:t>
              </a:r>
            </a:p>
          </p:txBody>
        </p:sp>
        <p:pic>
          <p:nvPicPr>
            <p:cNvPr id="9" name="Picture 8">
              <a:extLst>
                <a:ext uri="{FF2B5EF4-FFF2-40B4-BE49-F238E27FC236}">
                  <a16:creationId xmlns:a16="http://schemas.microsoft.com/office/drawing/2014/main" id="{8E3C8234-0B28-4898-ABE3-624ED871F9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10781" y="5101539"/>
              <a:ext cx="2121408" cy="859741"/>
            </a:xfrm>
            <a:prstGeom prst="rect">
              <a:avLst/>
            </a:prstGeom>
          </p:spPr>
        </p:pic>
      </p:grpSp>
    </p:spTree>
    <p:extLst>
      <p:ext uri="{BB962C8B-B14F-4D97-AF65-F5344CB8AC3E}">
        <p14:creationId xmlns:p14="http://schemas.microsoft.com/office/powerpoint/2010/main" val="33169041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C7DEDB3E-53CD-4C03-998D-C5D63D8D4F16}"/>
              </a:ext>
            </a:extLst>
          </p:cNvPr>
          <p:cNvSpPr/>
          <p:nvPr/>
        </p:nvSpPr>
        <p:spPr>
          <a:xfrm>
            <a:off x="5196840" y="-1"/>
            <a:ext cx="6995160" cy="6454220"/>
          </a:xfrm>
          <a:prstGeom prst="rect">
            <a:avLst/>
          </a:prstGeom>
          <a:gradFill flip="none" rotWithShape="1">
            <a:gsLst>
              <a:gs pos="100000">
                <a:srgbClr val="0000E1"/>
              </a:gs>
              <a:gs pos="0">
                <a:srgbClr val="0000E1">
                  <a:alpha val="0"/>
                </a:srgb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4" name="Picture 3" descr="A picture containing sitting, sky, indoor&#10;&#10;Description generated with high confidence">
            <a:extLst>
              <a:ext uri="{FF2B5EF4-FFF2-40B4-BE49-F238E27FC236}">
                <a16:creationId xmlns:a16="http://schemas.microsoft.com/office/drawing/2014/main" id="{06D76EAE-9681-4863-8E31-609C23837D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1453" y="0"/>
            <a:ext cx="6990547" cy="6454219"/>
          </a:xfrm>
          <a:prstGeom prst="rect">
            <a:avLst/>
          </a:prstGeom>
        </p:spPr>
      </p:pic>
      <p:sp>
        <p:nvSpPr>
          <p:cNvPr id="12" name="Rectangle 11">
            <a:extLst>
              <a:ext uri="{FF2B5EF4-FFF2-40B4-BE49-F238E27FC236}">
                <a16:creationId xmlns:a16="http://schemas.microsoft.com/office/drawing/2014/main" id="{5B24829F-CB09-44C9-BC98-A20646CD1D7D}"/>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
        <p:nvSpPr>
          <p:cNvPr id="15" name="TextBox 14">
            <a:extLst>
              <a:ext uri="{FF2B5EF4-FFF2-40B4-BE49-F238E27FC236}">
                <a16:creationId xmlns:a16="http://schemas.microsoft.com/office/drawing/2014/main" id="{6BC35315-9E2B-4B94-B8E7-431178C7CAFA}"/>
              </a:ext>
            </a:extLst>
          </p:cNvPr>
          <p:cNvSpPr txBox="1"/>
          <p:nvPr/>
        </p:nvSpPr>
        <p:spPr>
          <a:xfrm>
            <a:off x="222279" y="131887"/>
            <a:ext cx="5063953" cy="369332"/>
          </a:xfrm>
          <a:prstGeom prst="rect">
            <a:avLst/>
          </a:prstGeom>
          <a:noFill/>
        </p:spPr>
        <p:txBody>
          <a:bodyPr wrap="square" lIns="0" rIns="0" rtlCol="0">
            <a:spAutoFit/>
          </a:bodyPr>
          <a:lstStyle/>
          <a:p>
            <a:pPr lvl="0">
              <a:defRPr/>
            </a:pPr>
            <a:r>
              <a:rPr lang="en-US">
                <a:solidFill>
                  <a:schemeClr val="bg1"/>
                </a:solidFill>
                <a:latin typeface="Effra Medium" panose="020B0703020203020204" pitchFamily="34" charset="0"/>
                <a:cs typeface="Effra Medium" panose="020B0703020203020204" pitchFamily="34" charset="0"/>
              </a:rPr>
              <a:t>PERFORMANCE</a:t>
            </a:r>
          </a:p>
        </p:txBody>
      </p:sp>
      <p:cxnSp>
        <p:nvCxnSpPr>
          <p:cNvPr id="17" name="Straight Connector 16">
            <a:extLst>
              <a:ext uri="{FF2B5EF4-FFF2-40B4-BE49-F238E27FC236}">
                <a16:creationId xmlns:a16="http://schemas.microsoft.com/office/drawing/2014/main" id="{B69894E9-D97B-42B9-8E3A-3DC5B999B287}"/>
              </a:ext>
            </a:extLst>
          </p:cNvPr>
          <p:cNvCxnSpPr/>
          <p:nvPr/>
        </p:nvCxnSpPr>
        <p:spPr>
          <a:xfrm>
            <a:off x="711492" y="4042235"/>
            <a:ext cx="3978341" cy="0"/>
          </a:xfrm>
          <a:prstGeom prst="line">
            <a:avLst/>
          </a:prstGeom>
          <a:noFill/>
          <a:ln w="9525" cap="flat" cmpd="sng" algn="ctr">
            <a:solidFill>
              <a:sysClr val="window" lastClr="FFFFFF">
                <a:alpha val="24000"/>
              </a:sysClr>
            </a:solidFill>
            <a:prstDash val="solid"/>
            <a:miter lim="800000"/>
          </a:ln>
          <a:effectLst/>
        </p:spPr>
      </p:cxnSp>
      <p:cxnSp>
        <p:nvCxnSpPr>
          <p:cNvPr id="18" name="Straight Connector 17">
            <a:extLst>
              <a:ext uri="{FF2B5EF4-FFF2-40B4-BE49-F238E27FC236}">
                <a16:creationId xmlns:a16="http://schemas.microsoft.com/office/drawing/2014/main" id="{10CAD8FB-B67F-41CC-969A-DA8BEB21B501}"/>
              </a:ext>
            </a:extLst>
          </p:cNvPr>
          <p:cNvCxnSpPr/>
          <p:nvPr/>
        </p:nvCxnSpPr>
        <p:spPr>
          <a:xfrm>
            <a:off x="711492" y="3089982"/>
            <a:ext cx="3978341" cy="0"/>
          </a:xfrm>
          <a:prstGeom prst="line">
            <a:avLst/>
          </a:prstGeom>
          <a:noFill/>
          <a:ln w="9525" cap="flat" cmpd="sng" algn="ctr">
            <a:solidFill>
              <a:sysClr val="window" lastClr="FFFFFF">
                <a:alpha val="24000"/>
              </a:sysClr>
            </a:solidFill>
            <a:prstDash val="solid"/>
            <a:miter lim="800000"/>
          </a:ln>
          <a:effectLst/>
        </p:spPr>
      </p:cxnSp>
      <p:cxnSp>
        <p:nvCxnSpPr>
          <p:cNvPr id="19" name="Straight Connector 18">
            <a:extLst>
              <a:ext uri="{FF2B5EF4-FFF2-40B4-BE49-F238E27FC236}">
                <a16:creationId xmlns:a16="http://schemas.microsoft.com/office/drawing/2014/main" id="{B95F96BA-B483-4BC4-8C7B-B41FC1C22992}"/>
              </a:ext>
            </a:extLst>
          </p:cNvPr>
          <p:cNvCxnSpPr/>
          <p:nvPr/>
        </p:nvCxnSpPr>
        <p:spPr>
          <a:xfrm>
            <a:off x="711492" y="4994488"/>
            <a:ext cx="3978341" cy="0"/>
          </a:xfrm>
          <a:prstGeom prst="line">
            <a:avLst/>
          </a:prstGeom>
          <a:noFill/>
          <a:ln w="9525" cap="flat" cmpd="sng" algn="ctr">
            <a:solidFill>
              <a:sysClr val="window" lastClr="FFFFFF">
                <a:alpha val="24000"/>
              </a:sysClr>
            </a:solidFill>
            <a:prstDash val="solid"/>
            <a:miter lim="800000"/>
          </a:ln>
          <a:effectLst/>
        </p:spPr>
      </p:cxnSp>
      <p:cxnSp>
        <p:nvCxnSpPr>
          <p:cNvPr id="20" name="Straight Connector 19">
            <a:extLst>
              <a:ext uri="{FF2B5EF4-FFF2-40B4-BE49-F238E27FC236}">
                <a16:creationId xmlns:a16="http://schemas.microsoft.com/office/drawing/2014/main" id="{5AD758AF-547F-4FE0-9611-44F8FDECF1E0}"/>
              </a:ext>
            </a:extLst>
          </p:cNvPr>
          <p:cNvCxnSpPr/>
          <p:nvPr/>
        </p:nvCxnSpPr>
        <p:spPr>
          <a:xfrm>
            <a:off x="711492" y="5946738"/>
            <a:ext cx="3978341" cy="0"/>
          </a:xfrm>
          <a:prstGeom prst="line">
            <a:avLst/>
          </a:prstGeom>
          <a:noFill/>
          <a:ln w="9525" cap="flat" cmpd="sng" algn="ctr">
            <a:solidFill>
              <a:sysClr val="window" lastClr="FFFFFF">
                <a:alpha val="24000"/>
              </a:sysClr>
            </a:solidFill>
            <a:prstDash val="solid"/>
            <a:miter lim="800000"/>
          </a:ln>
          <a:effectLst/>
        </p:spPr>
      </p:cxnSp>
      <p:sp>
        <p:nvSpPr>
          <p:cNvPr id="21" name="TextBox 20">
            <a:extLst>
              <a:ext uri="{FF2B5EF4-FFF2-40B4-BE49-F238E27FC236}">
                <a16:creationId xmlns:a16="http://schemas.microsoft.com/office/drawing/2014/main" id="{864967D5-ACA7-4BB3-8178-B6456B354A16}"/>
              </a:ext>
            </a:extLst>
          </p:cNvPr>
          <p:cNvSpPr txBox="1"/>
          <p:nvPr/>
        </p:nvSpPr>
        <p:spPr>
          <a:xfrm>
            <a:off x="619459" y="763512"/>
            <a:ext cx="6261651" cy="1400383"/>
          </a:xfrm>
          <a:prstGeom prst="rect">
            <a:avLst/>
          </a:prstGeom>
          <a:noFill/>
        </p:spPr>
        <p:txBody>
          <a:bodyPr wrap="none" rtlCol="0">
            <a:spAutoFit/>
          </a:bodyPr>
          <a:lstStyle/>
          <a:p>
            <a:pPr>
              <a:spcAft>
                <a:spcPts val="600"/>
              </a:spcAft>
              <a:buClr>
                <a:schemeClr val="bg2"/>
              </a:buClr>
            </a:pPr>
            <a:r>
              <a:rPr lang="en-US" sz="4000" dirty="0">
                <a:solidFill>
                  <a:srgbClr val="FFFFFF"/>
                </a:solidFill>
                <a:latin typeface="Effra" panose="020B0603020203020204" pitchFamily="34" charset="0"/>
                <a:cs typeface="Effra" panose="020B0603020203020204" pitchFamily="34" charset="0"/>
              </a:rPr>
              <a:t>AMD Radeon</a:t>
            </a:r>
            <a:r>
              <a:rPr lang="en-US" sz="2600" baseline="58000" dirty="0">
                <a:solidFill>
                  <a:prstClr val="white"/>
                </a:solidFill>
                <a:latin typeface="Effra" panose="020B0603020203020204" pitchFamily="34" charset="0"/>
                <a:cs typeface="Effra" panose="020B0603020203020204" pitchFamily="34" charset="0"/>
              </a:rPr>
              <a:t>™</a:t>
            </a:r>
            <a:r>
              <a:rPr lang="en-US" sz="4000" dirty="0">
                <a:solidFill>
                  <a:srgbClr val="FFFFFF"/>
                </a:solidFill>
                <a:latin typeface="Effra" panose="020B0603020203020204" pitchFamily="34" charset="0"/>
                <a:cs typeface="Effra" panose="020B0603020203020204" pitchFamily="34" charset="0"/>
              </a:rPr>
              <a:t> Pro Software</a:t>
            </a:r>
          </a:p>
          <a:p>
            <a:pPr>
              <a:spcAft>
                <a:spcPts val="600"/>
              </a:spcAft>
              <a:buClr>
                <a:schemeClr val="bg2"/>
              </a:buClr>
            </a:pPr>
            <a:r>
              <a:rPr lang="en-US" sz="4000" dirty="0">
                <a:solidFill>
                  <a:srgbClr val="FFFFFF"/>
                </a:solidFill>
                <a:latin typeface="Effra" panose="020B0603020203020204" pitchFamily="34" charset="0"/>
                <a:cs typeface="Effra" panose="020B0603020203020204" pitchFamily="34" charset="0"/>
              </a:rPr>
              <a:t>Keeps Getting Faster</a:t>
            </a:r>
            <a:r>
              <a:rPr lang="en-CA" sz="2000" baseline="90000" dirty="0">
                <a:solidFill>
                  <a:srgbClr val="FFFFFF"/>
                </a:solidFill>
                <a:latin typeface="Effra" panose="020B0603020203020204" pitchFamily="34" charset="0"/>
                <a:cs typeface="Effra" panose="020B0603020203020204" pitchFamily="34" charset="0"/>
              </a:rPr>
              <a:t>*</a:t>
            </a:r>
            <a:r>
              <a:rPr lang="en-CA" sz="4000" baseline="90000" dirty="0">
                <a:solidFill>
                  <a:srgbClr val="FFFFFF"/>
                </a:solidFill>
                <a:latin typeface="Effra" panose="020B0603020203020204" pitchFamily="34" charset="0"/>
                <a:cs typeface="Effra" panose="020B0603020203020204" pitchFamily="34" charset="0"/>
              </a:rPr>
              <a:t> </a:t>
            </a:r>
            <a:r>
              <a:rPr lang="en-US" sz="4000" dirty="0">
                <a:solidFill>
                  <a:srgbClr val="FFFFFF"/>
                </a:solidFill>
                <a:latin typeface="Effra" panose="020B0603020203020204" pitchFamily="34" charset="0"/>
                <a:cs typeface="Effra" panose="020B0603020203020204" pitchFamily="34" charset="0"/>
              </a:rPr>
              <a:t>	</a:t>
            </a:r>
          </a:p>
        </p:txBody>
      </p:sp>
      <p:sp>
        <p:nvSpPr>
          <p:cNvPr id="22" name="Rectangle 21">
            <a:extLst>
              <a:ext uri="{FF2B5EF4-FFF2-40B4-BE49-F238E27FC236}">
                <a16:creationId xmlns:a16="http://schemas.microsoft.com/office/drawing/2014/main" id="{8D913CFF-AB5D-4BAF-9BB5-3BCD01B0F1EC}"/>
              </a:ext>
            </a:extLst>
          </p:cNvPr>
          <p:cNvSpPr/>
          <p:nvPr/>
        </p:nvSpPr>
        <p:spPr>
          <a:xfrm>
            <a:off x="727357" y="2177644"/>
            <a:ext cx="5905455" cy="903565"/>
          </a:xfrm>
          <a:prstGeom prst="rect">
            <a:avLst/>
          </a:prstGeom>
          <a:noFill/>
          <a:ln w="12700" cap="flat" cmpd="sng" algn="ctr">
            <a:noFill/>
            <a:prstDash val="solid"/>
            <a:miter lim="800000"/>
          </a:ln>
          <a:effectLst/>
        </p:spPr>
        <p:txBody>
          <a:bodyPr lIns="0" tIns="0" rIns="0" bIns="0" rtlCol="0" anchor="t" anchorCtr="0"/>
          <a:lstStyle/>
          <a:p>
            <a:r>
              <a:rPr lang="en-US" sz="2400">
                <a:cs typeface="Effra" panose="020B0603020203020204" pitchFamily="34" charset="0"/>
              </a:rPr>
              <a:t>Boost Your Productivity</a:t>
            </a:r>
          </a:p>
        </p:txBody>
      </p:sp>
      <p:sp>
        <p:nvSpPr>
          <p:cNvPr id="37" name="Rectangle 36">
            <a:extLst>
              <a:ext uri="{FF2B5EF4-FFF2-40B4-BE49-F238E27FC236}">
                <a16:creationId xmlns:a16="http://schemas.microsoft.com/office/drawing/2014/main" id="{60C1605E-21AA-4236-8024-4DBD7FAFCBF5}"/>
              </a:ext>
            </a:extLst>
          </p:cNvPr>
          <p:cNvSpPr/>
          <p:nvPr/>
        </p:nvSpPr>
        <p:spPr>
          <a:xfrm>
            <a:off x="1377380" y="3309100"/>
            <a:ext cx="4160555" cy="595968"/>
          </a:xfrm>
          <a:prstGeom prst="rect">
            <a:avLst/>
          </a:prstGeom>
        </p:spPr>
        <p:txBody>
          <a:bodyPr wrap="square" lIns="0" tIns="0" rIns="0" bIns="0" anchor="t" anchorCtr="0">
            <a:noAutofit/>
          </a:bodyPr>
          <a:lstStyle/>
          <a:p>
            <a:r>
              <a:rPr lang="en-US">
                <a:solidFill>
                  <a:srgbClr val="FFFFFF"/>
                </a:solidFill>
                <a:cs typeface="Effra Light" panose="020B0403020203020204" pitchFamily="34" charset="0"/>
              </a:rPr>
              <a:t>Engineering Partnerships with</a:t>
            </a:r>
          </a:p>
          <a:p>
            <a:r>
              <a:rPr lang="en-US">
                <a:solidFill>
                  <a:srgbClr val="FFFFFF"/>
                </a:solidFill>
                <a:cs typeface="Effra Light" panose="020B0403020203020204" pitchFamily="34" charset="0"/>
              </a:rPr>
              <a:t>ISV Application Developers</a:t>
            </a:r>
          </a:p>
        </p:txBody>
      </p:sp>
      <p:sp>
        <p:nvSpPr>
          <p:cNvPr id="38" name="Rectangle 37">
            <a:extLst>
              <a:ext uri="{FF2B5EF4-FFF2-40B4-BE49-F238E27FC236}">
                <a16:creationId xmlns:a16="http://schemas.microsoft.com/office/drawing/2014/main" id="{849CDEBD-272B-4713-BDC3-09A67BE910C7}"/>
              </a:ext>
            </a:extLst>
          </p:cNvPr>
          <p:cNvSpPr/>
          <p:nvPr/>
        </p:nvSpPr>
        <p:spPr>
          <a:xfrm>
            <a:off x="1377381" y="4261769"/>
            <a:ext cx="3654302" cy="595968"/>
          </a:xfrm>
          <a:prstGeom prst="rect">
            <a:avLst/>
          </a:prstGeom>
        </p:spPr>
        <p:txBody>
          <a:bodyPr wrap="square" lIns="0" tIns="0" rIns="0" bIns="0" anchor="t" anchorCtr="0">
            <a:noAutofit/>
          </a:bodyPr>
          <a:lstStyle/>
          <a:p>
            <a:r>
              <a:rPr lang="en-US">
                <a:solidFill>
                  <a:srgbClr val="FFFFFF"/>
                </a:solidFill>
                <a:cs typeface="Effra Light" panose="020B0403020203020204" pitchFamily="34" charset="0"/>
              </a:rPr>
              <a:t>Continuous AMD Radeon</a:t>
            </a:r>
            <a:r>
              <a:rPr lang="en-CA" sz="1600" kern="0" baseline="30000">
                <a:solidFill>
                  <a:prstClr val="white"/>
                </a:solidFill>
                <a:cs typeface="Effra Light" panose="020B0403020203020204" pitchFamily="34" charset="0"/>
              </a:rPr>
              <a:t>™</a:t>
            </a:r>
            <a:r>
              <a:rPr lang="en-US">
                <a:solidFill>
                  <a:srgbClr val="FFFFFF"/>
                </a:solidFill>
                <a:cs typeface="Effra Light" panose="020B0403020203020204" pitchFamily="34" charset="0"/>
              </a:rPr>
              <a:t> Pro Software Performance Optimizations</a:t>
            </a:r>
          </a:p>
        </p:txBody>
      </p:sp>
      <p:sp>
        <p:nvSpPr>
          <p:cNvPr id="39" name="Rectangle 38">
            <a:extLst>
              <a:ext uri="{FF2B5EF4-FFF2-40B4-BE49-F238E27FC236}">
                <a16:creationId xmlns:a16="http://schemas.microsoft.com/office/drawing/2014/main" id="{C2B73666-67B2-49D6-AA16-02A7E149379E}"/>
              </a:ext>
            </a:extLst>
          </p:cNvPr>
          <p:cNvSpPr/>
          <p:nvPr/>
        </p:nvSpPr>
        <p:spPr>
          <a:xfrm>
            <a:off x="1377381" y="5213872"/>
            <a:ext cx="3372213" cy="595968"/>
          </a:xfrm>
          <a:prstGeom prst="rect">
            <a:avLst/>
          </a:prstGeom>
        </p:spPr>
        <p:txBody>
          <a:bodyPr wrap="square" lIns="0" tIns="0" rIns="0" bIns="0" anchor="t" anchorCtr="0">
            <a:noAutofit/>
          </a:bodyPr>
          <a:lstStyle/>
          <a:p>
            <a:pPr>
              <a:spcAft>
                <a:spcPts val="600"/>
              </a:spcAft>
              <a:buClr>
                <a:schemeClr val="bg2"/>
              </a:buClr>
            </a:pPr>
            <a:r>
              <a:rPr lang="en-US" altLang="en-US">
                <a:solidFill>
                  <a:prstClr val="white"/>
                </a:solidFill>
                <a:cs typeface="Effra Light" panose="020B0403020203020204" pitchFamily="34" charset="0"/>
              </a:rPr>
              <a:t>Focused on End-User</a:t>
            </a:r>
            <a:br>
              <a:rPr lang="en-US" altLang="en-US">
                <a:solidFill>
                  <a:prstClr val="white"/>
                </a:solidFill>
                <a:cs typeface="Effra Light" panose="020B0403020203020204" pitchFamily="34" charset="0"/>
              </a:rPr>
            </a:br>
            <a:r>
              <a:rPr lang="en-US" altLang="en-US">
                <a:solidFill>
                  <a:prstClr val="white"/>
                </a:solidFill>
                <a:cs typeface="Effra Light" panose="020B0403020203020204" pitchFamily="34" charset="0"/>
              </a:rPr>
              <a:t>Application Performance</a:t>
            </a:r>
          </a:p>
        </p:txBody>
      </p:sp>
      <p:pic>
        <p:nvPicPr>
          <p:cNvPr id="52" name="Graphic 51">
            <a:extLst>
              <a:ext uri="{FF2B5EF4-FFF2-40B4-BE49-F238E27FC236}">
                <a16:creationId xmlns:a16="http://schemas.microsoft.com/office/drawing/2014/main" id="{6B2EBDAD-DD21-4DDB-A83A-0569640F1E99}"/>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79104" y="3359306"/>
            <a:ext cx="452336" cy="411480"/>
          </a:xfrm>
          <a:prstGeom prst="rect">
            <a:avLst/>
          </a:prstGeom>
        </p:spPr>
      </p:pic>
      <p:sp>
        <p:nvSpPr>
          <p:cNvPr id="51" name="Freeform 14">
            <a:extLst>
              <a:ext uri="{FF2B5EF4-FFF2-40B4-BE49-F238E27FC236}">
                <a16:creationId xmlns:a16="http://schemas.microsoft.com/office/drawing/2014/main" id="{4FEF7E35-DA96-4DB5-87C4-18923981792C}"/>
              </a:ext>
            </a:extLst>
          </p:cNvPr>
          <p:cNvSpPr>
            <a:spLocks noChangeAspect="1" noEditPoints="1"/>
          </p:cNvSpPr>
          <p:nvPr/>
        </p:nvSpPr>
        <p:spPr bwMode="auto">
          <a:xfrm>
            <a:off x="799325" y="4312620"/>
            <a:ext cx="411894" cy="411480"/>
          </a:xfrm>
          <a:custGeom>
            <a:avLst/>
            <a:gdLst>
              <a:gd name="T0" fmla="*/ 161 w 419"/>
              <a:gd name="T1" fmla="*/ 135 h 418"/>
              <a:gd name="T2" fmla="*/ 77 w 419"/>
              <a:gd name="T3" fmla="*/ 177 h 418"/>
              <a:gd name="T4" fmla="*/ 209 w 419"/>
              <a:gd name="T5" fmla="*/ 73 h 418"/>
              <a:gd name="T6" fmla="*/ 332 w 419"/>
              <a:gd name="T7" fmla="*/ 150 h 418"/>
              <a:gd name="T8" fmla="*/ 253 w 419"/>
              <a:gd name="T9" fmla="*/ 191 h 418"/>
              <a:gd name="T10" fmla="*/ 161 w 419"/>
              <a:gd name="T11" fmla="*/ 135 h 418"/>
              <a:gd name="T12" fmla="*/ 266 w 419"/>
              <a:gd name="T13" fmla="*/ 276 h 418"/>
              <a:gd name="T14" fmla="*/ 266 w 419"/>
              <a:gd name="T15" fmla="*/ 279 h 418"/>
              <a:gd name="T16" fmla="*/ 209 w 419"/>
              <a:gd name="T17" fmla="*/ 336 h 418"/>
              <a:gd name="T18" fmla="*/ 153 w 419"/>
              <a:gd name="T19" fmla="*/ 279 h 418"/>
              <a:gd name="T20" fmla="*/ 209 w 419"/>
              <a:gd name="T21" fmla="*/ 223 h 418"/>
              <a:gd name="T22" fmla="*/ 222 w 419"/>
              <a:gd name="T23" fmla="*/ 225 h 418"/>
              <a:gd name="T24" fmla="*/ 357 w 419"/>
              <a:gd name="T25" fmla="*/ 155 h 418"/>
              <a:gd name="T26" fmla="*/ 266 w 419"/>
              <a:gd name="T27" fmla="*/ 276 h 418"/>
              <a:gd name="T28" fmla="*/ 225 w 419"/>
              <a:gd name="T29" fmla="*/ 260 h 418"/>
              <a:gd name="T30" fmla="*/ 188 w 419"/>
              <a:gd name="T31" fmla="*/ 260 h 418"/>
              <a:gd name="T32" fmla="*/ 188 w 419"/>
              <a:gd name="T33" fmla="*/ 296 h 418"/>
              <a:gd name="T34" fmla="*/ 225 w 419"/>
              <a:gd name="T35" fmla="*/ 260 h 418"/>
              <a:gd name="T36" fmla="*/ 419 w 419"/>
              <a:gd name="T37" fmla="*/ 209 h 418"/>
              <a:gd name="T38" fmla="*/ 209 w 419"/>
              <a:gd name="T39" fmla="*/ 0 h 418"/>
              <a:gd name="T40" fmla="*/ 0 w 419"/>
              <a:gd name="T41" fmla="*/ 209 h 418"/>
              <a:gd name="T42" fmla="*/ 209 w 419"/>
              <a:gd name="T43" fmla="*/ 418 h 418"/>
              <a:gd name="T44" fmla="*/ 419 w 419"/>
              <a:gd name="T45" fmla="*/ 209 h 418"/>
              <a:gd name="T46" fmla="*/ 387 w 419"/>
              <a:gd name="T47" fmla="*/ 209 h 418"/>
              <a:gd name="T48" fmla="*/ 209 w 419"/>
              <a:gd name="T49" fmla="*/ 386 h 418"/>
              <a:gd name="T50" fmla="*/ 32 w 419"/>
              <a:gd name="T51" fmla="*/ 209 h 418"/>
              <a:gd name="T52" fmla="*/ 209 w 419"/>
              <a:gd name="T53" fmla="*/ 32 h 418"/>
              <a:gd name="T54" fmla="*/ 387 w 419"/>
              <a:gd name="T55" fmla="*/ 209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9" h="418">
                <a:moveTo>
                  <a:pt x="161" y="135"/>
                </a:moveTo>
                <a:cubicBezTo>
                  <a:pt x="127" y="135"/>
                  <a:pt x="96" y="152"/>
                  <a:pt x="77" y="177"/>
                </a:cubicBezTo>
                <a:cubicBezTo>
                  <a:pt x="91" y="117"/>
                  <a:pt x="145" y="73"/>
                  <a:pt x="209" y="73"/>
                </a:cubicBezTo>
                <a:cubicBezTo>
                  <a:pt x="263" y="73"/>
                  <a:pt x="310" y="104"/>
                  <a:pt x="332" y="150"/>
                </a:cubicBezTo>
                <a:cubicBezTo>
                  <a:pt x="253" y="191"/>
                  <a:pt x="253" y="191"/>
                  <a:pt x="253" y="191"/>
                </a:cubicBezTo>
                <a:cubicBezTo>
                  <a:pt x="236" y="158"/>
                  <a:pt x="201" y="135"/>
                  <a:pt x="161" y="135"/>
                </a:cubicBezTo>
                <a:close/>
                <a:moveTo>
                  <a:pt x="266" y="276"/>
                </a:moveTo>
                <a:cubicBezTo>
                  <a:pt x="266" y="277"/>
                  <a:pt x="266" y="278"/>
                  <a:pt x="266" y="279"/>
                </a:cubicBezTo>
                <a:cubicBezTo>
                  <a:pt x="266" y="311"/>
                  <a:pt x="241" y="336"/>
                  <a:pt x="209" y="336"/>
                </a:cubicBezTo>
                <a:cubicBezTo>
                  <a:pt x="178" y="336"/>
                  <a:pt x="153" y="311"/>
                  <a:pt x="153" y="279"/>
                </a:cubicBezTo>
                <a:cubicBezTo>
                  <a:pt x="153" y="248"/>
                  <a:pt x="178" y="223"/>
                  <a:pt x="209" y="223"/>
                </a:cubicBezTo>
                <a:cubicBezTo>
                  <a:pt x="214" y="223"/>
                  <a:pt x="218" y="224"/>
                  <a:pt x="222" y="225"/>
                </a:cubicBezTo>
                <a:cubicBezTo>
                  <a:pt x="357" y="155"/>
                  <a:pt x="357" y="155"/>
                  <a:pt x="357" y="155"/>
                </a:cubicBezTo>
                <a:lnTo>
                  <a:pt x="266" y="276"/>
                </a:lnTo>
                <a:close/>
                <a:moveTo>
                  <a:pt x="225" y="260"/>
                </a:moveTo>
                <a:cubicBezTo>
                  <a:pt x="215" y="250"/>
                  <a:pt x="198" y="250"/>
                  <a:pt x="188" y="260"/>
                </a:cubicBezTo>
                <a:cubicBezTo>
                  <a:pt x="178" y="270"/>
                  <a:pt x="178" y="286"/>
                  <a:pt x="188" y="296"/>
                </a:cubicBezTo>
                <a:lnTo>
                  <a:pt x="225" y="260"/>
                </a:lnTo>
                <a:close/>
                <a:moveTo>
                  <a:pt x="419" y="209"/>
                </a:moveTo>
                <a:cubicBezTo>
                  <a:pt x="419" y="94"/>
                  <a:pt x="325" y="0"/>
                  <a:pt x="209" y="0"/>
                </a:cubicBezTo>
                <a:cubicBezTo>
                  <a:pt x="94" y="0"/>
                  <a:pt x="0" y="94"/>
                  <a:pt x="0" y="209"/>
                </a:cubicBezTo>
                <a:cubicBezTo>
                  <a:pt x="0" y="324"/>
                  <a:pt x="94" y="418"/>
                  <a:pt x="209" y="418"/>
                </a:cubicBezTo>
                <a:cubicBezTo>
                  <a:pt x="325" y="418"/>
                  <a:pt x="419" y="324"/>
                  <a:pt x="419" y="209"/>
                </a:cubicBezTo>
                <a:close/>
                <a:moveTo>
                  <a:pt x="387" y="209"/>
                </a:moveTo>
                <a:cubicBezTo>
                  <a:pt x="387" y="307"/>
                  <a:pt x="307" y="386"/>
                  <a:pt x="209" y="386"/>
                </a:cubicBezTo>
                <a:cubicBezTo>
                  <a:pt x="112" y="386"/>
                  <a:pt x="32" y="307"/>
                  <a:pt x="32" y="209"/>
                </a:cubicBezTo>
                <a:cubicBezTo>
                  <a:pt x="32" y="111"/>
                  <a:pt x="112" y="32"/>
                  <a:pt x="209" y="32"/>
                </a:cubicBezTo>
                <a:cubicBezTo>
                  <a:pt x="307" y="32"/>
                  <a:pt x="387" y="111"/>
                  <a:pt x="387" y="209"/>
                </a:cubicBezTo>
                <a:close/>
              </a:path>
            </a:pathLst>
          </a:custGeom>
          <a:solidFill>
            <a:schemeClr val="tx1"/>
          </a:soli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Effra Light"/>
              <a:ea typeface="+mn-ea"/>
              <a:cs typeface="+mn-cs"/>
            </a:endParaRPr>
          </a:p>
        </p:txBody>
      </p:sp>
      <p:pic>
        <p:nvPicPr>
          <p:cNvPr id="6" name="Graphic 5" descr="User">
            <a:extLst>
              <a:ext uri="{FF2B5EF4-FFF2-40B4-BE49-F238E27FC236}">
                <a16:creationId xmlns:a16="http://schemas.microsoft.com/office/drawing/2014/main" id="{0AC6E5B0-6604-4B8A-A9E6-28293FD0D3ED}"/>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35418" y="5196293"/>
            <a:ext cx="548640" cy="548640"/>
          </a:xfrm>
          <a:prstGeom prst="rect">
            <a:avLst/>
          </a:prstGeom>
        </p:spPr>
      </p:pic>
      <p:grpSp>
        <p:nvGrpSpPr>
          <p:cNvPr id="2" name="Group 1">
            <a:extLst>
              <a:ext uri="{FF2B5EF4-FFF2-40B4-BE49-F238E27FC236}">
                <a16:creationId xmlns:a16="http://schemas.microsoft.com/office/drawing/2014/main" id="{9A9BF485-A872-427D-8BD2-234117EE2522}"/>
              </a:ext>
            </a:extLst>
          </p:cNvPr>
          <p:cNvGrpSpPr/>
          <p:nvPr/>
        </p:nvGrpSpPr>
        <p:grpSpPr>
          <a:xfrm>
            <a:off x="7802880" y="4746960"/>
            <a:ext cx="4389120" cy="568569"/>
            <a:chOff x="7802880" y="4924540"/>
            <a:chExt cx="4389120" cy="568569"/>
          </a:xfrm>
        </p:grpSpPr>
        <p:sp>
          <p:nvSpPr>
            <p:cNvPr id="41" name="Rectangle 40">
              <a:extLst>
                <a:ext uri="{FF2B5EF4-FFF2-40B4-BE49-F238E27FC236}">
                  <a16:creationId xmlns:a16="http://schemas.microsoft.com/office/drawing/2014/main" id="{F5F32CD1-BCE6-4926-918E-6BF048FD9785}"/>
                </a:ext>
              </a:extLst>
            </p:cNvPr>
            <p:cNvSpPr/>
            <p:nvPr/>
          </p:nvSpPr>
          <p:spPr>
            <a:xfrm>
              <a:off x="7802880" y="4924540"/>
              <a:ext cx="4389120" cy="548640"/>
            </a:xfrm>
            <a:prstGeom prst="rect">
              <a:avLst/>
            </a:prstGeom>
            <a:gradFill flip="none" rotWithShape="1">
              <a:gsLst>
                <a:gs pos="33000">
                  <a:sysClr val="window" lastClr="FFFFFF">
                    <a:alpha val="91000"/>
                  </a:sysClr>
                </a:gs>
                <a:gs pos="0">
                  <a:sysClr val="window" lastClr="FFFFFF">
                    <a:alpha val="0"/>
                  </a:sysClr>
                </a:gs>
              </a:gsLst>
              <a:lin ang="0" scaled="1"/>
              <a:tileRect/>
            </a:gradFill>
            <a:ln w="12700" cap="flat" cmpd="sng" algn="ctr">
              <a:noFill/>
              <a:prstDash val="solid"/>
              <a:miter lim="800000"/>
            </a:ln>
            <a:effectLst/>
          </p:spPr>
          <p:txBody>
            <a:bodyPr lIns="173736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prstClr val="black"/>
                </a:solidFill>
                <a:effectLst/>
                <a:uLnTx/>
                <a:uFillTx/>
                <a:latin typeface="Effra Medium" panose="020B0703020203020204" pitchFamily="34" charset="0"/>
                <a:ea typeface="+mn-ea"/>
                <a:cs typeface="Effra Medium" panose="020B0703020203020204" pitchFamily="34" charset="0"/>
              </a:endParaRPr>
            </a:p>
          </p:txBody>
        </p:sp>
        <p:grpSp>
          <p:nvGrpSpPr>
            <p:cNvPr id="42" name="Group 41">
              <a:extLst>
                <a:ext uri="{FF2B5EF4-FFF2-40B4-BE49-F238E27FC236}">
                  <a16:creationId xmlns:a16="http://schemas.microsoft.com/office/drawing/2014/main" id="{8A3418E7-ECA1-4853-8242-B1D015A9CB0C}"/>
                </a:ext>
              </a:extLst>
            </p:cNvPr>
            <p:cNvGrpSpPr/>
            <p:nvPr/>
          </p:nvGrpSpPr>
          <p:grpSpPr>
            <a:xfrm>
              <a:off x="11643360" y="4924540"/>
              <a:ext cx="548640" cy="548640"/>
              <a:chOff x="11650705" y="4924540"/>
              <a:chExt cx="548640" cy="548640"/>
            </a:xfrm>
          </p:grpSpPr>
          <p:sp>
            <p:nvSpPr>
              <p:cNvPr id="43" name="Rectangle 42">
                <a:extLst>
                  <a:ext uri="{FF2B5EF4-FFF2-40B4-BE49-F238E27FC236}">
                    <a16:creationId xmlns:a16="http://schemas.microsoft.com/office/drawing/2014/main" id="{0C79B462-CEBA-4726-87FB-5CC7B65D481C}"/>
                  </a:ext>
                </a:extLst>
              </p:cNvPr>
              <p:cNvSpPr/>
              <p:nvPr/>
            </p:nvSpPr>
            <p:spPr>
              <a:xfrm>
                <a:off x="11650705" y="4924540"/>
                <a:ext cx="548640" cy="54864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pic>
            <p:nvPicPr>
              <p:cNvPr id="44" name="Picture 43">
                <a:extLst>
                  <a:ext uri="{FF2B5EF4-FFF2-40B4-BE49-F238E27FC236}">
                    <a16:creationId xmlns:a16="http://schemas.microsoft.com/office/drawing/2014/main" id="{E58F2E1D-5B1B-4D0A-B2F0-B27DACD7F4F8}"/>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1" t="-2" r="88154" b="56518"/>
              <a:stretch/>
            </p:blipFill>
            <p:spPr>
              <a:xfrm>
                <a:off x="11803742" y="5074505"/>
                <a:ext cx="274320" cy="274320"/>
              </a:xfrm>
              <a:prstGeom prst="rect">
                <a:avLst/>
              </a:prstGeom>
              <a:noFill/>
              <a:ln>
                <a:noFill/>
              </a:ln>
            </p:spPr>
          </p:pic>
        </p:grpSp>
        <p:sp>
          <p:nvSpPr>
            <p:cNvPr id="47" name="Rectangle 46">
              <a:extLst>
                <a:ext uri="{FF2B5EF4-FFF2-40B4-BE49-F238E27FC236}">
                  <a16:creationId xmlns:a16="http://schemas.microsoft.com/office/drawing/2014/main" id="{D844BD69-8B77-4112-84FF-D6983F51D928}"/>
                </a:ext>
              </a:extLst>
            </p:cNvPr>
            <p:cNvSpPr/>
            <p:nvPr/>
          </p:nvSpPr>
          <p:spPr>
            <a:xfrm>
              <a:off x="9012331" y="4944469"/>
              <a:ext cx="2708040" cy="548640"/>
            </a:xfrm>
            <a:prstGeom prst="rect">
              <a:avLst/>
            </a:prstGeom>
            <a:noFill/>
            <a:ln w="12700" cap="flat" cmpd="sng" algn="ctr">
              <a:noFill/>
              <a:prstDash val="solid"/>
              <a:miter lim="800000"/>
            </a:ln>
            <a:effectLst/>
          </p:spPr>
          <p:txBody>
            <a:bodyPr lIns="0" tIns="0" rIns="0" bIns="0" rtlCol="0" anchor="ctr"/>
            <a:lstStyle/>
            <a:p>
              <a:pPr lvl="0" algn="ctr">
                <a:lnSpc>
                  <a:spcPct val="90000"/>
                </a:lnSpc>
                <a:defRPr/>
              </a:pPr>
              <a:r>
                <a:rPr lang="en-US" kern="0">
                  <a:solidFill>
                    <a:prstClr val="black"/>
                  </a:solidFill>
                  <a:latin typeface="Effra Medium" panose="020B0703020203020204" pitchFamily="34" charset="0"/>
                  <a:cs typeface="Effra Medium" panose="020B0703020203020204" pitchFamily="34" charset="0"/>
                </a:rPr>
                <a:t>Get More Work Done</a:t>
              </a:r>
            </a:p>
          </p:txBody>
        </p:sp>
        <p:pic>
          <p:nvPicPr>
            <p:cNvPr id="58" name="Graphic 57" descr="Computer">
              <a:extLst>
                <a:ext uri="{FF2B5EF4-FFF2-40B4-BE49-F238E27FC236}">
                  <a16:creationId xmlns:a16="http://schemas.microsoft.com/office/drawing/2014/main" id="{892EFB9E-9A77-4983-BE25-E8DAACED99AE}"/>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646072" y="4967693"/>
              <a:ext cx="457200" cy="457200"/>
            </a:xfrm>
            <a:prstGeom prst="rect">
              <a:avLst/>
            </a:prstGeom>
          </p:spPr>
        </p:pic>
      </p:grpSp>
      <p:sp>
        <p:nvSpPr>
          <p:cNvPr id="27" name="Rectangle 26">
            <a:extLst>
              <a:ext uri="{FF2B5EF4-FFF2-40B4-BE49-F238E27FC236}">
                <a16:creationId xmlns:a16="http://schemas.microsoft.com/office/drawing/2014/main" id="{407CBE07-D2F4-4824-9BDA-87EECF935757}"/>
              </a:ext>
            </a:extLst>
          </p:cNvPr>
          <p:cNvSpPr/>
          <p:nvPr/>
        </p:nvSpPr>
        <p:spPr>
          <a:xfrm>
            <a:off x="1" y="6038721"/>
            <a:ext cx="7863840" cy="461665"/>
          </a:xfrm>
          <a:prstGeom prst="rect">
            <a:avLst/>
          </a:prstGeom>
        </p:spPr>
        <p:txBody>
          <a:bodyPr wrap="square">
            <a:spAutoFit/>
          </a:bodyPr>
          <a:lstStyle/>
          <a:p>
            <a:pPr lvl="0">
              <a:defRPr/>
            </a:pPr>
            <a:endParaRPr lang="en-US" sz="800">
              <a:solidFill>
                <a:srgbClr val="FFFFFF">
                  <a:alpha val="50000"/>
                </a:srgbClr>
              </a:solidFill>
              <a:cs typeface="Effra Light" panose="020B0403020203020204" pitchFamily="34" charset="0"/>
            </a:endParaRPr>
          </a:p>
          <a:p>
            <a:pPr lvl="0">
              <a:defRPr/>
            </a:pPr>
            <a:endParaRPr lang="en-US" sz="800">
              <a:solidFill>
                <a:srgbClr val="FFFFFF">
                  <a:alpha val="50000"/>
                </a:srgbClr>
              </a:solidFill>
              <a:cs typeface="Effra Light" panose="020B0403020203020204" pitchFamily="34" charset="0"/>
            </a:endParaRPr>
          </a:p>
          <a:p>
            <a:pPr lvl="0">
              <a:defRPr/>
            </a:pPr>
            <a:r>
              <a:rPr lang="en-US" sz="800">
                <a:solidFill>
                  <a:srgbClr val="FFFFFF">
                    <a:alpha val="50000"/>
                  </a:srgbClr>
                </a:solidFill>
                <a:cs typeface="Effra Light" panose="020B0403020203020204" pitchFamily="34" charset="0"/>
              </a:rPr>
              <a:t>*Learn more at https://pro.radeon.com/en/software/enterprise/</a:t>
            </a:r>
          </a:p>
        </p:txBody>
      </p:sp>
      <p:grpSp>
        <p:nvGrpSpPr>
          <p:cNvPr id="30" name="Group 29">
            <a:extLst>
              <a:ext uri="{FF2B5EF4-FFF2-40B4-BE49-F238E27FC236}">
                <a16:creationId xmlns:a16="http://schemas.microsoft.com/office/drawing/2014/main" id="{C3F08EFC-2A6E-4706-9158-1BD36BBFFFE5}"/>
              </a:ext>
            </a:extLst>
          </p:cNvPr>
          <p:cNvGrpSpPr/>
          <p:nvPr/>
        </p:nvGrpSpPr>
        <p:grpSpPr>
          <a:xfrm>
            <a:off x="10205859" y="5429528"/>
            <a:ext cx="1847088" cy="1059018"/>
            <a:chOff x="10205859" y="5429528"/>
            <a:chExt cx="1847088" cy="1059018"/>
          </a:xfrm>
        </p:grpSpPr>
        <p:sp>
          <p:nvSpPr>
            <p:cNvPr id="31" name="TextBox 30">
              <a:extLst>
                <a:ext uri="{FF2B5EF4-FFF2-40B4-BE49-F238E27FC236}">
                  <a16:creationId xmlns:a16="http://schemas.microsoft.com/office/drawing/2014/main" id="{0A1C71F0-A2A6-448E-A0D4-ACA297498E05}"/>
                </a:ext>
              </a:extLst>
            </p:cNvPr>
            <p:cNvSpPr txBox="1"/>
            <p:nvPr/>
          </p:nvSpPr>
          <p:spPr>
            <a:xfrm>
              <a:off x="10205859" y="6149992"/>
              <a:ext cx="1847088" cy="338554"/>
            </a:xfrm>
            <a:prstGeom prst="rect">
              <a:avLst/>
            </a:prstGeom>
            <a:noFill/>
          </p:spPr>
          <p:txBody>
            <a:bodyPr wrap="square" rtlCol="0">
              <a:spAutoFit/>
            </a:bodyPr>
            <a:lstStyle/>
            <a:p>
              <a:pPr algn="ctr">
                <a:spcAft>
                  <a:spcPts val="600"/>
                </a:spcAft>
                <a:buClr>
                  <a:schemeClr val="bg2"/>
                </a:buClr>
              </a:pPr>
              <a:r>
                <a:rPr lang="en-US" sz="1600" dirty="0">
                  <a:latin typeface="Effra" panose="020B0603020203020204" pitchFamily="34" charset="0"/>
                  <a:cs typeface="Effra" panose="020B0603020203020204" pitchFamily="34" charset="0"/>
                </a:rPr>
                <a:t>FOR ENTERPRISE</a:t>
              </a:r>
            </a:p>
          </p:txBody>
        </p:sp>
        <p:pic>
          <p:nvPicPr>
            <p:cNvPr id="35" name="Picture 34">
              <a:extLst>
                <a:ext uri="{FF2B5EF4-FFF2-40B4-BE49-F238E27FC236}">
                  <a16:creationId xmlns:a16="http://schemas.microsoft.com/office/drawing/2014/main" id="{81EB9971-1E02-4530-BD43-B6BF0D872319}"/>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350867" y="5429528"/>
              <a:ext cx="1621874" cy="657296"/>
            </a:xfrm>
            <a:prstGeom prst="rect">
              <a:avLst/>
            </a:prstGeom>
          </p:spPr>
        </p:pic>
      </p:grpSp>
    </p:spTree>
    <p:extLst>
      <p:ext uri="{BB962C8B-B14F-4D97-AF65-F5344CB8AC3E}">
        <p14:creationId xmlns:p14="http://schemas.microsoft.com/office/powerpoint/2010/main" val="38262916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C7DEDB3E-53CD-4C03-998D-C5D63D8D4F16}"/>
              </a:ext>
            </a:extLst>
          </p:cNvPr>
          <p:cNvSpPr/>
          <p:nvPr/>
        </p:nvSpPr>
        <p:spPr>
          <a:xfrm>
            <a:off x="5196840" y="-1"/>
            <a:ext cx="6995160" cy="6454220"/>
          </a:xfrm>
          <a:prstGeom prst="rect">
            <a:avLst/>
          </a:prstGeom>
          <a:gradFill flip="none" rotWithShape="1">
            <a:gsLst>
              <a:gs pos="100000">
                <a:srgbClr val="0000E1"/>
              </a:gs>
              <a:gs pos="0">
                <a:srgbClr val="0000E1">
                  <a:alpha val="0"/>
                </a:srgb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3" name="Picture 2">
            <a:extLst>
              <a:ext uri="{FF2B5EF4-FFF2-40B4-BE49-F238E27FC236}">
                <a16:creationId xmlns:a16="http://schemas.microsoft.com/office/drawing/2014/main" id="{7BEED803-2C0A-4F1E-B5D2-A34CB3B7C0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1339" y="0"/>
            <a:ext cx="6990547" cy="6454219"/>
          </a:xfrm>
          <a:prstGeom prst="rect">
            <a:avLst/>
          </a:prstGeom>
        </p:spPr>
      </p:pic>
      <p:sp>
        <p:nvSpPr>
          <p:cNvPr id="12" name="Rectangle 11">
            <a:extLst>
              <a:ext uri="{FF2B5EF4-FFF2-40B4-BE49-F238E27FC236}">
                <a16:creationId xmlns:a16="http://schemas.microsoft.com/office/drawing/2014/main" id="{5B24829F-CB09-44C9-BC98-A20646CD1D7D}"/>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
        <p:nvSpPr>
          <p:cNvPr id="15" name="TextBox 14">
            <a:extLst>
              <a:ext uri="{FF2B5EF4-FFF2-40B4-BE49-F238E27FC236}">
                <a16:creationId xmlns:a16="http://schemas.microsoft.com/office/drawing/2014/main" id="{6BC35315-9E2B-4B94-B8E7-431178C7CAFA}"/>
              </a:ext>
            </a:extLst>
          </p:cNvPr>
          <p:cNvSpPr txBox="1"/>
          <p:nvPr/>
        </p:nvSpPr>
        <p:spPr>
          <a:xfrm>
            <a:off x="222279" y="131887"/>
            <a:ext cx="5063953" cy="369332"/>
          </a:xfrm>
          <a:prstGeom prst="rect">
            <a:avLst/>
          </a:prstGeom>
          <a:noFill/>
        </p:spPr>
        <p:txBody>
          <a:bodyPr wrap="square" lIns="0" rIns="0" rtlCol="0">
            <a:spAutoFit/>
          </a:bodyPr>
          <a:lstStyle/>
          <a:p>
            <a:pPr lvl="0">
              <a:defRPr/>
            </a:pPr>
            <a:r>
              <a:rPr lang="en-US">
                <a:solidFill>
                  <a:schemeClr val="bg1"/>
                </a:solidFill>
                <a:latin typeface="Effra Medium" panose="020B0703020203020204" pitchFamily="34" charset="0"/>
                <a:cs typeface="Effra Medium" panose="020B0703020203020204" pitchFamily="34" charset="0"/>
              </a:rPr>
              <a:t>PERFORMANCE</a:t>
            </a:r>
          </a:p>
        </p:txBody>
      </p:sp>
      <p:cxnSp>
        <p:nvCxnSpPr>
          <p:cNvPr id="17" name="Straight Connector 16">
            <a:extLst>
              <a:ext uri="{FF2B5EF4-FFF2-40B4-BE49-F238E27FC236}">
                <a16:creationId xmlns:a16="http://schemas.microsoft.com/office/drawing/2014/main" id="{B69894E9-D97B-42B9-8E3A-3DC5B999B287}"/>
              </a:ext>
            </a:extLst>
          </p:cNvPr>
          <p:cNvCxnSpPr/>
          <p:nvPr/>
        </p:nvCxnSpPr>
        <p:spPr>
          <a:xfrm>
            <a:off x="711492" y="4042235"/>
            <a:ext cx="3978341" cy="0"/>
          </a:xfrm>
          <a:prstGeom prst="line">
            <a:avLst/>
          </a:prstGeom>
          <a:noFill/>
          <a:ln w="9525" cap="flat" cmpd="sng" algn="ctr">
            <a:solidFill>
              <a:sysClr val="window" lastClr="FFFFFF">
                <a:alpha val="24000"/>
              </a:sysClr>
            </a:solidFill>
            <a:prstDash val="solid"/>
            <a:miter lim="800000"/>
          </a:ln>
          <a:effectLst/>
        </p:spPr>
      </p:cxnSp>
      <p:cxnSp>
        <p:nvCxnSpPr>
          <p:cNvPr id="18" name="Straight Connector 17">
            <a:extLst>
              <a:ext uri="{FF2B5EF4-FFF2-40B4-BE49-F238E27FC236}">
                <a16:creationId xmlns:a16="http://schemas.microsoft.com/office/drawing/2014/main" id="{10CAD8FB-B67F-41CC-969A-DA8BEB21B501}"/>
              </a:ext>
            </a:extLst>
          </p:cNvPr>
          <p:cNvCxnSpPr/>
          <p:nvPr/>
        </p:nvCxnSpPr>
        <p:spPr>
          <a:xfrm>
            <a:off x="711492" y="3089982"/>
            <a:ext cx="3978341" cy="0"/>
          </a:xfrm>
          <a:prstGeom prst="line">
            <a:avLst/>
          </a:prstGeom>
          <a:noFill/>
          <a:ln w="9525" cap="flat" cmpd="sng" algn="ctr">
            <a:solidFill>
              <a:sysClr val="window" lastClr="FFFFFF">
                <a:alpha val="24000"/>
              </a:sysClr>
            </a:solidFill>
            <a:prstDash val="solid"/>
            <a:miter lim="800000"/>
          </a:ln>
          <a:effectLst/>
        </p:spPr>
      </p:cxnSp>
      <p:cxnSp>
        <p:nvCxnSpPr>
          <p:cNvPr id="19" name="Straight Connector 18">
            <a:extLst>
              <a:ext uri="{FF2B5EF4-FFF2-40B4-BE49-F238E27FC236}">
                <a16:creationId xmlns:a16="http://schemas.microsoft.com/office/drawing/2014/main" id="{B95F96BA-B483-4BC4-8C7B-B41FC1C22992}"/>
              </a:ext>
            </a:extLst>
          </p:cNvPr>
          <p:cNvCxnSpPr/>
          <p:nvPr/>
        </p:nvCxnSpPr>
        <p:spPr>
          <a:xfrm>
            <a:off x="711492" y="4994488"/>
            <a:ext cx="3978341" cy="0"/>
          </a:xfrm>
          <a:prstGeom prst="line">
            <a:avLst/>
          </a:prstGeom>
          <a:noFill/>
          <a:ln w="9525" cap="flat" cmpd="sng" algn="ctr">
            <a:solidFill>
              <a:sysClr val="window" lastClr="FFFFFF">
                <a:alpha val="24000"/>
              </a:sysClr>
            </a:solidFill>
            <a:prstDash val="solid"/>
            <a:miter lim="800000"/>
          </a:ln>
          <a:effectLst/>
        </p:spPr>
      </p:cxnSp>
      <p:cxnSp>
        <p:nvCxnSpPr>
          <p:cNvPr id="20" name="Straight Connector 19">
            <a:extLst>
              <a:ext uri="{FF2B5EF4-FFF2-40B4-BE49-F238E27FC236}">
                <a16:creationId xmlns:a16="http://schemas.microsoft.com/office/drawing/2014/main" id="{5AD758AF-547F-4FE0-9611-44F8FDECF1E0}"/>
              </a:ext>
            </a:extLst>
          </p:cNvPr>
          <p:cNvCxnSpPr/>
          <p:nvPr/>
        </p:nvCxnSpPr>
        <p:spPr>
          <a:xfrm>
            <a:off x="711492" y="5946738"/>
            <a:ext cx="3978341" cy="0"/>
          </a:xfrm>
          <a:prstGeom prst="line">
            <a:avLst/>
          </a:prstGeom>
          <a:noFill/>
          <a:ln w="9525" cap="flat" cmpd="sng" algn="ctr">
            <a:solidFill>
              <a:sysClr val="window" lastClr="FFFFFF">
                <a:alpha val="24000"/>
              </a:sysClr>
            </a:solidFill>
            <a:prstDash val="solid"/>
            <a:miter lim="800000"/>
          </a:ln>
          <a:effectLst/>
        </p:spPr>
      </p:cxnSp>
      <p:sp>
        <p:nvSpPr>
          <p:cNvPr id="21" name="TextBox 20">
            <a:extLst>
              <a:ext uri="{FF2B5EF4-FFF2-40B4-BE49-F238E27FC236}">
                <a16:creationId xmlns:a16="http://schemas.microsoft.com/office/drawing/2014/main" id="{864967D5-ACA7-4BB3-8178-B6456B354A16}"/>
              </a:ext>
            </a:extLst>
          </p:cNvPr>
          <p:cNvSpPr txBox="1"/>
          <p:nvPr/>
        </p:nvSpPr>
        <p:spPr>
          <a:xfrm>
            <a:off x="619459" y="763512"/>
            <a:ext cx="5089855" cy="1400383"/>
          </a:xfrm>
          <a:prstGeom prst="rect">
            <a:avLst/>
          </a:prstGeom>
          <a:noFill/>
        </p:spPr>
        <p:txBody>
          <a:bodyPr wrap="none" rtlCol="0">
            <a:spAutoFit/>
          </a:bodyPr>
          <a:lstStyle/>
          <a:p>
            <a:pPr>
              <a:spcAft>
                <a:spcPts val="600"/>
              </a:spcAft>
              <a:buClr>
                <a:schemeClr val="bg2"/>
              </a:buClr>
            </a:pPr>
            <a:r>
              <a:rPr lang="en-US" sz="4000" dirty="0">
                <a:solidFill>
                  <a:srgbClr val="FFFFFF"/>
                </a:solidFill>
                <a:latin typeface="Effra" panose="020B0603020203020204" pitchFamily="34" charset="0"/>
                <a:cs typeface="Effra" panose="020B0603020203020204" pitchFamily="34" charset="0"/>
              </a:rPr>
              <a:t>Enhance Performance</a:t>
            </a:r>
          </a:p>
          <a:p>
            <a:pPr>
              <a:spcAft>
                <a:spcPts val="600"/>
              </a:spcAft>
              <a:buClr>
                <a:schemeClr val="bg2"/>
              </a:buClr>
            </a:pPr>
            <a:r>
              <a:rPr lang="en-US" sz="4000" dirty="0">
                <a:solidFill>
                  <a:srgbClr val="FFFFFF"/>
                </a:solidFill>
                <a:latin typeface="Effra" panose="020B0603020203020204" pitchFamily="34" charset="0"/>
                <a:cs typeface="Effra" panose="020B0603020203020204" pitchFamily="34" charset="0"/>
              </a:rPr>
              <a:t>with Fan Control	</a:t>
            </a:r>
          </a:p>
        </p:txBody>
      </p:sp>
      <p:sp>
        <p:nvSpPr>
          <p:cNvPr id="22" name="Rectangle 21">
            <a:extLst>
              <a:ext uri="{FF2B5EF4-FFF2-40B4-BE49-F238E27FC236}">
                <a16:creationId xmlns:a16="http://schemas.microsoft.com/office/drawing/2014/main" id="{8D913CFF-AB5D-4BAF-9BB5-3BCD01B0F1EC}"/>
              </a:ext>
            </a:extLst>
          </p:cNvPr>
          <p:cNvSpPr/>
          <p:nvPr/>
        </p:nvSpPr>
        <p:spPr>
          <a:xfrm>
            <a:off x="727357" y="2177644"/>
            <a:ext cx="5905455" cy="903565"/>
          </a:xfrm>
          <a:prstGeom prst="rect">
            <a:avLst/>
          </a:prstGeom>
          <a:noFill/>
          <a:ln w="12700" cap="flat" cmpd="sng" algn="ctr">
            <a:noFill/>
            <a:prstDash val="solid"/>
            <a:miter lim="800000"/>
          </a:ln>
          <a:effectLst/>
        </p:spPr>
        <p:txBody>
          <a:bodyPr lIns="0" tIns="0" rIns="0" bIns="0" rtlCol="0" anchor="t" anchorCtr="0"/>
          <a:lstStyle/>
          <a:p>
            <a:r>
              <a:rPr lang="en-US" sz="2400">
                <a:cs typeface="Effra" panose="020B0603020203020204" pitchFamily="34" charset="0"/>
              </a:rPr>
              <a:t>Manually Adjust GPU Fan Speed</a:t>
            </a:r>
          </a:p>
        </p:txBody>
      </p:sp>
      <p:sp>
        <p:nvSpPr>
          <p:cNvPr id="37" name="Rectangle 36">
            <a:extLst>
              <a:ext uri="{FF2B5EF4-FFF2-40B4-BE49-F238E27FC236}">
                <a16:creationId xmlns:a16="http://schemas.microsoft.com/office/drawing/2014/main" id="{60C1605E-21AA-4236-8024-4DBD7FAFCBF5}"/>
              </a:ext>
            </a:extLst>
          </p:cNvPr>
          <p:cNvSpPr/>
          <p:nvPr/>
        </p:nvSpPr>
        <p:spPr>
          <a:xfrm>
            <a:off x="1377380" y="3309100"/>
            <a:ext cx="4267728" cy="595968"/>
          </a:xfrm>
          <a:prstGeom prst="rect">
            <a:avLst/>
          </a:prstGeom>
        </p:spPr>
        <p:txBody>
          <a:bodyPr wrap="square" lIns="0" tIns="0" rIns="0" bIns="0" anchor="t" anchorCtr="0">
            <a:noAutofit/>
          </a:bodyPr>
          <a:lstStyle/>
          <a:p>
            <a:r>
              <a:rPr lang="en-US">
                <a:solidFill>
                  <a:srgbClr val="FFFFFF"/>
                </a:solidFill>
                <a:latin typeface="Effra" panose="020B0603020203020204" pitchFamily="34" charset="0"/>
                <a:cs typeface="Effra" panose="020B0603020203020204" pitchFamily="34" charset="0"/>
              </a:rPr>
              <a:t>2x Performance Uplift </a:t>
            </a:r>
            <a:r>
              <a:rPr lang="en-US">
                <a:solidFill>
                  <a:srgbClr val="FFFFFF"/>
                </a:solidFill>
                <a:cs typeface="Effra Light" panose="020B0403020203020204" pitchFamily="34" charset="0"/>
              </a:rPr>
              <a:t>Over Default</a:t>
            </a:r>
          </a:p>
          <a:p>
            <a:r>
              <a:rPr lang="en-US">
                <a:solidFill>
                  <a:srgbClr val="FFFFFF"/>
                </a:solidFill>
                <a:cs typeface="Effra Light" panose="020B0403020203020204" pitchFamily="34" charset="0"/>
              </a:rPr>
              <a:t>Settings for Very Demanding Workloads</a:t>
            </a:r>
            <a:r>
              <a:rPr lang="en-US" baseline="30000">
                <a:solidFill>
                  <a:srgbClr val="FFFFFF"/>
                </a:solidFill>
                <a:cs typeface="Effra Light" panose="020B0403020203020204" pitchFamily="34" charset="0"/>
              </a:rPr>
              <a:t>*</a:t>
            </a:r>
          </a:p>
        </p:txBody>
      </p:sp>
      <p:sp>
        <p:nvSpPr>
          <p:cNvPr id="38" name="Rectangle 37">
            <a:extLst>
              <a:ext uri="{FF2B5EF4-FFF2-40B4-BE49-F238E27FC236}">
                <a16:creationId xmlns:a16="http://schemas.microsoft.com/office/drawing/2014/main" id="{849CDEBD-272B-4713-BDC3-09A67BE910C7}"/>
              </a:ext>
            </a:extLst>
          </p:cNvPr>
          <p:cNvSpPr/>
          <p:nvPr/>
        </p:nvSpPr>
        <p:spPr>
          <a:xfrm>
            <a:off x="1377381" y="4261769"/>
            <a:ext cx="3654302" cy="595968"/>
          </a:xfrm>
          <a:prstGeom prst="rect">
            <a:avLst/>
          </a:prstGeom>
        </p:spPr>
        <p:txBody>
          <a:bodyPr wrap="square" lIns="0" tIns="0" rIns="0" bIns="0" anchor="t" anchorCtr="0">
            <a:noAutofit/>
          </a:bodyPr>
          <a:lstStyle/>
          <a:p>
            <a:r>
              <a:rPr lang="en-US">
                <a:solidFill>
                  <a:srgbClr val="FFFFFF"/>
                </a:solidFill>
                <a:cs typeface="Effra Light" panose="020B0403020203020204" pitchFamily="34" charset="0"/>
              </a:rPr>
              <a:t>Optimizes Airflow in Thermally Stressful Environments </a:t>
            </a:r>
          </a:p>
        </p:txBody>
      </p:sp>
      <p:sp>
        <p:nvSpPr>
          <p:cNvPr id="39" name="Rectangle 38">
            <a:extLst>
              <a:ext uri="{FF2B5EF4-FFF2-40B4-BE49-F238E27FC236}">
                <a16:creationId xmlns:a16="http://schemas.microsoft.com/office/drawing/2014/main" id="{C2B73666-67B2-49D6-AA16-02A7E149379E}"/>
              </a:ext>
            </a:extLst>
          </p:cNvPr>
          <p:cNvSpPr/>
          <p:nvPr/>
        </p:nvSpPr>
        <p:spPr>
          <a:xfrm>
            <a:off x="1377381" y="5213872"/>
            <a:ext cx="3372213" cy="595968"/>
          </a:xfrm>
          <a:prstGeom prst="rect">
            <a:avLst/>
          </a:prstGeom>
        </p:spPr>
        <p:txBody>
          <a:bodyPr wrap="square" lIns="0" tIns="0" rIns="0" bIns="0" anchor="t" anchorCtr="0">
            <a:noAutofit/>
          </a:bodyPr>
          <a:lstStyle/>
          <a:p>
            <a:pPr>
              <a:spcAft>
                <a:spcPts val="600"/>
              </a:spcAft>
              <a:buClr>
                <a:schemeClr val="bg2"/>
              </a:buClr>
            </a:pPr>
            <a:r>
              <a:rPr lang="en-US" altLang="en-US" dirty="0">
                <a:solidFill>
                  <a:prstClr val="white"/>
                </a:solidFill>
                <a:cs typeface="Effra Light" panose="020B0403020203020204" pitchFamily="34" charset="0"/>
              </a:rPr>
              <a:t>Boost Your Fan Speed Without Impacting Your AMD Warranty</a:t>
            </a:r>
          </a:p>
        </p:txBody>
      </p:sp>
      <p:sp>
        <p:nvSpPr>
          <p:cNvPr id="27" name="Rectangle 26">
            <a:extLst>
              <a:ext uri="{FF2B5EF4-FFF2-40B4-BE49-F238E27FC236}">
                <a16:creationId xmlns:a16="http://schemas.microsoft.com/office/drawing/2014/main" id="{407CBE07-D2F4-4824-9BDA-87EECF935757}"/>
              </a:ext>
            </a:extLst>
          </p:cNvPr>
          <p:cNvSpPr/>
          <p:nvPr/>
        </p:nvSpPr>
        <p:spPr>
          <a:xfrm>
            <a:off x="1" y="6038721"/>
            <a:ext cx="7863840" cy="461665"/>
          </a:xfrm>
          <a:prstGeom prst="rect">
            <a:avLst/>
          </a:prstGeom>
        </p:spPr>
        <p:txBody>
          <a:bodyPr wrap="square">
            <a:spAutoFit/>
          </a:bodyPr>
          <a:lstStyle/>
          <a:p>
            <a:pPr lvl="0">
              <a:defRPr/>
            </a:pPr>
            <a:endParaRPr lang="en-US" sz="800" dirty="0">
              <a:solidFill>
                <a:srgbClr val="FFFFFF">
                  <a:alpha val="50000"/>
                </a:srgbClr>
              </a:solidFill>
              <a:cs typeface="Effra Light" panose="020B0403020203020204" pitchFamily="34" charset="0"/>
            </a:endParaRPr>
          </a:p>
          <a:p>
            <a:pPr lvl="0">
              <a:defRPr/>
            </a:pPr>
            <a:endParaRPr lang="en-US" sz="800" dirty="0">
              <a:solidFill>
                <a:srgbClr val="FFFFFF">
                  <a:alpha val="50000"/>
                </a:srgbClr>
              </a:solidFill>
              <a:cs typeface="Effra Light" panose="020B0403020203020204" pitchFamily="34" charset="0"/>
            </a:endParaRPr>
          </a:p>
          <a:p>
            <a:pPr lvl="0">
              <a:defRPr/>
            </a:pPr>
            <a:r>
              <a:rPr lang="en-US" sz="800" dirty="0">
                <a:solidFill>
                  <a:srgbClr val="FFFFFF">
                    <a:alpha val="50000"/>
                  </a:srgbClr>
                </a:solidFill>
                <a:cs typeface="Effra Light" panose="020B0403020203020204" pitchFamily="34" charset="0"/>
              </a:rPr>
              <a:t>*See RPS-30 in endnotes</a:t>
            </a:r>
          </a:p>
        </p:txBody>
      </p:sp>
      <p:grpSp>
        <p:nvGrpSpPr>
          <p:cNvPr id="4" name="Group 3">
            <a:extLst>
              <a:ext uri="{FF2B5EF4-FFF2-40B4-BE49-F238E27FC236}">
                <a16:creationId xmlns:a16="http://schemas.microsoft.com/office/drawing/2014/main" id="{7CAAEECC-39DC-47C8-9BB5-A0988F3A3C55}"/>
              </a:ext>
            </a:extLst>
          </p:cNvPr>
          <p:cNvGrpSpPr/>
          <p:nvPr/>
        </p:nvGrpSpPr>
        <p:grpSpPr>
          <a:xfrm>
            <a:off x="7802880" y="4744619"/>
            <a:ext cx="4389120" cy="568569"/>
            <a:chOff x="7802880" y="4924540"/>
            <a:chExt cx="4389120" cy="568569"/>
          </a:xfrm>
        </p:grpSpPr>
        <p:sp>
          <p:nvSpPr>
            <p:cNvPr id="41" name="Rectangle 40">
              <a:extLst>
                <a:ext uri="{FF2B5EF4-FFF2-40B4-BE49-F238E27FC236}">
                  <a16:creationId xmlns:a16="http://schemas.microsoft.com/office/drawing/2014/main" id="{F5F32CD1-BCE6-4926-918E-6BF048FD9785}"/>
                </a:ext>
              </a:extLst>
            </p:cNvPr>
            <p:cNvSpPr/>
            <p:nvPr/>
          </p:nvSpPr>
          <p:spPr>
            <a:xfrm>
              <a:off x="7802880" y="4924540"/>
              <a:ext cx="4389120" cy="548640"/>
            </a:xfrm>
            <a:prstGeom prst="rect">
              <a:avLst/>
            </a:prstGeom>
            <a:gradFill flip="none" rotWithShape="1">
              <a:gsLst>
                <a:gs pos="33000">
                  <a:sysClr val="window" lastClr="FFFFFF">
                    <a:alpha val="91000"/>
                  </a:sysClr>
                </a:gs>
                <a:gs pos="0">
                  <a:sysClr val="window" lastClr="FFFFFF">
                    <a:alpha val="0"/>
                  </a:sysClr>
                </a:gs>
              </a:gsLst>
              <a:lin ang="0" scaled="1"/>
              <a:tileRect/>
            </a:gradFill>
            <a:ln w="12700" cap="flat" cmpd="sng" algn="ctr">
              <a:noFill/>
              <a:prstDash val="solid"/>
              <a:miter lim="800000"/>
            </a:ln>
            <a:effectLst/>
          </p:spPr>
          <p:txBody>
            <a:bodyPr lIns="173736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prstClr val="black"/>
                </a:solidFill>
                <a:effectLst/>
                <a:uLnTx/>
                <a:uFillTx/>
                <a:latin typeface="Effra Medium" panose="020B0703020203020204" pitchFamily="34" charset="0"/>
                <a:ea typeface="+mn-ea"/>
                <a:cs typeface="Effra Medium" panose="020B0703020203020204" pitchFamily="34" charset="0"/>
              </a:endParaRPr>
            </a:p>
          </p:txBody>
        </p:sp>
        <p:grpSp>
          <p:nvGrpSpPr>
            <p:cNvPr id="42" name="Group 41">
              <a:extLst>
                <a:ext uri="{FF2B5EF4-FFF2-40B4-BE49-F238E27FC236}">
                  <a16:creationId xmlns:a16="http://schemas.microsoft.com/office/drawing/2014/main" id="{8A3418E7-ECA1-4853-8242-B1D015A9CB0C}"/>
                </a:ext>
              </a:extLst>
            </p:cNvPr>
            <p:cNvGrpSpPr/>
            <p:nvPr/>
          </p:nvGrpSpPr>
          <p:grpSpPr>
            <a:xfrm>
              <a:off x="11643360" y="4924540"/>
              <a:ext cx="548640" cy="548640"/>
              <a:chOff x="11650705" y="4924540"/>
              <a:chExt cx="548640" cy="548640"/>
            </a:xfrm>
          </p:grpSpPr>
          <p:sp>
            <p:nvSpPr>
              <p:cNvPr id="43" name="Rectangle 42">
                <a:extLst>
                  <a:ext uri="{FF2B5EF4-FFF2-40B4-BE49-F238E27FC236}">
                    <a16:creationId xmlns:a16="http://schemas.microsoft.com/office/drawing/2014/main" id="{0C79B462-CEBA-4726-87FB-5CC7B65D481C}"/>
                  </a:ext>
                </a:extLst>
              </p:cNvPr>
              <p:cNvSpPr/>
              <p:nvPr/>
            </p:nvSpPr>
            <p:spPr>
              <a:xfrm>
                <a:off x="11650705" y="4924540"/>
                <a:ext cx="548640" cy="54864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pic>
            <p:nvPicPr>
              <p:cNvPr id="44" name="Picture 43">
                <a:extLst>
                  <a:ext uri="{FF2B5EF4-FFF2-40B4-BE49-F238E27FC236}">
                    <a16:creationId xmlns:a16="http://schemas.microsoft.com/office/drawing/2014/main" id="{E58F2E1D-5B1B-4D0A-B2F0-B27DACD7F4F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 t="-2" r="88154" b="56518"/>
              <a:stretch/>
            </p:blipFill>
            <p:spPr>
              <a:xfrm>
                <a:off x="11803742" y="5074505"/>
                <a:ext cx="274320" cy="274320"/>
              </a:xfrm>
              <a:prstGeom prst="rect">
                <a:avLst/>
              </a:prstGeom>
              <a:noFill/>
              <a:ln>
                <a:noFill/>
              </a:ln>
            </p:spPr>
          </p:pic>
        </p:grpSp>
        <p:sp>
          <p:nvSpPr>
            <p:cNvPr id="31" name="Rectangle 30">
              <a:extLst>
                <a:ext uri="{FF2B5EF4-FFF2-40B4-BE49-F238E27FC236}">
                  <a16:creationId xmlns:a16="http://schemas.microsoft.com/office/drawing/2014/main" id="{B3054942-C358-4AC0-A833-A8F7AB43E168}"/>
                </a:ext>
              </a:extLst>
            </p:cNvPr>
            <p:cNvSpPr/>
            <p:nvPr/>
          </p:nvSpPr>
          <p:spPr>
            <a:xfrm>
              <a:off x="8951064" y="4944469"/>
              <a:ext cx="2602435" cy="548640"/>
            </a:xfrm>
            <a:prstGeom prst="rect">
              <a:avLst/>
            </a:prstGeom>
            <a:noFill/>
            <a:ln w="12700" cap="flat" cmpd="sng" algn="ctr">
              <a:noFill/>
              <a:prstDash val="solid"/>
              <a:miter lim="800000"/>
            </a:ln>
            <a:effectLst/>
          </p:spPr>
          <p:txBody>
            <a:bodyPr lIns="0" tIns="0" rIns="0" bIns="0" rtlCol="0" anchor="ctr"/>
            <a:lstStyle/>
            <a:p>
              <a:pPr lvl="0" algn="ctr">
                <a:lnSpc>
                  <a:spcPct val="90000"/>
                </a:lnSpc>
                <a:defRPr/>
              </a:pPr>
              <a:r>
                <a:rPr lang="en-US" kern="0">
                  <a:solidFill>
                    <a:prstClr val="black"/>
                  </a:solidFill>
                  <a:latin typeface="Effra Medium" panose="020B0703020203020204" pitchFamily="34" charset="0"/>
                  <a:cs typeface="Effra Medium" panose="020B0703020203020204" pitchFamily="34" charset="0"/>
                </a:rPr>
                <a:t>Boost Your Productivity</a:t>
              </a:r>
            </a:p>
          </p:txBody>
        </p:sp>
        <p:sp>
          <p:nvSpPr>
            <p:cNvPr id="32" name="Freeform 14">
              <a:extLst>
                <a:ext uri="{FF2B5EF4-FFF2-40B4-BE49-F238E27FC236}">
                  <a16:creationId xmlns:a16="http://schemas.microsoft.com/office/drawing/2014/main" id="{42ADE11C-FA89-44BC-A414-403D9CCBE227}"/>
                </a:ext>
              </a:extLst>
            </p:cNvPr>
            <p:cNvSpPr>
              <a:spLocks noChangeAspect="1" noEditPoints="1"/>
            </p:cNvSpPr>
            <p:nvPr/>
          </p:nvSpPr>
          <p:spPr bwMode="auto">
            <a:xfrm>
              <a:off x="8417633" y="4993471"/>
              <a:ext cx="411894" cy="411480"/>
            </a:xfrm>
            <a:custGeom>
              <a:avLst/>
              <a:gdLst>
                <a:gd name="T0" fmla="*/ 161 w 419"/>
                <a:gd name="T1" fmla="*/ 135 h 418"/>
                <a:gd name="T2" fmla="*/ 77 w 419"/>
                <a:gd name="T3" fmla="*/ 177 h 418"/>
                <a:gd name="T4" fmla="*/ 209 w 419"/>
                <a:gd name="T5" fmla="*/ 73 h 418"/>
                <a:gd name="T6" fmla="*/ 332 w 419"/>
                <a:gd name="T7" fmla="*/ 150 h 418"/>
                <a:gd name="T8" fmla="*/ 253 w 419"/>
                <a:gd name="T9" fmla="*/ 191 h 418"/>
                <a:gd name="T10" fmla="*/ 161 w 419"/>
                <a:gd name="T11" fmla="*/ 135 h 418"/>
                <a:gd name="T12" fmla="*/ 266 w 419"/>
                <a:gd name="T13" fmla="*/ 276 h 418"/>
                <a:gd name="T14" fmla="*/ 266 w 419"/>
                <a:gd name="T15" fmla="*/ 279 h 418"/>
                <a:gd name="T16" fmla="*/ 209 w 419"/>
                <a:gd name="T17" fmla="*/ 336 h 418"/>
                <a:gd name="T18" fmla="*/ 153 w 419"/>
                <a:gd name="T19" fmla="*/ 279 h 418"/>
                <a:gd name="T20" fmla="*/ 209 w 419"/>
                <a:gd name="T21" fmla="*/ 223 h 418"/>
                <a:gd name="T22" fmla="*/ 222 w 419"/>
                <a:gd name="T23" fmla="*/ 225 h 418"/>
                <a:gd name="T24" fmla="*/ 357 w 419"/>
                <a:gd name="T25" fmla="*/ 155 h 418"/>
                <a:gd name="T26" fmla="*/ 266 w 419"/>
                <a:gd name="T27" fmla="*/ 276 h 418"/>
                <a:gd name="T28" fmla="*/ 225 w 419"/>
                <a:gd name="T29" fmla="*/ 260 h 418"/>
                <a:gd name="T30" fmla="*/ 188 w 419"/>
                <a:gd name="T31" fmla="*/ 260 h 418"/>
                <a:gd name="T32" fmla="*/ 188 w 419"/>
                <a:gd name="T33" fmla="*/ 296 h 418"/>
                <a:gd name="T34" fmla="*/ 225 w 419"/>
                <a:gd name="T35" fmla="*/ 260 h 418"/>
                <a:gd name="T36" fmla="*/ 419 w 419"/>
                <a:gd name="T37" fmla="*/ 209 h 418"/>
                <a:gd name="T38" fmla="*/ 209 w 419"/>
                <a:gd name="T39" fmla="*/ 0 h 418"/>
                <a:gd name="T40" fmla="*/ 0 w 419"/>
                <a:gd name="T41" fmla="*/ 209 h 418"/>
                <a:gd name="T42" fmla="*/ 209 w 419"/>
                <a:gd name="T43" fmla="*/ 418 h 418"/>
                <a:gd name="T44" fmla="*/ 419 w 419"/>
                <a:gd name="T45" fmla="*/ 209 h 418"/>
                <a:gd name="T46" fmla="*/ 387 w 419"/>
                <a:gd name="T47" fmla="*/ 209 h 418"/>
                <a:gd name="T48" fmla="*/ 209 w 419"/>
                <a:gd name="T49" fmla="*/ 386 h 418"/>
                <a:gd name="T50" fmla="*/ 32 w 419"/>
                <a:gd name="T51" fmla="*/ 209 h 418"/>
                <a:gd name="T52" fmla="*/ 209 w 419"/>
                <a:gd name="T53" fmla="*/ 32 h 418"/>
                <a:gd name="T54" fmla="*/ 387 w 419"/>
                <a:gd name="T55" fmla="*/ 209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9" h="418">
                  <a:moveTo>
                    <a:pt x="161" y="135"/>
                  </a:moveTo>
                  <a:cubicBezTo>
                    <a:pt x="127" y="135"/>
                    <a:pt x="96" y="152"/>
                    <a:pt x="77" y="177"/>
                  </a:cubicBezTo>
                  <a:cubicBezTo>
                    <a:pt x="91" y="117"/>
                    <a:pt x="145" y="73"/>
                    <a:pt x="209" y="73"/>
                  </a:cubicBezTo>
                  <a:cubicBezTo>
                    <a:pt x="263" y="73"/>
                    <a:pt x="310" y="104"/>
                    <a:pt x="332" y="150"/>
                  </a:cubicBezTo>
                  <a:cubicBezTo>
                    <a:pt x="253" y="191"/>
                    <a:pt x="253" y="191"/>
                    <a:pt x="253" y="191"/>
                  </a:cubicBezTo>
                  <a:cubicBezTo>
                    <a:pt x="236" y="158"/>
                    <a:pt x="201" y="135"/>
                    <a:pt x="161" y="135"/>
                  </a:cubicBezTo>
                  <a:close/>
                  <a:moveTo>
                    <a:pt x="266" y="276"/>
                  </a:moveTo>
                  <a:cubicBezTo>
                    <a:pt x="266" y="277"/>
                    <a:pt x="266" y="278"/>
                    <a:pt x="266" y="279"/>
                  </a:cubicBezTo>
                  <a:cubicBezTo>
                    <a:pt x="266" y="311"/>
                    <a:pt x="241" y="336"/>
                    <a:pt x="209" y="336"/>
                  </a:cubicBezTo>
                  <a:cubicBezTo>
                    <a:pt x="178" y="336"/>
                    <a:pt x="153" y="311"/>
                    <a:pt x="153" y="279"/>
                  </a:cubicBezTo>
                  <a:cubicBezTo>
                    <a:pt x="153" y="248"/>
                    <a:pt x="178" y="223"/>
                    <a:pt x="209" y="223"/>
                  </a:cubicBezTo>
                  <a:cubicBezTo>
                    <a:pt x="214" y="223"/>
                    <a:pt x="218" y="224"/>
                    <a:pt x="222" y="225"/>
                  </a:cubicBezTo>
                  <a:cubicBezTo>
                    <a:pt x="357" y="155"/>
                    <a:pt x="357" y="155"/>
                    <a:pt x="357" y="155"/>
                  </a:cubicBezTo>
                  <a:lnTo>
                    <a:pt x="266" y="276"/>
                  </a:lnTo>
                  <a:close/>
                  <a:moveTo>
                    <a:pt x="225" y="260"/>
                  </a:moveTo>
                  <a:cubicBezTo>
                    <a:pt x="215" y="250"/>
                    <a:pt x="198" y="250"/>
                    <a:pt x="188" y="260"/>
                  </a:cubicBezTo>
                  <a:cubicBezTo>
                    <a:pt x="178" y="270"/>
                    <a:pt x="178" y="286"/>
                    <a:pt x="188" y="296"/>
                  </a:cubicBezTo>
                  <a:lnTo>
                    <a:pt x="225" y="260"/>
                  </a:lnTo>
                  <a:close/>
                  <a:moveTo>
                    <a:pt x="419" y="209"/>
                  </a:moveTo>
                  <a:cubicBezTo>
                    <a:pt x="419" y="94"/>
                    <a:pt x="325" y="0"/>
                    <a:pt x="209" y="0"/>
                  </a:cubicBezTo>
                  <a:cubicBezTo>
                    <a:pt x="94" y="0"/>
                    <a:pt x="0" y="94"/>
                    <a:pt x="0" y="209"/>
                  </a:cubicBezTo>
                  <a:cubicBezTo>
                    <a:pt x="0" y="324"/>
                    <a:pt x="94" y="418"/>
                    <a:pt x="209" y="418"/>
                  </a:cubicBezTo>
                  <a:cubicBezTo>
                    <a:pt x="325" y="418"/>
                    <a:pt x="419" y="324"/>
                    <a:pt x="419" y="209"/>
                  </a:cubicBezTo>
                  <a:close/>
                  <a:moveTo>
                    <a:pt x="387" y="209"/>
                  </a:moveTo>
                  <a:cubicBezTo>
                    <a:pt x="387" y="307"/>
                    <a:pt x="307" y="386"/>
                    <a:pt x="209" y="386"/>
                  </a:cubicBezTo>
                  <a:cubicBezTo>
                    <a:pt x="112" y="386"/>
                    <a:pt x="32" y="307"/>
                    <a:pt x="32" y="209"/>
                  </a:cubicBezTo>
                  <a:cubicBezTo>
                    <a:pt x="32" y="111"/>
                    <a:pt x="112" y="32"/>
                    <a:pt x="209" y="32"/>
                  </a:cubicBezTo>
                  <a:cubicBezTo>
                    <a:pt x="307" y="32"/>
                    <a:pt x="387" y="111"/>
                    <a:pt x="387" y="209"/>
                  </a:cubicBezTo>
                  <a:close/>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Effra Light"/>
                <a:ea typeface="+mn-ea"/>
                <a:cs typeface="+mn-cs"/>
              </a:endParaRPr>
            </a:p>
          </p:txBody>
        </p:sp>
      </p:grpSp>
      <p:sp>
        <p:nvSpPr>
          <p:cNvPr id="34" name="Arrow: Up 33">
            <a:extLst>
              <a:ext uri="{FF2B5EF4-FFF2-40B4-BE49-F238E27FC236}">
                <a16:creationId xmlns:a16="http://schemas.microsoft.com/office/drawing/2014/main" id="{2C69A342-9F1A-4AE0-8965-B82B6C3DFAB4}"/>
              </a:ext>
            </a:extLst>
          </p:cNvPr>
          <p:cNvSpPr/>
          <p:nvPr/>
        </p:nvSpPr>
        <p:spPr>
          <a:xfrm>
            <a:off x="832515" y="3359306"/>
            <a:ext cx="342900" cy="411480"/>
          </a:xfrm>
          <a:prstGeom prst="upArrow">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chemeClr val="bg1"/>
              </a:solidFill>
            </a:endParaRPr>
          </a:p>
        </p:txBody>
      </p:sp>
      <p:pic>
        <p:nvPicPr>
          <p:cNvPr id="7" name="Picture 6">
            <a:extLst>
              <a:ext uri="{FF2B5EF4-FFF2-40B4-BE49-F238E27FC236}">
                <a16:creationId xmlns:a16="http://schemas.microsoft.com/office/drawing/2014/main" id="{A4451F82-B4DD-4488-9108-94826EB7C31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5161" y="4335480"/>
            <a:ext cx="637608" cy="365760"/>
          </a:xfrm>
          <a:prstGeom prst="rect">
            <a:avLst/>
          </a:prstGeom>
        </p:spPr>
      </p:pic>
      <p:pic>
        <p:nvPicPr>
          <p:cNvPr id="36" name="Picture 35">
            <a:extLst>
              <a:ext uri="{FF2B5EF4-FFF2-40B4-BE49-F238E27FC236}">
                <a16:creationId xmlns:a16="http://schemas.microsoft.com/office/drawing/2014/main" id="{98769C0B-D164-4F99-BCCE-2FCD1044223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73897" y="1249767"/>
            <a:ext cx="4566925" cy="2743200"/>
          </a:xfrm>
          <a:prstGeom prst="rect">
            <a:avLst/>
          </a:prstGeom>
        </p:spPr>
      </p:pic>
      <p:grpSp>
        <p:nvGrpSpPr>
          <p:cNvPr id="45" name="Group 44">
            <a:extLst>
              <a:ext uri="{FF2B5EF4-FFF2-40B4-BE49-F238E27FC236}">
                <a16:creationId xmlns:a16="http://schemas.microsoft.com/office/drawing/2014/main" id="{0B3FC2ED-728B-466E-B678-C4AFA24F7FA4}"/>
              </a:ext>
            </a:extLst>
          </p:cNvPr>
          <p:cNvGrpSpPr>
            <a:grpSpLocks noChangeAspect="1"/>
          </p:cNvGrpSpPr>
          <p:nvPr/>
        </p:nvGrpSpPr>
        <p:grpSpPr>
          <a:xfrm>
            <a:off x="689640" y="5196563"/>
            <a:ext cx="628650" cy="628650"/>
            <a:chOff x="498367" y="4792574"/>
            <a:chExt cx="1143000" cy="1143000"/>
          </a:xfrm>
        </p:grpSpPr>
        <p:pic>
          <p:nvPicPr>
            <p:cNvPr id="46" name="Graphic 102" descr="Ribbon">
              <a:extLst>
                <a:ext uri="{FF2B5EF4-FFF2-40B4-BE49-F238E27FC236}">
                  <a16:creationId xmlns:a16="http://schemas.microsoft.com/office/drawing/2014/main" id="{B188DE8A-F191-404A-95CE-ED3B1D56129A}"/>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98367" y="4792574"/>
              <a:ext cx="1143000" cy="1143000"/>
            </a:xfrm>
            <a:prstGeom prst="rect">
              <a:avLst/>
            </a:prstGeom>
          </p:spPr>
        </p:pic>
        <p:pic>
          <p:nvPicPr>
            <p:cNvPr id="47" name="Graphic 103" descr="Checkmark">
              <a:extLst>
                <a:ext uri="{FF2B5EF4-FFF2-40B4-BE49-F238E27FC236}">
                  <a16:creationId xmlns:a16="http://schemas.microsoft.com/office/drawing/2014/main" id="{E1119E54-E327-473A-88C4-6DBAAD8B14F4}"/>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82528" y="5038641"/>
              <a:ext cx="346555" cy="346555"/>
            </a:xfrm>
            <a:prstGeom prst="rect">
              <a:avLst/>
            </a:prstGeom>
          </p:spPr>
        </p:pic>
      </p:grpSp>
      <p:grpSp>
        <p:nvGrpSpPr>
          <p:cNvPr id="48" name="Group 47">
            <a:extLst>
              <a:ext uri="{FF2B5EF4-FFF2-40B4-BE49-F238E27FC236}">
                <a16:creationId xmlns:a16="http://schemas.microsoft.com/office/drawing/2014/main" id="{81D88BBC-8965-4A54-9055-3446F75FF27A}"/>
              </a:ext>
            </a:extLst>
          </p:cNvPr>
          <p:cNvGrpSpPr/>
          <p:nvPr/>
        </p:nvGrpSpPr>
        <p:grpSpPr>
          <a:xfrm>
            <a:off x="10205859" y="5429528"/>
            <a:ext cx="1847088" cy="1059018"/>
            <a:chOff x="10205859" y="5429528"/>
            <a:chExt cx="1847088" cy="1059018"/>
          </a:xfrm>
        </p:grpSpPr>
        <p:sp>
          <p:nvSpPr>
            <p:cNvPr id="49" name="TextBox 48">
              <a:extLst>
                <a:ext uri="{FF2B5EF4-FFF2-40B4-BE49-F238E27FC236}">
                  <a16:creationId xmlns:a16="http://schemas.microsoft.com/office/drawing/2014/main" id="{1EA17AC3-6E1B-40A9-93D3-AE81D60448B4}"/>
                </a:ext>
              </a:extLst>
            </p:cNvPr>
            <p:cNvSpPr txBox="1"/>
            <p:nvPr/>
          </p:nvSpPr>
          <p:spPr>
            <a:xfrm>
              <a:off x="10205859" y="6149992"/>
              <a:ext cx="1847088" cy="338554"/>
            </a:xfrm>
            <a:prstGeom prst="rect">
              <a:avLst/>
            </a:prstGeom>
            <a:noFill/>
          </p:spPr>
          <p:txBody>
            <a:bodyPr wrap="square" rtlCol="0">
              <a:spAutoFit/>
            </a:bodyPr>
            <a:lstStyle/>
            <a:p>
              <a:pPr algn="ctr">
                <a:spcAft>
                  <a:spcPts val="600"/>
                </a:spcAft>
                <a:buClr>
                  <a:schemeClr val="bg2"/>
                </a:buClr>
              </a:pPr>
              <a:r>
                <a:rPr lang="en-US" sz="1600" dirty="0">
                  <a:latin typeface="Effra" panose="020B0603020203020204" pitchFamily="34" charset="0"/>
                  <a:cs typeface="Effra" panose="020B0603020203020204" pitchFamily="34" charset="0"/>
                </a:rPr>
                <a:t>FOR ENTERPRISE</a:t>
              </a:r>
            </a:p>
          </p:txBody>
        </p:sp>
        <p:pic>
          <p:nvPicPr>
            <p:cNvPr id="50" name="Picture 49">
              <a:extLst>
                <a:ext uri="{FF2B5EF4-FFF2-40B4-BE49-F238E27FC236}">
                  <a16:creationId xmlns:a16="http://schemas.microsoft.com/office/drawing/2014/main" id="{033B65D4-E26F-4381-A7CB-EDFEF8DDCCF9}"/>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350867" y="5429528"/>
              <a:ext cx="1621874" cy="657296"/>
            </a:xfrm>
            <a:prstGeom prst="rect">
              <a:avLst/>
            </a:prstGeom>
          </p:spPr>
        </p:pic>
      </p:grpSp>
    </p:spTree>
    <p:extLst>
      <p:ext uri="{BB962C8B-B14F-4D97-AF65-F5344CB8AC3E}">
        <p14:creationId xmlns:p14="http://schemas.microsoft.com/office/powerpoint/2010/main" val="33438115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4A5C110-B7FA-4603-9CAB-E2EF54F5571F}"/>
              </a:ext>
            </a:extLst>
          </p:cNvPr>
          <p:cNvSpPr txBox="1"/>
          <p:nvPr/>
        </p:nvSpPr>
        <p:spPr>
          <a:xfrm>
            <a:off x="222279" y="131887"/>
            <a:ext cx="5063953" cy="369332"/>
          </a:xfrm>
          <a:prstGeom prst="rect">
            <a:avLst/>
          </a:prstGeom>
          <a:noFill/>
        </p:spPr>
        <p:txBody>
          <a:bodyPr wrap="square" lIns="0" rIns="0" rtlCol="0">
            <a:spAutoFit/>
          </a:bodyPr>
          <a:lstStyle/>
          <a:p>
            <a:pPr lvl="0">
              <a:defRPr/>
            </a:pPr>
            <a:r>
              <a:rPr lang="en-US">
                <a:solidFill>
                  <a:schemeClr val="bg1"/>
                </a:solidFill>
                <a:latin typeface="Effra Medium" panose="020B0703020203020204" pitchFamily="34" charset="0"/>
                <a:cs typeface="Effra Medium" panose="020B0703020203020204" pitchFamily="34" charset="0"/>
              </a:rPr>
              <a:t>PERFORMANCE</a:t>
            </a:r>
          </a:p>
        </p:txBody>
      </p:sp>
      <p:sp>
        <p:nvSpPr>
          <p:cNvPr id="28" name="Content Placeholder 1">
            <a:extLst>
              <a:ext uri="{FF2B5EF4-FFF2-40B4-BE49-F238E27FC236}">
                <a16:creationId xmlns:a16="http://schemas.microsoft.com/office/drawing/2014/main" id="{4D251CAA-EFD7-46B4-A2DC-028D47F66E29}"/>
              </a:ext>
            </a:extLst>
          </p:cNvPr>
          <p:cNvSpPr txBox="1">
            <a:spLocks/>
          </p:cNvSpPr>
          <p:nvPr/>
        </p:nvSpPr>
        <p:spPr>
          <a:xfrm>
            <a:off x="0" y="1117600"/>
            <a:ext cx="11474450" cy="636588"/>
          </a:xfrm>
          <a:prstGeom prst="rect">
            <a:avLst/>
          </a:prstGeom>
        </p:spPr>
        <p:txBody>
          <a:bodyPr numCol="2"/>
          <a:lstStyle>
            <a:lvl1pPr marL="342797" indent="-342797" algn="l" defTabSz="914126" rtl="0" eaLnBrk="1" latinLnBrk="0" hangingPunct="1">
              <a:spcBef>
                <a:spcPts val="600"/>
              </a:spcBef>
              <a:spcAft>
                <a:spcPts val="0"/>
              </a:spcAft>
              <a:buClr>
                <a:schemeClr val="accent1"/>
              </a:buClr>
              <a:buSzPct val="80000"/>
              <a:buFontTx/>
              <a:buBlip>
                <a:blip r:embed="rId3"/>
              </a:buBlip>
              <a:defRPr sz="1999" b="0" i="0" kern="1200">
                <a:solidFill>
                  <a:schemeClr val="tx1"/>
                </a:solidFill>
                <a:latin typeface="Effra Light" charset="0"/>
                <a:ea typeface="Effra Light" charset="0"/>
                <a:cs typeface="Effra Light" charset="0"/>
              </a:defRPr>
            </a:lvl1pPr>
            <a:lvl2pPr marL="548475" indent="-180921" algn="l" defTabSz="914126" rtl="0" eaLnBrk="1" latinLnBrk="0" hangingPunct="1">
              <a:spcBef>
                <a:spcPts val="200"/>
              </a:spcBef>
              <a:spcAft>
                <a:spcPts val="0"/>
              </a:spcAft>
              <a:buClr>
                <a:schemeClr val="accent1"/>
              </a:buClr>
              <a:buSzPct val="80000"/>
              <a:buFontTx/>
              <a:buBlip>
                <a:blip r:embed="rId3"/>
              </a:buBlip>
              <a:defRPr sz="1799" b="0" i="0" kern="1200" spc="0">
                <a:solidFill>
                  <a:schemeClr val="tx1"/>
                </a:solidFill>
                <a:latin typeface="Effra Light" charset="0"/>
                <a:ea typeface="Effra Light" charset="0"/>
                <a:cs typeface="Effra Light" charset="0"/>
              </a:defRPr>
            </a:lvl2pPr>
            <a:lvl3pPr marL="745901" indent="-176160" algn="l" defTabSz="914126" rtl="0" eaLnBrk="1" latinLnBrk="0" hangingPunct="1">
              <a:spcBef>
                <a:spcPts val="200"/>
              </a:spcBef>
              <a:spcAft>
                <a:spcPts val="0"/>
              </a:spcAft>
              <a:buClr>
                <a:schemeClr val="accent1"/>
              </a:buClr>
              <a:buSzPct val="80000"/>
              <a:buFontTx/>
              <a:buBlip>
                <a:blip r:embed="rId3"/>
              </a:buBlip>
              <a:defRPr sz="14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914126" indent="-168225" algn="l" defTabSz="914126" rtl="0" eaLnBrk="1" latinLnBrk="0" hangingPunct="1">
              <a:spcBef>
                <a:spcPts val="200"/>
              </a:spcBef>
              <a:spcAft>
                <a:spcPts val="0"/>
              </a:spcAft>
              <a:buClr>
                <a:schemeClr val="accent1"/>
              </a:buClr>
              <a:buSzPct val="80000"/>
              <a:buFontTx/>
              <a:buBlip>
                <a:blip r:embed="rId3"/>
              </a:buBlip>
              <a:defRPr sz="12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4pPr>
            <a:lvl5pPr marL="1082350" indent="-168225" algn="l" defTabSz="914126" rtl="0" eaLnBrk="1" latinLnBrk="0" hangingPunct="1">
              <a:spcBef>
                <a:spcPts val="200"/>
              </a:spcBef>
              <a:spcAft>
                <a:spcPts val="0"/>
              </a:spcAft>
              <a:buClr>
                <a:schemeClr val="accent1"/>
              </a:buClr>
              <a:buSzPct val="80000"/>
              <a:buFontTx/>
              <a:buBlip>
                <a:blip r:embed="rId3"/>
              </a:buBlip>
              <a:defRPr sz="105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5pPr>
            <a:lvl6pPr marL="2513846"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2970908"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27971"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885034"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9pPr>
          </a:lstStyle>
          <a:p>
            <a:endParaRPr lang="en-US">
              <a:latin typeface="Effra Light" panose="020B0403020203020204"/>
            </a:endParaRPr>
          </a:p>
          <a:p>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a:p>
        </p:txBody>
      </p:sp>
      <p:sp>
        <p:nvSpPr>
          <p:cNvPr id="24" name="Rectangle 23">
            <a:extLst>
              <a:ext uri="{FF2B5EF4-FFF2-40B4-BE49-F238E27FC236}">
                <a16:creationId xmlns:a16="http://schemas.microsoft.com/office/drawing/2014/main" id="{38BE26D8-E1A0-4107-9E7B-64282E15D704}"/>
              </a:ext>
            </a:extLst>
          </p:cNvPr>
          <p:cNvSpPr/>
          <p:nvPr/>
        </p:nvSpPr>
        <p:spPr>
          <a:xfrm>
            <a:off x="0" y="1844983"/>
            <a:ext cx="12192000" cy="3989520"/>
          </a:xfrm>
          <a:prstGeom prst="rect">
            <a:avLst/>
          </a:prstGeom>
          <a:gradFill flip="none" rotWithShape="1">
            <a:gsLst>
              <a:gs pos="50000">
                <a:srgbClr val="0000E1">
                  <a:alpha val="50000"/>
                </a:srgbClr>
              </a:gs>
              <a:gs pos="15000">
                <a:srgbClr val="0000E1">
                  <a:alpha val="40000"/>
                </a:srgbClr>
              </a:gs>
              <a:gs pos="0">
                <a:srgbClr val="0000E1">
                  <a:alpha val="0"/>
                </a:srgbClr>
              </a:gs>
              <a:gs pos="85000">
                <a:srgbClr val="0000E1">
                  <a:alpha val="40000"/>
                </a:srgbClr>
              </a:gs>
              <a:gs pos="100000">
                <a:srgbClr val="0000E1">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Effra Heavy" panose="020B0803020203020204" pitchFamily="34" charset="0"/>
              <a:cs typeface="Effra Heavy" panose="020B0803020203020204" pitchFamily="34" charset="0"/>
            </a:endParaRPr>
          </a:p>
        </p:txBody>
      </p:sp>
      <p:grpSp>
        <p:nvGrpSpPr>
          <p:cNvPr id="25" name="Group 24">
            <a:extLst>
              <a:ext uri="{FF2B5EF4-FFF2-40B4-BE49-F238E27FC236}">
                <a16:creationId xmlns:a16="http://schemas.microsoft.com/office/drawing/2014/main" id="{B71BEBAC-9641-42CA-89DF-A4AB3F50585A}"/>
              </a:ext>
            </a:extLst>
          </p:cNvPr>
          <p:cNvGrpSpPr/>
          <p:nvPr/>
        </p:nvGrpSpPr>
        <p:grpSpPr>
          <a:xfrm>
            <a:off x="1" y="1851325"/>
            <a:ext cx="12192000" cy="3983178"/>
            <a:chOff x="423747" y="2043549"/>
            <a:chExt cx="11329889" cy="3983178"/>
          </a:xfrm>
        </p:grpSpPr>
        <p:cxnSp>
          <p:nvCxnSpPr>
            <p:cNvPr id="26" name="Straight Connector 25">
              <a:extLst>
                <a:ext uri="{FF2B5EF4-FFF2-40B4-BE49-F238E27FC236}">
                  <a16:creationId xmlns:a16="http://schemas.microsoft.com/office/drawing/2014/main" id="{FECF15F5-B05D-4A3D-BD6A-FC845472335F}"/>
                </a:ext>
              </a:extLst>
            </p:cNvPr>
            <p:cNvCxnSpPr/>
            <p:nvPr/>
          </p:nvCxnSpPr>
          <p:spPr>
            <a:xfrm>
              <a:off x="423747" y="2043549"/>
              <a:ext cx="11329889"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3C0D7389-799A-4F54-8AB2-514E3F5A3C3F}"/>
                </a:ext>
              </a:extLst>
            </p:cNvPr>
            <p:cNvCxnSpPr/>
            <p:nvPr userDrawn="1"/>
          </p:nvCxnSpPr>
          <p:spPr>
            <a:xfrm>
              <a:off x="423747" y="6026727"/>
              <a:ext cx="11329889"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p:spPr>
          <p:style>
            <a:lnRef idx="1">
              <a:schemeClr val="accent1"/>
            </a:lnRef>
            <a:fillRef idx="0">
              <a:schemeClr val="accent1"/>
            </a:fillRef>
            <a:effectRef idx="0">
              <a:schemeClr val="accent1"/>
            </a:effectRef>
            <a:fontRef idx="minor">
              <a:schemeClr val="tx1"/>
            </a:fontRef>
          </p:style>
        </p:cxnSp>
      </p:grpSp>
      <p:sp>
        <p:nvSpPr>
          <p:cNvPr id="44" name="Rectangle 43">
            <a:extLst>
              <a:ext uri="{FF2B5EF4-FFF2-40B4-BE49-F238E27FC236}">
                <a16:creationId xmlns:a16="http://schemas.microsoft.com/office/drawing/2014/main" id="{F5F6B098-C5A9-4369-B7D5-1A5E2B2A9C80}"/>
              </a:ext>
            </a:extLst>
          </p:cNvPr>
          <p:cNvSpPr/>
          <p:nvPr/>
        </p:nvSpPr>
        <p:spPr>
          <a:xfrm>
            <a:off x="0" y="608816"/>
            <a:ext cx="12192000" cy="1138773"/>
          </a:xfrm>
          <a:prstGeom prst="rect">
            <a:avLst/>
          </a:prstGeom>
        </p:spPr>
        <p:txBody>
          <a:bodyPr wrap="square">
            <a:spAutoFit/>
          </a:bodyPr>
          <a:lstStyle/>
          <a:p>
            <a:pPr lvl="0" algn="ctr">
              <a:defRPr/>
            </a:pPr>
            <a:r>
              <a:rPr kumimoji="0" lang="en-US" sz="4000" u="none" strike="noStrike" kern="0" cap="none" spc="0" normalizeH="0" baseline="0" noProof="0">
                <a:ln>
                  <a:noFill/>
                </a:ln>
                <a:solidFill>
                  <a:srgbClr val="FFFFFF"/>
                </a:solidFill>
                <a:effectLst/>
                <a:uLnTx/>
                <a:uFillTx/>
                <a:latin typeface="Effra" panose="020B0603020203020204" pitchFamily="34" charset="0"/>
                <a:cs typeface="Effra" panose="020B0603020203020204" pitchFamily="34" charset="0"/>
              </a:rPr>
              <a:t>Media &amp; Entertainment Workflows</a:t>
            </a:r>
            <a:br>
              <a:rPr kumimoji="0" lang="en-US" sz="4400" b="0" i="0" u="none" strike="noStrike" kern="0" cap="none" spc="0" normalizeH="0" baseline="0" noProof="0">
                <a:ln>
                  <a:noFill/>
                </a:ln>
                <a:solidFill>
                  <a:srgbClr val="FFFFFF"/>
                </a:solidFill>
                <a:effectLst/>
                <a:uLnTx/>
                <a:uFillTx/>
                <a:cs typeface="Effra Light" panose="020B0403020203020204" pitchFamily="34" charset="0"/>
              </a:rPr>
            </a:br>
            <a:r>
              <a:rPr lang="en-US" sz="2800" kern="0">
                <a:solidFill>
                  <a:srgbClr val="FFFFFF"/>
                </a:solidFill>
                <a:latin typeface="Effra Light" panose="020B0403020203020204" pitchFamily="34" charset="0"/>
                <a:cs typeface="Effra Light" panose="020B0403020203020204" pitchFamily="34" charset="0"/>
              </a:rPr>
              <a:t>Performance Improvements</a:t>
            </a:r>
            <a:endParaRPr kumimoji="0" lang="en-US" sz="2800" b="0" i="0" u="none" strike="noStrike" kern="0" cap="none" spc="0" normalizeH="0" baseline="0" noProof="0">
              <a:ln>
                <a:noFill/>
              </a:ln>
              <a:solidFill>
                <a:srgbClr val="FFFFFF"/>
              </a:solidFill>
              <a:effectLst/>
              <a:uLnTx/>
              <a:uFillTx/>
              <a:latin typeface="Effra Light" panose="020B0403020203020204" pitchFamily="34" charset="0"/>
              <a:cs typeface="Effra Light" panose="020B0403020203020204" pitchFamily="34" charset="0"/>
            </a:endParaRPr>
          </a:p>
        </p:txBody>
      </p:sp>
      <p:sp>
        <p:nvSpPr>
          <p:cNvPr id="18" name="Rectangle 17">
            <a:extLst>
              <a:ext uri="{FF2B5EF4-FFF2-40B4-BE49-F238E27FC236}">
                <a16:creationId xmlns:a16="http://schemas.microsoft.com/office/drawing/2014/main" id="{E2D227CB-E630-4C61-B80B-0D444AD91C0D}"/>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cxnSp>
        <p:nvCxnSpPr>
          <p:cNvPr id="15" name="Straight Connector 14">
            <a:extLst>
              <a:ext uri="{FF2B5EF4-FFF2-40B4-BE49-F238E27FC236}">
                <a16:creationId xmlns:a16="http://schemas.microsoft.com/office/drawing/2014/main" id="{8FE76818-8AC5-479E-B500-2E492CF50633}"/>
              </a:ext>
            </a:extLst>
          </p:cNvPr>
          <p:cNvCxnSpPr/>
          <p:nvPr/>
        </p:nvCxnSpPr>
        <p:spPr>
          <a:xfrm>
            <a:off x="1569720" y="3533708"/>
            <a:ext cx="905256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F179A044-3FD9-421A-845F-B4FF9C375EA2}"/>
              </a:ext>
            </a:extLst>
          </p:cNvPr>
          <p:cNvSpPr/>
          <p:nvPr/>
        </p:nvSpPr>
        <p:spPr>
          <a:xfrm>
            <a:off x="1007170" y="3391014"/>
            <a:ext cx="564577" cy="276999"/>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effectLst/>
                <a:uLnTx/>
                <a:uFillTx/>
                <a:latin typeface="Avenir Light" panose="020B0402020203020204" pitchFamily="34" charset="0"/>
              </a:rPr>
              <a:t>100%</a:t>
            </a:r>
          </a:p>
        </p:txBody>
      </p:sp>
      <p:graphicFrame>
        <p:nvGraphicFramePr>
          <p:cNvPr id="17" name="Chart 16">
            <a:extLst>
              <a:ext uri="{FF2B5EF4-FFF2-40B4-BE49-F238E27FC236}">
                <a16:creationId xmlns:a16="http://schemas.microsoft.com/office/drawing/2014/main" id="{E4DE6D17-D989-404F-807F-2D5C41B3CCBD}"/>
              </a:ext>
            </a:extLst>
          </p:cNvPr>
          <p:cNvGraphicFramePr/>
          <p:nvPr>
            <p:extLst>
              <p:ext uri="{D42A27DB-BD31-4B8C-83A1-F6EECF244321}">
                <p14:modId xmlns:p14="http://schemas.microsoft.com/office/powerpoint/2010/main" val="1642709350"/>
              </p:ext>
            </p:extLst>
          </p:nvPr>
        </p:nvGraphicFramePr>
        <p:xfrm>
          <a:off x="1433565" y="1846160"/>
          <a:ext cx="9324870" cy="4836163"/>
        </p:xfrm>
        <a:graphic>
          <a:graphicData uri="http://schemas.openxmlformats.org/drawingml/2006/chart">
            <c:chart xmlns:c="http://schemas.openxmlformats.org/drawingml/2006/chart" xmlns:r="http://schemas.openxmlformats.org/officeDocument/2006/relationships" r:id="rId4"/>
          </a:graphicData>
        </a:graphic>
      </p:graphicFrame>
      <p:sp>
        <p:nvSpPr>
          <p:cNvPr id="19" name="TextBox 18">
            <a:extLst>
              <a:ext uri="{FF2B5EF4-FFF2-40B4-BE49-F238E27FC236}">
                <a16:creationId xmlns:a16="http://schemas.microsoft.com/office/drawing/2014/main" id="{EB8C75FF-D076-4278-A6D0-AF22DEC59926}"/>
              </a:ext>
            </a:extLst>
          </p:cNvPr>
          <p:cNvSpPr txBox="1"/>
          <p:nvPr/>
        </p:nvSpPr>
        <p:spPr>
          <a:xfrm>
            <a:off x="3920086" y="2787727"/>
            <a:ext cx="908857"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600"/>
              </a:spcAft>
              <a:buClr>
                <a:srgbClr val="FFFFFF"/>
              </a:buClr>
              <a:buSzTx/>
              <a:buFontTx/>
              <a:buNone/>
              <a:tabLst/>
              <a:defRPr/>
            </a:pPr>
            <a:r>
              <a:rPr lang="en-US" sz="2000" kern="0">
                <a:solidFill>
                  <a:srgbClr val="FFFFFF"/>
                </a:solidFill>
                <a:latin typeface="Effra" panose="020B0603020203020204" pitchFamily="34" charset="0"/>
                <a:cs typeface="Effra" panose="020B0603020203020204" pitchFamily="34" charset="0"/>
              </a:rPr>
              <a:t>~51</a:t>
            </a:r>
            <a:r>
              <a:rPr kumimoji="0" lang="en-US" sz="2000" b="0" i="0" u="none" strike="noStrike" kern="0" cap="none" spc="0" normalizeH="0" baseline="0" noProof="0">
                <a:ln>
                  <a:noFill/>
                </a:ln>
                <a:solidFill>
                  <a:srgbClr val="FFFFFF"/>
                </a:solidFill>
                <a:effectLst/>
                <a:uLnTx/>
                <a:uFillTx/>
                <a:latin typeface="Effra" panose="020B0603020203020204" pitchFamily="34" charset="0"/>
                <a:cs typeface="Effra" panose="020B0603020203020204" pitchFamily="34" charset="0"/>
              </a:rPr>
              <a:t>%</a:t>
            </a:r>
            <a:r>
              <a:rPr kumimoji="0" lang="en-US" sz="1200" b="0" i="0" u="none" strike="noStrike" kern="0" cap="none" spc="0" normalizeH="0" baseline="75000">
                <a:ln>
                  <a:noFill/>
                </a:ln>
                <a:solidFill>
                  <a:srgbClr val="FFFFFF"/>
                </a:solidFill>
                <a:effectLst/>
                <a:uLnTx/>
                <a:uFillTx/>
                <a:latin typeface="Effra" panose="020B0603020203020204" pitchFamily="34" charset="0"/>
                <a:cs typeface="Effra" panose="020B0603020203020204" pitchFamily="34" charset="0"/>
              </a:rPr>
              <a:t>*</a:t>
            </a:r>
            <a:endParaRPr kumimoji="0" lang="en-US" sz="1200" b="0" i="0" u="none" strike="noStrike" kern="0" cap="none" spc="0" normalizeH="0" baseline="75000" noProof="0">
              <a:ln>
                <a:noFill/>
              </a:ln>
              <a:solidFill>
                <a:srgbClr val="FFFFFF"/>
              </a:solidFill>
              <a:effectLst/>
              <a:uLnTx/>
              <a:uFillTx/>
              <a:latin typeface="Effra" panose="020B0603020203020204" pitchFamily="34" charset="0"/>
              <a:cs typeface="Effra" panose="020B0603020203020204" pitchFamily="34" charset="0"/>
            </a:endParaRPr>
          </a:p>
        </p:txBody>
      </p:sp>
      <p:sp>
        <p:nvSpPr>
          <p:cNvPr id="21" name="TextBox 20">
            <a:extLst>
              <a:ext uri="{FF2B5EF4-FFF2-40B4-BE49-F238E27FC236}">
                <a16:creationId xmlns:a16="http://schemas.microsoft.com/office/drawing/2014/main" id="{81554F17-AE98-40A0-9117-080A4C4FC00F}"/>
              </a:ext>
            </a:extLst>
          </p:cNvPr>
          <p:cNvSpPr txBox="1"/>
          <p:nvPr/>
        </p:nvSpPr>
        <p:spPr>
          <a:xfrm>
            <a:off x="8443161" y="2758671"/>
            <a:ext cx="908857"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600"/>
              </a:spcAft>
              <a:buClr>
                <a:srgbClr val="FFFFFF"/>
              </a:buClr>
              <a:buSzTx/>
              <a:buFontTx/>
              <a:buNone/>
              <a:tabLst/>
              <a:defRPr/>
            </a:pPr>
            <a:r>
              <a:rPr lang="en-US" sz="2000" kern="0">
                <a:solidFill>
                  <a:srgbClr val="FFFFFF"/>
                </a:solidFill>
                <a:latin typeface="Effra" panose="020B0603020203020204" pitchFamily="34" charset="0"/>
                <a:cs typeface="Effra" panose="020B0603020203020204" pitchFamily="34" charset="0"/>
              </a:rPr>
              <a:t>~53%</a:t>
            </a:r>
            <a:r>
              <a:rPr kumimoji="0" lang="en-US" sz="1200" b="0" i="0" u="none" strike="noStrike" kern="0" cap="none" spc="0" normalizeH="0" baseline="75000">
                <a:ln>
                  <a:noFill/>
                </a:ln>
                <a:solidFill>
                  <a:srgbClr val="FFFFFF"/>
                </a:solidFill>
                <a:effectLst/>
                <a:uLnTx/>
                <a:uFillTx/>
                <a:latin typeface="Effra" panose="020B0603020203020204" pitchFamily="34" charset="0"/>
                <a:cs typeface="Effra" panose="020B0603020203020204" pitchFamily="34" charset="0"/>
              </a:rPr>
              <a:t>*</a:t>
            </a:r>
            <a:endParaRPr kumimoji="0" lang="en-US" sz="1200" b="0" i="0" u="none" strike="noStrike" kern="0" cap="none" spc="0" normalizeH="0" baseline="75000" noProof="0">
              <a:ln>
                <a:noFill/>
              </a:ln>
              <a:solidFill>
                <a:srgbClr val="FFFFFF"/>
              </a:solidFill>
              <a:effectLst/>
              <a:uLnTx/>
              <a:uFillTx/>
              <a:latin typeface="Effra" panose="020B0603020203020204" pitchFamily="34" charset="0"/>
              <a:cs typeface="Effra" panose="020B0603020203020204" pitchFamily="34" charset="0"/>
            </a:endParaRPr>
          </a:p>
        </p:txBody>
      </p:sp>
      <p:sp>
        <p:nvSpPr>
          <p:cNvPr id="23" name="TextBox 22">
            <a:extLst>
              <a:ext uri="{FF2B5EF4-FFF2-40B4-BE49-F238E27FC236}">
                <a16:creationId xmlns:a16="http://schemas.microsoft.com/office/drawing/2014/main" id="{13B429F7-1D7A-4572-8082-95DD95927E9E}"/>
              </a:ext>
            </a:extLst>
          </p:cNvPr>
          <p:cNvSpPr txBox="1"/>
          <p:nvPr/>
        </p:nvSpPr>
        <p:spPr>
          <a:xfrm>
            <a:off x="2039074" y="6217148"/>
            <a:ext cx="8113852" cy="338554"/>
          </a:xfrm>
          <a:prstGeom prst="rect">
            <a:avLst/>
          </a:prstGeom>
          <a:noFill/>
        </p:spPr>
        <p:txBody>
          <a:bodyPr wrap="square" rtlCol="0">
            <a:spAutoFit/>
          </a:bodyPr>
          <a:lstStyle/>
          <a:p>
            <a:pPr algn="ctr">
              <a:spcAft>
                <a:spcPts val="600"/>
              </a:spcAft>
              <a:buClr>
                <a:srgbClr val="FFFFFF"/>
              </a:buClr>
              <a:defRPr/>
            </a:pPr>
            <a:r>
              <a:rPr lang="en-US" sz="800" dirty="0">
                <a:solidFill>
                  <a:srgbClr val="FFFFFF">
                    <a:alpha val="50000"/>
                  </a:srgbClr>
                </a:solidFill>
                <a:cs typeface="Effra Light" panose="020B0403020203020204" pitchFamily="34" charset="0"/>
              </a:rPr>
              <a:t>Use of third party marks / logos is for informational purposes only and no endorsement of or by AMD is intended or implied. GD-83</a:t>
            </a:r>
            <a:br>
              <a:rPr kumimoji="0" lang="en-US" sz="800" b="0" i="0" u="none" strike="noStrike" kern="0" cap="none" spc="0" normalizeH="0" baseline="0" noProof="0" dirty="0">
                <a:ln>
                  <a:noFill/>
                </a:ln>
                <a:solidFill>
                  <a:srgbClr val="FFFFFF">
                    <a:alpha val="50000"/>
                  </a:srgbClr>
                </a:solidFill>
                <a:effectLst/>
                <a:uLnTx/>
                <a:uFillTx/>
                <a:cs typeface="Effra Light" panose="020B0403020203020204" pitchFamily="34" charset="0"/>
              </a:rPr>
            </a:br>
            <a:r>
              <a:rPr kumimoji="0" lang="en-US" sz="800" b="0" i="0" u="none" strike="noStrike" kern="0" cap="none" spc="0" normalizeH="0" baseline="0" noProof="0" dirty="0">
                <a:ln>
                  <a:noFill/>
                </a:ln>
                <a:solidFill>
                  <a:srgbClr val="FFFFFF">
                    <a:alpha val="50000"/>
                  </a:srgbClr>
                </a:solidFill>
                <a:effectLst/>
                <a:uLnTx/>
                <a:uFillTx/>
                <a:cs typeface="Effra Light" panose="020B0403020203020204" pitchFamily="34" charset="0"/>
              </a:rPr>
              <a:t>*S</a:t>
            </a:r>
            <a:r>
              <a:rPr lang="en-US" sz="800" dirty="0" err="1">
                <a:solidFill>
                  <a:srgbClr val="FFFFFF">
                    <a:alpha val="50000"/>
                  </a:srgbClr>
                </a:solidFill>
                <a:latin typeface="Effra Light" panose="020B0403020203020204" pitchFamily="34" charset="0"/>
                <a:cs typeface="Effra Light" panose="020B0403020203020204" pitchFamily="34" charset="0"/>
              </a:rPr>
              <a:t>ee</a:t>
            </a:r>
            <a:r>
              <a:rPr lang="en-US" sz="800" dirty="0">
                <a:solidFill>
                  <a:srgbClr val="FFFFFF">
                    <a:alpha val="50000"/>
                  </a:srgbClr>
                </a:solidFill>
                <a:latin typeface="Effra Light" panose="020B0403020203020204" pitchFamily="34" charset="0"/>
                <a:cs typeface="Effra Light" panose="020B0403020203020204" pitchFamily="34" charset="0"/>
              </a:rPr>
              <a:t> RPS-31, RPS-33 in endnotes. Results are based on August 2018 internal testing of preliminary driver and may vary with use of final driver</a:t>
            </a:r>
            <a:endParaRPr kumimoji="0" lang="en-US" sz="800" b="0" i="0" u="none" strike="noStrike" kern="0" cap="none" spc="0" normalizeH="0" baseline="0" noProof="0" dirty="0">
              <a:ln>
                <a:noFill/>
              </a:ln>
              <a:solidFill>
                <a:srgbClr val="FFFFFF">
                  <a:alpha val="50000"/>
                </a:srgbClr>
              </a:solidFill>
              <a:effectLst/>
              <a:uLnTx/>
              <a:uFillTx/>
              <a:cs typeface="Effra Light" panose="020B0403020203020204" pitchFamily="34" charset="0"/>
            </a:endParaRPr>
          </a:p>
        </p:txBody>
      </p:sp>
      <p:pic>
        <p:nvPicPr>
          <p:cNvPr id="22" name="Picture 21">
            <a:extLst>
              <a:ext uri="{FF2B5EF4-FFF2-40B4-BE49-F238E27FC236}">
                <a16:creationId xmlns:a16="http://schemas.microsoft.com/office/drawing/2014/main" id="{E4CD2CD9-9B13-443C-BD0C-A69810550482}"/>
              </a:ext>
            </a:extLst>
          </p:cNvPr>
          <p:cNvPicPr>
            <a:picLocks noChangeAspect="1"/>
          </p:cNvPicPr>
          <p:nvPr/>
        </p:nvPicPr>
        <p:blipFill>
          <a:blip r:embed="rId5"/>
          <a:stretch>
            <a:fillRect/>
          </a:stretch>
        </p:blipFill>
        <p:spPr>
          <a:xfrm>
            <a:off x="2963635" y="5329670"/>
            <a:ext cx="1737360" cy="396818"/>
          </a:xfrm>
          <a:prstGeom prst="rect">
            <a:avLst/>
          </a:prstGeom>
          <a:effectLst/>
        </p:spPr>
      </p:pic>
      <p:pic>
        <p:nvPicPr>
          <p:cNvPr id="29" name="Picture 28">
            <a:extLst>
              <a:ext uri="{FF2B5EF4-FFF2-40B4-BE49-F238E27FC236}">
                <a16:creationId xmlns:a16="http://schemas.microsoft.com/office/drawing/2014/main" id="{2B5339E4-3E82-42D5-8DE9-CAF057D90494}"/>
              </a:ext>
            </a:extLst>
          </p:cNvPr>
          <p:cNvPicPr>
            <a:picLocks noChangeAspect="1"/>
          </p:cNvPicPr>
          <p:nvPr/>
        </p:nvPicPr>
        <p:blipFill>
          <a:blip r:embed="rId6"/>
          <a:stretch>
            <a:fillRect/>
          </a:stretch>
        </p:blipFill>
        <p:spPr>
          <a:xfrm>
            <a:off x="7492219" y="5307228"/>
            <a:ext cx="1737360" cy="441701"/>
          </a:xfrm>
          <a:prstGeom prst="rect">
            <a:avLst/>
          </a:prstGeom>
          <a:effectLst/>
        </p:spPr>
      </p:pic>
      <p:grpSp>
        <p:nvGrpSpPr>
          <p:cNvPr id="30" name="Group 29">
            <a:extLst>
              <a:ext uri="{FF2B5EF4-FFF2-40B4-BE49-F238E27FC236}">
                <a16:creationId xmlns:a16="http://schemas.microsoft.com/office/drawing/2014/main" id="{99FBACA6-7C2A-4CC9-991F-2711DFF3859E}"/>
              </a:ext>
            </a:extLst>
          </p:cNvPr>
          <p:cNvGrpSpPr/>
          <p:nvPr/>
        </p:nvGrpSpPr>
        <p:grpSpPr>
          <a:xfrm>
            <a:off x="10205859" y="5429528"/>
            <a:ext cx="1847088" cy="1059018"/>
            <a:chOff x="10205859" y="5429528"/>
            <a:chExt cx="1847088" cy="1059018"/>
          </a:xfrm>
        </p:grpSpPr>
        <p:sp>
          <p:nvSpPr>
            <p:cNvPr id="34" name="TextBox 33">
              <a:extLst>
                <a:ext uri="{FF2B5EF4-FFF2-40B4-BE49-F238E27FC236}">
                  <a16:creationId xmlns:a16="http://schemas.microsoft.com/office/drawing/2014/main" id="{0DD46250-BEAC-49CA-A528-38D4A0897EF3}"/>
                </a:ext>
              </a:extLst>
            </p:cNvPr>
            <p:cNvSpPr txBox="1"/>
            <p:nvPr/>
          </p:nvSpPr>
          <p:spPr>
            <a:xfrm>
              <a:off x="10205859" y="6149992"/>
              <a:ext cx="1847088" cy="338554"/>
            </a:xfrm>
            <a:prstGeom prst="rect">
              <a:avLst/>
            </a:prstGeom>
            <a:noFill/>
          </p:spPr>
          <p:txBody>
            <a:bodyPr wrap="square" rtlCol="0">
              <a:spAutoFit/>
            </a:bodyPr>
            <a:lstStyle/>
            <a:p>
              <a:pPr algn="ctr">
                <a:spcAft>
                  <a:spcPts val="600"/>
                </a:spcAft>
                <a:buClr>
                  <a:schemeClr val="bg2"/>
                </a:buClr>
              </a:pPr>
              <a:r>
                <a:rPr lang="en-US" sz="1600" dirty="0">
                  <a:latin typeface="Effra" panose="020B0603020203020204" pitchFamily="34" charset="0"/>
                  <a:cs typeface="Effra" panose="020B0603020203020204" pitchFamily="34" charset="0"/>
                </a:rPr>
                <a:t>FOR ENTERPRISE</a:t>
              </a:r>
            </a:p>
          </p:txBody>
        </p:sp>
        <p:pic>
          <p:nvPicPr>
            <p:cNvPr id="35" name="Picture 34">
              <a:extLst>
                <a:ext uri="{FF2B5EF4-FFF2-40B4-BE49-F238E27FC236}">
                  <a16:creationId xmlns:a16="http://schemas.microsoft.com/office/drawing/2014/main" id="{7069B8D7-1A85-4693-AAE8-40E97A2E384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350867" y="5429528"/>
              <a:ext cx="1621874" cy="657296"/>
            </a:xfrm>
            <a:prstGeom prst="rect">
              <a:avLst/>
            </a:prstGeom>
          </p:spPr>
        </p:pic>
      </p:grpSp>
    </p:spTree>
    <p:extLst>
      <p:ext uri="{BB962C8B-B14F-4D97-AF65-F5344CB8AC3E}">
        <p14:creationId xmlns:p14="http://schemas.microsoft.com/office/powerpoint/2010/main" val="41675351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4A5C110-B7FA-4603-9CAB-E2EF54F5571F}"/>
              </a:ext>
            </a:extLst>
          </p:cNvPr>
          <p:cNvSpPr txBox="1"/>
          <p:nvPr/>
        </p:nvSpPr>
        <p:spPr>
          <a:xfrm>
            <a:off x="222279" y="131887"/>
            <a:ext cx="5063953" cy="369332"/>
          </a:xfrm>
          <a:prstGeom prst="rect">
            <a:avLst/>
          </a:prstGeom>
          <a:noFill/>
        </p:spPr>
        <p:txBody>
          <a:bodyPr wrap="square" lIns="0" rIns="0" rtlCol="0">
            <a:spAutoFit/>
          </a:bodyPr>
          <a:lstStyle/>
          <a:p>
            <a:pPr lvl="0">
              <a:defRPr/>
            </a:pPr>
            <a:r>
              <a:rPr lang="en-US">
                <a:solidFill>
                  <a:schemeClr val="bg1"/>
                </a:solidFill>
                <a:latin typeface="Effra Medium" panose="020B0703020203020204" pitchFamily="34" charset="0"/>
                <a:cs typeface="Effra Medium" panose="020B0703020203020204" pitchFamily="34" charset="0"/>
              </a:rPr>
              <a:t>PERFORMANCE</a:t>
            </a:r>
          </a:p>
        </p:txBody>
      </p:sp>
      <p:sp>
        <p:nvSpPr>
          <p:cNvPr id="28" name="Content Placeholder 1">
            <a:extLst>
              <a:ext uri="{FF2B5EF4-FFF2-40B4-BE49-F238E27FC236}">
                <a16:creationId xmlns:a16="http://schemas.microsoft.com/office/drawing/2014/main" id="{4D251CAA-EFD7-46B4-A2DC-028D47F66E29}"/>
              </a:ext>
            </a:extLst>
          </p:cNvPr>
          <p:cNvSpPr txBox="1">
            <a:spLocks/>
          </p:cNvSpPr>
          <p:nvPr/>
        </p:nvSpPr>
        <p:spPr>
          <a:xfrm>
            <a:off x="0" y="1117600"/>
            <a:ext cx="11474450" cy="636588"/>
          </a:xfrm>
          <a:prstGeom prst="rect">
            <a:avLst/>
          </a:prstGeom>
        </p:spPr>
        <p:txBody>
          <a:bodyPr numCol="2"/>
          <a:lstStyle>
            <a:lvl1pPr marL="342797" indent="-342797" algn="l" defTabSz="914126" rtl="0" eaLnBrk="1" latinLnBrk="0" hangingPunct="1">
              <a:spcBef>
                <a:spcPts val="600"/>
              </a:spcBef>
              <a:spcAft>
                <a:spcPts val="0"/>
              </a:spcAft>
              <a:buClr>
                <a:schemeClr val="accent1"/>
              </a:buClr>
              <a:buSzPct val="80000"/>
              <a:buFontTx/>
              <a:buBlip>
                <a:blip r:embed="rId3"/>
              </a:buBlip>
              <a:defRPr sz="1999" b="0" i="0" kern="1200">
                <a:solidFill>
                  <a:schemeClr val="tx1"/>
                </a:solidFill>
                <a:latin typeface="Effra Light" charset="0"/>
                <a:ea typeface="Effra Light" charset="0"/>
                <a:cs typeface="Effra Light" charset="0"/>
              </a:defRPr>
            </a:lvl1pPr>
            <a:lvl2pPr marL="548475" indent="-180921" algn="l" defTabSz="914126" rtl="0" eaLnBrk="1" latinLnBrk="0" hangingPunct="1">
              <a:spcBef>
                <a:spcPts val="200"/>
              </a:spcBef>
              <a:spcAft>
                <a:spcPts val="0"/>
              </a:spcAft>
              <a:buClr>
                <a:schemeClr val="accent1"/>
              </a:buClr>
              <a:buSzPct val="80000"/>
              <a:buFontTx/>
              <a:buBlip>
                <a:blip r:embed="rId3"/>
              </a:buBlip>
              <a:defRPr sz="1799" b="0" i="0" kern="1200" spc="0">
                <a:solidFill>
                  <a:schemeClr val="tx1"/>
                </a:solidFill>
                <a:latin typeface="Effra Light" charset="0"/>
                <a:ea typeface="Effra Light" charset="0"/>
                <a:cs typeface="Effra Light" charset="0"/>
              </a:defRPr>
            </a:lvl2pPr>
            <a:lvl3pPr marL="745901" indent="-176160" algn="l" defTabSz="914126" rtl="0" eaLnBrk="1" latinLnBrk="0" hangingPunct="1">
              <a:spcBef>
                <a:spcPts val="200"/>
              </a:spcBef>
              <a:spcAft>
                <a:spcPts val="0"/>
              </a:spcAft>
              <a:buClr>
                <a:schemeClr val="accent1"/>
              </a:buClr>
              <a:buSzPct val="80000"/>
              <a:buFontTx/>
              <a:buBlip>
                <a:blip r:embed="rId3"/>
              </a:buBlip>
              <a:defRPr sz="14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914126" indent="-168225" algn="l" defTabSz="914126" rtl="0" eaLnBrk="1" latinLnBrk="0" hangingPunct="1">
              <a:spcBef>
                <a:spcPts val="200"/>
              </a:spcBef>
              <a:spcAft>
                <a:spcPts val="0"/>
              </a:spcAft>
              <a:buClr>
                <a:schemeClr val="accent1"/>
              </a:buClr>
              <a:buSzPct val="80000"/>
              <a:buFontTx/>
              <a:buBlip>
                <a:blip r:embed="rId3"/>
              </a:buBlip>
              <a:defRPr sz="12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4pPr>
            <a:lvl5pPr marL="1082350" indent="-168225" algn="l" defTabSz="914126" rtl="0" eaLnBrk="1" latinLnBrk="0" hangingPunct="1">
              <a:spcBef>
                <a:spcPts val="200"/>
              </a:spcBef>
              <a:spcAft>
                <a:spcPts val="0"/>
              </a:spcAft>
              <a:buClr>
                <a:schemeClr val="accent1"/>
              </a:buClr>
              <a:buSzPct val="80000"/>
              <a:buFontTx/>
              <a:buBlip>
                <a:blip r:embed="rId3"/>
              </a:buBlip>
              <a:defRPr sz="105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5pPr>
            <a:lvl6pPr marL="2513846"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2970908"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27971"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885034"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9pPr>
          </a:lstStyle>
          <a:p>
            <a:endParaRPr lang="en-US">
              <a:latin typeface="Effra Light" panose="020B0403020203020204"/>
            </a:endParaRPr>
          </a:p>
          <a:p>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a:p>
        </p:txBody>
      </p:sp>
      <p:sp>
        <p:nvSpPr>
          <p:cNvPr id="24" name="Rectangle 23">
            <a:extLst>
              <a:ext uri="{FF2B5EF4-FFF2-40B4-BE49-F238E27FC236}">
                <a16:creationId xmlns:a16="http://schemas.microsoft.com/office/drawing/2014/main" id="{38BE26D8-E1A0-4107-9E7B-64282E15D704}"/>
              </a:ext>
            </a:extLst>
          </p:cNvPr>
          <p:cNvSpPr/>
          <p:nvPr/>
        </p:nvSpPr>
        <p:spPr>
          <a:xfrm>
            <a:off x="0" y="1844983"/>
            <a:ext cx="12192000" cy="3989520"/>
          </a:xfrm>
          <a:prstGeom prst="rect">
            <a:avLst/>
          </a:prstGeom>
          <a:gradFill flip="none" rotWithShape="1">
            <a:gsLst>
              <a:gs pos="50000">
                <a:srgbClr val="0000E1">
                  <a:alpha val="50000"/>
                </a:srgbClr>
              </a:gs>
              <a:gs pos="15000">
                <a:srgbClr val="0000E1">
                  <a:alpha val="40000"/>
                </a:srgbClr>
              </a:gs>
              <a:gs pos="0">
                <a:srgbClr val="0000E1">
                  <a:alpha val="0"/>
                </a:srgbClr>
              </a:gs>
              <a:gs pos="85000">
                <a:srgbClr val="0000E1">
                  <a:alpha val="40000"/>
                </a:srgbClr>
              </a:gs>
              <a:gs pos="100000">
                <a:srgbClr val="0000E1">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Effra Heavy" panose="020B0803020203020204" pitchFamily="34" charset="0"/>
              <a:cs typeface="Effra Heavy" panose="020B0803020203020204" pitchFamily="34" charset="0"/>
            </a:endParaRPr>
          </a:p>
        </p:txBody>
      </p:sp>
      <p:grpSp>
        <p:nvGrpSpPr>
          <p:cNvPr id="25" name="Group 24">
            <a:extLst>
              <a:ext uri="{FF2B5EF4-FFF2-40B4-BE49-F238E27FC236}">
                <a16:creationId xmlns:a16="http://schemas.microsoft.com/office/drawing/2014/main" id="{B71BEBAC-9641-42CA-89DF-A4AB3F50585A}"/>
              </a:ext>
            </a:extLst>
          </p:cNvPr>
          <p:cNvGrpSpPr/>
          <p:nvPr/>
        </p:nvGrpSpPr>
        <p:grpSpPr>
          <a:xfrm>
            <a:off x="1" y="1851325"/>
            <a:ext cx="12192000" cy="3983178"/>
            <a:chOff x="423747" y="2043549"/>
            <a:chExt cx="11329889" cy="3983178"/>
          </a:xfrm>
        </p:grpSpPr>
        <p:cxnSp>
          <p:nvCxnSpPr>
            <p:cNvPr id="26" name="Straight Connector 25">
              <a:extLst>
                <a:ext uri="{FF2B5EF4-FFF2-40B4-BE49-F238E27FC236}">
                  <a16:creationId xmlns:a16="http://schemas.microsoft.com/office/drawing/2014/main" id="{FECF15F5-B05D-4A3D-BD6A-FC845472335F}"/>
                </a:ext>
              </a:extLst>
            </p:cNvPr>
            <p:cNvCxnSpPr/>
            <p:nvPr/>
          </p:nvCxnSpPr>
          <p:spPr>
            <a:xfrm>
              <a:off x="423747" y="2043549"/>
              <a:ext cx="11329889"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3C0D7389-799A-4F54-8AB2-514E3F5A3C3F}"/>
                </a:ext>
              </a:extLst>
            </p:cNvPr>
            <p:cNvCxnSpPr/>
            <p:nvPr userDrawn="1"/>
          </p:nvCxnSpPr>
          <p:spPr>
            <a:xfrm>
              <a:off x="423747" y="6026727"/>
              <a:ext cx="11329889"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p:spPr>
          <p:style>
            <a:lnRef idx="1">
              <a:schemeClr val="accent1"/>
            </a:lnRef>
            <a:fillRef idx="0">
              <a:schemeClr val="accent1"/>
            </a:fillRef>
            <a:effectRef idx="0">
              <a:schemeClr val="accent1"/>
            </a:effectRef>
            <a:fontRef idx="minor">
              <a:schemeClr val="tx1"/>
            </a:fontRef>
          </p:style>
        </p:cxnSp>
      </p:grpSp>
      <p:sp>
        <p:nvSpPr>
          <p:cNvPr id="44" name="Rectangle 43">
            <a:extLst>
              <a:ext uri="{FF2B5EF4-FFF2-40B4-BE49-F238E27FC236}">
                <a16:creationId xmlns:a16="http://schemas.microsoft.com/office/drawing/2014/main" id="{F5F6B098-C5A9-4369-B7D5-1A5E2B2A9C80}"/>
              </a:ext>
            </a:extLst>
          </p:cNvPr>
          <p:cNvSpPr/>
          <p:nvPr/>
        </p:nvSpPr>
        <p:spPr>
          <a:xfrm>
            <a:off x="0" y="608816"/>
            <a:ext cx="12192000" cy="1138773"/>
          </a:xfrm>
          <a:prstGeom prst="rect">
            <a:avLst/>
          </a:prstGeom>
        </p:spPr>
        <p:txBody>
          <a:bodyPr wrap="square">
            <a:spAutoFit/>
          </a:bodyPr>
          <a:lstStyle/>
          <a:p>
            <a:pPr lvl="0" algn="ctr">
              <a:defRPr/>
            </a:pPr>
            <a:r>
              <a:rPr lang="en-US" sz="4000" kern="0">
                <a:solidFill>
                  <a:srgbClr val="FFFFFF"/>
                </a:solidFill>
                <a:latin typeface="Effra" panose="020B0603020203020204" pitchFamily="34" charset="0"/>
                <a:cs typeface="Effra" panose="020B0603020203020204" pitchFamily="34" charset="0"/>
              </a:rPr>
              <a:t>Design &amp; Manufacturing Workflows</a:t>
            </a:r>
            <a:br>
              <a:rPr kumimoji="0" lang="en-US" sz="4400" b="0" i="0" u="none" strike="noStrike" kern="0" cap="none" spc="0" normalizeH="0" baseline="0" noProof="0">
                <a:ln>
                  <a:noFill/>
                </a:ln>
                <a:solidFill>
                  <a:srgbClr val="FFFFFF"/>
                </a:solidFill>
                <a:effectLst/>
                <a:uLnTx/>
                <a:uFillTx/>
                <a:cs typeface="Effra Light" panose="020B0403020203020204" pitchFamily="34" charset="0"/>
              </a:rPr>
            </a:br>
            <a:r>
              <a:rPr lang="en-US" sz="2800" kern="0">
                <a:solidFill>
                  <a:srgbClr val="FFFFFF"/>
                </a:solidFill>
                <a:latin typeface="Effra Light" panose="020B0403020203020204" pitchFamily="34" charset="0"/>
                <a:cs typeface="Effra Light" panose="020B0403020203020204" pitchFamily="34" charset="0"/>
              </a:rPr>
              <a:t>Performance Improvements</a:t>
            </a:r>
            <a:endParaRPr kumimoji="0" lang="en-US" sz="2800" b="0" i="0" u="none" strike="noStrike" kern="0" cap="none" spc="0" normalizeH="0" baseline="0" noProof="0">
              <a:ln>
                <a:noFill/>
              </a:ln>
              <a:solidFill>
                <a:srgbClr val="FFFFFF"/>
              </a:solidFill>
              <a:effectLst/>
              <a:uLnTx/>
              <a:uFillTx/>
              <a:latin typeface="Effra Light" panose="020B0403020203020204" pitchFamily="34" charset="0"/>
              <a:cs typeface="Effra Light" panose="020B0403020203020204" pitchFamily="34" charset="0"/>
            </a:endParaRPr>
          </a:p>
        </p:txBody>
      </p:sp>
      <p:sp>
        <p:nvSpPr>
          <p:cNvPr id="18" name="Rectangle 17">
            <a:extLst>
              <a:ext uri="{FF2B5EF4-FFF2-40B4-BE49-F238E27FC236}">
                <a16:creationId xmlns:a16="http://schemas.microsoft.com/office/drawing/2014/main" id="{E2D227CB-E630-4C61-B80B-0D444AD91C0D}"/>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cxnSp>
        <p:nvCxnSpPr>
          <p:cNvPr id="15" name="Straight Connector 14">
            <a:extLst>
              <a:ext uri="{FF2B5EF4-FFF2-40B4-BE49-F238E27FC236}">
                <a16:creationId xmlns:a16="http://schemas.microsoft.com/office/drawing/2014/main" id="{8FE76818-8AC5-479E-B500-2E492CF50633}"/>
              </a:ext>
            </a:extLst>
          </p:cNvPr>
          <p:cNvCxnSpPr/>
          <p:nvPr/>
        </p:nvCxnSpPr>
        <p:spPr>
          <a:xfrm>
            <a:off x="1569720" y="3533708"/>
            <a:ext cx="905256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F179A044-3FD9-421A-845F-B4FF9C375EA2}"/>
              </a:ext>
            </a:extLst>
          </p:cNvPr>
          <p:cNvSpPr/>
          <p:nvPr/>
        </p:nvSpPr>
        <p:spPr>
          <a:xfrm>
            <a:off x="1007170" y="3391014"/>
            <a:ext cx="564577" cy="276999"/>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effectLst/>
                <a:uLnTx/>
                <a:uFillTx/>
                <a:latin typeface="Avenir Light" panose="020B0402020203020204" pitchFamily="34" charset="0"/>
              </a:rPr>
              <a:t>100%</a:t>
            </a:r>
          </a:p>
        </p:txBody>
      </p:sp>
      <p:graphicFrame>
        <p:nvGraphicFramePr>
          <p:cNvPr id="17" name="Chart 16">
            <a:extLst>
              <a:ext uri="{FF2B5EF4-FFF2-40B4-BE49-F238E27FC236}">
                <a16:creationId xmlns:a16="http://schemas.microsoft.com/office/drawing/2014/main" id="{E4DE6D17-D989-404F-807F-2D5C41B3CCBD}"/>
              </a:ext>
            </a:extLst>
          </p:cNvPr>
          <p:cNvGraphicFramePr/>
          <p:nvPr>
            <p:extLst>
              <p:ext uri="{D42A27DB-BD31-4B8C-83A1-F6EECF244321}">
                <p14:modId xmlns:p14="http://schemas.microsoft.com/office/powerpoint/2010/main" val="2105998490"/>
              </p:ext>
            </p:extLst>
          </p:nvPr>
        </p:nvGraphicFramePr>
        <p:xfrm>
          <a:off x="1433565" y="1846160"/>
          <a:ext cx="9324870" cy="4836163"/>
        </p:xfrm>
        <a:graphic>
          <a:graphicData uri="http://schemas.openxmlformats.org/drawingml/2006/chart">
            <c:chart xmlns:c="http://schemas.openxmlformats.org/drawingml/2006/chart" xmlns:r="http://schemas.openxmlformats.org/officeDocument/2006/relationships" r:id="rId4"/>
          </a:graphicData>
        </a:graphic>
      </p:graphicFrame>
      <p:sp>
        <p:nvSpPr>
          <p:cNvPr id="19" name="TextBox 18">
            <a:extLst>
              <a:ext uri="{FF2B5EF4-FFF2-40B4-BE49-F238E27FC236}">
                <a16:creationId xmlns:a16="http://schemas.microsoft.com/office/drawing/2014/main" id="{EB8C75FF-D076-4278-A6D0-AF22DEC59926}"/>
              </a:ext>
            </a:extLst>
          </p:cNvPr>
          <p:cNvSpPr txBox="1"/>
          <p:nvPr/>
        </p:nvSpPr>
        <p:spPr>
          <a:xfrm>
            <a:off x="3920086" y="3049677"/>
            <a:ext cx="908857"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600"/>
              </a:spcAft>
              <a:buClr>
                <a:srgbClr val="FFFFFF"/>
              </a:buClr>
              <a:buSzTx/>
              <a:buFontTx/>
              <a:buNone/>
              <a:tabLst/>
              <a:defRPr/>
            </a:pPr>
            <a:r>
              <a:rPr lang="en-US" sz="2000" kern="0">
                <a:solidFill>
                  <a:srgbClr val="FFFFFF"/>
                </a:solidFill>
                <a:latin typeface="Effra" panose="020B0603020203020204" pitchFamily="34" charset="0"/>
                <a:cs typeface="Effra" panose="020B0603020203020204" pitchFamily="34" charset="0"/>
              </a:rPr>
              <a:t>~33</a:t>
            </a:r>
            <a:r>
              <a:rPr kumimoji="0" lang="en-US" sz="2000" b="0" i="0" u="none" strike="noStrike" kern="0" cap="none" spc="0" normalizeH="0" baseline="0" noProof="0">
                <a:ln>
                  <a:noFill/>
                </a:ln>
                <a:solidFill>
                  <a:srgbClr val="FFFFFF"/>
                </a:solidFill>
                <a:effectLst/>
                <a:uLnTx/>
                <a:uFillTx/>
                <a:latin typeface="Effra" panose="020B0603020203020204" pitchFamily="34" charset="0"/>
                <a:cs typeface="Effra" panose="020B0603020203020204" pitchFamily="34" charset="0"/>
              </a:rPr>
              <a:t>%</a:t>
            </a:r>
            <a:r>
              <a:rPr kumimoji="0" lang="en-US" sz="1200" b="0" i="0" u="none" strike="noStrike" kern="0" cap="none" spc="0" normalizeH="0" baseline="75000">
                <a:ln>
                  <a:noFill/>
                </a:ln>
                <a:solidFill>
                  <a:srgbClr val="FFFFFF"/>
                </a:solidFill>
                <a:effectLst/>
                <a:uLnTx/>
                <a:uFillTx/>
                <a:latin typeface="Effra" panose="020B0603020203020204" pitchFamily="34" charset="0"/>
                <a:cs typeface="Effra" panose="020B0603020203020204" pitchFamily="34" charset="0"/>
              </a:rPr>
              <a:t>*</a:t>
            </a:r>
            <a:endParaRPr kumimoji="0" lang="en-US" sz="1200" b="0" i="0" u="none" strike="noStrike" kern="0" cap="none" spc="0" normalizeH="0" baseline="75000" noProof="0">
              <a:ln>
                <a:noFill/>
              </a:ln>
              <a:solidFill>
                <a:srgbClr val="FFFFFF"/>
              </a:solidFill>
              <a:effectLst/>
              <a:uLnTx/>
              <a:uFillTx/>
              <a:latin typeface="Effra" panose="020B0603020203020204" pitchFamily="34" charset="0"/>
              <a:cs typeface="Effra" panose="020B0603020203020204" pitchFamily="34" charset="0"/>
            </a:endParaRPr>
          </a:p>
        </p:txBody>
      </p:sp>
      <p:sp>
        <p:nvSpPr>
          <p:cNvPr id="21" name="TextBox 20">
            <a:extLst>
              <a:ext uri="{FF2B5EF4-FFF2-40B4-BE49-F238E27FC236}">
                <a16:creationId xmlns:a16="http://schemas.microsoft.com/office/drawing/2014/main" id="{81554F17-AE98-40A0-9117-080A4C4FC00F}"/>
              </a:ext>
            </a:extLst>
          </p:cNvPr>
          <p:cNvSpPr txBox="1"/>
          <p:nvPr/>
        </p:nvSpPr>
        <p:spPr>
          <a:xfrm>
            <a:off x="8443161" y="3282557"/>
            <a:ext cx="908857"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600"/>
              </a:spcAft>
              <a:buClr>
                <a:srgbClr val="FFFFFF"/>
              </a:buClr>
              <a:buSzTx/>
              <a:buFontTx/>
              <a:buNone/>
              <a:tabLst/>
              <a:defRPr/>
            </a:pPr>
            <a:r>
              <a:rPr lang="en-US" sz="2000" kern="0">
                <a:solidFill>
                  <a:srgbClr val="FFFFFF"/>
                </a:solidFill>
                <a:latin typeface="Effra" panose="020B0603020203020204" pitchFamily="34" charset="0"/>
                <a:cs typeface="Effra" panose="020B0603020203020204" pitchFamily="34" charset="0"/>
              </a:rPr>
              <a:t>~17%</a:t>
            </a:r>
            <a:r>
              <a:rPr kumimoji="0" lang="en-US" sz="1200" b="0" i="0" u="none" strike="noStrike" kern="0" cap="none" spc="0" normalizeH="0" baseline="75000">
                <a:ln>
                  <a:noFill/>
                </a:ln>
                <a:solidFill>
                  <a:srgbClr val="FFFFFF"/>
                </a:solidFill>
                <a:effectLst/>
                <a:uLnTx/>
                <a:uFillTx/>
                <a:latin typeface="Effra" panose="020B0603020203020204" pitchFamily="34" charset="0"/>
                <a:cs typeface="Effra" panose="020B0603020203020204" pitchFamily="34" charset="0"/>
              </a:rPr>
              <a:t>*</a:t>
            </a:r>
            <a:endParaRPr kumimoji="0" lang="en-US" sz="1200" b="0" i="0" u="none" strike="noStrike" kern="0" cap="none" spc="0" normalizeH="0" baseline="75000" noProof="0">
              <a:ln>
                <a:noFill/>
              </a:ln>
              <a:solidFill>
                <a:srgbClr val="FFFFFF"/>
              </a:solidFill>
              <a:effectLst/>
              <a:uLnTx/>
              <a:uFillTx/>
              <a:latin typeface="Effra" panose="020B0603020203020204" pitchFamily="34" charset="0"/>
              <a:cs typeface="Effra" panose="020B0603020203020204" pitchFamily="34" charset="0"/>
            </a:endParaRPr>
          </a:p>
        </p:txBody>
      </p:sp>
      <p:sp>
        <p:nvSpPr>
          <p:cNvPr id="23" name="TextBox 22">
            <a:extLst>
              <a:ext uri="{FF2B5EF4-FFF2-40B4-BE49-F238E27FC236}">
                <a16:creationId xmlns:a16="http://schemas.microsoft.com/office/drawing/2014/main" id="{13B429F7-1D7A-4572-8082-95DD95927E9E}"/>
              </a:ext>
            </a:extLst>
          </p:cNvPr>
          <p:cNvSpPr txBox="1"/>
          <p:nvPr/>
        </p:nvSpPr>
        <p:spPr>
          <a:xfrm>
            <a:off x="2039074" y="6217148"/>
            <a:ext cx="8113852" cy="338554"/>
          </a:xfrm>
          <a:prstGeom prst="rect">
            <a:avLst/>
          </a:prstGeom>
          <a:noFill/>
        </p:spPr>
        <p:txBody>
          <a:bodyPr wrap="square" rtlCol="0">
            <a:spAutoFit/>
          </a:bodyPr>
          <a:lstStyle/>
          <a:p>
            <a:pPr algn="ctr">
              <a:spcAft>
                <a:spcPts val="600"/>
              </a:spcAft>
              <a:buClr>
                <a:srgbClr val="FFFFFF"/>
              </a:buClr>
              <a:defRPr/>
            </a:pPr>
            <a:r>
              <a:rPr lang="en-US" sz="800">
                <a:solidFill>
                  <a:srgbClr val="FFFFFF">
                    <a:alpha val="50000"/>
                  </a:srgbClr>
                </a:solidFill>
                <a:cs typeface="Effra Light" panose="020B0403020203020204" pitchFamily="34" charset="0"/>
              </a:rPr>
              <a:t>Use of third party marks / logos is for informational purposes only and no endorsement of or by AMD is intended or implied. GD-83</a:t>
            </a:r>
            <a:br>
              <a:rPr kumimoji="0" lang="en-US" sz="800" b="0" i="0" u="none" strike="noStrike" kern="0" cap="none" spc="0" normalizeH="0" baseline="0" noProof="0">
                <a:ln>
                  <a:noFill/>
                </a:ln>
                <a:solidFill>
                  <a:srgbClr val="FFFFFF">
                    <a:alpha val="50000"/>
                  </a:srgbClr>
                </a:solidFill>
                <a:effectLst/>
                <a:uLnTx/>
                <a:uFillTx/>
                <a:cs typeface="Effra Light" panose="020B0403020203020204" pitchFamily="34" charset="0"/>
              </a:rPr>
            </a:br>
            <a:r>
              <a:rPr kumimoji="0" lang="en-US" sz="800" b="0" i="0" u="none" strike="noStrike" kern="0" cap="none" spc="0" normalizeH="0" baseline="0" noProof="0">
                <a:ln>
                  <a:noFill/>
                </a:ln>
                <a:solidFill>
                  <a:srgbClr val="FFFFFF">
                    <a:alpha val="50000"/>
                  </a:srgbClr>
                </a:solidFill>
                <a:effectLst/>
                <a:uLnTx/>
                <a:uFillTx/>
                <a:cs typeface="Effra Light" panose="020B0403020203020204" pitchFamily="34" charset="0"/>
              </a:rPr>
              <a:t>*S</a:t>
            </a:r>
            <a:r>
              <a:rPr lang="en-US" sz="800" err="1">
                <a:solidFill>
                  <a:srgbClr val="FFFFFF">
                    <a:alpha val="50000"/>
                  </a:srgbClr>
                </a:solidFill>
                <a:latin typeface="Effra Light" panose="020B0403020203020204" pitchFamily="34" charset="0"/>
                <a:cs typeface="Effra Light" panose="020B0403020203020204" pitchFamily="34" charset="0"/>
              </a:rPr>
              <a:t>ee</a:t>
            </a:r>
            <a:r>
              <a:rPr lang="en-US" sz="800">
                <a:solidFill>
                  <a:srgbClr val="FFFFFF">
                    <a:alpha val="50000"/>
                  </a:srgbClr>
                </a:solidFill>
                <a:latin typeface="Effra Light" panose="020B0403020203020204" pitchFamily="34" charset="0"/>
                <a:cs typeface="Effra Light" panose="020B0403020203020204" pitchFamily="34" charset="0"/>
              </a:rPr>
              <a:t> RPS-32, RPS-34 in endnotes. Results are based on August 2018 internal testing of preliminary driver and may vary with use of final driver</a:t>
            </a:r>
            <a:endParaRPr kumimoji="0" lang="en-US" sz="800" b="0" i="0" u="none" strike="noStrike" kern="0" cap="none" spc="0" normalizeH="0" baseline="0" noProof="0">
              <a:ln>
                <a:noFill/>
              </a:ln>
              <a:solidFill>
                <a:srgbClr val="FFFFFF">
                  <a:alpha val="50000"/>
                </a:srgbClr>
              </a:solidFill>
              <a:effectLst/>
              <a:uLnTx/>
              <a:uFillTx/>
              <a:cs typeface="Effra Light" panose="020B0403020203020204" pitchFamily="34" charset="0"/>
            </a:endParaRPr>
          </a:p>
        </p:txBody>
      </p:sp>
      <p:pic>
        <p:nvPicPr>
          <p:cNvPr id="34" name="Picture 33">
            <a:extLst>
              <a:ext uri="{FF2B5EF4-FFF2-40B4-BE49-F238E27FC236}">
                <a16:creationId xmlns:a16="http://schemas.microsoft.com/office/drawing/2014/main" id="{805ECC22-E118-4313-9FF1-9E754CE7359E}"/>
              </a:ext>
            </a:extLst>
          </p:cNvPr>
          <p:cNvPicPr>
            <a:picLocks noChangeAspect="1"/>
          </p:cNvPicPr>
          <p:nvPr/>
        </p:nvPicPr>
        <p:blipFill rotWithShape="1">
          <a:blip r:embed="rId5"/>
          <a:srcRect l="1074" t="10396" r="1048" b="10942"/>
          <a:stretch/>
        </p:blipFill>
        <p:spPr>
          <a:xfrm>
            <a:off x="2963487" y="5426501"/>
            <a:ext cx="1737360" cy="206856"/>
          </a:xfrm>
          <a:prstGeom prst="rect">
            <a:avLst/>
          </a:prstGeom>
          <a:effectLst/>
        </p:spPr>
      </p:pic>
      <p:sp>
        <p:nvSpPr>
          <p:cNvPr id="2" name="TextBox 1">
            <a:extLst>
              <a:ext uri="{FF2B5EF4-FFF2-40B4-BE49-F238E27FC236}">
                <a16:creationId xmlns:a16="http://schemas.microsoft.com/office/drawing/2014/main" id="{EF85B7B5-2757-46C8-BE33-D34C3D866393}"/>
              </a:ext>
            </a:extLst>
          </p:cNvPr>
          <p:cNvSpPr txBox="1"/>
          <p:nvPr/>
        </p:nvSpPr>
        <p:spPr>
          <a:xfrm>
            <a:off x="7611316" y="5325125"/>
            <a:ext cx="1500121" cy="453970"/>
          </a:xfrm>
          <a:prstGeom prst="rect">
            <a:avLst/>
          </a:prstGeom>
          <a:noFill/>
        </p:spPr>
        <p:txBody>
          <a:bodyPr wrap="square" rtlCol="0">
            <a:spAutoFit/>
          </a:bodyPr>
          <a:lstStyle/>
          <a:p>
            <a:pPr algn="ctr">
              <a:spcAft>
                <a:spcPts val="600"/>
              </a:spcAft>
              <a:buClr>
                <a:schemeClr val="bg2"/>
              </a:buClr>
            </a:pPr>
            <a:r>
              <a:rPr lang="en-US" sz="2350">
                <a:latin typeface="Effra Medium" panose="020B0703020203020204" pitchFamily="34" charset="0"/>
                <a:cs typeface="Effra Medium" panose="020B0703020203020204" pitchFamily="34" charset="0"/>
              </a:rPr>
              <a:t>VRMARK</a:t>
            </a:r>
            <a:r>
              <a:rPr lang="en-US" sz="2000" baseline="34000">
                <a:latin typeface="Effra Medium" panose="020B0703020203020204" pitchFamily="34" charset="0"/>
                <a:cs typeface="Effra Medium" panose="020B0703020203020204" pitchFamily="34" charset="0"/>
              </a:rPr>
              <a:t>®</a:t>
            </a:r>
            <a:endParaRPr lang="en-US" sz="2350" baseline="34000">
              <a:latin typeface="Effra Medium" panose="020B0703020203020204" pitchFamily="34" charset="0"/>
              <a:cs typeface="Effra Medium" panose="020B0703020203020204" pitchFamily="34" charset="0"/>
            </a:endParaRPr>
          </a:p>
        </p:txBody>
      </p:sp>
      <p:grpSp>
        <p:nvGrpSpPr>
          <p:cNvPr id="22" name="Group 21">
            <a:extLst>
              <a:ext uri="{FF2B5EF4-FFF2-40B4-BE49-F238E27FC236}">
                <a16:creationId xmlns:a16="http://schemas.microsoft.com/office/drawing/2014/main" id="{2F16CF59-6205-488B-8088-BA6811D0DAFF}"/>
              </a:ext>
            </a:extLst>
          </p:cNvPr>
          <p:cNvGrpSpPr/>
          <p:nvPr/>
        </p:nvGrpSpPr>
        <p:grpSpPr>
          <a:xfrm>
            <a:off x="10205859" y="5429528"/>
            <a:ext cx="1847088" cy="1059018"/>
            <a:chOff x="10205859" y="5429528"/>
            <a:chExt cx="1847088" cy="1059018"/>
          </a:xfrm>
        </p:grpSpPr>
        <p:sp>
          <p:nvSpPr>
            <p:cNvPr id="29" name="TextBox 28">
              <a:extLst>
                <a:ext uri="{FF2B5EF4-FFF2-40B4-BE49-F238E27FC236}">
                  <a16:creationId xmlns:a16="http://schemas.microsoft.com/office/drawing/2014/main" id="{886CB60B-CFE5-4003-BEA0-81F5191DE514}"/>
                </a:ext>
              </a:extLst>
            </p:cNvPr>
            <p:cNvSpPr txBox="1"/>
            <p:nvPr/>
          </p:nvSpPr>
          <p:spPr>
            <a:xfrm>
              <a:off x="10205859" y="6149992"/>
              <a:ext cx="1847088" cy="338554"/>
            </a:xfrm>
            <a:prstGeom prst="rect">
              <a:avLst/>
            </a:prstGeom>
            <a:noFill/>
          </p:spPr>
          <p:txBody>
            <a:bodyPr wrap="square" rtlCol="0">
              <a:spAutoFit/>
            </a:bodyPr>
            <a:lstStyle/>
            <a:p>
              <a:pPr algn="ctr">
                <a:spcAft>
                  <a:spcPts val="600"/>
                </a:spcAft>
                <a:buClr>
                  <a:schemeClr val="bg2"/>
                </a:buClr>
              </a:pPr>
              <a:r>
                <a:rPr lang="en-US" sz="1600" dirty="0">
                  <a:latin typeface="Effra" panose="020B0603020203020204" pitchFamily="34" charset="0"/>
                  <a:cs typeface="Effra" panose="020B0603020203020204" pitchFamily="34" charset="0"/>
                </a:rPr>
                <a:t>FOR ENTERPRISE</a:t>
              </a:r>
            </a:p>
          </p:txBody>
        </p:sp>
        <p:pic>
          <p:nvPicPr>
            <p:cNvPr id="30" name="Picture 29">
              <a:extLst>
                <a:ext uri="{FF2B5EF4-FFF2-40B4-BE49-F238E27FC236}">
                  <a16:creationId xmlns:a16="http://schemas.microsoft.com/office/drawing/2014/main" id="{726B86DE-EB78-4C73-AA0E-589DB6CBA5A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350867" y="5429528"/>
              <a:ext cx="1621874" cy="657296"/>
            </a:xfrm>
            <a:prstGeom prst="rect">
              <a:avLst/>
            </a:prstGeom>
          </p:spPr>
        </p:pic>
      </p:grpSp>
    </p:spTree>
    <p:extLst>
      <p:ext uri="{BB962C8B-B14F-4D97-AF65-F5344CB8AC3E}">
        <p14:creationId xmlns:p14="http://schemas.microsoft.com/office/powerpoint/2010/main" val="31413967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C7DEDB3E-53CD-4C03-998D-C5D63D8D4F16}"/>
              </a:ext>
            </a:extLst>
          </p:cNvPr>
          <p:cNvSpPr/>
          <p:nvPr/>
        </p:nvSpPr>
        <p:spPr>
          <a:xfrm>
            <a:off x="5196840" y="-1"/>
            <a:ext cx="6995160" cy="6454220"/>
          </a:xfrm>
          <a:prstGeom prst="rect">
            <a:avLst/>
          </a:prstGeom>
          <a:gradFill flip="none" rotWithShape="1">
            <a:gsLst>
              <a:gs pos="100000">
                <a:srgbClr val="0000E1"/>
              </a:gs>
              <a:gs pos="0">
                <a:srgbClr val="0000E1">
                  <a:alpha val="0"/>
                </a:srgb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9" name="Picture 8" descr="A person wearing glasses and looking at the camera&#10;&#10;Description generated with very high confidence">
            <a:extLst>
              <a:ext uri="{FF2B5EF4-FFF2-40B4-BE49-F238E27FC236}">
                <a16:creationId xmlns:a16="http://schemas.microsoft.com/office/drawing/2014/main" id="{DD0E7596-AD9F-439C-AA3A-0611B516E3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1453" y="0"/>
            <a:ext cx="6990547" cy="6454219"/>
          </a:xfrm>
          <a:prstGeom prst="rect">
            <a:avLst/>
          </a:prstGeom>
        </p:spPr>
      </p:pic>
      <p:sp>
        <p:nvSpPr>
          <p:cNvPr id="12" name="Rectangle 11">
            <a:extLst>
              <a:ext uri="{FF2B5EF4-FFF2-40B4-BE49-F238E27FC236}">
                <a16:creationId xmlns:a16="http://schemas.microsoft.com/office/drawing/2014/main" id="{5B24829F-CB09-44C9-BC98-A20646CD1D7D}"/>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
        <p:nvSpPr>
          <p:cNvPr id="15" name="TextBox 14">
            <a:extLst>
              <a:ext uri="{FF2B5EF4-FFF2-40B4-BE49-F238E27FC236}">
                <a16:creationId xmlns:a16="http://schemas.microsoft.com/office/drawing/2014/main" id="{6BC35315-9E2B-4B94-B8E7-431178C7CAFA}"/>
              </a:ext>
            </a:extLst>
          </p:cNvPr>
          <p:cNvSpPr txBox="1"/>
          <p:nvPr/>
        </p:nvSpPr>
        <p:spPr>
          <a:xfrm>
            <a:off x="222279" y="131887"/>
            <a:ext cx="5063953" cy="369332"/>
          </a:xfrm>
          <a:prstGeom prst="rect">
            <a:avLst/>
          </a:prstGeom>
          <a:noFill/>
        </p:spPr>
        <p:txBody>
          <a:bodyPr wrap="square" lIns="0" rIns="0" rtlCol="0">
            <a:spAutoFit/>
          </a:bodyPr>
          <a:lstStyle/>
          <a:p>
            <a:pPr lvl="0">
              <a:defRPr/>
            </a:pPr>
            <a:r>
              <a:rPr lang="en-US">
                <a:solidFill>
                  <a:schemeClr val="bg1"/>
                </a:solidFill>
                <a:latin typeface="Effra Medium" panose="020B0703020203020204" pitchFamily="34" charset="0"/>
                <a:cs typeface="Effra Medium" panose="020B0703020203020204" pitchFamily="34" charset="0"/>
              </a:rPr>
              <a:t>SIMPLICITY</a:t>
            </a:r>
          </a:p>
        </p:txBody>
      </p:sp>
      <p:cxnSp>
        <p:nvCxnSpPr>
          <p:cNvPr id="17" name="Straight Connector 16">
            <a:extLst>
              <a:ext uri="{FF2B5EF4-FFF2-40B4-BE49-F238E27FC236}">
                <a16:creationId xmlns:a16="http://schemas.microsoft.com/office/drawing/2014/main" id="{B69894E9-D97B-42B9-8E3A-3DC5B999B287}"/>
              </a:ext>
            </a:extLst>
          </p:cNvPr>
          <p:cNvCxnSpPr/>
          <p:nvPr/>
        </p:nvCxnSpPr>
        <p:spPr>
          <a:xfrm>
            <a:off x="711492" y="4042235"/>
            <a:ext cx="3978341" cy="0"/>
          </a:xfrm>
          <a:prstGeom prst="line">
            <a:avLst/>
          </a:prstGeom>
          <a:noFill/>
          <a:ln w="9525" cap="flat" cmpd="sng" algn="ctr">
            <a:solidFill>
              <a:sysClr val="window" lastClr="FFFFFF">
                <a:alpha val="24000"/>
              </a:sysClr>
            </a:solidFill>
            <a:prstDash val="solid"/>
            <a:miter lim="800000"/>
          </a:ln>
          <a:effectLst/>
        </p:spPr>
      </p:cxnSp>
      <p:cxnSp>
        <p:nvCxnSpPr>
          <p:cNvPr id="18" name="Straight Connector 17">
            <a:extLst>
              <a:ext uri="{FF2B5EF4-FFF2-40B4-BE49-F238E27FC236}">
                <a16:creationId xmlns:a16="http://schemas.microsoft.com/office/drawing/2014/main" id="{10CAD8FB-B67F-41CC-969A-DA8BEB21B501}"/>
              </a:ext>
            </a:extLst>
          </p:cNvPr>
          <p:cNvCxnSpPr/>
          <p:nvPr/>
        </p:nvCxnSpPr>
        <p:spPr>
          <a:xfrm>
            <a:off x="711492" y="3089982"/>
            <a:ext cx="3978341" cy="0"/>
          </a:xfrm>
          <a:prstGeom prst="line">
            <a:avLst/>
          </a:prstGeom>
          <a:noFill/>
          <a:ln w="9525" cap="flat" cmpd="sng" algn="ctr">
            <a:solidFill>
              <a:sysClr val="window" lastClr="FFFFFF">
                <a:alpha val="24000"/>
              </a:sysClr>
            </a:solidFill>
            <a:prstDash val="solid"/>
            <a:miter lim="800000"/>
          </a:ln>
          <a:effectLst/>
        </p:spPr>
      </p:cxnSp>
      <p:cxnSp>
        <p:nvCxnSpPr>
          <p:cNvPr id="19" name="Straight Connector 18">
            <a:extLst>
              <a:ext uri="{FF2B5EF4-FFF2-40B4-BE49-F238E27FC236}">
                <a16:creationId xmlns:a16="http://schemas.microsoft.com/office/drawing/2014/main" id="{B95F96BA-B483-4BC4-8C7B-B41FC1C22992}"/>
              </a:ext>
            </a:extLst>
          </p:cNvPr>
          <p:cNvCxnSpPr/>
          <p:nvPr/>
        </p:nvCxnSpPr>
        <p:spPr>
          <a:xfrm>
            <a:off x="711492" y="4994488"/>
            <a:ext cx="3978341" cy="0"/>
          </a:xfrm>
          <a:prstGeom prst="line">
            <a:avLst/>
          </a:prstGeom>
          <a:noFill/>
          <a:ln w="9525" cap="flat" cmpd="sng" algn="ctr">
            <a:solidFill>
              <a:sysClr val="window" lastClr="FFFFFF">
                <a:alpha val="24000"/>
              </a:sysClr>
            </a:solidFill>
            <a:prstDash val="solid"/>
            <a:miter lim="800000"/>
          </a:ln>
          <a:effectLst/>
        </p:spPr>
      </p:cxnSp>
      <p:cxnSp>
        <p:nvCxnSpPr>
          <p:cNvPr id="20" name="Straight Connector 19">
            <a:extLst>
              <a:ext uri="{FF2B5EF4-FFF2-40B4-BE49-F238E27FC236}">
                <a16:creationId xmlns:a16="http://schemas.microsoft.com/office/drawing/2014/main" id="{5AD758AF-547F-4FE0-9611-44F8FDECF1E0}"/>
              </a:ext>
            </a:extLst>
          </p:cNvPr>
          <p:cNvCxnSpPr/>
          <p:nvPr/>
        </p:nvCxnSpPr>
        <p:spPr>
          <a:xfrm>
            <a:off x="711492" y="5946738"/>
            <a:ext cx="3978341" cy="0"/>
          </a:xfrm>
          <a:prstGeom prst="line">
            <a:avLst/>
          </a:prstGeom>
          <a:noFill/>
          <a:ln w="9525" cap="flat" cmpd="sng" algn="ctr">
            <a:solidFill>
              <a:sysClr val="window" lastClr="FFFFFF">
                <a:alpha val="24000"/>
              </a:sysClr>
            </a:solidFill>
            <a:prstDash val="solid"/>
            <a:miter lim="800000"/>
          </a:ln>
          <a:effectLst/>
        </p:spPr>
      </p:cxnSp>
      <p:sp>
        <p:nvSpPr>
          <p:cNvPr id="21" name="TextBox 20">
            <a:extLst>
              <a:ext uri="{FF2B5EF4-FFF2-40B4-BE49-F238E27FC236}">
                <a16:creationId xmlns:a16="http://schemas.microsoft.com/office/drawing/2014/main" id="{864967D5-ACA7-4BB3-8178-B6456B354A16}"/>
              </a:ext>
            </a:extLst>
          </p:cNvPr>
          <p:cNvSpPr txBox="1"/>
          <p:nvPr/>
        </p:nvSpPr>
        <p:spPr>
          <a:xfrm>
            <a:off x="619459" y="763512"/>
            <a:ext cx="3480440" cy="1938992"/>
          </a:xfrm>
          <a:prstGeom prst="rect">
            <a:avLst/>
          </a:prstGeom>
          <a:noFill/>
        </p:spPr>
        <p:txBody>
          <a:bodyPr wrap="none" rtlCol="0">
            <a:spAutoFit/>
          </a:bodyPr>
          <a:lstStyle/>
          <a:p>
            <a:pPr>
              <a:spcAft>
                <a:spcPts val="600"/>
              </a:spcAft>
              <a:buClr>
                <a:schemeClr val="bg2"/>
              </a:buClr>
            </a:pPr>
            <a:br>
              <a:rPr lang="en-US" sz="4000">
                <a:solidFill>
                  <a:srgbClr val="FFFFFF"/>
                </a:solidFill>
                <a:latin typeface="Effra" panose="020B0603020203020204" pitchFamily="34" charset="0"/>
                <a:cs typeface="Effra" panose="020B0603020203020204" pitchFamily="34" charset="0"/>
              </a:rPr>
            </a:br>
            <a:r>
              <a:rPr lang="en-US" sz="4000">
                <a:solidFill>
                  <a:srgbClr val="FFFFFF"/>
                </a:solidFill>
                <a:latin typeface="Effra" panose="020B0603020203020204" pitchFamily="34" charset="0"/>
                <a:cs typeface="Effra" panose="020B0603020203020204" pitchFamily="34" charset="0"/>
              </a:rPr>
              <a:t>Keep it Simple</a:t>
            </a:r>
            <a:br>
              <a:rPr lang="en-US" sz="4000">
                <a:solidFill>
                  <a:srgbClr val="FFFFFF"/>
                </a:solidFill>
                <a:latin typeface="Effra" panose="020B0603020203020204" pitchFamily="34" charset="0"/>
                <a:cs typeface="Effra" panose="020B0603020203020204" pitchFamily="34" charset="0"/>
              </a:rPr>
            </a:br>
            <a:endParaRPr lang="en-US" sz="4000">
              <a:solidFill>
                <a:srgbClr val="FFFFFF"/>
              </a:solidFill>
              <a:latin typeface="Effra" panose="020B0603020203020204" pitchFamily="34" charset="0"/>
              <a:cs typeface="Effra" panose="020B0603020203020204" pitchFamily="34" charset="0"/>
            </a:endParaRPr>
          </a:p>
        </p:txBody>
      </p:sp>
      <p:sp>
        <p:nvSpPr>
          <p:cNvPr id="22" name="Rectangle 21">
            <a:extLst>
              <a:ext uri="{FF2B5EF4-FFF2-40B4-BE49-F238E27FC236}">
                <a16:creationId xmlns:a16="http://schemas.microsoft.com/office/drawing/2014/main" id="{8D913CFF-AB5D-4BAF-9BB5-3BCD01B0F1EC}"/>
              </a:ext>
            </a:extLst>
          </p:cNvPr>
          <p:cNvSpPr/>
          <p:nvPr/>
        </p:nvSpPr>
        <p:spPr>
          <a:xfrm>
            <a:off x="727357" y="2177644"/>
            <a:ext cx="5905455" cy="903565"/>
          </a:xfrm>
          <a:prstGeom prst="rect">
            <a:avLst/>
          </a:prstGeom>
          <a:noFill/>
          <a:ln w="12700" cap="flat" cmpd="sng" algn="ctr">
            <a:noFill/>
            <a:prstDash val="solid"/>
            <a:miter lim="800000"/>
          </a:ln>
          <a:effectLst/>
        </p:spPr>
        <p:txBody>
          <a:bodyPr lIns="0" tIns="0" rIns="0" bIns="0" rtlCol="0" anchor="t" anchorCtr="0"/>
          <a:lstStyle/>
          <a:p>
            <a:r>
              <a:rPr lang="en-US" sz="2400">
                <a:cs typeface="Effra" panose="020B0603020203020204" pitchFamily="34" charset="0"/>
              </a:rPr>
              <a:t>Making IT Easier</a:t>
            </a:r>
          </a:p>
        </p:txBody>
      </p:sp>
      <p:sp>
        <p:nvSpPr>
          <p:cNvPr id="37" name="Rectangle 36">
            <a:extLst>
              <a:ext uri="{FF2B5EF4-FFF2-40B4-BE49-F238E27FC236}">
                <a16:creationId xmlns:a16="http://schemas.microsoft.com/office/drawing/2014/main" id="{60C1605E-21AA-4236-8024-4DBD7FAFCBF5}"/>
              </a:ext>
            </a:extLst>
          </p:cNvPr>
          <p:cNvSpPr/>
          <p:nvPr/>
        </p:nvSpPr>
        <p:spPr>
          <a:xfrm>
            <a:off x="1377380" y="3309100"/>
            <a:ext cx="4160555" cy="595968"/>
          </a:xfrm>
          <a:prstGeom prst="rect">
            <a:avLst/>
          </a:prstGeom>
        </p:spPr>
        <p:txBody>
          <a:bodyPr wrap="square" lIns="0" tIns="0" rIns="0" bIns="0" anchor="t" anchorCtr="0">
            <a:noAutofit/>
          </a:bodyPr>
          <a:lstStyle/>
          <a:p>
            <a:r>
              <a:rPr lang="en-US">
                <a:solidFill>
                  <a:srgbClr val="FFFFFF"/>
                </a:solidFill>
                <a:cs typeface="Effra Light" panose="020B0403020203020204" pitchFamily="34" charset="0"/>
              </a:rPr>
              <a:t>Quarterly Releases</a:t>
            </a:r>
            <a:br>
              <a:rPr lang="en-US">
                <a:solidFill>
                  <a:srgbClr val="FFFFFF"/>
                </a:solidFill>
                <a:cs typeface="Effra Light" panose="020B0403020203020204" pitchFamily="34" charset="0"/>
              </a:rPr>
            </a:br>
            <a:r>
              <a:rPr lang="en-US">
                <a:solidFill>
                  <a:srgbClr val="FFFFFF"/>
                </a:solidFill>
                <a:cs typeface="Effra Light" panose="020B0403020203020204" pitchFamily="34" charset="0"/>
              </a:rPr>
              <a:t>Allow You to Plan Ahead</a:t>
            </a:r>
          </a:p>
        </p:txBody>
      </p:sp>
      <p:sp>
        <p:nvSpPr>
          <p:cNvPr id="38" name="Rectangle 37">
            <a:extLst>
              <a:ext uri="{FF2B5EF4-FFF2-40B4-BE49-F238E27FC236}">
                <a16:creationId xmlns:a16="http://schemas.microsoft.com/office/drawing/2014/main" id="{849CDEBD-272B-4713-BDC3-09A67BE910C7}"/>
              </a:ext>
            </a:extLst>
          </p:cNvPr>
          <p:cNvSpPr/>
          <p:nvPr/>
        </p:nvSpPr>
        <p:spPr>
          <a:xfrm>
            <a:off x="1377381" y="4261769"/>
            <a:ext cx="3654302" cy="595968"/>
          </a:xfrm>
          <a:prstGeom prst="rect">
            <a:avLst/>
          </a:prstGeom>
        </p:spPr>
        <p:txBody>
          <a:bodyPr wrap="square" lIns="0" tIns="0" rIns="0" bIns="0" anchor="t" anchorCtr="0">
            <a:noAutofit/>
          </a:bodyPr>
          <a:lstStyle/>
          <a:p>
            <a:r>
              <a:rPr lang="en-US">
                <a:solidFill>
                  <a:srgbClr val="FFFFFF"/>
                </a:solidFill>
                <a:cs typeface="Effra Light" panose="020B0403020203020204" pitchFamily="34" charset="0"/>
              </a:rPr>
              <a:t>Unified “One Driver” Simplifies Enterprise Deployment</a:t>
            </a:r>
            <a:r>
              <a:rPr lang="en-US" baseline="30000">
                <a:solidFill>
                  <a:srgbClr val="FFFFFF"/>
                </a:solidFill>
                <a:cs typeface="Effra Light" panose="020B0403020203020204" pitchFamily="34" charset="0"/>
              </a:rPr>
              <a:t>*</a:t>
            </a:r>
          </a:p>
        </p:txBody>
      </p:sp>
      <p:sp>
        <p:nvSpPr>
          <p:cNvPr id="39" name="Rectangle 38">
            <a:extLst>
              <a:ext uri="{FF2B5EF4-FFF2-40B4-BE49-F238E27FC236}">
                <a16:creationId xmlns:a16="http://schemas.microsoft.com/office/drawing/2014/main" id="{C2B73666-67B2-49D6-AA16-02A7E149379E}"/>
              </a:ext>
            </a:extLst>
          </p:cNvPr>
          <p:cNvSpPr/>
          <p:nvPr/>
        </p:nvSpPr>
        <p:spPr>
          <a:xfrm>
            <a:off x="1377381" y="5213872"/>
            <a:ext cx="3372213" cy="595968"/>
          </a:xfrm>
          <a:prstGeom prst="rect">
            <a:avLst/>
          </a:prstGeom>
        </p:spPr>
        <p:txBody>
          <a:bodyPr wrap="square" lIns="0" tIns="0" rIns="0" bIns="0" anchor="t" anchorCtr="0">
            <a:noAutofit/>
          </a:bodyPr>
          <a:lstStyle/>
          <a:p>
            <a:pPr>
              <a:spcAft>
                <a:spcPts val="600"/>
              </a:spcAft>
              <a:buClr>
                <a:schemeClr val="bg2"/>
              </a:buClr>
            </a:pPr>
            <a:r>
              <a:rPr lang="en-US" altLang="en-US">
                <a:solidFill>
                  <a:prstClr val="white"/>
                </a:solidFill>
                <a:cs typeface="Effra Light" panose="020B0403020203020204" pitchFamily="34" charset="0"/>
              </a:rPr>
              <a:t>24/7 Prioritized Engineering Support for Enterprise Users</a:t>
            </a:r>
            <a:r>
              <a:rPr lang="en-US" altLang="en-US" baseline="30000">
                <a:solidFill>
                  <a:prstClr val="white"/>
                </a:solidFill>
                <a:cs typeface="Effra Light" panose="020B0403020203020204" pitchFamily="34" charset="0"/>
              </a:rPr>
              <a:t>*</a:t>
            </a:r>
          </a:p>
        </p:txBody>
      </p:sp>
      <p:sp>
        <p:nvSpPr>
          <p:cNvPr id="27" name="Rectangle 26">
            <a:extLst>
              <a:ext uri="{FF2B5EF4-FFF2-40B4-BE49-F238E27FC236}">
                <a16:creationId xmlns:a16="http://schemas.microsoft.com/office/drawing/2014/main" id="{407CBE07-D2F4-4824-9BDA-87EECF935757}"/>
              </a:ext>
            </a:extLst>
          </p:cNvPr>
          <p:cNvSpPr/>
          <p:nvPr/>
        </p:nvSpPr>
        <p:spPr>
          <a:xfrm>
            <a:off x="1" y="6038721"/>
            <a:ext cx="7863840" cy="461665"/>
          </a:xfrm>
          <a:prstGeom prst="rect">
            <a:avLst/>
          </a:prstGeom>
        </p:spPr>
        <p:txBody>
          <a:bodyPr wrap="square">
            <a:spAutoFit/>
          </a:bodyPr>
          <a:lstStyle/>
          <a:p>
            <a:pPr lvl="0">
              <a:defRPr/>
            </a:pPr>
            <a:endParaRPr lang="en-US" sz="800">
              <a:solidFill>
                <a:srgbClr val="FFFFFF">
                  <a:alpha val="50000"/>
                </a:srgbClr>
              </a:solidFill>
              <a:cs typeface="Effra Light" panose="020B0403020203020204" pitchFamily="34" charset="0"/>
            </a:endParaRPr>
          </a:p>
          <a:p>
            <a:pPr lvl="0">
              <a:defRPr/>
            </a:pPr>
            <a:r>
              <a:rPr lang="en-US" sz="800">
                <a:solidFill>
                  <a:srgbClr val="FFFFFF">
                    <a:alpha val="50000"/>
                  </a:srgbClr>
                </a:solidFill>
                <a:cs typeface="Effra Light" panose="020B0403020203020204" pitchFamily="34" charset="0"/>
              </a:rPr>
              <a:t>*See endnotes for details</a:t>
            </a:r>
          </a:p>
          <a:p>
            <a:pPr lvl="0">
              <a:defRPr/>
            </a:pPr>
            <a:r>
              <a:rPr lang="en-US" sz="800">
                <a:solidFill>
                  <a:srgbClr val="FFFFFF">
                    <a:alpha val="50000"/>
                  </a:srgbClr>
                </a:solidFill>
                <a:cs typeface="Effra Light" panose="020B0403020203020204" pitchFamily="34" charset="0"/>
              </a:rPr>
              <a:t>*AMD will work with ISV &amp; OEM partners on priority engineering support for Enterprise users</a:t>
            </a:r>
          </a:p>
        </p:txBody>
      </p:sp>
      <p:sp>
        <p:nvSpPr>
          <p:cNvPr id="41" name="Rectangle 40">
            <a:extLst>
              <a:ext uri="{FF2B5EF4-FFF2-40B4-BE49-F238E27FC236}">
                <a16:creationId xmlns:a16="http://schemas.microsoft.com/office/drawing/2014/main" id="{F5F32CD1-BCE6-4926-918E-6BF048FD9785}"/>
              </a:ext>
            </a:extLst>
          </p:cNvPr>
          <p:cNvSpPr/>
          <p:nvPr/>
        </p:nvSpPr>
        <p:spPr>
          <a:xfrm>
            <a:off x="7802880" y="4743475"/>
            <a:ext cx="4389120" cy="548640"/>
          </a:xfrm>
          <a:prstGeom prst="rect">
            <a:avLst/>
          </a:prstGeom>
          <a:gradFill flip="none" rotWithShape="1">
            <a:gsLst>
              <a:gs pos="33000">
                <a:sysClr val="window" lastClr="FFFFFF">
                  <a:alpha val="91000"/>
                </a:sysClr>
              </a:gs>
              <a:gs pos="0">
                <a:sysClr val="window" lastClr="FFFFFF">
                  <a:alpha val="0"/>
                </a:sysClr>
              </a:gs>
            </a:gsLst>
            <a:lin ang="0" scaled="1"/>
            <a:tileRect/>
          </a:gradFill>
          <a:ln w="12700" cap="flat" cmpd="sng" algn="ctr">
            <a:noFill/>
            <a:prstDash val="solid"/>
            <a:miter lim="800000"/>
          </a:ln>
          <a:effectLst/>
        </p:spPr>
        <p:txBody>
          <a:bodyPr lIns="173736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prstClr val="black"/>
              </a:solidFill>
              <a:effectLst/>
              <a:uLnTx/>
              <a:uFillTx/>
              <a:latin typeface="Effra Medium" panose="020B0703020203020204" pitchFamily="34" charset="0"/>
              <a:ea typeface="+mn-ea"/>
              <a:cs typeface="Effra Medium" panose="020B0703020203020204" pitchFamily="34" charset="0"/>
            </a:endParaRPr>
          </a:p>
        </p:txBody>
      </p:sp>
      <p:grpSp>
        <p:nvGrpSpPr>
          <p:cNvPr id="42" name="Group 41">
            <a:extLst>
              <a:ext uri="{FF2B5EF4-FFF2-40B4-BE49-F238E27FC236}">
                <a16:creationId xmlns:a16="http://schemas.microsoft.com/office/drawing/2014/main" id="{8A3418E7-ECA1-4853-8242-B1D015A9CB0C}"/>
              </a:ext>
            </a:extLst>
          </p:cNvPr>
          <p:cNvGrpSpPr/>
          <p:nvPr/>
        </p:nvGrpSpPr>
        <p:grpSpPr>
          <a:xfrm>
            <a:off x="11643360" y="4743475"/>
            <a:ext cx="548640" cy="548640"/>
            <a:chOff x="11650705" y="4924540"/>
            <a:chExt cx="548640" cy="548640"/>
          </a:xfrm>
        </p:grpSpPr>
        <p:sp>
          <p:nvSpPr>
            <p:cNvPr id="43" name="Rectangle 42">
              <a:extLst>
                <a:ext uri="{FF2B5EF4-FFF2-40B4-BE49-F238E27FC236}">
                  <a16:creationId xmlns:a16="http://schemas.microsoft.com/office/drawing/2014/main" id="{0C79B462-CEBA-4726-87FB-5CC7B65D481C}"/>
                </a:ext>
              </a:extLst>
            </p:cNvPr>
            <p:cNvSpPr/>
            <p:nvPr/>
          </p:nvSpPr>
          <p:spPr>
            <a:xfrm>
              <a:off x="11650705" y="4924540"/>
              <a:ext cx="548640" cy="54864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pic>
          <p:nvPicPr>
            <p:cNvPr id="44" name="Picture 43">
              <a:extLst>
                <a:ext uri="{FF2B5EF4-FFF2-40B4-BE49-F238E27FC236}">
                  <a16:creationId xmlns:a16="http://schemas.microsoft.com/office/drawing/2014/main" id="{E58F2E1D-5B1B-4D0A-B2F0-B27DACD7F4F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 t="-2" r="88154" b="56518"/>
            <a:stretch/>
          </p:blipFill>
          <p:spPr>
            <a:xfrm>
              <a:off x="11803742" y="5074505"/>
              <a:ext cx="274320" cy="274320"/>
            </a:xfrm>
            <a:prstGeom prst="rect">
              <a:avLst/>
            </a:prstGeom>
            <a:noFill/>
            <a:ln>
              <a:noFill/>
            </a:ln>
          </p:spPr>
        </p:pic>
      </p:grpSp>
      <p:sp>
        <p:nvSpPr>
          <p:cNvPr id="29" name="Rectangle 28">
            <a:extLst>
              <a:ext uri="{FF2B5EF4-FFF2-40B4-BE49-F238E27FC236}">
                <a16:creationId xmlns:a16="http://schemas.microsoft.com/office/drawing/2014/main" id="{27B4EF7C-772A-4450-8B1C-CFF2D84A2AEB}"/>
              </a:ext>
            </a:extLst>
          </p:cNvPr>
          <p:cNvSpPr/>
          <p:nvPr/>
        </p:nvSpPr>
        <p:spPr>
          <a:xfrm>
            <a:off x="8823815" y="4763404"/>
            <a:ext cx="2653660" cy="548640"/>
          </a:xfrm>
          <a:prstGeom prst="rect">
            <a:avLst/>
          </a:prstGeom>
          <a:noFill/>
          <a:ln w="12700" cap="flat" cmpd="sng" algn="ctr">
            <a:noFill/>
            <a:prstDash val="solid"/>
            <a:miter lim="800000"/>
          </a:ln>
          <a:effectLst/>
        </p:spPr>
        <p:txBody>
          <a:bodyPr lIns="0" tIns="0" rIns="0" bIns="0" rtlCol="0" anchor="ctr"/>
          <a:lstStyle/>
          <a:p>
            <a:pPr lvl="0" algn="ctr">
              <a:lnSpc>
                <a:spcPct val="90000"/>
              </a:lnSpc>
              <a:defRPr/>
            </a:pPr>
            <a:r>
              <a:rPr lang="en-US" kern="0">
                <a:solidFill>
                  <a:prstClr val="black"/>
                </a:solidFill>
                <a:latin typeface="Effra Medium" panose="020B0703020203020204" pitchFamily="34" charset="0"/>
                <a:cs typeface="Effra Medium" panose="020B0703020203020204" pitchFamily="34" charset="0"/>
              </a:rPr>
              <a:t>Empowering IT Managers</a:t>
            </a:r>
          </a:p>
        </p:txBody>
      </p:sp>
      <p:pic>
        <p:nvPicPr>
          <p:cNvPr id="35" name="Graphic 34" descr="Monthly calendar">
            <a:extLst>
              <a:ext uri="{FF2B5EF4-FFF2-40B4-BE49-F238E27FC236}">
                <a16:creationId xmlns:a16="http://schemas.microsoft.com/office/drawing/2014/main" id="{2F258E91-BBC4-46A6-97D6-9140C9BFE0A8}"/>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35418" y="3286899"/>
            <a:ext cx="548640" cy="548640"/>
          </a:xfrm>
          <a:prstGeom prst="rect">
            <a:avLst/>
          </a:prstGeom>
        </p:spPr>
      </p:pic>
      <p:pic>
        <p:nvPicPr>
          <p:cNvPr id="4" name="Graphic 3" descr="Call center">
            <a:extLst>
              <a:ext uri="{FF2B5EF4-FFF2-40B4-BE49-F238E27FC236}">
                <a16:creationId xmlns:a16="http://schemas.microsoft.com/office/drawing/2014/main" id="{E2386F42-1564-424C-8D25-51E431FAFD6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35050" y="5196462"/>
            <a:ext cx="548640" cy="548640"/>
          </a:xfrm>
          <a:prstGeom prst="rect">
            <a:avLst/>
          </a:prstGeom>
        </p:spPr>
      </p:pic>
      <p:grpSp>
        <p:nvGrpSpPr>
          <p:cNvPr id="7" name="Group 6">
            <a:extLst>
              <a:ext uri="{FF2B5EF4-FFF2-40B4-BE49-F238E27FC236}">
                <a16:creationId xmlns:a16="http://schemas.microsoft.com/office/drawing/2014/main" id="{8F90D488-34BB-4633-8404-191199BA3706}"/>
              </a:ext>
            </a:extLst>
          </p:cNvPr>
          <p:cNvGrpSpPr>
            <a:grpSpLocks noChangeAspect="1"/>
          </p:cNvGrpSpPr>
          <p:nvPr/>
        </p:nvGrpSpPr>
        <p:grpSpPr>
          <a:xfrm>
            <a:off x="763636" y="4222762"/>
            <a:ext cx="483269" cy="595117"/>
            <a:chOff x="5576402" y="3536096"/>
            <a:chExt cx="536965" cy="661241"/>
          </a:xfrm>
        </p:grpSpPr>
        <p:grpSp>
          <p:nvGrpSpPr>
            <p:cNvPr id="40" name="Group 39">
              <a:extLst>
                <a:ext uri="{FF2B5EF4-FFF2-40B4-BE49-F238E27FC236}">
                  <a16:creationId xmlns:a16="http://schemas.microsoft.com/office/drawing/2014/main" id="{E9D2900C-9C1E-4986-8A74-88B33FB66EF0}"/>
                </a:ext>
              </a:extLst>
            </p:cNvPr>
            <p:cNvGrpSpPr>
              <a:grpSpLocks noChangeAspect="1"/>
            </p:cNvGrpSpPr>
            <p:nvPr/>
          </p:nvGrpSpPr>
          <p:grpSpPr>
            <a:xfrm>
              <a:off x="5576402" y="3938647"/>
              <a:ext cx="536965" cy="258690"/>
              <a:chOff x="3177921" y="2249840"/>
              <a:chExt cx="715954" cy="344920"/>
            </a:xfrm>
          </p:grpSpPr>
          <p:sp>
            <p:nvSpPr>
              <p:cNvPr id="45" name="Rectangle 44">
                <a:extLst>
                  <a:ext uri="{FF2B5EF4-FFF2-40B4-BE49-F238E27FC236}">
                    <a16:creationId xmlns:a16="http://schemas.microsoft.com/office/drawing/2014/main" id="{D0FE163D-7E58-4C9B-85E0-7258876F846E}"/>
                  </a:ext>
                </a:extLst>
              </p:cNvPr>
              <p:cNvSpPr/>
              <p:nvPr/>
            </p:nvSpPr>
            <p:spPr>
              <a:xfrm>
                <a:off x="3229909" y="2282466"/>
                <a:ext cx="630128" cy="232463"/>
              </a:xfrm>
              <a:prstGeom prst="rect">
                <a:avLst/>
              </a:prstGeom>
              <a:solidFill>
                <a:schemeClr val="accent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46" name="Group 4">
                <a:extLst>
                  <a:ext uri="{FF2B5EF4-FFF2-40B4-BE49-F238E27FC236}">
                    <a16:creationId xmlns:a16="http://schemas.microsoft.com/office/drawing/2014/main" id="{C2BD5126-BCFA-48D8-956F-F3C222D0D88A}"/>
                  </a:ext>
                </a:extLst>
              </p:cNvPr>
              <p:cNvGrpSpPr>
                <a:grpSpLocks noChangeAspect="1"/>
              </p:cNvGrpSpPr>
              <p:nvPr/>
            </p:nvGrpSpPr>
            <p:grpSpPr bwMode="auto">
              <a:xfrm>
                <a:off x="3177921" y="2249840"/>
                <a:ext cx="715954" cy="344920"/>
                <a:chOff x="5230" y="1668"/>
                <a:chExt cx="1974" cy="951"/>
              </a:xfrm>
            </p:grpSpPr>
            <p:sp>
              <p:nvSpPr>
                <p:cNvPr id="47" name="Freeform 7">
                  <a:extLst>
                    <a:ext uri="{FF2B5EF4-FFF2-40B4-BE49-F238E27FC236}">
                      <a16:creationId xmlns:a16="http://schemas.microsoft.com/office/drawing/2014/main" id="{B3CEB556-0154-49D1-83D8-DE8387658C6F}"/>
                    </a:ext>
                  </a:extLst>
                </p:cNvPr>
                <p:cNvSpPr>
                  <a:spLocks noEditPoints="1"/>
                </p:cNvSpPr>
                <p:nvPr/>
              </p:nvSpPr>
              <p:spPr bwMode="auto">
                <a:xfrm>
                  <a:off x="5230" y="2203"/>
                  <a:ext cx="61" cy="205"/>
                </a:xfrm>
                <a:custGeom>
                  <a:avLst/>
                  <a:gdLst>
                    <a:gd name="T0" fmla="*/ 61 w 61"/>
                    <a:gd name="T1" fmla="*/ 205 h 205"/>
                    <a:gd name="T2" fmla="*/ 0 w 61"/>
                    <a:gd name="T3" fmla="*/ 205 h 205"/>
                    <a:gd name="T4" fmla="*/ 0 w 61"/>
                    <a:gd name="T5" fmla="*/ 0 h 205"/>
                    <a:gd name="T6" fmla="*/ 61 w 61"/>
                    <a:gd name="T7" fmla="*/ 0 h 205"/>
                    <a:gd name="T8" fmla="*/ 61 w 61"/>
                    <a:gd name="T9" fmla="*/ 205 h 205"/>
                    <a:gd name="T10" fmla="*/ 25 w 61"/>
                    <a:gd name="T11" fmla="*/ 179 h 205"/>
                    <a:gd name="T12" fmla="*/ 36 w 61"/>
                    <a:gd name="T13" fmla="*/ 179 h 205"/>
                    <a:gd name="T14" fmla="*/ 36 w 61"/>
                    <a:gd name="T15" fmla="*/ 25 h 205"/>
                    <a:gd name="T16" fmla="*/ 25 w 61"/>
                    <a:gd name="T17" fmla="*/ 25 h 205"/>
                    <a:gd name="T18" fmla="*/ 25 w 61"/>
                    <a:gd name="T19" fmla="*/ 179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205">
                      <a:moveTo>
                        <a:pt x="61" y="205"/>
                      </a:moveTo>
                      <a:lnTo>
                        <a:pt x="0" y="205"/>
                      </a:lnTo>
                      <a:lnTo>
                        <a:pt x="0" y="0"/>
                      </a:lnTo>
                      <a:lnTo>
                        <a:pt x="61" y="0"/>
                      </a:lnTo>
                      <a:lnTo>
                        <a:pt x="61" y="205"/>
                      </a:lnTo>
                      <a:close/>
                      <a:moveTo>
                        <a:pt x="25" y="179"/>
                      </a:moveTo>
                      <a:lnTo>
                        <a:pt x="36" y="179"/>
                      </a:lnTo>
                      <a:lnTo>
                        <a:pt x="36" y="25"/>
                      </a:lnTo>
                      <a:lnTo>
                        <a:pt x="25" y="25"/>
                      </a:lnTo>
                      <a:lnTo>
                        <a:pt x="25" y="1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48" name="Freeform 8">
                  <a:extLst>
                    <a:ext uri="{FF2B5EF4-FFF2-40B4-BE49-F238E27FC236}">
                      <a16:creationId xmlns:a16="http://schemas.microsoft.com/office/drawing/2014/main" id="{88C5D141-A880-4AC0-83FC-78FC2686885E}"/>
                    </a:ext>
                  </a:extLst>
                </p:cNvPr>
                <p:cNvSpPr>
                  <a:spLocks noEditPoints="1"/>
                </p:cNvSpPr>
                <p:nvPr/>
              </p:nvSpPr>
              <p:spPr bwMode="auto">
                <a:xfrm>
                  <a:off x="5230" y="1793"/>
                  <a:ext cx="61" cy="203"/>
                </a:xfrm>
                <a:custGeom>
                  <a:avLst/>
                  <a:gdLst>
                    <a:gd name="T0" fmla="*/ 61 w 61"/>
                    <a:gd name="T1" fmla="*/ 203 h 203"/>
                    <a:gd name="T2" fmla="*/ 0 w 61"/>
                    <a:gd name="T3" fmla="*/ 203 h 203"/>
                    <a:gd name="T4" fmla="*/ 0 w 61"/>
                    <a:gd name="T5" fmla="*/ 0 h 203"/>
                    <a:gd name="T6" fmla="*/ 61 w 61"/>
                    <a:gd name="T7" fmla="*/ 0 h 203"/>
                    <a:gd name="T8" fmla="*/ 61 w 61"/>
                    <a:gd name="T9" fmla="*/ 203 h 203"/>
                    <a:gd name="T10" fmla="*/ 25 w 61"/>
                    <a:gd name="T11" fmla="*/ 177 h 203"/>
                    <a:gd name="T12" fmla="*/ 36 w 61"/>
                    <a:gd name="T13" fmla="*/ 177 h 203"/>
                    <a:gd name="T14" fmla="*/ 36 w 61"/>
                    <a:gd name="T15" fmla="*/ 25 h 203"/>
                    <a:gd name="T16" fmla="*/ 25 w 61"/>
                    <a:gd name="T17" fmla="*/ 25 h 203"/>
                    <a:gd name="T18" fmla="*/ 25 w 61"/>
                    <a:gd name="T19" fmla="*/ 177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203">
                      <a:moveTo>
                        <a:pt x="61" y="203"/>
                      </a:moveTo>
                      <a:lnTo>
                        <a:pt x="0" y="203"/>
                      </a:lnTo>
                      <a:lnTo>
                        <a:pt x="0" y="0"/>
                      </a:lnTo>
                      <a:lnTo>
                        <a:pt x="61" y="0"/>
                      </a:lnTo>
                      <a:lnTo>
                        <a:pt x="61" y="203"/>
                      </a:lnTo>
                      <a:close/>
                      <a:moveTo>
                        <a:pt x="25" y="177"/>
                      </a:moveTo>
                      <a:lnTo>
                        <a:pt x="36" y="177"/>
                      </a:lnTo>
                      <a:lnTo>
                        <a:pt x="36" y="25"/>
                      </a:lnTo>
                      <a:lnTo>
                        <a:pt x="25" y="25"/>
                      </a:lnTo>
                      <a:lnTo>
                        <a:pt x="25" y="1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49" name="Freeform 9">
                  <a:extLst>
                    <a:ext uri="{FF2B5EF4-FFF2-40B4-BE49-F238E27FC236}">
                      <a16:creationId xmlns:a16="http://schemas.microsoft.com/office/drawing/2014/main" id="{5A5E6C26-D193-422B-8F11-E1F0F6D9C90A}"/>
                    </a:ext>
                  </a:extLst>
                </p:cNvPr>
                <p:cNvSpPr>
                  <a:spLocks/>
                </p:cNvSpPr>
                <p:nvPr/>
              </p:nvSpPr>
              <p:spPr bwMode="auto">
                <a:xfrm>
                  <a:off x="5249" y="1668"/>
                  <a:ext cx="55" cy="951"/>
                </a:xfrm>
                <a:custGeom>
                  <a:avLst/>
                  <a:gdLst>
                    <a:gd name="T0" fmla="*/ 25 w 55"/>
                    <a:gd name="T1" fmla="*/ 0 h 951"/>
                    <a:gd name="T2" fmla="*/ 0 w 55"/>
                    <a:gd name="T3" fmla="*/ 0 h 951"/>
                    <a:gd name="T4" fmla="*/ 0 w 55"/>
                    <a:gd name="T5" fmla="*/ 40 h 951"/>
                    <a:gd name="T6" fmla="*/ 25 w 55"/>
                    <a:gd name="T7" fmla="*/ 40 h 951"/>
                    <a:gd name="T8" fmla="*/ 25 w 55"/>
                    <a:gd name="T9" fmla="*/ 76 h 951"/>
                    <a:gd name="T10" fmla="*/ 0 w 55"/>
                    <a:gd name="T11" fmla="*/ 76 h 951"/>
                    <a:gd name="T12" fmla="*/ 0 w 55"/>
                    <a:gd name="T13" fmla="*/ 127 h 951"/>
                    <a:gd name="T14" fmla="*/ 25 w 55"/>
                    <a:gd name="T15" fmla="*/ 127 h 951"/>
                    <a:gd name="T16" fmla="*/ 25 w 55"/>
                    <a:gd name="T17" fmla="*/ 325 h 951"/>
                    <a:gd name="T18" fmla="*/ 0 w 55"/>
                    <a:gd name="T19" fmla="*/ 325 h 951"/>
                    <a:gd name="T20" fmla="*/ 0 w 55"/>
                    <a:gd name="T21" fmla="*/ 374 h 951"/>
                    <a:gd name="T22" fmla="*/ 25 w 55"/>
                    <a:gd name="T23" fmla="*/ 374 h 951"/>
                    <a:gd name="T24" fmla="*/ 25 w 55"/>
                    <a:gd name="T25" fmla="*/ 488 h 951"/>
                    <a:gd name="T26" fmla="*/ 0 w 55"/>
                    <a:gd name="T27" fmla="*/ 488 h 951"/>
                    <a:gd name="T28" fmla="*/ 0 w 55"/>
                    <a:gd name="T29" fmla="*/ 539 h 951"/>
                    <a:gd name="T30" fmla="*/ 25 w 55"/>
                    <a:gd name="T31" fmla="*/ 539 h 951"/>
                    <a:gd name="T32" fmla="*/ 25 w 55"/>
                    <a:gd name="T33" fmla="*/ 735 h 951"/>
                    <a:gd name="T34" fmla="*/ 0 w 55"/>
                    <a:gd name="T35" fmla="*/ 735 h 951"/>
                    <a:gd name="T36" fmla="*/ 0 w 55"/>
                    <a:gd name="T37" fmla="*/ 786 h 951"/>
                    <a:gd name="T38" fmla="*/ 25 w 55"/>
                    <a:gd name="T39" fmla="*/ 786 h 951"/>
                    <a:gd name="T40" fmla="*/ 25 w 55"/>
                    <a:gd name="T41" fmla="*/ 951 h 951"/>
                    <a:gd name="T42" fmla="*/ 55 w 55"/>
                    <a:gd name="T43" fmla="*/ 951 h 951"/>
                    <a:gd name="T44" fmla="*/ 55 w 55"/>
                    <a:gd name="T45" fmla="*/ 40 h 951"/>
                    <a:gd name="T46" fmla="*/ 55 w 55"/>
                    <a:gd name="T47" fmla="*/ 0 h 951"/>
                    <a:gd name="T48" fmla="*/ 25 w 55"/>
                    <a:gd name="T49" fmla="*/ 0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951">
                      <a:moveTo>
                        <a:pt x="25" y="0"/>
                      </a:moveTo>
                      <a:lnTo>
                        <a:pt x="0" y="0"/>
                      </a:lnTo>
                      <a:lnTo>
                        <a:pt x="0" y="40"/>
                      </a:lnTo>
                      <a:lnTo>
                        <a:pt x="25" y="40"/>
                      </a:lnTo>
                      <a:lnTo>
                        <a:pt x="25" y="76"/>
                      </a:lnTo>
                      <a:lnTo>
                        <a:pt x="0" y="76"/>
                      </a:lnTo>
                      <a:lnTo>
                        <a:pt x="0" y="127"/>
                      </a:lnTo>
                      <a:lnTo>
                        <a:pt x="25" y="127"/>
                      </a:lnTo>
                      <a:lnTo>
                        <a:pt x="25" y="325"/>
                      </a:lnTo>
                      <a:lnTo>
                        <a:pt x="0" y="325"/>
                      </a:lnTo>
                      <a:lnTo>
                        <a:pt x="0" y="374"/>
                      </a:lnTo>
                      <a:lnTo>
                        <a:pt x="25" y="374"/>
                      </a:lnTo>
                      <a:lnTo>
                        <a:pt x="25" y="488"/>
                      </a:lnTo>
                      <a:lnTo>
                        <a:pt x="0" y="488"/>
                      </a:lnTo>
                      <a:lnTo>
                        <a:pt x="0" y="539"/>
                      </a:lnTo>
                      <a:lnTo>
                        <a:pt x="25" y="539"/>
                      </a:lnTo>
                      <a:lnTo>
                        <a:pt x="25" y="735"/>
                      </a:lnTo>
                      <a:lnTo>
                        <a:pt x="0" y="735"/>
                      </a:lnTo>
                      <a:lnTo>
                        <a:pt x="0" y="786"/>
                      </a:lnTo>
                      <a:lnTo>
                        <a:pt x="25" y="786"/>
                      </a:lnTo>
                      <a:lnTo>
                        <a:pt x="25" y="951"/>
                      </a:lnTo>
                      <a:lnTo>
                        <a:pt x="55" y="951"/>
                      </a:lnTo>
                      <a:lnTo>
                        <a:pt x="55" y="40"/>
                      </a:lnTo>
                      <a:lnTo>
                        <a:pt x="55" y="0"/>
                      </a:lnTo>
                      <a:lnTo>
                        <a:pt x="2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57" name="Freeform 10">
                  <a:extLst>
                    <a:ext uri="{FF2B5EF4-FFF2-40B4-BE49-F238E27FC236}">
                      <a16:creationId xmlns:a16="http://schemas.microsoft.com/office/drawing/2014/main" id="{2287A47F-0FCC-45A0-AAAD-13B76ACCDBD8}"/>
                    </a:ext>
                  </a:extLst>
                </p:cNvPr>
                <p:cNvSpPr>
                  <a:spLocks noEditPoints="1"/>
                </p:cNvSpPr>
                <p:nvPr/>
              </p:nvSpPr>
              <p:spPr bwMode="auto">
                <a:xfrm>
                  <a:off x="5317" y="1674"/>
                  <a:ext cx="1887" cy="881"/>
                </a:xfrm>
                <a:custGeom>
                  <a:avLst/>
                  <a:gdLst>
                    <a:gd name="T0" fmla="*/ 0 w 1887"/>
                    <a:gd name="T1" fmla="*/ 0 h 881"/>
                    <a:gd name="T2" fmla="*/ 0 w 1887"/>
                    <a:gd name="T3" fmla="*/ 854 h 881"/>
                    <a:gd name="T4" fmla="*/ 189 w 1887"/>
                    <a:gd name="T5" fmla="*/ 854 h 881"/>
                    <a:gd name="T6" fmla="*/ 189 w 1887"/>
                    <a:gd name="T7" fmla="*/ 786 h 881"/>
                    <a:gd name="T8" fmla="*/ 293 w 1887"/>
                    <a:gd name="T9" fmla="*/ 786 h 881"/>
                    <a:gd name="T10" fmla="*/ 293 w 1887"/>
                    <a:gd name="T11" fmla="*/ 852 h 881"/>
                    <a:gd name="T12" fmla="*/ 360 w 1887"/>
                    <a:gd name="T13" fmla="*/ 852 h 881"/>
                    <a:gd name="T14" fmla="*/ 360 w 1887"/>
                    <a:gd name="T15" fmla="*/ 778 h 881"/>
                    <a:gd name="T16" fmla="*/ 379 w 1887"/>
                    <a:gd name="T17" fmla="*/ 778 h 881"/>
                    <a:gd name="T18" fmla="*/ 379 w 1887"/>
                    <a:gd name="T19" fmla="*/ 852 h 881"/>
                    <a:gd name="T20" fmla="*/ 379 w 1887"/>
                    <a:gd name="T21" fmla="*/ 852 h 881"/>
                    <a:gd name="T22" fmla="*/ 379 w 1887"/>
                    <a:gd name="T23" fmla="*/ 881 h 881"/>
                    <a:gd name="T24" fmla="*/ 1047 w 1887"/>
                    <a:gd name="T25" fmla="*/ 881 h 881"/>
                    <a:gd name="T26" fmla="*/ 1047 w 1887"/>
                    <a:gd name="T27" fmla="*/ 881 h 881"/>
                    <a:gd name="T28" fmla="*/ 1026 w 1887"/>
                    <a:gd name="T29" fmla="*/ 881 h 881"/>
                    <a:gd name="T30" fmla="*/ 1026 w 1887"/>
                    <a:gd name="T31" fmla="*/ 807 h 881"/>
                    <a:gd name="T32" fmla="*/ 1047 w 1887"/>
                    <a:gd name="T33" fmla="*/ 807 h 881"/>
                    <a:gd name="T34" fmla="*/ 1047 w 1887"/>
                    <a:gd name="T35" fmla="*/ 854 h 881"/>
                    <a:gd name="T36" fmla="*/ 1163 w 1887"/>
                    <a:gd name="T37" fmla="*/ 854 h 881"/>
                    <a:gd name="T38" fmla="*/ 1163 w 1887"/>
                    <a:gd name="T39" fmla="*/ 786 h 881"/>
                    <a:gd name="T40" fmla="*/ 1887 w 1887"/>
                    <a:gd name="T41" fmla="*/ 786 h 881"/>
                    <a:gd name="T42" fmla="*/ 1887 w 1887"/>
                    <a:gd name="T43" fmla="*/ 0 h 881"/>
                    <a:gd name="T44" fmla="*/ 0 w 1887"/>
                    <a:gd name="T45" fmla="*/ 0 h 881"/>
                    <a:gd name="T46" fmla="*/ 499 w 1887"/>
                    <a:gd name="T47" fmla="*/ 881 h 881"/>
                    <a:gd name="T48" fmla="*/ 478 w 1887"/>
                    <a:gd name="T49" fmla="*/ 881 h 881"/>
                    <a:gd name="T50" fmla="*/ 478 w 1887"/>
                    <a:gd name="T51" fmla="*/ 807 h 881"/>
                    <a:gd name="T52" fmla="*/ 499 w 1887"/>
                    <a:gd name="T53" fmla="*/ 807 h 881"/>
                    <a:gd name="T54" fmla="*/ 499 w 1887"/>
                    <a:gd name="T55" fmla="*/ 881 h 881"/>
                    <a:gd name="T56" fmla="*/ 1836 w 1887"/>
                    <a:gd name="T57" fmla="*/ 736 h 881"/>
                    <a:gd name="T58" fmla="*/ 1069 w 1887"/>
                    <a:gd name="T59" fmla="*/ 736 h 881"/>
                    <a:gd name="T60" fmla="*/ 1069 w 1887"/>
                    <a:gd name="T61" fmla="*/ 774 h 881"/>
                    <a:gd name="T62" fmla="*/ 997 w 1887"/>
                    <a:gd name="T63" fmla="*/ 774 h 881"/>
                    <a:gd name="T64" fmla="*/ 997 w 1887"/>
                    <a:gd name="T65" fmla="*/ 831 h 881"/>
                    <a:gd name="T66" fmla="*/ 527 w 1887"/>
                    <a:gd name="T67" fmla="*/ 831 h 881"/>
                    <a:gd name="T68" fmla="*/ 527 w 1887"/>
                    <a:gd name="T69" fmla="*/ 778 h 881"/>
                    <a:gd name="T70" fmla="*/ 451 w 1887"/>
                    <a:gd name="T71" fmla="*/ 778 h 881"/>
                    <a:gd name="T72" fmla="*/ 451 w 1887"/>
                    <a:gd name="T73" fmla="*/ 831 h 881"/>
                    <a:gd name="T74" fmla="*/ 430 w 1887"/>
                    <a:gd name="T75" fmla="*/ 831 h 881"/>
                    <a:gd name="T76" fmla="*/ 430 w 1887"/>
                    <a:gd name="T77" fmla="*/ 736 h 881"/>
                    <a:gd name="T78" fmla="*/ 139 w 1887"/>
                    <a:gd name="T79" fmla="*/ 736 h 881"/>
                    <a:gd name="T80" fmla="*/ 139 w 1887"/>
                    <a:gd name="T81" fmla="*/ 803 h 881"/>
                    <a:gd name="T82" fmla="*/ 50 w 1887"/>
                    <a:gd name="T83" fmla="*/ 803 h 881"/>
                    <a:gd name="T84" fmla="*/ 50 w 1887"/>
                    <a:gd name="T85" fmla="*/ 51 h 881"/>
                    <a:gd name="T86" fmla="*/ 1836 w 1887"/>
                    <a:gd name="T87" fmla="*/ 51 h 881"/>
                    <a:gd name="T88" fmla="*/ 1836 w 1887"/>
                    <a:gd name="T89" fmla="*/ 736 h 8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87" h="881">
                      <a:moveTo>
                        <a:pt x="0" y="0"/>
                      </a:moveTo>
                      <a:lnTo>
                        <a:pt x="0" y="854"/>
                      </a:lnTo>
                      <a:lnTo>
                        <a:pt x="189" y="854"/>
                      </a:lnTo>
                      <a:lnTo>
                        <a:pt x="189" y="786"/>
                      </a:lnTo>
                      <a:lnTo>
                        <a:pt x="293" y="786"/>
                      </a:lnTo>
                      <a:lnTo>
                        <a:pt x="293" y="852"/>
                      </a:lnTo>
                      <a:lnTo>
                        <a:pt x="360" y="852"/>
                      </a:lnTo>
                      <a:lnTo>
                        <a:pt x="360" y="778"/>
                      </a:lnTo>
                      <a:lnTo>
                        <a:pt x="379" y="778"/>
                      </a:lnTo>
                      <a:lnTo>
                        <a:pt x="379" y="852"/>
                      </a:lnTo>
                      <a:lnTo>
                        <a:pt x="379" y="852"/>
                      </a:lnTo>
                      <a:lnTo>
                        <a:pt x="379" y="881"/>
                      </a:lnTo>
                      <a:lnTo>
                        <a:pt x="1047" y="881"/>
                      </a:lnTo>
                      <a:lnTo>
                        <a:pt x="1047" y="881"/>
                      </a:lnTo>
                      <a:lnTo>
                        <a:pt x="1026" y="881"/>
                      </a:lnTo>
                      <a:lnTo>
                        <a:pt x="1026" y="807"/>
                      </a:lnTo>
                      <a:lnTo>
                        <a:pt x="1047" y="807"/>
                      </a:lnTo>
                      <a:lnTo>
                        <a:pt x="1047" y="854"/>
                      </a:lnTo>
                      <a:lnTo>
                        <a:pt x="1163" y="854"/>
                      </a:lnTo>
                      <a:lnTo>
                        <a:pt x="1163" y="786"/>
                      </a:lnTo>
                      <a:lnTo>
                        <a:pt x="1887" y="786"/>
                      </a:lnTo>
                      <a:lnTo>
                        <a:pt x="1887" y="0"/>
                      </a:lnTo>
                      <a:lnTo>
                        <a:pt x="0" y="0"/>
                      </a:lnTo>
                      <a:close/>
                      <a:moveTo>
                        <a:pt x="499" y="881"/>
                      </a:moveTo>
                      <a:lnTo>
                        <a:pt x="478" y="881"/>
                      </a:lnTo>
                      <a:lnTo>
                        <a:pt x="478" y="807"/>
                      </a:lnTo>
                      <a:lnTo>
                        <a:pt x="499" y="807"/>
                      </a:lnTo>
                      <a:lnTo>
                        <a:pt x="499" y="881"/>
                      </a:lnTo>
                      <a:close/>
                      <a:moveTo>
                        <a:pt x="1836" y="736"/>
                      </a:moveTo>
                      <a:lnTo>
                        <a:pt x="1069" y="736"/>
                      </a:lnTo>
                      <a:lnTo>
                        <a:pt x="1069" y="774"/>
                      </a:lnTo>
                      <a:lnTo>
                        <a:pt x="997" y="774"/>
                      </a:lnTo>
                      <a:lnTo>
                        <a:pt x="997" y="831"/>
                      </a:lnTo>
                      <a:lnTo>
                        <a:pt x="527" y="831"/>
                      </a:lnTo>
                      <a:lnTo>
                        <a:pt x="527" y="778"/>
                      </a:lnTo>
                      <a:lnTo>
                        <a:pt x="451" y="778"/>
                      </a:lnTo>
                      <a:lnTo>
                        <a:pt x="451" y="831"/>
                      </a:lnTo>
                      <a:lnTo>
                        <a:pt x="430" y="831"/>
                      </a:lnTo>
                      <a:lnTo>
                        <a:pt x="430" y="736"/>
                      </a:lnTo>
                      <a:lnTo>
                        <a:pt x="139" y="736"/>
                      </a:lnTo>
                      <a:lnTo>
                        <a:pt x="139" y="803"/>
                      </a:lnTo>
                      <a:lnTo>
                        <a:pt x="50" y="803"/>
                      </a:lnTo>
                      <a:lnTo>
                        <a:pt x="50" y="51"/>
                      </a:lnTo>
                      <a:lnTo>
                        <a:pt x="1836" y="51"/>
                      </a:lnTo>
                      <a:lnTo>
                        <a:pt x="1836" y="7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58" name="Freeform 11">
                  <a:extLst>
                    <a:ext uri="{FF2B5EF4-FFF2-40B4-BE49-F238E27FC236}">
                      <a16:creationId xmlns:a16="http://schemas.microsoft.com/office/drawing/2014/main" id="{B723B30C-2622-4501-B2CB-89AE73509AD2}"/>
                    </a:ext>
                  </a:extLst>
                </p:cNvPr>
                <p:cNvSpPr>
                  <a:spLocks/>
                </p:cNvSpPr>
                <p:nvPr/>
              </p:nvSpPr>
              <p:spPr bwMode="auto">
                <a:xfrm>
                  <a:off x="6261" y="2441"/>
                  <a:ext cx="25"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3"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59" name="Freeform 12">
                  <a:extLst>
                    <a:ext uri="{FF2B5EF4-FFF2-40B4-BE49-F238E27FC236}">
                      <a16:creationId xmlns:a16="http://schemas.microsoft.com/office/drawing/2014/main" id="{E70E0950-BC6F-42FB-A762-D137D6556399}"/>
                    </a:ext>
                  </a:extLst>
                </p:cNvPr>
                <p:cNvSpPr>
                  <a:spLocks/>
                </p:cNvSpPr>
                <p:nvPr/>
              </p:nvSpPr>
              <p:spPr bwMode="auto">
                <a:xfrm>
                  <a:off x="6213" y="2441"/>
                  <a:ext cx="23" cy="55"/>
                </a:xfrm>
                <a:custGeom>
                  <a:avLst/>
                  <a:gdLst>
                    <a:gd name="T0" fmla="*/ 5 w 11"/>
                    <a:gd name="T1" fmla="*/ 0 h 26"/>
                    <a:gd name="T2" fmla="*/ 0 w 11"/>
                    <a:gd name="T3" fmla="*/ 6 h 26"/>
                    <a:gd name="T4" fmla="*/ 0 w 11"/>
                    <a:gd name="T5" fmla="*/ 6 h 26"/>
                    <a:gd name="T6" fmla="*/ 0 w 11"/>
                    <a:gd name="T7" fmla="*/ 6 h 26"/>
                    <a:gd name="T8" fmla="*/ 0 w 11"/>
                    <a:gd name="T9" fmla="*/ 26 h 26"/>
                    <a:gd name="T10" fmla="*/ 11 w 11"/>
                    <a:gd name="T11" fmla="*/ 26 h 26"/>
                    <a:gd name="T12" fmla="*/ 11 w 11"/>
                    <a:gd name="T13" fmla="*/ 6 h 26"/>
                    <a:gd name="T14" fmla="*/ 11 w 11"/>
                    <a:gd name="T15" fmla="*/ 6 h 26"/>
                    <a:gd name="T16" fmla="*/ 11 w 11"/>
                    <a:gd name="T17" fmla="*/ 6 h 26"/>
                    <a:gd name="T18" fmla="*/ 5 w 11"/>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26">
                      <a:moveTo>
                        <a:pt x="5" y="0"/>
                      </a:moveTo>
                      <a:cubicBezTo>
                        <a:pt x="2" y="0"/>
                        <a:pt x="0" y="3"/>
                        <a:pt x="0" y="6"/>
                      </a:cubicBezTo>
                      <a:cubicBezTo>
                        <a:pt x="0" y="6"/>
                        <a:pt x="0" y="6"/>
                        <a:pt x="0" y="6"/>
                      </a:cubicBezTo>
                      <a:cubicBezTo>
                        <a:pt x="0" y="6"/>
                        <a:pt x="0" y="6"/>
                        <a:pt x="0" y="6"/>
                      </a:cubicBezTo>
                      <a:cubicBezTo>
                        <a:pt x="0" y="26"/>
                        <a:pt x="0" y="26"/>
                        <a:pt x="0" y="26"/>
                      </a:cubicBezTo>
                      <a:cubicBezTo>
                        <a:pt x="11" y="26"/>
                        <a:pt x="11" y="26"/>
                        <a:pt x="11" y="26"/>
                      </a:cubicBezTo>
                      <a:cubicBezTo>
                        <a:pt x="11" y="6"/>
                        <a:pt x="11" y="6"/>
                        <a:pt x="11" y="6"/>
                      </a:cubicBezTo>
                      <a:cubicBezTo>
                        <a:pt x="11" y="6"/>
                        <a:pt x="11" y="6"/>
                        <a:pt x="11" y="6"/>
                      </a:cubicBezTo>
                      <a:cubicBezTo>
                        <a:pt x="11" y="6"/>
                        <a:pt x="11" y="6"/>
                        <a:pt x="11" y="6"/>
                      </a:cubicBezTo>
                      <a:cubicBezTo>
                        <a:pt x="11" y="3"/>
                        <a:pt x="9"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60" name="Freeform 13">
                  <a:extLst>
                    <a:ext uri="{FF2B5EF4-FFF2-40B4-BE49-F238E27FC236}">
                      <a16:creationId xmlns:a16="http://schemas.microsoft.com/office/drawing/2014/main" id="{068D4923-5791-4FA1-8FFF-BD21B2CCFBDF}"/>
                    </a:ext>
                  </a:extLst>
                </p:cNvPr>
                <p:cNvSpPr>
                  <a:spLocks/>
                </p:cNvSpPr>
                <p:nvPr/>
              </p:nvSpPr>
              <p:spPr bwMode="auto">
                <a:xfrm>
                  <a:off x="6162" y="2441"/>
                  <a:ext cx="25"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3"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61" name="Freeform 14">
                  <a:extLst>
                    <a:ext uri="{FF2B5EF4-FFF2-40B4-BE49-F238E27FC236}">
                      <a16:creationId xmlns:a16="http://schemas.microsoft.com/office/drawing/2014/main" id="{DD320482-7547-47AD-892C-6F736952169C}"/>
                    </a:ext>
                  </a:extLst>
                </p:cNvPr>
                <p:cNvSpPr>
                  <a:spLocks/>
                </p:cNvSpPr>
                <p:nvPr/>
              </p:nvSpPr>
              <p:spPr bwMode="auto">
                <a:xfrm>
                  <a:off x="6114" y="2441"/>
                  <a:ext cx="23" cy="55"/>
                </a:xfrm>
                <a:custGeom>
                  <a:avLst/>
                  <a:gdLst>
                    <a:gd name="T0" fmla="*/ 6 w 11"/>
                    <a:gd name="T1" fmla="*/ 0 h 26"/>
                    <a:gd name="T2" fmla="*/ 0 w 11"/>
                    <a:gd name="T3" fmla="*/ 6 h 26"/>
                    <a:gd name="T4" fmla="*/ 0 w 11"/>
                    <a:gd name="T5" fmla="*/ 6 h 26"/>
                    <a:gd name="T6" fmla="*/ 0 w 11"/>
                    <a:gd name="T7" fmla="*/ 6 h 26"/>
                    <a:gd name="T8" fmla="*/ 0 w 11"/>
                    <a:gd name="T9" fmla="*/ 26 h 26"/>
                    <a:gd name="T10" fmla="*/ 11 w 11"/>
                    <a:gd name="T11" fmla="*/ 26 h 26"/>
                    <a:gd name="T12" fmla="*/ 11 w 11"/>
                    <a:gd name="T13" fmla="*/ 6 h 26"/>
                    <a:gd name="T14" fmla="*/ 11 w 11"/>
                    <a:gd name="T15" fmla="*/ 6 h 26"/>
                    <a:gd name="T16" fmla="*/ 11 w 11"/>
                    <a:gd name="T17" fmla="*/ 6 h 26"/>
                    <a:gd name="T18" fmla="*/ 6 w 11"/>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26">
                      <a:moveTo>
                        <a:pt x="6" y="0"/>
                      </a:moveTo>
                      <a:cubicBezTo>
                        <a:pt x="2" y="0"/>
                        <a:pt x="0" y="3"/>
                        <a:pt x="0" y="6"/>
                      </a:cubicBezTo>
                      <a:cubicBezTo>
                        <a:pt x="0" y="6"/>
                        <a:pt x="0" y="6"/>
                        <a:pt x="0" y="6"/>
                      </a:cubicBezTo>
                      <a:cubicBezTo>
                        <a:pt x="0" y="6"/>
                        <a:pt x="0" y="6"/>
                        <a:pt x="0" y="6"/>
                      </a:cubicBezTo>
                      <a:cubicBezTo>
                        <a:pt x="0" y="26"/>
                        <a:pt x="0" y="26"/>
                        <a:pt x="0" y="26"/>
                      </a:cubicBezTo>
                      <a:cubicBezTo>
                        <a:pt x="11" y="26"/>
                        <a:pt x="11" y="26"/>
                        <a:pt x="11" y="26"/>
                      </a:cubicBezTo>
                      <a:cubicBezTo>
                        <a:pt x="11" y="6"/>
                        <a:pt x="11" y="6"/>
                        <a:pt x="11" y="6"/>
                      </a:cubicBezTo>
                      <a:cubicBezTo>
                        <a:pt x="11" y="6"/>
                        <a:pt x="11" y="6"/>
                        <a:pt x="11" y="6"/>
                      </a:cubicBezTo>
                      <a:cubicBezTo>
                        <a:pt x="11" y="6"/>
                        <a:pt x="11" y="6"/>
                        <a:pt x="11" y="6"/>
                      </a:cubicBezTo>
                      <a:cubicBezTo>
                        <a:pt x="11"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62" name="Freeform 15">
                  <a:extLst>
                    <a:ext uri="{FF2B5EF4-FFF2-40B4-BE49-F238E27FC236}">
                      <a16:creationId xmlns:a16="http://schemas.microsoft.com/office/drawing/2014/main" id="{02C6253E-F8B3-41E8-93B7-679E86B60922}"/>
                    </a:ext>
                  </a:extLst>
                </p:cNvPr>
                <p:cNvSpPr>
                  <a:spLocks/>
                </p:cNvSpPr>
                <p:nvPr/>
              </p:nvSpPr>
              <p:spPr bwMode="auto">
                <a:xfrm>
                  <a:off x="6063" y="2441"/>
                  <a:ext cx="25"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3"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63" name="Freeform 16">
                  <a:extLst>
                    <a:ext uri="{FF2B5EF4-FFF2-40B4-BE49-F238E27FC236}">
                      <a16:creationId xmlns:a16="http://schemas.microsoft.com/office/drawing/2014/main" id="{75CE8230-F604-4D20-A069-ACA80D923E18}"/>
                    </a:ext>
                  </a:extLst>
                </p:cNvPr>
                <p:cNvSpPr>
                  <a:spLocks/>
                </p:cNvSpPr>
                <p:nvPr/>
              </p:nvSpPr>
              <p:spPr bwMode="auto">
                <a:xfrm>
                  <a:off x="6014" y="2441"/>
                  <a:ext cx="26"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2"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64" name="Freeform 17">
                  <a:extLst>
                    <a:ext uri="{FF2B5EF4-FFF2-40B4-BE49-F238E27FC236}">
                      <a16:creationId xmlns:a16="http://schemas.microsoft.com/office/drawing/2014/main" id="{61794A24-BE8F-435D-B607-A7E2E0B4DC02}"/>
                    </a:ext>
                  </a:extLst>
                </p:cNvPr>
                <p:cNvSpPr>
                  <a:spLocks/>
                </p:cNvSpPr>
                <p:nvPr/>
              </p:nvSpPr>
              <p:spPr bwMode="auto">
                <a:xfrm>
                  <a:off x="5964" y="2441"/>
                  <a:ext cx="25"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3"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10"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65" name="Freeform 18">
                  <a:extLst>
                    <a:ext uri="{FF2B5EF4-FFF2-40B4-BE49-F238E27FC236}">
                      <a16:creationId xmlns:a16="http://schemas.microsoft.com/office/drawing/2014/main" id="{BEC82FD4-1C67-40E4-B664-E3889AA5B900}"/>
                    </a:ext>
                  </a:extLst>
                </p:cNvPr>
                <p:cNvSpPr>
                  <a:spLocks/>
                </p:cNvSpPr>
                <p:nvPr/>
              </p:nvSpPr>
              <p:spPr bwMode="auto">
                <a:xfrm>
                  <a:off x="5915" y="2441"/>
                  <a:ext cx="26"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3"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66" name="Freeform 19">
                  <a:extLst>
                    <a:ext uri="{FF2B5EF4-FFF2-40B4-BE49-F238E27FC236}">
                      <a16:creationId xmlns:a16="http://schemas.microsoft.com/office/drawing/2014/main" id="{F782EFB3-06F9-4DE5-B929-AD64EE4C0D8E}"/>
                    </a:ext>
                  </a:extLst>
                </p:cNvPr>
                <p:cNvSpPr>
                  <a:spLocks/>
                </p:cNvSpPr>
                <p:nvPr/>
              </p:nvSpPr>
              <p:spPr bwMode="auto">
                <a:xfrm>
                  <a:off x="5867" y="2441"/>
                  <a:ext cx="23" cy="55"/>
                </a:xfrm>
                <a:custGeom>
                  <a:avLst/>
                  <a:gdLst>
                    <a:gd name="T0" fmla="*/ 5 w 11"/>
                    <a:gd name="T1" fmla="*/ 0 h 26"/>
                    <a:gd name="T2" fmla="*/ 0 w 11"/>
                    <a:gd name="T3" fmla="*/ 6 h 26"/>
                    <a:gd name="T4" fmla="*/ 0 w 11"/>
                    <a:gd name="T5" fmla="*/ 6 h 26"/>
                    <a:gd name="T6" fmla="*/ 0 w 11"/>
                    <a:gd name="T7" fmla="*/ 6 h 26"/>
                    <a:gd name="T8" fmla="*/ 0 w 11"/>
                    <a:gd name="T9" fmla="*/ 26 h 26"/>
                    <a:gd name="T10" fmla="*/ 11 w 11"/>
                    <a:gd name="T11" fmla="*/ 26 h 26"/>
                    <a:gd name="T12" fmla="*/ 11 w 11"/>
                    <a:gd name="T13" fmla="*/ 6 h 26"/>
                    <a:gd name="T14" fmla="*/ 11 w 11"/>
                    <a:gd name="T15" fmla="*/ 6 h 26"/>
                    <a:gd name="T16" fmla="*/ 11 w 11"/>
                    <a:gd name="T17" fmla="*/ 6 h 26"/>
                    <a:gd name="T18" fmla="*/ 5 w 11"/>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26">
                      <a:moveTo>
                        <a:pt x="5" y="0"/>
                      </a:moveTo>
                      <a:cubicBezTo>
                        <a:pt x="2" y="0"/>
                        <a:pt x="0" y="3"/>
                        <a:pt x="0" y="6"/>
                      </a:cubicBezTo>
                      <a:cubicBezTo>
                        <a:pt x="0" y="6"/>
                        <a:pt x="0" y="6"/>
                        <a:pt x="0" y="6"/>
                      </a:cubicBezTo>
                      <a:cubicBezTo>
                        <a:pt x="0" y="6"/>
                        <a:pt x="0" y="6"/>
                        <a:pt x="0" y="6"/>
                      </a:cubicBezTo>
                      <a:cubicBezTo>
                        <a:pt x="0" y="26"/>
                        <a:pt x="0" y="26"/>
                        <a:pt x="0" y="26"/>
                      </a:cubicBezTo>
                      <a:cubicBezTo>
                        <a:pt x="11" y="26"/>
                        <a:pt x="11" y="26"/>
                        <a:pt x="11" y="26"/>
                      </a:cubicBezTo>
                      <a:cubicBezTo>
                        <a:pt x="11" y="6"/>
                        <a:pt x="11" y="6"/>
                        <a:pt x="11" y="6"/>
                      </a:cubicBezTo>
                      <a:cubicBezTo>
                        <a:pt x="11" y="6"/>
                        <a:pt x="11" y="6"/>
                        <a:pt x="11" y="6"/>
                      </a:cubicBezTo>
                      <a:cubicBezTo>
                        <a:pt x="11" y="6"/>
                        <a:pt x="11" y="6"/>
                        <a:pt x="11" y="6"/>
                      </a:cubicBezTo>
                      <a:cubicBezTo>
                        <a:pt x="11" y="3"/>
                        <a:pt x="9"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67" name="Freeform 20">
                  <a:extLst>
                    <a:ext uri="{FF2B5EF4-FFF2-40B4-BE49-F238E27FC236}">
                      <a16:creationId xmlns:a16="http://schemas.microsoft.com/office/drawing/2014/main" id="{1206E6AA-288D-4A01-95D2-1B51D5DD6E07}"/>
                    </a:ext>
                  </a:extLst>
                </p:cNvPr>
                <p:cNvSpPr>
                  <a:spLocks noEditPoints="1"/>
                </p:cNvSpPr>
                <p:nvPr/>
              </p:nvSpPr>
              <p:spPr bwMode="auto">
                <a:xfrm>
                  <a:off x="6537" y="1803"/>
                  <a:ext cx="515" cy="514"/>
                </a:xfrm>
                <a:custGeom>
                  <a:avLst/>
                  <a:gdLst>
                    <a:gd name="T0" fmla="*/ 122 w 244"/>
                    <a:gd name="T1" fmla="*/ 243 h 243"/>
                    <a:gd name="T2" fmla="*/ 0 w 244"/>
                    <a:gd name="T3" fmla="*/ 121 h 243"/>
                    <a:gd name="T4" fmla="*/ 122 w 244"/>
                    <a:gd name="T5" fmla="*/ 0 h 243"/>
                    <a:gd name="T6" fmla="*/ 244 w 244"/>
                    <a:gd name="T7" fmla="*/ 121 h 243"/>
                    <a:gd name="T8" fmla="*/ 122 w 244"/>
                    <a:gd name="T9" fmla="*/ 243 h 243"/>
                    <a:gd name="T10" fmla="*/ 122 w 244"/>
                    <a:gd name="T11" fmla="*/ 12 h 243"/>
                    <a:gd name="T12" fmla="*/ 12 w 244"/>
                    <a:gd name="T13" fmla="*/ 121 h 243"/>
                    <a:gd name="T14" fmla="*/ 122 w 244"/>
                    <a:gd name="T15" fmla="*/ 231 h 243"/>
                    <a:gd name="T16" fmla="*/ 232 w 244"/>
                    <a:gd name="T17" fmla="*/ 121 h 243"/>
                    <a:gd name="T18" fmla="*/ 122 w 244"/>
                    <a:gd name="T19" fmla="*/ 12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 h="243">
                      <a:moveTo>
                        <a:pt x="122" y="243"/>
                      </a:moveTo>
                      <a:cubicBezTo>
                        <a:pt x="55" y="243"/>
                        <a:pt x="0" y="188"/>
                        <a:pt x="0" y="121"/>
                      </a:cubicBezTo>
                      <a:cubicBezTo>
                        <a:pt x="0" y="54"/>
                        <a:pt x="55" y="0"/>
                        <a:pt x="122" y="0"/>
                      </a:cubicBezTo>
                      <a:cubicBezTo>
                        <a:pt x="189" y="0"/>
                        <a:pt x="244" y="54"/>
                        <a:pt x="244" y="121"/>
                      </a:cubicBezTo>
                      <a:cubicBezTo>
                        <a:pt x="244" y="188"/>
                        <a:pt x="189" y="243"/>
                        <a:pt x="122" y="243"/>
                      </a:cubicBezTo>
                      <a:close/>
                      <a:moveTo>
                        <a:pt x="122" y="12"/>
                      </a:moveTo>
                      <a:cubicBezTo>
                        <a:pt x="62" y="12"/>
                        <a:pt x="12" y="61"/>
                        <a:pt x="12" y="121"/>
                      </a:cubicBezTo>
                      <a:cubicBezTo>
                        <a:pt x="12" y="182"/>
                        <a:pt x="62" y="231"/>
                        <a:pt x="122" y="231"/>
                      </a:cubicBezTo>
                      <a:cubicBezTo>
                        <a:pt x="182" y="231"/>
                        <a:pt x="232" y="182"/>
                        <a:pt x="232" y="121"/>
                      </a:cubicBezTo>
                      <a:cubicBezTo>
                        <a:pt x="232" y="61"/>
                        <a:pt x="182" y="12"/>
                        <a:pt x="122"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68" name="Freeform 21">
                  <a:extLst>
                    <a:ext uri="{FF2B5EF4-FFF2-40B4-BE49-F238E27FC236}">
                      <a16:creationId xmlns:a16="http://schemas.microsoft.com/office/drawing/2014/main" id="{689D487B-BC4B-43BA-A838-94690F61202D}"/>
                    </a:ext>
                  </a:extLst>
                </p:cNvPr>
                <p:cNvSpPr>
                  <a:spLocks noEditPoints="1"/>
                </p:cNvSpPr>
                <p:nvPr/>
              </p:nvSpPr>
              <p:spPr bwMode="auto">
                <a:xfrm>
                  <a:off x="6558" y="1822"/>
                  <a:ext cx="473" cy="476"/>
                </a:xfrm>
                <a:custGeom>
                  <a:avLst/>
                  <a:gdLst>
                    <a:gd name="T0" fmla="*/ 112 w 224"/>
                    <a:gd name="T1" fmla="*/ 213 h 225"/>
                    <a:gd name="T2" fmla="*/ 125 w 224"/>
                    <a:gd name="T3" fmla="*/ 224 h 225"/>
                    <a:gd name="T4" fmla="*/ 101 w 224"/>
                    <a:gd name="T5" fmla="*/ 212 h 225"/>
                    <a:gd name="T6" fmla="*/ 137 w 224"/>
                    <a:gd name="T7" fmla="*/ 222 h 225"/>
                    <a:gd name="T8" fmla="*/ 90 w 224"/>
                    <a:gd name="T9" fmla="*/ 210 h 225"/>
                    <a:gd name="T10" fmla="*/ 149 w 224"/>
                    <a:gd name="T11" fmla="*/ 218 h 225"/>
                    <a:gd name="T12" fmla="*/ 79 w 224"/>
                    <a:gd name="T13" fmla="*/ 207 h 225"/>
                    <a:gd name="T14" fmla="*/ 161 w 224"/>
                    <a:gd name="T15" fmla="*/ 213 h 225"/>
                    <a:gd name="T16" fmla="*/ 69 w 224"/>
                    <a:gd name="T17" fmla="*/ 203 h 225"/>
                    <a:gd name="T18" fmla="*/ 172 w 224"/>
                    <a:gd name="T19" fmla="*/ 207 h 225"/>
                    <a:gd name="T20" fmla="*/ 59 w 224"/>
                    <a:gd name="T21" fmla="*/ 197 h 225"/>
                    <a:gd name="T22" fmla="*/ 182 w 224"/>
                    <a:gd name="T23" fmla="*/ 200 h 225"/>
                    <a:gd name="T24" fmla="*/ 50 w 224"/>
                    <a:gd name="T25" fmla="*/ 191 h 225"/>
                    <a:gd name="T26" fmla="*/ 191 w 224"/>
                    <a:gd name="T27" fmla="*/ 192 h 225"/>
                    <a:gd name="T28" fmla="*/ 41 w 224"/>
                    <a:gd name="T29" fmla="*/ 183 h 225"/>
                    <a:gd name="T30" fmla="*/ 200 w 224"/>
                    <a:gd name="T31" fmla="*/ 182 h 225"/>
                    <a:gd name="T32" fmla="*/ 34 w 224"/>
                    <a:gd name="T33" fmla="*/ 175 h 225"/>
                    <a:gd name="T34" fmla="*/ 207 w 224"/>
                    <a:gd name="T35" fmla="*/ 172 h 225"/>
                    <a:gd name="T36" fmla="*/ 27 w 224"/>
                    <a:gd name="T37" fmla="*/ 166 h 225"/>
                    <a:gd name="T38" fmla="*/ 213 w 224"/>
                    <a:gd name="T39" fmla="*/ 161 h 225"/>
                    <a:gd name="T40" fmla="*/ 22 w 224"/>
                    <a:gd name="T41" fmla="*/ 156 h 225"/>
                    <a:gd name="T42" fmla="*/ 218 w 224"/>
                    <a:gd name="T43" fmla="*/ 149 h 225"/>
                    <a:gd name="T44" fmla="*/ 17 w 224"/>
                    <a:gd name="T45" fmla="*/ 146 h 225"/>
                    <a:gd name="T46" fmla="*/ 221 w 224"/>
                    <a:gd name="T47" fmla="*/ 137 h 225"/>
                    <a:gd name="T48" fmla="*/ 14 w 224"/>
                    <a:gd name="T49" fmla="*/ 135 h 225"/>
                    <a:gd name="T50" fmla="*/ 224 w 224"/>
                    <a:gd name="T51" fmla="*/ 125 h 225"/>
                    <a:gd name="T52" fmla="*/ 12 w 224"/>
                    <a:gd name="T53" fmla="*/ 124 h 225"/>
                    <a:gd name="T54" fmla="*/ 212 w 224"/>
                    <a:gd name="T55" fmla="*/ 112 h 225"/>
                    <a:gd name="T56" fmla="*/ 0 w 224"/>
                    <a:gd name="T57" fmla="*/ 112 h 225"/>
                    <a:gd name="T58" fmla="*/ 212 w 224"/>
                    <a:gd name="T59" fmla="*/ 104 h 225"/>
                    <a:gd name="T60" fmla="*/ 12 w 224"/>
                    <a:gd name="T61" fmla="*/ 101 h 225"/>
                    <a:gd name="T62" fmla="*/ 210 w 224"/>
                    <a:gd name="T63" fmla="*/ 93 h 225"/>
                    <a:gd name="T64" fmla="*/ 14 w 224"/>
                    <a:gd name="T65" fmla="*/ 90 h 225"/>
                    <a:gd name="T66" fmla="*/ 208 w 224"/>
                    <a:gd name="T67" fmla="*/ 82 h 225"/>
                    <a:gd name="T68" fmla="*/ 17 w 224"/>
                    <a:gd name="T69" fmla="*/ 79 h 225"/>
                    <a:gd name="T70" fmla="*/ 204 w 224"/>
                    <a:gd name="T71" fmla="*/ 72 h 225"/>
                    <a:gd name="T72" fmla="*/ 22 w 224"/>
                    <a:gd name="T73" fmla="*/ 69 h 225"/>
                    <a:gd name="T74" fmla="*/ 199 w 224"/>
                    <a:gd name="T75" fmla="*/ 62 h 225"/>
                    <a:gd name="T76" fmla="*/ 27 w 224"/>
                    <a:gd name="T77" fmla="*/ 59 h 225"/>
                    <a:gd name="T78" fmla="*/ 192 w 224"/>
                    <a:gd name="T79" fmla="*/ 53 h 225"/>
                    <a:gd name="T80" fmla="*/ 34 w 224"/>
                    <a:gd name="T81" fmla="*/ 50 h 225"/>
                    <a:gd name="T82" fmla="*/ 185 w 224"/>
                    <a:gd name="T83" fmla="*/ 44 h 225"/>
                    <a:gd name="T84" fmla="*/ 41 w 224"/>
                    <a:gd name="T85" fmla="*/ 42 h 225"/>
                    <a:gd name="T86" fmla="*/ 177 w 224"/>
                    <a:gd name="T87" fmla="*/ 36 h 225"/>
                    <a:gd name="T88" fmla="*/ 49 w 224"/>
                    <a:gd name="T89" fmla="*/ 34 h 225"/>
                    <a:gd name="T90" fmla="*/ 168 w 224"/>
                    <a:gd name="T91" fmla="*/ 29 h 225"/>
                    <a:gd name="T92" fmla="*/ 58 w 224"/>
                    <a:gd name="T93" fmla="*/ 28 h 225"/>
                    <a:gd name="T94" fmla="*/ 159 w 224"/>
                    <a:gd name="T95" fmla="*/ 24 h 225"/>
                    <a:gd name="T96" fmla="*/ 68 w 224"/>
                    <a:gd name="T97" fmla="*/ 22 h 225"/>
                    <a:gd name="T98" fmla="*/ 148 w 224"/>
                    <a:gd name="T99" fmla="*/ 19 h 225"/>
                    <a:gd name="T100" fmla="*/ 79 w 224"/>
                    <a:gd name="T101" fmla="*/ 18 h 225"/>
                    <a:gd name="T102" fmla="*/ 138 w 224"/>
                    <a:gd name="T103" fmla="*/ 15 h 225"/>
                    <a:gd name="T104" fmla="*/ 89 w 224"/>
                    <a:gd name="T105" fmla="*/ 15 h 225"/>
                    <a:gd name="T106" fmla="*/ 127 w 224"/>
                    <a:gd name="T107" fmla="*/ 13 h 225"/>
                    <a:gd name="T108" fmla="*/ 100 w 224"/>
                    <a:gd name="T109" fmla="*/ 13 h 225"/>
                    <a:gd name="T110" fmla="*/ 115 w 224"/>
                    <a:gd name="T111" fmla="*/ 12 h 225"/>
                    <a:gd name="T112" fmla="*/ 115 w 224"/>
                    <a:gd name="T113" fmla="*/ 12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4" h="225">
                      <a:moveTo>
                        <a:pt x="112" y="225"/>
                      </a:moveTo>
                      <a:cubicBezTo>
                        <a:pt x="112" y="225"/>
                        <a:pt x="112" y="225"/>
                        <a:pt x="112" y="225"/>
                      </a:cubicBezTo>
                      <a:cubicBezTo>
                        <a:pt x="111" y="225"/>
                        <a:pt x="109" y="225"/>
                        <a:pt x="108" y="224"/>
                      </a:cubicBezTo>
                      <a:cubicBezTo>
                        <a:pt x="108" y="213"/>
                        <a:pt x="108" y="213"/>
                        <a:pt x="108" y="213"/>
                      </a:cubicBezTo>
                      <a:cubicBezTo>
                        <a:pt x="110" y="213"/>
                        <a:pt x="111" y="213"/>
                        <a:pt x="112" y="213"/>
                      </a:cubicBezTo>
                      <a:lnTo>
                        <a:pt x="112" y="225"/>
                      </a:lnTo>
                      <a:close/>
                      <a:moveTo>
                        <a:pt x="121" y="224"/>
                      </a:moveTo>
                      <a:cubicBezTo>
                        <a:pt x="120" y="212"/>
                        <a:pt x="120" y="212"/>
                        <a:pt x="120" y="212"/>
                      </a:cubicBezTo>
                      <a:cubicBezTo>
                        <a:pt x="121" y="212"/>
                        <a:pt x="122" y="212"/>
                        <a:pt x="123" y="212"/>
                      </a:cubicBezTo>
                      <a:cubicBezTo>
                        <a:pt x="125" y="224"/>
                        <a:pt x="125" y="224"/>
                        <a:pt x="125" y="224"/>
                      </a:cubicBezTo>
                      <a:cubicBezTo>
                        <a:pt x="123" y="224"/>
                        <a:pt x="122" y="224"/>
                        <a:pt x="121" y="224"/>
                      </a:cubicBezTo>
                      <a:close/>
                      <a:moveTo>
                        <a:pt x="100" y="224"/>
                      </a:moveTo>
                      <a:cubicBezTo>
                        <a:pt x="98" y="224"/>
                        <a:pt x="97" y="224"/>
                        <a:pt x="95" y="223"/>
                      </a:cubicBezTo>
                      <a:cubicBezTo>
                        <a:pt x="97" y="211"/>
                        <a:pt x="97" y="211"/>
                        <a:pt x="97" y="211"/>
                      </a:cubicBezTo>
                      <a:cubicBezTo>
                        <a:pt x="98" y="212"/>
                        <a:pt x="100" y="212"/>
                        <a:pt x="101" y="212"/>
                      </a:cubicBezTo>
                      <a:lnTo>
                        <a:pt x="100" y="224"/>
                      </a:lnTo>
                      <a:close/>
                      <a:moveTo>
                        <a:pt x="133" y="223"/>
                      </a:moveTo>
                      <a:cubicBezTo>
                        <a:pt x="131" y="211"/>
                        <a:pt x="131" y="211"/>
                        <a:pt x="131" y="211"/>
                      </a:cubicBezTo>
                      <a:cubicBezTo>
                        <a:pt x="132" y="211"/>
                        <a:pt x="133" y="210"/>
                        <a:pt x="134" y="210"/>
                      </a:cubicBezTo>
                      <a:cubicBezTo>
                        <a:pt x="137" y="222"/>
                        <a:pt x="137" y="222"/>
                        <a:pt x="137" y="222"/>
                      </a:cubicBezTo>
                      <a:cubicBezTo>
                        <a:pt x="136" y="222"/>
                        <a:pt x="134" y="222"/>
                        <a:pt x="133" y="223"/>
                      </a:cubicBezTo>
                      <a:close/>
                      <a:moveTo>
                        <a:pt x="87" y="222"/>
                      </a:moveTo>
                      <a:cubicBezTo>
                        <a:pt x="86" y="222"/>
                        <a:pt x="84" y="221"/>
                        <a:pt x="83" y="221"/>
                      </a:cubicBezTo>
                      <a:cubicBezTo>
                        <a:pt x="86" y="209"/>
                        <a:pt x="86" y="209"/>
                        <a:pt x="86" y="209"/>
                      </a:cubicBezTo>
                      <a:cubicBezTo>
                        <a:pt x="87" y="210"/>
                        <a:pt x="89" y="210"/>
                        <a:pt x="90" y="210"/>
                      </a:cubicBezTo>
                      <a:lnTo>
                        <a:pt x="87" y="222"/>
                      </a:lnTo>
                      <a:close/>
                      <a:moveTo>
                        <a:pt x="145" y="220"/>
                      </a:moveTo>
                      <a:cubicBezTo>
                        <a:pt x="142" y="208"/>
                        <a:pt x="142" y="208"/>
                        <a:pt x="142" y="208"/>
                      </a:cubicBezTo>
                      <a:cubicBezTo>
                        <a:pt x="143" y="208"/>
                        <a:pt x="144" y="207"/>
                        <a:pt x="145" y="207"/>
                      </a:cubicBezTo>
                      <a:cubicBezTo>
                        <a:pt x="149" y="218"/>
                        <a:pt x="149" y="218"/>
                        <a:pt x="149" y="218"/>
                      </a:cubicBezTo>
                      <a:cubicBezTo>
                        <a:pt x="148" y="219"/>
                        <a:pt x="147" y="219"/>
                        <a:pt x="145" y="220"/>
                      </a:cubicBezTo>
                      <a:close/>
                      <a:moveTo>
                        <a:pt x="75" y="218"/>
                      </a:moveTo>
                      <a:cubicBezTo>
                        <a:pt x="74" y="218"/>
                        <a:pt x="72" y="217"/>
                        <a:pt x="71" y="217"/>
                      </a:cubicBezTo>
                      <a:cubicBezTo>
                        <a:pt x="76" y="206"/>
                        <a:pt x="76" y="206"/>
                        <a:pt x="76" y="206"/>
                      </a:cubicBezTo>
                      <a:cubicBezTo>
                        <a:pt x="77" y="206"/>
                        <a:pt x="78" y="207"/>
                        <a:pt x="79" y="207"/>
                      </a:cubicBezTo>
                      <a:lnTo>
                        <a:pt x="75" y="218"/>
                      </a:lnTo>
                      <a:close/>
                      <a:moveTo>
                        <a:pt x="157" y="215"/>
                      </a:moveTo>
                      <a:cubicBezTo>
                        <a:pt x="152" y="204"/>
                        <a:pt x="152" y="204"/>
                        <a:pt x="152" y="204"/>
                      </a:cubicBezTo>
                      <a:cubicBezTo>
                        <a:pt x="153" y="204"/>
                        <a:pt x="154" y="203"/>
                        <a:pt x="156" y="203"/>
                      </a:cubicBezTo>
                      <a:cubicBezTo>
                        <a:pt x="161" y="213"/>
                        <a:pt x="161" y="213"/>
                        <a:pt x="161" y="213"/>
                      </a:cubicBezTo>
                      <a:cubicBezTo>
                        <a:pt x="160" y="214"/>
                        <a:pt x="158" y="215"/>
                        <a:pt x="157" y="215"/>
                      </a:cubicBezTo>
                      <a:close/>
                      <a:moveTo>
                        <a:pt x="63" y="214"/>
                      </a:moveTo>
                      <a:cubicBezTo>
                        <a:pt x="62" y="213"/>
                        <a:pt x="61" y="212"/>
                        <a:pt x="60" y="212"/>
                      </a:cubicBezTo>
                      <a:cubicBezTo>
                        <a:pt x="65" y="201"/>
                        <a:pt x="65" y="201"/>
                        <a:pt x="65" y="201"/>
                      </a:cubicBezTo>
                      <a:cubicBezTo>
                        <a:pt x="66" y="202"/>
                        <a:pt x="68" y="202"/>
                        <a:pt x="69" y="203"/>
                      </a:cubicBezTo>
                      <a:lnTo>
                        <a:pt x="63" y="214"/>
                      </a:lnTo>
                      <a:close/>
                      <a:moveTo>
                        <a:pt x="168" y="210"/>
                      </a:moveTo>
                      <a:cubicBezTo>
                        <a:pt x="162" y="199"/>
                        <a:pt x="162" y="199"/>
                        <a:pt x="162" y="199"/>
                      </a:cubicBezTo>
                      <a:cubicBezTo>
                        <a:pt x="163" y="199"/>
                        <a:pt x="164" y="198"/>
                        <a:pt x="165" y="197"/>
                      </a:cubicBezTo>
                      <a:cubicBezTo>
                        <a:pt x="172" y="207"/>
                        <a:pt x="172" y="207"/>
                        <a:pt x="172" y="207"/>
                      </a:cubicBezTo>
                      <a:cubicBezTo>
                        <a:pt x="171" y="208"/>
                        <a:pt x="169" y="209"/>
                        <a:pt x="168" y="210"/>
                      </a:cubicBezTo>
                      <a:close/>
                      <a:moveTo>
                        <a:pt x="52" y="207"/>
                      </a:moveTo>
                      <a:cubicBezTo>
                        <a:pt x="51" y="207"/>
                        <a:pt x="50" y="206"/>
                        <a:pt x="49" y="205"/>
                      </a:cubicBezTo>
                      <a:cubicBezTo>
                        <a:pt x="56" y="195"/>
                        <a:pt x="56" y="195"/>
                        <a:pt x="56" y="195"/>
                      </a:cubicBezTo>
                      <a:cubicBezTo>
                        <a:pt x="57" y="196"/>
                        <a:pt x="58" y="197"/>
                        <a:pt x="59" y="197"/>
                      </a:cubicBezTo>
                      <a:lnTo>
                        <a:pt x="52" y="207"/>
                      </a:lnTo>
                      <a:close/>
                      <a:moveTo>
                        <a:pt x="179" y="203"/>
                      </a:moveTo>
                      <a:cubicBezTo>
                        <a:pt x="172" y="193"/>
                        <a:pt x="172" y="193"/>
                        <a:pt x="172" y="193"/>
                      </a:cubicBezTo>
                      <a:cubicBezTo>
                        <a:pt x="173" y="192"/>
                        <a:pt x="174" y="191"/>
                        <a:pt x="175" y="191"/>
                      </a:cubicBezTo>
                      <a:cubicBezTo>
                        <a:pt x="182" y="200"/>
                        <a:pt x="182" y="200"/>
                        <a:pt x="182" y="200"/>
                      </a:cubicBezTo>
                      <a:cubicBezTo>
                        <a:pt x="181" y="201"/>
                        <a:pt x="180" y="202"/>
                        <a:pt x="179" y="203"/>
                      </a:cubicBezTo>
                      <a:close/>
                      <a:moveTo>
                        <a:pt x="42" y="200"/>
                      </a:moveTo>
                      <a:cubicBezTo>
                        <a:pt x="41" y="199"/>
                        <a:pt x="40" y="198"/>
                        <a:pt x="39" y="197"/>
                      </a:cubicBezTo>
                      <a:cubicBezTo>
                        <a:pt x="47" y="188"/>
                        <a:pt x="47" y="188"/>
                        <a:pt x="47" y="188"/>
                      </a:cubicBezTo>
                      <a:cubicBezTo>
                        <a:pt x="48" y="189"/>
                        <a:pt x="49" y="190"/>
                        <a:pt x="50" y="191"/>
                      </a:cubicBezTo>
                      <a:lnTo>
                        <a:pt x="42" y="200"/>
                      </a:lnTo>
                      <a:close/>
                      <a:moveTo>
                        <a:pt x="188" y="195"/>
                      </a:moveTo>
                      <a:cubicBezTo>
                        <a:pt x="180" y="186"/>
                        <a:pt x="180" y="186"/>
                        <a:pt x="180" y="186"/>
                      </a:cubicBezTo>
                      <a:cubicBezTo>
                        <a:pt x="181" y="185"/>
                        <a:pt x="182" y="184"/>
                        <a:pt x="183" y="183"/>
                      </a:cubicBezTo>
                      <a:cubicBezTo>
                        <a:pt x="191" y="192"/>
                        <a:pt x="191" y="192"/>
                        <a:pt x="191" y="192"/>
                      </a:cubicBezTo>
                      <a:cubicBezTo>
                        <a:pt x="190" y="193"/>
                        <a:pt x="189" y="194"/>
                        <a:pt x="188" y="195"/>
                      </a:cubicBezTo>
                      <a:close/>
                      <a:moveTo>
                        <a:pt x="33" y="192"/>
                      </a:moveTo>
                      <a:cubicBezTo>
                        <a:pt x="32" y="191"/>
                        <a:pt x="31" y="190"/>
                        <a:pt x="30" y="189"/>
                      </a:cubicBezTo>
                      <a:cubicBezTo>
                        <a:pt x="39" y="181"/>
                        <a:pt x="39" y="181"/>
                        <a:pt x="39" y="181"/>
                      </a:cubicBezTo>
                      <a:cubicBezTo>
                        <a:pt x="39" y="182"/>
                        <a:pt x="40" y="182"/>
                        <a:pt x="41" y="183"/>
                      </a:cubicBezTo>
                      <a:lnTo>
                        <a:pt x="33" y="192"/>
                      </a:lnTo>
                      <a:close/>
                      <a:moveTo>
                        <a:pt x="197" y="186"/>
                      </a:moveTo>
                      <a:cubicBezTo>
                        <a:pt x="188" y="178"/>
                        <a:pt x="188" y="178"/>
                        <a:pt x="188" y="178"/>
                      </a:cubicBezTo>
                      <a:cubicBezTo>
                        <a:pt x="189" y="177"/>
                        <a:pt x="190" y="176"/>
                        <a:pt x="190" y="175"/>
                      </a:cubicBezTo>
                      <a:cubicBezTo>
                        <a:pt x="200" y="182"/>
                        <a:pt x="200" y="182"/>
                        <a:pt x="200" y="182"/>
                      </a:cubicBezTo>
                      <a:cubicBezTo>
                        <a:pt x="199" y="183"/>
                        <a:pt x="198" y="184"/>
                        <a:pt x="197" y="186"/>
                      </a:cubicBezTo>
                      <a:close/>
                      <a:moveTo>
                        <a:pt x="24" y="182"/>
                      </a:moveTo>
                      <a:cubicBezTo>
                        <a:pt x="23" y="181"/>
                        <a:pt x="23" y="180"/>
                        <a:pt x="22" y="179"/>
                      </a:cubicBezTo>
                      <a:cubicBezTo>
                        <a:pt x="31" y="172"/>
                        <a:pt x="31" y="172"/>
                        <a:pt x="31" y="172"/>
                      </a:cubicBezTo>
                      <a:cubicBezTo>
                        <a:pt x="32" y="173"/>
                        <a:pt x="33" y="174"/>
                        <a:pt x="34" y="175"/>
                      </a:cubicBezTo>
                      <a:lnTo>
                        <a:pt x="24" y="182"/>
                      </a:lnTo>
                      <a:close/>
                      <a:moveTo>
                        <a:pt x="205" y="176"/>
                      </a:moveTo>
                      <a:cubicBezTo>
                        <a:pt x="195" y="169"/>
                        <a:pt x="195" y="169"/>
                        <a:pt x="195" y="169"/>
                      </a:cubicBezTo>
                      <a:cubicBezTo>
                        <a:pt x="196" y="168"/>
                        <a:pt x="196" y="167"/>
                        <a:pt x="197" y="166"/>
                      </a:cubicBezTo>
                      <a:cubicBezTo>
                        <a:pt x="207" y="172"/>
                        <a:pt x="207" y="172"/>
                        <a:pt x="207" y="172"/>
                      </a:cubicBezTo>
                      <a:cubicBezTo>
                        <a:pt x="206" y="173"/>
                        <a:pt x="206" y="174"/>
                        <a:pt x="205" y="176"/>
                      </a:cubicBezTo>
                      <a:close/>
                      <a:moveTo>
                        <a:pt x="17" y="172"/>
                      </a:moveTo>
                      <a:cubicBezTo>
                        <a:pt x="16" y="171"/>
                        <a:pt x="16" y="170"/>
                        <a:pt x="15" y="169"/>
                      </a:cubicBezTo>
                      <a:cubicBezTo>
                        <a:pt x="25" y="163"/>
                        <a:pt x="25" y="163"/>
                        <a:pt x="25" y="163"/>
                      </a:cubicBezTo>
                      <a:cubicBezTo>
                        <a:pt x="26" y="164"/>
                        <a:pt x="27" y="165"/>
                        <a:pt x="27" y="166"/>
                      </a:cubicBezTo>
                      <a:lnTo>
                        <a:pt x="17" y="172"/>
                      </a:lnTo>
                      <a:close/>
                      <a:moveTo>
                        <a:pt x="211" y="165"/>
                      </a:moveTo>
                      <a:cubicBezTo>
                        <a:pt x="201" y="159"/>
                        <a:pt x="201" y="159"/>
                        <a:pt x="201" y="159"/>
                      </a:cubicBezTo>
                      <a:cubicBezTo>
                        <a:pt x="201" y="158"/>
                        <a:pt x="202" y="157"/>
                        <a:pt x="202" y="156"/>
                      </a:cubicBezTo>
                      <a:cubicBezTo>
                        <a:pt x="213" y="161"/>
                        <a:pt x="213" y="161"/>
                        <a:pt x="213" y="161"/>
                      </a:cubicBezTo>
                      <a:cubicBezTo>
                        <a:pt x="213" y="162"/>
                        <a:pt x="212" y="164"/>
                        <a:pt x="211" y="165"/>
                      </a:cubicBezTo>
                      <a:close/>
                      <a:moveTo>
                        <a:pt x="11" y="161"/>
                      </a:moveTo>
                      <a:cubicBezTo>
                        <a:pt x="10" y="160"/>
                        <a:pt x="10" y="159"/>
                        <a:pt x="9" y="157"/>
                      </a:cubicBezTo>
                      <a:cubicBezTo>
                        <a:pt x="20" y="153"/>
                        <a:pt x="20" y="153"/>
                        <a:pt x="20" y="153"/>
                      </a:cubicBezTo>
                      <a:cubicBezTo>
                        <a:pt x="21" y="154"/>
                        <a:pt x="21" y="155"/>
                        <a:pt x="22" y="156"/>
                      </a:cubicBezTo>
                      <a:lnTo>
                        <a:pt x="11" y="161"/>
                      </a:lnTo>
                      <a:close/>
                      <a:moveTo>
                        <a:pt x="217" y="153"/>
                      </a:moveTo>
                      <a:cubicBezTo>
                        <a:pt x="205" y="149"/>
                        <a:pt x="205" y="149"/>
                        <a:pt x="205" y="149"/>
                      </a:cubicBezTo>
                      <a:cubicBezTo>
                        <a:pt x="206" y="148"/>
                        <a:pt x="206" y="147"/>
                        <a:pt x="207" y="145"/>
                      </a:cubicBezTo>
                      <a:cubicBezTo>
                        <a:pt x="218" y="149"/>
                        <a:pt x="218" y="149"/>
                        <a:pt x="218" y="149"/>
                      </a:cubicBezTo>
                      <a:cubicBezTo>
                        <a:pt x="218" y="151"/>
                        <a:pt x="217" y="152"/>
                        <a:pt x="217" y="153"/>
                      </a:cubicBezTo>
                      <a:close/>
                      <a:moveTo>
                        <a:pt x="6" y="150"/>
                      </a:moveTo>
                      <a:cubicBezTo>
                        <a:pt x="6" y="148"/>
                        <a:pt x="5" y="147"/>
                        <a:pt x="5" y="146"/>
                      </a:cubicBezTo>
                      <a:cubicBezTo>
                        <a:pt x="16" y="142"/>
                        <a:pt x="16" y="142"/>
                        <a:pt x="16" y="142"/>
                      </a:cubicBezTo>
                      <a:cubicBezTo>
                        <a:pt x="17" y="143"/>
                        <a:pt x="17" y="144"/>
                        <a:pt x="17" y="146"/>
                      </a:cubicBezTo>
                      <a:lnTo>
                        <a:pt x="6" y="150"/>
                      </a:lnTo>
                      <a:close/>
                      <a:moveTo>
                        <a:pt x="220" y="141"/>
                      </a:moveTo>
                      <a:cubicBezTo>
                        <a:pt x="209" y="138"/>
                        <a:pt x="209" y="138"/>
                        <a:pt x="209" y="138"/>
                      </a:cubicBezTo>
                      <a:cubicBezTo>
                        <a:pt x="209" y="137"/>
                        <a:pt x="210" y="136"/>
                        <a:pt x="210" y="135"/>
                      </a:cubicBezTo>
                      <a:cubicBezTo>
                        <a:pt x="221" y="137"/>
                        <a:pt x="221" y="137"/>
                        <a:pt x="221" y="137"/>
                      </a:cubicBezTo>
                      <a:cubicBezTo>
                        <a:pt x="221" y="139"/>
                        <a:pt x="221" y="140"/>
                        <a:pt x="220" y="141"/>
                      </a:cubicBezTo>
                      <a:close/>
                      <a:moveTo>
                        <a:pt x="3" y="138"/>
                      </a:moveTo>
                      <a:cubicBezTo>
                        <a:pt x="2" y="136"/>
                        <a:pt x="2" y="135"/>
                        <a:pt x="2" y="133"/>
                      </a:cubicBezTo>
                      <a:cubicBezTo>
                        <a:pt x="14" y="131"/>
                        <a:pt x="14" y="131"/>
                        <a:pt x="14" y="131"/>
                      </a:cubicBezTo>
                      <a:cubicBezTo>
                        <a:pt x="14" y="132"/>
                        <a:pt x="14" y="134"/>
                        <a:pt x="14" y="135"/>
                      </a:cubicBezTo>
                      <a:lnTo>
                        <a:pt x="3" y="138"/>
                      </a:lnTo>
                      <a:close/>
                      <a:moveTo>
                        <a:pt x="223" y="129"/>
                      </a:moveTo>
                      <a:cubicBezTo>
                        <a:pt x="211" y="127"/>
                        <a:pt x="211" y="127"/>
                        <a:pt x="211" y="127"/>
                      </a:cubicBezTo>
                      <a:cubicBezTo>
                        <a:pt x="211" y="126"/>
                        <a:pt x="212" y="125"/>
                        <a:pt x="212" y="124"/>
                      </a:cubicBezTo>
                      <a:cubicBezTo>
                        <a:pt x="224" y="125"/>
                        <a:pt x="224" y="125"/>
                        <a:pt x="224" y="125"/>
                      </a:cubicBezTo>
                      <a:cubicBezTo>
                        <a:pt x="223" y="126"/>
                        <a:pt x="223" y="128"/>
                        <a:pt x="223" y="129"/>
                      </a:cubicBezTo>
                      <a:close/>
                      <a:moveTo>
                        <a:pt x="1" y="125"/>
                      </a:moveTo>
                      <a:cubicBezTo>
                        <a:pt x="0" y="124"/>
                        <a:pt x="0" y="122"/>
                        <a:pt x="0" y="121"/>
                      </a:cubicBezTo>
                      <a:cubicBezTo>
                        <a:pt x="12" y="120"/>
                        <a:pt x="12" y="120"/>
                        <a:pt x="12" y="120"/>
                      </a:cubicBezTo>
                      <a:cubicBezTo>
                        <a:pt x="12" y="121"/>
                        <a:pt x="12" y="123"/>
                        <a:pt x="12" y="124"/>
                      </a:cubicBezTo>
                      <a:lnTo>
                        <a:pt x="1" y="125"/>
                      </a:lnTo>
                      <a:close/>
                      <a:moveTo>
                        <a:pt x="224" y="117"/>
                      </a:moveTo>
                      <a:cubicBezTo>
                        <a:pt x="212" y="116"/>
                        <a:pt x="212" y="116"/>
                        <a:pt x="212" y="116"/>
                      </a:cubicBezTo>
                      <a:cubicBezTo>
                        <a:pt x="212" y="115"/>
                        <a:pt x="212" y="114"/>
                        <a:pt x="212" y="112"/>
                      </a:cubicBezTo>
                      <a:cubicBezTo>
                        <a:pt x="212" y="112"/>
                        <a:pt x="212" y="112"/>
                        <a:pt x="212" y="112"/>
                      </a:cubicBezTo>
                      <a:cubicBezTo>
                        <a:pt x="224" y="112"/>
                        <a:pt x="224" y="112"/>
                        <a:pt x="224" y="112"/>
                      </a:cubicBezTo>
                      <a:cubicBezTo>
                        <a:pt x="224" y="112"/>
                        <a:pt x="224" y="112"/>
                        <a:pt x="224" y="112"/>
                      </a:cubicBezTo>
                      <a:cubicBezTo>
                        <a:pt x="224" y="114"/>
                        <a:pt x="224" y="115"/>
                        <a:pt x="224" y="117"/>
                      </a:cubicBezTo>
                      <a:close/>
                      <a:moveTo>
                        <a:pt x="0" y="113"/>
                      </a:moveTo>
                      <a:cubicBezTo>
                        <a:pt x="0" y="112"/>
                        <a:pt x="0" y="112"/>
                        <a:pt x="0" y="112"/>
                      </a:cubicBezTo>
                      <a:cubicBezTo>
                        <a:pt x="0" y="111"/>
                        <a:pt x="0" y="110"/>
                        <a:pt x="0" y="108"/>
                      </a:cubicBezTo>
                      <a:cubicBezTo>
                        <a:pt x="12" y="109"/>
                        <a:pt x="12" y="109"/>
                        <a:pt x="12" y="109"/>
                      </a:cubicBezTo>
                      <a:cubicBezTo>
                        <a:pt x="12" y="110"/>
                        <a:pt x="12" y="111"/>
                        <a:pt x="12" y="112"/>
                      </a:cubicBezTo>
                      <a:lnTo>
                        <a:pt x="0" y="113"/>
                      </a:lnTo>
                      <a:close/>
                      <a:moveTo>
                        <a:pt x="212" y="104"/>
                      </a:moveTo>
                      <a:cubicBezTo>
                        <a:pt x="212" y="103"/>
                        <a:pt x="212" y="102"/>
                        <a:pt x="212" y="101"/>
                      </a:cubicBezTo>
                      <a:cubicBezTo>
                        <a:pt x="224" y="99"/>
                        <a:pt x="224" y="99"/>
                        <a:pt x="224" y="99"/>
                      </a:cubicBezTo>
                      <a:cubicBezTo>
                        <a:pt x="224" y="101"/>
                        <a:pt x="224" y="102"/>
                        <a:pt x="224" y="104"/>
                      </a:cubicBezTo>
                      <a:lnTo>
                        <a:pt x="212" y="104"/>
                      </a:lnTo>
                      <a:close/>
                      <a:moveTo>
                        <a:pt x="12" y="101"/>
                      </a:moveTo>
                      <a:cubicBezTo>
                        <a:pt x="0" y="100"/>
                        <a:pt x="0" y="100"/>
                        <a:pt x="0" y="100"/>
                      </a:cubicBezTo>
                      <a:cubicBezTo>
                        <a:pt x="1" y="99"/>
                        <a:pt x="1" y="97"/>
                        <a:pt x="1" y="96"/>
                      </a:cubicBezTo>
                      <a:cubicBezTo>
                        <a:pt x="13" y="98"/>
                        <a:pt x="13" y="98"/>
                        <a:pt x="13" y="98"/>
                      </a:cubicBezTo>
                      <a:cubicBezTo>
                        <a:pt x="13" y="99"/>
                        <a:pt x="13" y="100"/>
                        <a:pt x="12" y="101"/>
                      </a:cubicBezTo>
                      <a:close/>
                      <a:moveTo>
                        <a:pt x="210" y="93"/>
                      </a:moveTo>
                      <a:cubicBezTo>
                        <a:pt x="210" y="92"/>
                        <a:pt x="210" y="91"/>
                        <a:pt x="210" y="90"/>
                      </a:cubicBezTo>
                      <a:cubicBezTo>
                        <a:pt x="221" y="87"/>
                        <a:pt x="221" y="87"/>
                        <a:pt x="221" y="87"/>
                      </a:cubicBezTo>
                      <a:cubicBezTo>
                        <a:pt x="222" y="88"/>
                        <a:pt x="222" y="90"/>
                        <a:pt x="222" y="91"/>
                      </a:cubicBezTo>
                      <a:lnTo>
                        <a:pt x="210" y="93"/>
                      </a:lnTo>
                      <a:close/>
                      <a:moveTo>
                        <a:pt x="14" y="90"/>
                      </a:moveTo>
                      <a:cubicBezTo>
                        <a:pt x="3" y="88"/>
                        <a:pt x="3" y="88"/>
                        <a:pt x="3" y="88"/>
                      </a:cubicBezTo>
                      <a:cubicBezTo>
                        <a:pt x="3" y="86"/>
                        <a:pt x="3" y="85"/>
                        <a:pt x="4" y="84"/>
                      </a:cubicBezTo>
                      <a:cubicBezTo>
                        <a:pt x="15" y="87"/>
                        <a:pt x="15" y="87"/>
                        <a:pt x="15" y="87"/>
                      </a:cubicBezTo>
                      <a:cubicBezTo>
                        <a:pt x="15" y="88"/>
                        <a:pt x="15" y="89"/>
                        <a:pt x="14" y="90"/>
                      </a:cubicBezTo>
                      <a:close/>
                      <a:moveTo>
                        <a:pt x="208" y="82"/>
                      </a:moveTo>
                      <a:cubicBezTo>
                        <a:pt x="207" y="81"/>
                        <a:pt x="207" y="80"/>
                        <a:pt x="207" y="79"/>
                      </a:cubicBezTo>
                      <a:cubicBezTo>
                        <a:pt x="218" y="75"/>
                        <a:pt x="218" y="75"/>
                        <a:pt x="218" y="75"/>
                      </a:cubicBezTo>
                      <a:cubicBezTo>
                        <a:pt x="218" y="76"/>
                        <a:pt x="219" y="77"/>
                        <a:pt x="219" y="79"/>
                      </a:cubicBezTo>
                      <a:lnTo>
                        <a:pt x="208" y="82"/>
                      </a:lnTo>
                      <a:close/>
                      <a:moveTo>
                        <a:pt x="17" y="79"/>
                      </a:moveTo>
                      <a:cubicBezTo>
                        <a:pt x="6" y="76"/>
                        <a:pt x="6" y="76"/>
                        <a:pt x="6" y="76"/>
                      </a:cubicBezTo>
                      <a:cubicBezTo>
                        <a:pt x="6" y="74"/>
                        <a:pt x="7" y="73"/>
                        <a:pt x="7" y="72"/>
                      </a:cubicBezTo>
                      <a:cubicBezTo>
                        <a:pt x="19" y="76"/>
                        <a:pt x="19" y="76"/>
                        <a:pt x="19" y="76"/>
                      </a:cubicBezTo>
                      <a:cubicBezTo>
                        <a:pt x="18" y="77"/>
                        <a:pt x="18" y="78"/>
                        <a:pt x="17" y="79"/>
                      </a:cubicBezTo>
                      <a:close/>
                      <a:moveTo>
                        <a:pt x="204" y="72"/>
                      </a:moveTo>
                      <a:cubicBezTo>
                        <a:pt x="203" y="71"/>
                        <a:pt x="203" y="70"/>
                        <a:pt x="202" y="69"/>
                      </a:cubicBezTo>
                      <a:cubicBezTo>
                        <a:pt x="213" y="63"/>
                        <a:pt x="213" y="63"/>
                        <a:pt x="213" y="63"/>
                      </a:cubicBezTo>
                      <a:cubicBezTo>
                        <a:pt x="214" y="64"/>
                        <a:pt x="214" y="66"/>
                        <a:pt x="215" y="67"/>
                      </a:cubicBezTo>
                      <a:lnTo>
                        <a:pt x="204" y="72"/>
                      </a:lnTo>
                      <a:close/>
                      <a:moveTo>
                        <a:pt x="22" y="69"/>
                      </a:moveTo>
                      <a:cubicBezTo>
                        <a:pt x="11" y="64"/>
                        <a:pt x="11" y="64"/>
                        <a:pt x="11" y="64"/>
                      </a:cubicBezTo>
                      <a:cubicBezTo>
                        <a:pt x="11" y="63"/>
                        <a:pt x="12" y="61"/>
                        <a:pt x="13" y="60"/>
                      </a:cubicBezTo>
                      <a:cubicBezTo>
                        <a:pt x="23" y="66"/>
                        <a:pt x="23" y="66"/>
                        <a:pt x="23" y="66"/>
                      </a:cubicBezTo>
                      <a:cubicBezTo>
                        <a:pt x="23" y="67"/>
                        <a:pt x="22" y="68"/>
                        <a:pt x="22" y="69"/>
                      </a:cubicBezTo>
                      <a:close/>
                      <a:moveTo>
                        <a:pt x="199" y="62"/>
                      </a:moveTo>
                      <a:cubicBezTo>
                        <a:pt x="198" y="61"/>
                        <a:pt x="197" y="60"/>
                        <a:pt x="197" y="59"/>
                      </a:cubicBezTo>
                      <a:cubicBezTo>
                        <a:pt x="207" y="52"/>
                        <a:pt x="207" y="52"/>
                        <a:pt x="207" y="52"/>
                      </a:cubicBezTo>
                      <a:cubicBezTo>
                        <a:pt x="208" y="53"/>
                        <a:pt x="208" y="55"/>
                        <a:pt x="209" y="56"/>
                      </a:cubicBezTo>
                      <a:lnTo>
                        <a:pt x="199" y="62"/>
                      </a:lnTo>
                      <a:close/>
                      <a:moveTo>
                        <a:pt x="27" y="59"/>
                      </a:moveTo>
                      <a:cubicBezTo>
                        <a:pt x="17" y="53"/>
                        <a:pt x="17" y="53"/>
                        <a:pt x="17" y="53"/>
                      </a:cubicBezTo>
                      <a:cubicBezTo>
                        <a:pt x="18" y="52"/>
                        <a:pt x="18" y="50"/>
                        <a:pt x="19" y="49"/>
                      </a:cubicBezTo>
                      <a:cubicBezTo>
                        <a:pt x="29" y="56"/>
                        <a:pt x="29" y="56"/>
                        <a:pt x="29" y="56"/>
                      </a:cubicBezTo>
                      <a:cubicBezTo>
                        <a:pt x="28" y="57"/>
                        <a:pt x="28" y="58"/>
                        <a:pt x="27" y="59"/>
                      </a:cubicBezTo>
                      <a:close/>
                      <a:moveTo>
                        <a:pt x="192" y="53"/>
                      </a:moveTo>
                      <a:cubicBezTo>
                        <a:pt x="192" y="52"/>
                        <a:pt x="191" y="51"/>
                        <a:pt x="190" y="50"/>
                      </a:cubicBezTo>
                      <a:cubicBezTo>
                        <a:pt x="200" y="42"/>
                        <a:pt x="200" y="42"/>
                        <a:pt x="200" y="42"/>
                      </a:cubicBezTo>
                      <a:cubicBezTo>
                        <a:pt x="200" y="43"/>
                        <a:pt x="201" y="44"/>
                        <a:pt x="202" y="45"/>
                      </a:cubicBezTo>
                      <a:lnTo>
                        <a:pt x="192" y="53"/>
                      </a:lnTo>
                      <a:close/>
                      <a:moveTo>
                        <a:pt x="34" y="50"/>
                      </a:moveTo>
                      <a:cubicBezTo>
                        <a:pt x="24" y="43"/>
                        <a:pt x="24" y="43"/>
                        <a:pt x="24" y="43"/>
                      </a:cubicBezTo>
                      <a:cubicBezTo>
                        <a:pt x="25" y="41"/>
                        <a:pt x="26" y="40"/>
                        <a:pt x="27" y="39"/>
                      </a:cubicBezTo>
                      <a:cubicBezTo>
                        <a:pt x="36" y="47"/>
                        <a:pt x="36" y="47"/>
                        <a:pt x="36" y="47"/>
                      </a:cubicBezTo>
                      <a:cubicBezTo>
                        <a:pt x="35" y="48"/>
                        <a:pt x="34" y="49"/>
                        <a:pt x="34" y="50"/>
                      </a:cubicBezTo>
                      <a:close/>
                      <a:moveTo>
                        <a:pt x="185" y="44"/>
                      </a:moveTo>
                      <a:cubicBezTo>
                        <a:pt x="184" y="43"/>
                        <a:pt x="184" y="42"/>
                        <a:pt x="183" y="41"/>
                      </a:cubicBezTo>
                      <a:cubicBezTo>
                        <a:pt x="191" y="33"/>
                        <a:pt x="191" y="33"/>
                        <a:pt x="191" y="33"/>
                      </a:cubicBezTo>
                      <a:cubicBezTo>
                        <a:pt x="192" y="34"/>
                        <a:pt x="193" y="35"/>
                        <a:pt x="194" y="36"/>
                      </a:cubicBezTo>
                      <a:lnTo>
                        <a:pt x="185" y="44"/>
                      </a:lnTo>
                      <a:close/>
                      <a:moveTo>
                        <a:pt x="41" y="42"/>
                      </a:moveTo>
                      <a:cubicBezTo>
                        <a:pt x="32" y="33"/>
                        <a:pt x="32" y="33"/>
                        <a:pt x="32" y="33"/>
                      </a:cubicBezTo>
                      <a:cubicBezTo>
                        <a:pt x="33" y="32"/>
                        <a:pt x="34" y="31"/>
                        <a:pt x="35" y="30"/>
                      </a:cubicBezTo>
                      <a:cubicBezTo>
                        <a:pt x="44" y="39"/>
                        <a:pt x="44" y="39"/>
                        <a:pt x="44" y="39"/>
                      </a:cubicBezTo>
                      <a:cubicBezTo>
                        <a:pt x="43" y="40"/>
                        <a:pt x="42" y="41"/>
                        <a:pt x="41" y="42"/>
                      </a:cubicBezTo>
                      <a:close/>
                      <a:moveTo>
                        <a:pt x="177" y="36"/>
                      </a:moveTo>
                      <a:cubicBezTo>
                        <a:pt x="176" y="35"/>
                        <a:pt x="175" y="35"/>
                        <a:pt x="174" y="34"/>
                      </a:cubicBezTo>
                      <a:cubicBezTo>
                        <a:pt x="182" y="24"/>
                        <a:pt x="182" y="24"/>
                        <a:pt x="182" y="24"/>
                      </a:cubicBezTo>
                      <a:cubicBezTo>
                        <a:pt x="183" y="25"/>
                        <a:pt x="184" y="26"/>
                        <a:pt x="185" y="27"/>
                      </a:cubicBezTo>
                      <a:lnTo>
                        <a:pt x="177" y="36"/>
                      </a:lnTo>
                      <a:close/>
                      <a:moveTo>
                        <a:pt x="49" y="34"/>
                      </a:moveTo>
                      <a:cubicBezTo>
                        <a:pt x="42" y="25"/>
                        <a:pt x="42" y="25"/>
                        <a:pt x="42" y="25"/>
                      </a:cubicBezTo>
                      <a:cubicBezTo>
                        <a:pt x="43" y="24"/>
                        <a:pt x="44" y="23"/>
                        <a:pt x="45" y="22"/>
                      </a:cubicBezTo>
                      <a:cubicBezTo>
                        <a:pt x="52" y="32"/>
                        <a:pt x="52" y="32"/>
                        <a:pt x="52" y="32"/>
                      </a:cubicBezTo>
                      <a:cubicBezTo>
                        <a:pt x="51" y="33"/>
                        <a:pt x="50" y="33"/>
                        <a:pt x="49" y="34"/>
                      </a:cubicBezTo>
                      <a:close/>
                      <a:moveTo>
                        <a:pt x="168" y="29"/>
                      </a:moveTo>
                      <a:cubicBezTo>
                        <a:pt x="167" y="29"/>
                        <a:pt x="166" y="28"/>
                        <a:pt x="165" y="27"/>
                      </a:cubicBezTo>
                      <a:cubicBezTo>
                        <a:pt x="171" y="17"/>
                        <a:pt x="171" y="17"/>
                        <a:pt x="171" y="17"/>
                      </a:cubicBezTo>
                      <a:cubicBezTo>
                        <a:pt x="173" y="18"/>
                        <a:pt x="174" y="19"/>
                        <a:pt x="175" y="19"/>
                      </a:cubicBezTo>
                      <a:lnTo>
                        <a:pt x="168" y="29"/>
                      </a:lnTo>
                      <a:close/>
                      <a:moveTo>
                        <a:pt x="58" y="28"/>
                      </a:moveTo>
                      <a:cubicBezTo>
                        <a:pt x="52" y="17"/>
                        <a:pt x="52" y="17"/>
                        <a:pt x="52" y="17"/>
                      </a:cubicBezTo>
                      <a:cubicBezTo>
                        <a:pt x="53" y="17"/>
                        <a:pt x="54" y="16"/>
                        <a:pt x="56" y="15"/>
                      </a:cubicBezTo>
                      <a:cubicBezTo>
                        <a:pt x="62" y="26"/>
                        <a:pt x="62" y="26"/>
                        <a:pt x="62" y="26"/>
                      </a:cubicBezTo>
                      <a:cubicBezTo>
                        <a:pt x="61" y="26"/>
                        <a:pt x="60" y="27"/>
                        <a:pt x="58" y="28"/>
                      </a:cubicBezTo>
                      <a:close/>
                      <a:moveTo>
                        <a:pt x="159" y="24"/>
                      </a:moveTo>
                      <a:cubicBezTo>
                        <a:pt x="157" y="23"/>
                        <a:pt x="156" y="22"/>
                        <a:pt x="155" y="22"/>
                      </a:cubicBezTo>
                      <a:cubicBezTo>
                        <a:pt x="160" y="11"/>
                        <a:pt x="160" y="11"/>
                        <a:pt x="160" y="11"/>
                      </a:cubicBezTo>
                      <a:cubicBezTo>
                        <a:pt x="162" y="12"/>
                        <a:pt x="163" y="12"/>
                        <a:pt x="164" y="13"/>
                      </a:cubicBezTo>
                      <a:lnTo>
                        <a:pt x="159" y="24"/>
                      </a:lnTo>
                      <a:close/>
                      <a:moveTo>
                        <a:pt x="68" y="22"/>
                      </a:moveTo>
                      <a:cubicBezTo>
                        <a:pt x="63" y="11"/>
                        <a:pt x="63" y="11"/>
                        <a:pt x="63" y="11"/>
                      </a:cubicBezTo>
                      <a:cubicBezTo>
                        <a:pt x="64" y="11"/>
                        <a:pt x="66" y="10"/>
                        <a:pt x="67" y="10"/>
                      </a:cubicBezTo>
                      <a:cubicBezTo>
                        <a:pt x="72" y="21"/>
                        <a:pt x="72" y="21"/>
                        <a:pt x="72" y="21"/>
                      </a:cubicBezTo>
                      <a:cubicBezTo>
                        <a:pt x="71" y="21"/>
                        <a:pt x="69" y="22"/>
                        <a:pt x="68" y="22"/>
                      </a:cubicBezTo>
                      <a:close/>
                      <a:moveTo>
                        <a:pt x="148" y="19"/>
                      </a:moveTo>
                      <a:cubicBezTo>
                        <a:pt x="147" y="18"/>
                        <a:pt x="146" y="18"/>
                        <a:pt x="145" y="18"/>
                      </a:cubicBezTo>
                      <a:cubicBezTo>
                        <a:pt x="149" y="6"/>
                        <a:pt x="149" y="6"/>
                        <a:pt x="149" y="6"/>
                      </a:cubicBezTo>
                      <a:cubicBezTo>
                        <a:pt x="150" y="7"/>
                        <a:pt x="151" y="7"/>
                        <a:pt x="153" y="8"/>
                      </a:cubicBezTo>
                      <a:lnTo>
                        <a:pt x="148" y="19"/>
                      </a:lnTo>
                      <a:close/>
                      <a:moveTo>
                        <a:pt x="79" y="18"/>
                      </a:moveTo>
                      <a:cubicBezTo>
                        <a:pt x="75" y="6"/>
                        <a:pt x="75" y="6"/>
                        <a:pt x="75" y="6"/>
                      </a:cubicBezTo>
                      <a:cubicBezTo>
                        <a:pt x="76" y="6"/>
                        <a:pt x="77" y="6"/>
                        <a:pt x="79" y="5"/>
                      </a:cubicBezTo>
                      <a:cubicBezTo>
                        <a:pt x="82" y="17"/>
                        <a:pt x="82" y="17"/>
                        <a:pt x="82" y="17"/>
                      </a:cubicBezTo>
                      <a:cubicBezTo>
                        <a:pt x="81" y="17"/>
                        <a:pt x="80" y="17"/>
                        <a:pt x="79" y="18"/>
                      </a:cubicBezTo>
                      <a:close/>
                      <a:moveTo>
                        <a:pt x="138" y="15"/>
                      </a:moveTo>
                      <a:cubicBezTo>
                        <a:pt x="136" y="15"/>
                        <a:pt x="135" y="15"/>
                        <a:pt x="134" y="15"/>
                      </a:cubicBezTo>
                      <a:cubicBezTo>
                        <a:pt x="137" y="3"/>
                        <a:pt x="137" y="3"/>
                        <a:pt x="137" y="3"/>
                      </a:cubicBezTo>
                      <a:cubicBezTo>
                        <a:pt x="138" y="3"/>
                        <a:pt x="139" y="3"/>
                        <a:pt x="141" y="4"/>
                      </a:cubicBezTo>
                      <a:lnTo>
                        <a:pt x="138" y="15"/>
                      </a:lnTo>
                      <a:close/>
                      <a:moveTo>
                        <a:pt x="89" y="15"/>
                      </a:moveTo>
                      <a:cubicBezTo>
                        <a:pt x="87" y="3"/>
                        <a:pt x="87" y="3"/>
                        <a:pt x="87" y="3"/>
                      </a:cubicBezTo>
                      <a:cubicBezTo>
                        <a:pt x="88" y="3"/>
                        <a:pt x="89" y="2"/>
                        <a:pt x="91" y="2"/>
                      </a:cubicBezTo>
                      <a:cubicBezTo>
                        <a:pt x="93" y="14"/>
                        <a:pt x="93" y="14"/>
                        <a:pt x="93" y="14"/>
                      </a:cubicBezTo>
                      <a:cubicBezTo>
                        <a:pt x="92" y="14"/>
                        <a:pt x="91" y="14"/>
                        <a:pt x="89" y="15"/>
                      </a:cubicBezTo>
                      <a:close/>
                      <a:moveTo>
                        <a:pt x="127" y="13"/>
                      </a:moveTo>
                      <a:cubicBezTo>
                        <a:pt x="125" y="13"/>
                        <a:pt x="124" y="13"/>
                        <a:pt x="123" y="13"/>
                      </a:cubicBezTo>
                      <a:cubicBezTo>
                        <a:pt x="124" y="1"/>
                        <a:pt x="124" y="1"/>
                        <a:pt x="124" y="1"/>
                      </a:cubicBezTo>
                      <a:cubicBezTo>
                        <a:pt x="126" y="1"/>
                        <a:pt x="127" y="1"/>
                        <a:pt x="128" y="1"/>
                      </a:cubicBezTo>
                      <a:lnTo>
                        <a:pt x="127" y="13"/>
                      </a:lnTo>
                      <a:close/>
                      <a:moveTo>
                        <a:pt x="100" y="13"/>
                      </a:moveTo>
                      <a:cubicBezTo>
                        <a:pt x="99" y="1"/>
                        <a:pt x="99" y="1"/>
                        <a:pt x="99" y="1"/>
                      </a:cubicBezTo>
                      <a:cubicBezTo>
                        <a:pt x="101" y="1"/>
                        <a:pt x="102" y="1"/>
                        <a:pt x="103" y="0"/>
                      </a:cubicBezTo>
                      <a:cubicBezTo>
                        <a:pt x="104" y="12"/>
                        <a:pt x="104" y="12"/>
                        <a:pt x="104" y="12"/>
                      </a:cubicBezTo>
                      <a:cubicBezTo>
                        <a:pt x="103" y="12"/>
                        <a:pt x="102" y="13"/>
                        <a:pt x="100" y="13"/>
                      </a:cubicBezTo>
                      <a:close/>
                      <a:moveTo>
                        <a:pt x="115" y="12"/>
                      </a:moveTo>
                      <a:cubicBezTo>
                        <a:pt x="114" y="12"/>
                        <a:pt x="113" y="12"/>
                        <a:pt x="112" y="12"/>
                      </a:cubicBezTo>
                      <a:cubicBezTo>
                        <a:pt x="112" y="0"/>
                        <a:pt x="112" y="0"/>
                        <a:pt x="112" y="0"/>
                      </a:cubicBezTo>
                      <a:cubicBezTo>
                        <a:pt x="112" y="0"/>
                        <a:pt x="112" y="0"/>
                        <a:pt x="112" y="0"/>
                      </a:cubicBezTo>
                      <a:cubicBezTo>
                        <a:pt x="113" y="0"/>
                        <a:pt x="115" y="0"/>
                        <a:pt x="116" y="0"/>
                      </a:cubicBezTo>
                      <a:lnTo>
                        <a:pt x="115"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69" name="Freeform 22">
                  <a:extLst>
                    <a:ext uri="{FF2B5EF4-FFF2-40B4-BE49-F238E27FC236}">
                      <a16:creationId xmlns:a16="http://schemas.microsoft.com/office/drawing/2014/main" id="{8F18ADBD-1096-4D8B-883B-287A0DF08F9C}"/>
                    </a:ext>
                  </a:extLst>
                </p:cNvPr>
                <p:cNvSpPr>
                  <a:spLocks noEditPoints="1"/>
                </p:cNvSpPr>
                <p:nvPr/>
              </p:nvSpPr>
              <p:spPr bwMode="auto">
                <a:xfrm>
                  <a:off x="6641" y="1905"/>
                  <a:ext cx="307" cy="308"/>
                </a:xfrm>
                <a:custGeom>
                  <a:avLst/>
                  <a:gdLst>
                    <a:gd name="T0" fmla="*/ 73 w 146"/>
                    <a:gd name="T1" fmla="*/ 146 h 146"/>
                    <a:gd name="T2" fmla="*/ 0 w 146"/>
                    <a:gd name="T3" fmla="*/ 73 h 146"/>
                    <a:gd name="T4" fmla="*/ 73 w 146"/>
                    <a:gd name="T5" fmla="*/ 0 h 146"/>
                    <a:gd name="T6" fmla="*/ 146 w 146"/>
                    <a:gd name="T7" fmla="*/ 73 h 146"/>
                    <a:gd name="T8" fmla="*/ 73 w 146"/>
                    <a:gd name="T9" fmla="*/ 146 h 146"/>
                    <a:gd name="T10" fmla="*/ 73 w 146"/>
                    <a:gd name="T11" fmla="*/ 12 h 146"/>
                    <a:gd name="T12" fmla="*/ 12 w 146"/>
                    <a:gd name="T13" fmla="*/ 73 h 146"/>
                    <a:gd name="T14" fmla="*/ 73 w 146"/>
                    <a:gd name="T15" fmla="*/ 134 h 146"/>
                    <a:gd name="T16" fmla="*/ 134 w 146"/>
                    <a:gd name="T17" fmla="*/ 73 h 146"/>
                    <a:gd name="T18" fmla="*/ 73 w 146"/>
                    <a:gd name="T19" fmla="*/ 1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146">
                      <a:moveTo>
                        <a:pt x="73" y="146"/>
                      </a:moveTo>
                      <a:cubicBezTo>
                        <a:pt x="33" y="146"/>
                        <a:pt x="0" y="114"/>
                        <a:pt x="0" y="73"/>
                      </a:cubicBezTo>
                      <a:cubicBezTo>
                        <a:pt x="0" y="33"/>
                        <a:pt x="33" y="0"/>
                        <a:pt x="73" y="0"/>
                      </a:cubicBezTo>
                      <a:cubicBezTo>
                        <a:pt x="113" y="0"/>
                        <a:pt x="146" y="33"/>
                        <a:pt x="146" y="73"/>
                      </a:cubicBezTo>
                      <a:cubicBezTo>
                        <a:pt x="146" y="114"/>
                        <a:pt x="113" y="146"/>
                        <a:pt x="73" y="146"/>
                      </a:cubicBezTo>
                      <a:close/>
                      <a:moveTo>
                        <a:pt x="73" y="12"/>
                      </a:moveTo>
                      <a:cubicBezTo>
                        <a:pt x="39" y="12"/>
                        <a:pt x="12" y="40"/>
                        <a:pt x="12" y="73"/>
                      </a:cubicBezTo>
                      <a:cubicBezTo>
                        <a:pt x="12" y="107"/>
                        <a:pt x="39" y="134"/>
                        <a:pt x="73" y="134"/>
                      </a:cubicBezTo>
                      <a:cubicBezTo>
                        <a:pt x="107" y="134"/>
                        <a:pt x="134" y="107"/>
                        <a:pt x="134" y="73"/>
                      </a:cubicBezTo>
                      <a:cubicBezTo>
                        <a:pt x="134" y="40"/>
                        <a:pt x="107" y="12"/>
                        <a:pt x="73"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grpSp>
        </p:grpSp>
        <p:grpSp>
          <p:nvGrpSpPr>
            <p:cNvPr id="70" name="Group 69">
              <a:extLst>
                <a:ext uri="{FF2B5EF4-FFF2-40B4-BE49-F238E27FC236}">
                  <a16:creationId xmlns:a16="http://schemas.microsoft.com/office/drawing/2014/main" id="{DB966239-E58C-4C1C-A7D9-D0F7CDB2D1FE}"/>
                </a:ext>
              </a:extLst>
            </p:cNvPr>
            <p:cNvGrpSpPr>
              <a:grpSpLocks noChangeAspect="1"/>
            </p:cNvGrpSpPr>
            <p:nvPr/>
          </p:nvGrpSpPr>
          <p:grpSpPr>
            <a:xfrm>
              <a:off x="5576402" y="3536096"/>
              <a:ext cx="536965" cy="258691"/>
              <a:chOff x="2050352" y="2251895"/>
              <a:chExt cx="715954" cy="344921"/>
            </a:xfrm>
          </p:grpSpPr>
          <p:sp>
            <p:nvSpPr>
              <p:cNvPr id="71" name="Rectangle 70">
                <a:extLst>
                  <a:ext uri="{FF2B5EF4-FFF2-40B4-BE49-F238E27FC236}">
                    <a16:creationId xmlns:a16="http://schemas.microsoft.com/office/drawing/2014/main" id="{A1F66DFC-B562-4642-BE61-36BBD11AE834}"/>
                  </a:ext>
                </a:extLst>
              </p:cNvPr>
              <p:cNvSpPr/>
              <p:nvPr/>
            </p:nvSpPr>
            <p:spPr>
              <a:xfrm>
                <a:off x="2104625" y="2282114"/>
                <a:ext cx="630128" cy="232463"/>
              </a:xfrm>
              <a:prstGeom prst="rect">
                <a:avLst/>
              </a:prstGeom>
              <a:solidFill>
                <a:srgbClr val="0000E1"/>
              </a:solidFill>
              <a:ln>
                <a:solidFill>
                  <a:srgbClr val="0000E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72" name="Group 4">
                <a:extLst>
                  <a:ext uri="{FF2B5EF4-FFF2-40B4-BE49-F238E27FC236}">
                    <a16:creationId xmlns:a16="http://schemas.microsoft.com/office/drawing/2014/main" id="{ACCF2AC7-FCCC-4823-96A8-5E6E48162997}"/>
                  </a:ext>
                </a:extLst>
              </p:cNvPr>
              <p:cNvGrpSpPr>
                <a:grpSpLocks noChangeAspect="1"/>
              </p:cNvGrpSpPr>
              <p:nvPr/>
            </p:nvGrpSpPr>
            <p:grpSpPr bwMode="auto">
              <a:xfrm>
                <a:off x="2050352" y="2251895"/>
                <a:ext cx="715954" cy="344921"/>
                <a:chOff x="5230" y="1668"/>
                <a:chExt cx="1974" cy="951"/>
              </a:xfrm>
            </p:grpSpPr>
            <p:sp>
              <p:nvSpPr>
                <p:cNvPr id="73" name="Freeform 7">
                  <a:extLst>
                    <a:ext uri="{FF2B5EF4-FFF2-40B4-BE49-F238E27FC236}">
                      <a16:creationId xmlns:a16="http://schemas.microsoft.com/office/drawing/2014/main" id="{DCC84160-58B8-471C-BC21-01C820BBF4C9}"/>
                    </a:ext>
                  </a:extLst>
                </p:cNvPr>
                <p:cNvSpPr>
                  <a:spLocks noEditPoints="1"/>
                </p:cNvSpPr>
                <p:nvPr/>
              </p:nvSpPr>
              <p:spPr bwMode="auto">
                <a:xfrm>
                  <a:off x="5230" y="2203"/>
                  <a:ext cx="61" cy="205"/>
                </a:xfrm>
                <a:custGeom>
                  <a:avLst/>
                  <a:gdLst>
                    <a:gd name="T0" fmla="*/ 61 w 61"/>
                    <a:gd name="T1" fmla="*/ 205 h 205"/>
                    <a:gd name="T2" fmla="*/ 0 w 61"/>
                    <a:gd name="T3" fmla="*/ 205 h 205"/>
                    <a:gd name="T4" fmla="*/ 0 w 61"/>
                    <a:gd name="T5" fmla="*/ 0 h 205"/>
                    <a:gd name="T6" fmla="*/ 61 w 61"/>
                    <a:gd name="T7" fmla="*/ 0 h 205"/>
                    <a:gd name="T8" fmla="*/ 61 w 61"/>
                    <a:gd name="T9" fmla="*/ 205 h 205"/>
                    <a:gd name="T10" fmla="*/ 25 w 61"/>
                    <a:gd name="T11" fmla="*/ 179 h 205"/>
                    <a:gd name="T12" fmla="*/ 36 w 61"/>
                    <a:gd name="T13" fmla="*/ 179 h 205"/>
                    <a:gd name="T14" fmla="*/ 36 w 61"/>
                    <a:gd name="T15" fmla="*/ 25 h 205"/>
                    <a:gd name="T16" fmla="*/ 25 w 61"/>
                    <a:gd name="T17" fmla="*/ 25 h 205"/>
                    <a:gd name="T18" fmla="*/ 25 w 61"/>
                    <a:gd name="T19" fmla="*/ 179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205">
                      <a:moveTo>
                        <a:pt x="61" y="205"/>
                      </a:moveTo>
                      <a:lnTo>
                        <a:pt x="0" y="205"/>
                      </a:lnTo>
                      <a:lnTo>
                        <a:pt x="0" y="0"/>
                      </a:lnTo>
                      <a:lnTo>
                        <a:pt x="61" y="0"/>
                      </a:lnTo>
                      <a:lnTo>
                        <a:pt x="61" y="205"/>
                      </a:lnTo>
                      <a:close/>
                      <a:moveTo>
                        <a:pt x="25" y="179"/>
                      </a:moveTo>
                      <a:lnTo>
                        <a:pt x="36" y="179"/>
                      </a:lnTo>
                      <a:lnTo>
                        <a:pt x="36" y="25"/>
                      </a:lnTo>
                      <a:lnTo>
                        <a:pt x="25" y="25"/>
                      </a:lnTo>
                      <a:lnTo>
                        <a:pt x="25" y="1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74" name="Freeform 8">
                  <a:extLst>
                    <a:ext uri="{FF2B5EF4-FFF2-40B4-BE49-F238E27FC236}">
                      <a16:creationId xmlns:a16="http://schemas.microsoft.com/office/drawing/2014/main" id="{D2B14F6E-EBB7-4A3E-AC14-EFA9D313B912}"/>
                    </a:ext>
                  </a:extLst>
                </p:cNvPr>
                <p:cNvSpPr>
                  <a:spLocks noEditPoints="1"/>
                </p:cNvSpPr>
                <p:nvPr/>
              </p:nvSpPr>
              <p:spPr bwMode="auto">
                <a:xfrm>
                  <a:off x="5230" y="1793"/>
                  <a:ext cx="61" cy="203"/>
                </a:xfrm>
                <a:custGeom>
                  <a:avLst/>
                  <a:gdLst>
                    <a:gd name="T0" fmla="*/ 61 w 61"/>
                    <a:gd name="T1" fmla="*/ 203 h 203"/>
                    <a:gd name="T2" fmla="*/ 0 w 61"/>
                    <a:gd name="T3" fmla="*/ 203 h 203"/>
                    <a:gd name="T4" fmla="*/ 0 w 61"/>
                    <a:gd name="T5" fmla="*/ 0 h 203"/>
                    <a:gd name="T6" fmla="*/ 61 w 61"/>
                    <a:gd name="T7" fmla="*/ 0 h 203"/>
                    <a:gd name="T8" fmla="*/ 61 w 61"/>
                    <a:gd name="T9" fmla="*/ 203 h 203"/>
                    <a:gd name="T10" fmla="*/ 25 w 61"/>
                    <a:gd name="T11" fmla="*/ 177 h 203"/>
                    <a:gd name="T12" fmla="*/ 36 w 61"/>
                    <a:gd name="T13" fmla="*/ 177 h 203"/>
                    <a:gd name="T14" fmla="*/ 36 w 61"/>
                    <a:gd name="T15" fmla="*/ 25 h 203"/>
                    <a:gd name="T16" fmla="*/ 25 w 61"/>
                    <a:gd name="T17" fmla="*/ 25 h 203"/>
                    <a:gd name="T18" fmla="*/ 25 w 61"/>
                    <a:gd name="T19" fmla="*/ 177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203">
                      <a:moveTo>
                        <a:pt x="61" y="203"/>
                      </a:moveTo>
                      <a:lnTo>
                        <a:pt x="0" y="203"/>
                      </a:lnTo>
                      <a:lnTo>
                        <a:pt x="0" y="0"/>
                      </a:lnTo>
                      <a:lnTo>
                        <a:pt x="61" y="0"/>
                      </a:lnTo>
                      <a:lnTo>
                        <a:pt x="61" y="203"/>
                      </a:lnTo>
                      <a:close/>
                      <a:moveTo>
                        <a:pt x="25" y="177"/>
                      </a:moveTo>
                      <a:lnTo>
                        <a:pt x="36" y="177"/>
                      </a:lnTo>
                      <a:lnTo>
                        <a:pt x="36" y="25"/>
                      </a:lnTo>
                      <a:lnTo>
                        <a:pt x="25" y="25"/>
                      </a:lnTo>
                      <a:lnTo>
                        <a:pt x="25" y="1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75" name="Freeform 9">
                  <a:extLst>
                    <a:ext uri="{FF2B5EF4-FFF2-40B4-BE49-F238E27FC236}">
                      <a16:creationId xmlns:a16="http://schemas.microsoft.com/office/drawing/2014/main" id="{CD91BADC-1817-4FE7-A2B8-66F6EC075F09}"/>
                    </a:ext>
                  </a:extLst>
                </p:cNvPr>
                <p:cNvSpPr>
                  <a:spLocks/>
                </p:cNvSpPr>
                <p:nvPr/>
              </p:nvSpPr>
              <p:spPr bwMode="auto">
                <a:xfrm>
                  <a:off x="5249" y="1668"/>
                  <a:ext cx="55" cy="951"/>
                </a:xfrm>
                <a:custGeom>
                  <a:avLst/>
                  <a:gdLst>
                    <a:gd name="T0" fmla="*/ 25 w 55"/>
                    <a:gd name="T1" fmla="*/ 0 h 951"/>
                    <a:gd name="T2" fmla="*/ 0 w 55"/>
                    <a:gd name="T3" fmla="*/ 0 h 951"/>
                    <a:gd name="T4" fmla="*/ 0 w 55"/>
                    <a:gd name="T5" fmla="*/ 40 h 951"/>
                    <a:gd name="T6" fmla="*/ 25 w 55"/>
                    <a:gd name="T7" fmla="*/ 40 h 951"/>
                    <a:gd name="T8" fmla="*/ 25 w 55"/>
                    <a:gd name="T9" fmla="*/ 76 h 951"/>
                    <a:gd name="T10" fmla="*/ 0 w 55"/>
                    <a:gd name="T11" fmla="*/ 76 h 951"/>
                    <a:gd name="T12" fmla="*/ 0 w 55"/>
                    <a:gd name="T13" fmla="*/ 127 h 951"/>
                    <a:gd name="T14" fmla="*/ 25 w 55"/>
                    <a:gd name="T15" fmla="*/ 127 h 951"/>
                    <a:gd name="T16" fmla="*/ 25 w 55"/>
                    <a:gd name="T17" fmla="*/ 325 h 951"/>
                    <a:gd name="T18" fmla="*/ 0 w 55"/>
                    <a:gd name="T19" fmla="*/ 325 h 951"/>
                    <a:gd name="T20" fmla="*/ 0 w 55"/>
                    <a:gd name="T21" fmla="*/ 374 h 951"/>
                    <a:gd name="T22" fmla="*/ 25 w 55"/>
                    <a:gd name="T23" fmla="*/ 374 h 951"/>
                    <a:gd name="T24" fmla="*/ 25 w 55"/>
                    <a:gd name="T25" fmla="*/ 488 h 951"/>
                    <a:gd name="T26" fmla="*/ 0 w 55"/>
                    <a:gd name="T27" fmla="*/ 488 h 951"/>
                    <a:gd name="T28" fmla="*/ 0 w 55"/>
                    <a:gd name="T29" fmla="*/ 539 h 951"/>
                    <a:gd name="T30" fmla="*/ 25 w 55"/>
                    <a:gd name="T31" fmla="*/ 539 h 951"/>
                    <a:gd name="T32" fmla="*/ 25 w 55"/>
                    <a:gd name="T33" fmla="*/ 735 h 951"/>
                    <a:gd name="T34" fmla="*/ 0 w 55"/>
                    <a:gd name="T35" fmla="*/ 735 h 951"/>
                    <a:gd name="T36" fmla="*/ 0 w 55"/>
                    <a:gd name="T37" fmla="*/ 786 h 951"/>
                    <a:gd name="T38" fmla="*/ 25 w 55"/>
                    <a:gd name="T39" fmla="*/ 786 h 951"/>
                    <a:gd name="T40" fmla="*/ 25 w 55"/>
                    <a:gd name="T41" fmla="*/ 951 h 951"/>
                    <a:gd name="T42" fmla="*/ 55 w 55"/>
                    <a:gd name="T43" fmla="*/ 951 h 951"/>
                    <a:gd name="T44" fmla="*/ 55 w 55"/>
                    <a:gd name="T45" fmla="*/ 40 h 951"/>
                    <a:gd name="T46" fmla="*/ 55 w 55"/>
                    <a:gd name="T47" fmla="*/ 0 h 951"/>
                    <a:gd name="T48" fmla="*/ 25 w 55"/>
                    <a:gd name="T49" fmla="*/ 0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951">
                      <a:moveTo>
                        <a:pt x="25" y="0"/>
                      </a:moveTo>
                      <a:lnTo>
                        <a:pt x="0" y="0"/>
                      </a:lnTo>
                      <a:lnTo>
                        <a:pt x="0" y="40"/>
                      </a:lnTo>
                      <a:lnTo>
                        <a:pt x="25" y="40"/>
                      </a:lnTo>
                      <a:lnTo>
                        <a:pt x="25" y="76"/>
                      </a:lnTo>
                      <a:lnTo>
                        <a:pt x="0" y="76"/>
                      </a:lnTo>
                      <a:lnTo>
                        <a:pt x="0" y="127"/>
                      </a:lnTo>
                      <a:lnTo>
                        <a:pt x="25" y="127"/>
                      </a:lnTo>
                      <a:lnTo>
                        <a:pt x="25" y="325"/>
                      </a:lnTo>
                      <a:lnTo>
                        <a:pt x="0" y="325"/>
                      </a:lnTo>
                      <a:lnTo>
                        <a:pt x="0" y="374"/>
                      </a:lnTo>
                      <a:lnTo>
                        <a:pt x="25" y="374"/>
                      </a:lnTo>
                      <a:lnTo>
                        <a:pt x="25" y="488"/>
                      </a:lnTo>
                      <a:lnTo>
                        <a:pt x="0" y="488"/>
                      </a:lnTo>
                      <a:lnTo>
                        <a:pt x="0" y="539"/>
                      </a:lnTo>
                      <a:lnTo>
                        <a:pt x="25" y="539"/>
                      </a:lnTo>
                      <a:lnTo>
                        <a:pt x="25" y="735"/>
                      </a:lnTo>
                      <a:lnTo>
                        <a:pt x="0" y="735"/>
                      </a:lnTo>
                      <a:lnTo>
                        <a:pt x="0" y="786"/>
                      </a:lnTo>
                      <a:lnTo>
                        <a:pt x="25" y="786"/>
                      </a:lnTo>
                      <a:lnTo>
                        <a:pt x="25" y="951"/>
                      </a:lnTo>
                      <a:lnTo>
                        <a:pt x="55" y="951"/>
                      </a:lnTo>
                      <a:lnTo>
                        <a:pt x="55" y="40"/>
                      </a:lnTo>
                      <a:lnTo>
                        <a:pt x="55" y="0"/>
                      </a:lnTo>
                      <a:lnTo>
                        <a:pt x="2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76" name="Freeform 10">
                  <a:extLst>
                    <a:ext uri="{FF2B5EF4-FFF2-40B4-BE49-F238E27FC236}">
                      <a16:creationId xmlns:a16="http://schemas.microsoft.com/office/drawing/2014/main" id="{217EB570-31E9-469C-BA01-6F4E9662864C}"/>
                    </a:ext>
                  </a:extLst>
                </p:cNvPr>
                <p:cNvSpPr>
                  <a:spLocks noEditPoints="1"/>
                </p:cNvSpPr>
                <p:nvPr/>
              </p:nvSpPr>
              <p:spPr bwMode="auto">
                <a:xfrm>
                  <a:off x="5317" y="1674"/>
                  <a:ext cx="1887" cy="881"/>
                </a:xfrm>
                <a:custGeom>
                  <a:avLst/>
                  <a:gdLst>
                    <a:gd name="T0" fmla="*/ 0 w 1887"/>
                    <a:gd name="T1" fmla="*/ 0 h 881"/>
                    <a:gd name="T2" fmla="*/ 0 w 1887"/>
                    <a:gd name="T3" fmla="*/ 854 h 881"/>
                    <a:gd name="T4" fmla="*/ 189 w 1887"/>
                    <a:gd name="T5" fmla="*/ 854 h 881"/>
                    <a:gd name="T6" fmla="*/ 189 w 1887"/>
                    <a:gd name="T7" fmla="*/ 786 h 881"/>
                    <a:gd name="T8" fmla="*/ 293 w 1887"/>
                    <a:gd name="T9" fmla="*/ 786 h 881"/>
                    <a:gd name="T10" fmla="*/ 293 w 1887"/>
                    <a:gd name="T11" fmla="*/ 852 h 881"/>
                    <a:gd name="T12" fmla="*/ 360 w 1887"/>
                    <a:gd name="T13" fmla="*/ 852 h 881"/>
                    <a:gd name="T14" fmla="*/ 360 w 1887"/>
                    <a:gd name="T15" fmla="*/ 778 h 881"/>
                    <a:gd name="T16" fmla="*/ 379 w 1887"/>
                    <a:gd name="T17" fmla="*/ 778 h 881"/>
                    <a:gd name="T18" fmla="*/ 379 w 1887"/>
                    <a:gd name="T19" fmla="*/ 852 h 881"/>
                    <a:gd name="T20" fmla="*/ 379 w 1887"/>
                    <a:gd name="T21" fmla="*/ 852 h 881"/>
                    <a:gd name="T22" fmla="*/ 379 w 1887"/>
                    <a:gd name="T23" fmla="*/ 881 h 881"/>
                    <a:gd name="T24" fmla="*/ 1047 w 1887"/>
                    <a:gd name="T25" fmla="*/ 881 h 881"/>
                    <a:gd name="T26" fmla="*/ 1047 w 1887"/>
                    <a:gd name="T27" fmla="*/ 881 h 881"/>
                    <a:gd name="T28" fmla="*/ 1026 w 1887"/>
                    <a:gd name="T29" fmla="*/ 881 h 881"/>
                    <a:gd name="T30" fmla="*/ 1026 w 1887"/>
                    <a:gd name="T31" fmla="*/ 807 h 881"/>
                    <a:gd name="T32" fmla="*/ 1047 w 1887"/>
                    <a:gd name="T33" fmla="*/ 807 h 881"/>
                    <a:gd name="T34" fmla="*/ 1047 w 1887"/>
                    <a:gd name="T35" fmla="*/ 854 h 881"/>
                    <a:gd name="T36" fmla="*/ 1163 w 1887"/>
                    <a:gd name="T37" fmla="*/ 854 h 881"/>
                    <a:gd name="T38" fmla="*/ 1163 w 1887"/>
                    <a:gd name="T39" fmla="*/ 786 h 881"/>
                    <a:gd name="T40" fmla="*/ 1887 w 1887"/>
                    <a:gd name="T41" fmla="*/ 786 h 881"/>
                    <a:gd name="T42" fmla="*/ 1887 w 1887"/>
                    <a:gd name="T43" fmla="*/ 0 h 881"/>
                    <a:gd name="T44" fmla="*/ 0 w 1887"/>
                    <a:gd name="T45" fmla="*/ 0 h 881"/>
                    <a:gd name="T46" fmla="*/ 499 w 1887"/>
                    <a:gd name="T47" fmla="*/ 881 h 881"/>
                    <a:gd name="T48" fmla="*/ 478 w 1887"/>
                    <a:gd name="T49" fmla="*/ 881 h 881"/>
                    <a:gd name="T50" fmla="*/ 478 w 1887"/>
                    <a:gd name="T51" fmla="*/ 807 h 881"/>
                    <a:gd name="T52" fmla="*/ 499 w 1887"/>
                    <a:gd name="T53" fmla="*/ 807 h 881"/>
                    <a:gd name="T54" fmla="*/ 499 w 1887"/>
                    <a:gd name="T55" fmla="*/ 881 h 881"/>
                    <a:gd name="T56" fmla="*/ 1836 w 1887"/>
                    <a:gd name="T57" fmla="*/ 736 h 881"/>
                    <a:gd name="T58" fmla="*/ 1069 w 1887"/>
                    <a:gd name="T59" fmla="*/ 736 h 881"/>
                    <a:gd name="T60" fmla="*/ 1069 w 1887"/>
                    <a:gd name="T61" fmla="*/ 774 h 881"/>
                    <a:gd name="T62" fmla="*/ 997 w 1887"/>
                    <a:gd name="T63" fmla="*/ 774 h 881"/>
                    <a:gd name="T64" fmla="*/ 997 w 1887"/>
                    <a:gd name="T65" fmla="*/ 831 h 881"/>
                    <a:gd name="T66" fmla="*/ 527 w 1887"/>
                    <a:gd name="T67" fmla="*/ 831 h 881"/>
                    <a:gd name="T68" fmla="*/ 527 w 1887"/>
                    <a:gd name="T69" fmla="*/ 778 h 881"/>
                    <a:gd name="T70" fmla="*/ 451 w 1887"/>
                    <a:gd name="T71" fmla="*/ 778 h 881"/>
                    <a:gd name="T72" fmla="*/ 451 w 1887"/>
                    <a:gd name="T73" fmla="*/ 831 h 881"/>
                    <a:gd name="T74" fmla="*/ 430 w 1887"/>
                    <a:gd name="T75" fmla="*/ 831 h 881"/>
                    <a:gd name="T76" fmla="*/ 430 w 1887"/>
                    <a:gd name="T77" fmla="*/ 736 h 881"/>
                    <a:gd name="T78" fmla="*/ 139 w 1887"/>
                    <a:gd name="T79" fmla="*/ 736 h 881"/>
                    <a:gd name="T80" fmla="*/ 139 w 1887"/>
                    <a:gd name="T81" fmla="*/ 803 h 881"/>
                    <a:gd name="T82" fmla="*/ 50 w 1887"/>
                    <a:gd name="T83" fmla="*/ 803 h 881"/>
                    <a:gd name="T84" fmla="*/ 50 w 1887"/>
                    <a:gd name="T85" fmla="*/ 51 h 881"/>
                    <a:gd name="T86" fmla="*/ 1836 w 1887"/>
                    <a:gd name="T87" fmla="*/ 51 h 881"/>
                    <a:gd name="T88" fmla="*/ 1836 w 1887"/>
                    <a:gd name="T89" fmla="*/ 736 h 8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87" h="881">
                      <a:moveTo>
                        <a:pt x="0" y="0"/>
                      </a:moveTo>
                      <a:lnTo>
                        <a:pt x="0" y="854"/>
                      </a:lnTo>
                      <a:lnTo>
                        <a:pt x="189" y="854"/>
                      </a:lnTo>
                      <a:lnTo>
                        <a:pt x="189" y="786"/>
                      </a:lnTo>
                      <a:lnTo>
                        <a:pt x="293" y="786"/>
                      </a:lnTo>
                      <a:lnTo>
                        <a:pt x="293" y="852"/>
                      </a:lnTo>
                      <a:lnTo>
                        <a:pt x="360" y="852"/>
                      </a:lnTo>
                      <a:lnTo>
                        <a:pt x="360" y="778"/>
                      </a:lnTo>
                      <a:lnTo>
                        <a:pt x="379" y="778"/>
                      </a:lnTo>
                      <a:lnTo>
                        <a:pt x="379" y="852"/>
                      </a:lnTo>
                      <a:lnTo>
                        <a:pt x="379" y="852"/>
                      </a:lnTo>
                      <a:lnTo>
                        <a:pt x="379" y="881"/>
                      </a:lnTo>
                      <a:lnTo>
                        <a:pt x="1047" y="881"/>
                      </a:lnTo>
                      <a:lnTo>
                        <a:pt x="1047" y="881"/>
                      </a:lnTo>
                      <a:lnTo>
                        <a:pt x="1026" y="881"/>
                      </a:lnTo>
                      <a:lnTo>
                        <a:pt x="1026" y="807"/>
                      </a:lnTo>
                      <a:lnTo>
                        <a:pt x="1047" y="807"/>
                      </a:lnTo>
                      <a:lnTo>
                        <a:pt x="1047" y="854"/>
                      </a:lnTo>
                      <a:lnTo>
                        <a:pt x="1163" y="854"/>
                      </a:lnTo>
                      <a:lnTo>
                        <a:pt x="1163" y="786"/>
                      </a:lnTo>
                      <a:lnTo>
                        <a:pt x="1887" y="786"/>
                      </a:lnTo>
                      <a:lnTo>
                        <a:pt x="1887" y="0"/>
                      </a:lnTo>
                      <a:lnTo>
                        <a:pt x="0" y="0"/>
                      </a:lnTo>
                      <a:close/>
                      <a:moveTo>
                        <a:pt x="499" y="881"/>
                      </a:moveTo>
                      <a:lnTo>
                        <a:pt x="478" y="881"/>
                      </a:lnTo>
                      <a:lnTo>
                        <a:pt x="478" y="807"/>
                      </a:lnTo>
                      <a:lnTo>
                        <a:pt x="499" y="807"/>
                      </a:lnTo>
                      <a:lnTo>
                        <a:pt x="499" y="881"/>
                      </a:lnTo>
                      <a:close/>
                      <a:moveTo>
                        <a:pt x="1836" y="736"/>
                      </a:moveTo>
                      <a:lnTo>
                        <a:pt x="1069" y="736"/>
                      </a:lnTo>
                      <a:lnTo>
                        <a:pt x="1069" y="774"/>
                      </a:lnTo>
                      <a:lnTo>
                        <a:pt x="997" y="774"/>
                      </a:lnTo>
                      <a:lnTo>
                        <a:pt x="997" y="831"/>
                      </a:lnTo>
                      <a:lnTo>
                        <a:pt x="527" y="831"/>
                      </a:lnTo>
                      <a:lnTo>
                        <a:pt x="527" y="778"/>
                      </a:lnTo>
                      <a:lnTo>
                        <a:pt x="451" y="778"/>
                      </a:lnTo>
                      <a:lnTo>
                        <a:pt x="451" y="831"/>
                      </a:lnTo>
                      <a:lnTo>
                        <a:pt x="430" y="831"/>
                      </a:lnTo>
                      <a:lnTo>
                        <a:pt x="430" y="736"/>
                      </a:lnTo>
                      <a:lnTo>
                        <a:pt x="139" y="736"/>
                      </a:lnTo>
                      <a:lnTo>
                        <a:pt x="139" y="803"/>
                      </a:lnTo>
                      <a:lnTo>
                        <a:pt x="50" y="803"/>
                      </a:lnTo>
                      <a:lnTo>
                        <a:pt x="50" y="51"/>
                      </a:lnTo>
                      <a:lnTo>
                        <a:pt x="1836" y="51"/>
                      </a:lnTo>
                      <a:lnTo>
                        <a:pt x="1836" y="7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77" name="Freeform 11">
                  <a:extLst>
                    <a:ext uri="{FF2B5EF4-FFF2-40B4-BE49-F238E27FC236}">
                      <a16:creationId xmlns:a16="http://schemas.microsoft.com/office/drawing/2014/main" id="{658F8CCE-FA1B-47B4-9C21-07254CAAC3A9}"/>
                    </a:ext>
                  </a:extLst>
                </p:cNvPr>
                <p:cNvSpPr>
                  <a:spLocks/>
                </p:cNvSpPr>
                <p:nvPr/>
              </p:nvSpPr>
              <p:spPr bwMode="auto">
                <a:xfrm>
                  <a:off x="6261" y="2441"/>
                  <a:ext cx="25"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3"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78" name="Freeform 12">
                  <a:extLst>
                    <a:ext uri="{FF2B5EF4-FFF2-40B4-BE49-F238E27FC236}">
                      <a16:creationId xmlns:a16="http://schemas.microsoft.com/office/drawing/2014/main" id="{8B8263BD-4510-4846-87EE-ECA02B3B4D5A}"/>
                    </a:ext>
                  </a:extLst>
                </p:cNvPr>
                <p:cNvSpPr>
                  <a:spLocks/>
                </p:cNvSpPr>
                <p:nvPr/>
              </p:nvSpPr>
              <p:spPr bwMode="auto">
                <a:xfrm>
                  <a:off x="6213" y="2441"/>
                  <a:ext cx="23" cy="55"/>
                </a:xfrm>
                <a:custGeom>
                  <a:avLst/>
                  <a:gdLst>
                    <a:gd name="T0" fmla="*/ 5 w 11"/>
                    <a:gd name="T1" fmla="*/ 0 h 26"/>
                    <a:gd name="T2" fmla="*/ 0 w 11"/>
                    <a:gd name="T3" fmla="*/ 6 h 26"/>
                    <a:gd name="T4" fmla="*/ 0 w 11"/>
                    <a:gd name="T5" fmla="*/ 6 h 26"/>
                    <a:gd name="T6" fmla="*/ 0 w 11"/>
                    <a:gd name="T7" fmla="*/ 6 h 26"/>
                    <a:gd name="T8" fmla="*/ 0 w 11"/>
                    <a:gd name="T9" fmla="*/ 26 h 26"/>
                    <a:gd name="T10" fmla="*/ 11 w 11"/>
                    <a:gd name="T11" fmla="*/ 26 h 26"/>
                    <a:gd name="T12" fmla="*/ 11 w 11"/>
                    <a:gd name="T13" fmla="*/ 6 h 26"/>
                    <a:gd name="T14" fmla="*/ 11 w 11"/>
                    <a:gd name="T15" fmla="*/ 6 h 26"/>
                    <a:gd name="T16" fmla="*/ 11 w 11"/>
                    <a:gd name="T17" fmla="*/ 6 h 26"/>
                    <a:gd name="T18" fmla="*/ 5 w 11"/>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26">
                      <a:moveTo>
                        <a:pt x="5" y="0"/>
                      </a:moveTo>
                      <a:cubicBezTo>
                        <a:pt x="2" y="0"/>
                        <a:pt x="0" y="3"/>
                        <a:pt x="0" y="6"/>
                      </a:cubicBezTo>
                      <a:cubicBezTo>
                        <a:pt x="0" y="6"/>
                        <a:pt x="0" y="6"/>
                        <a:pt x="0" y="6"/>
                      </a:cubicBezTo>
                      <a:cubicBezTo>
                        <a:pt x="0" y="6"/>
                        <a:pt x="0" y="6"/>
                        <a:pt x="0" y="6"/>
                      </a:cubicBezTo>
                      <a:cubicBezTo>
                        <a:pt x="0" y="26"/>
                        <a:pt x="0" y="26"/>
                        <a:pt x="0" y="26"/>
                      </a:cubicBezTo>
                      <a:cubicBezTo>
                        <a:pt x="11" y="26"/>
                        <a:pt x="11" y="26"/>
                        <a:pt x="11" y="26"/>
                      </a:cubicBezTo>
                      <a:cubicBezTo>
                        <a:pt x="11" y="6"/>
                        <a:pt x="11" y="6"/>
                        <a:pt x="11" y="6"/>
                      </a:cubicBezTo>
                      <a:cubicBezTo>
                        <a:pt x="11" y="6"/>
                        <a:pt x="11" y="6"/>
                        <a:pt x="11" y="6"/>
                      </a:cubicBezTo>
                      <a:cubicBezTo>
                        <a:pt x="11" y="6"/>
                        <a:pt x="11" y="6"/>
                        <a:pt x="11" y="6"/>
                      </a:cubicBezTo>
                      <a:cubicBezTo>
                        <a:pt x="11" y="3"/>
                        <a:pt x="9"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79" name="Freeform 13">
                  <a:extLst>
                    <a:ext uri="{FF2B5EF4-FFF2-40B4-BE49-F238E27FC236}">
                      <a16:creationId xmlns:a16="http://schemas.microsoft.com/office/drawing/2014/main" id="{7AAA2E95-018B-47A0-8EAE-E888032177D7}"/>
                    </a:ext>
                  </a:extLst>
                </p:cNvPr>
                <p:cNvSpPr>
                  <a:spLocks/>
                </p:cNvSpPr>
                <p:nvPr/>
              </p:nvSpPr>
              <p:spPr bwMode="auto">
                <a:xfrm>
                  <a:off x="6162" y="2441"/>
                  <a:ext cx="25"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3"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80" name="Freeform 14">
                  <a:extLst>
                    <a:ext uri="{FF2B5EF4-FFF2-40B4-BE49-F238E27FC236}">
                      <a16:creationId xmlns:a16="http://schemas.microsoft.com/office/drawing/2014/main" id="{DDA3B4FD-EC3E-420A-8F88-A053E2E61871}"/>
                    </a:ext>
                  </a:extLst>
                </p:cNvPr>
                <p:cNvSpPr>
                  <a:spLocks/>
                </p:cNvSpPr>
                <p:nvPr/>
              </p:nvSpPr>
              <p:spPr bwMode="auto">
                <a:xfrm>
                  <a:off x="6114" y="2441"/>
                  <a:ext cx="23" cy="55"/>
                </a:xfrm>
                <a:custGeom>
                  <a:avLst/>
                  <a:gdLst>
                    <a:gd name="T0" fmla="*/ 6 w 11"/>
                    <a:gd name="T1" fmla="*/ 0 h 26"/>
                    <a:gd name="T2" fmla="*/ 0 w 11"/>
                    <a:gd name="T3" fmla="*/ 6 h 26"/>
                    <a:gd name="T4" fmla="*/ 0 w 11"/>
                    <a:gd name="T5" fmla="*/ 6 h 26"/>
                    <a:gd name="T6" fmla="*/ 0 w 11"/>
                    <a:gd name="T7" fmla="*/ 6 h 26"/>
                    <a:gd name="T8" fmla="*/ 0 w 11"/>
                    <a:gd name="T9" fmla="*/ 26 h 26"/>
                    <a:gd name="T10" fmla="*/ 11 w 11"/>
                    <a:gd name="T11" fmla="*/ 26 h 26"/>
                    <a:gd name="T12" fmla="*/ 11 w 11"/>
                    <a:gd name="T13" fmla="*/ 6 h 26"/>
                    <a:gd name="T14" fmla="*/ 11 w 11"/>
                    <a:gd name="T15" fmla="*/ 6 h 26"/>
                    <a:gd name="T16" fmla="*/ 11 w 11"/>
                    <a:gd name="T17" fmla="*/ 6 h 26"/>
                    <a:gd name="T18" fmla="*/ 6 w 11"/>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26">
                      <a:moveTo>
                        <a:pt x="6" y="0"/>
                      </a:moveTo>
                      <a:cubicBezTo>
                        <a:pt x="2" y="0"/>
                        <a:pt x="0" y="3"/>
                        <a:pt x="0" y="6"/>
                      </a:cubicBezTo>
                      <a:cubicBezTo>
                        <a:pt x="0" y="6"/>
                        <a:pt x="0" y="6"/>
                        <a:pt x="0" y="6"/>
                      </a:cubicBezTo>
                      <a:cubicBezTo>
                        <a:pt x="0" y="6"/>
                        <a:pt x="0" y="6"/>
                        <a:pt x="0" y="6"/>
                      </a:cubicBezTo>
                      <a:cubicBezTo>
                        <a:pt x="0" y="26"/>
                        <a:pt x="0" y="26"/>
                        <a:pt x="0" y="26"/>
                      </a:cubicBezTo>
                      <a:cubicBezTo>
                        <a:pt x="11" y="26"/>
                        <a:pt x="11" y="26"/>
                        <a:pt x="11" y="26"/>
                      </a:cubicBezTo>
                      <a:cubicBezTo>
                        <a:pt x="11" y="6"/>
                        <a:pt x="11" y="6"/>
                        <a:pt x="11" y="6"/>
                      </a:cubicBezTo>
                      <a:cubicBezTo>
                        <a:pt x="11" y="6"/>
                        <a:pt x="11" y="6"/>
                        <a:pt x="11" y="6"/>
                      </a:cubicBezTo>
                      <a:cubicBezTo>
                        <a:pt x="11" y="6"/>
                        <a:pt x="11" y="6"/>
                        <a:pt x="11" y="6"/>
                      </a:cubicBezTo>
                      <a:cubicBezTo>
                        <a:pt x="11"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81" name="Freeform 15">
                  <a:extLst>
                    <a:ext uri="{FF2B5EF4-FFF2-40B4-BE49-F238E27FC236}">
                      <a16:creationId xmlns:a16="http://schemas.microsoft.com/office/drawing/2014/main" id="{730ECEE1-4F4C-48D2-A7BC-A804970CFCA6}"/>
                    </a:ext>
                  </a:extLst>
                </p:cNvPr>
                <p:cNvSpPr>
                  <a:spLocks/>
                </p:cNvSpPr>
                <p:nvPr/>
              </p:nvSpPr>
              <p:spPr bwMode="auto">
                <a:xfrm>
                  <a:off x="6063" y="2441"/>
                  <a:ext cx="25"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3"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82" name="Freeform 16">
                  <a:extLst>
                    <a:ext uri="{FF2B5EF4-FFF2-40B4-BE49-F238E27FC236}">
                      <a16:creationId xmlns:a16="http://schemas.microsoft.com/office/drawing/2014/main" id="{CA8F0F40-D6CE-42F6-AFA9-811CA07D084C}"/>
                    </a:ext>
                  </a:extLst>
                </p:cNvPr>
                <p:cNvSpPr>
                  <a:spLocks/>
                </p:cNvSpPr>
                <p:nvPr/>
              </p:nvSpPr>
              <p:spPr bwMode="auto">
                <a:xfrm>
                  <a:off x="6014" y="2441"/>
                  <a:ext cx="26"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2"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83" name="Freeform 17">
                  <a:extLst>
                    <a:ext uri="{FF2B5EF4-FFF2-40B4-BE49-F238E27FC236}">
                      <a16:creationId xmlns:a16="http://schemas.microsoft.com/office/drawing/2014/main" id="{BA5AC845-C083-4C17-B43B-82BB3B140626}"/>
                    </a:ext>
                  </a:extLst>
                </p:cNvPr>
                <p:cNvSpPr>
                  <a:spLocks/>
                </p:cNvSpPr>
                <p:nvPr/>
              </p:nvSpPr>
              <p:spPr bwMode="auto">
                <a:xfrm>
                  <a:off x="5964" y="2441"/>
                  <a:ext cx="25"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3"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10"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84" name="Freeform 18">
                  <a:extLst>
                    <a:ext uri="{FF2B5EF4-FFF2-40B4-BE49-F238E27FC236}">
                      <a16:creationId xmlns:a16="http://schemas.microsoft.com/office/drawing/2014/main" id="{167F4531-E8C9-427A-A7A6-EF4C8549BB64}"/>
                    </a:ext>
                  </a:extLst>
                </p:cNvPr>
                <p:cNvSpPr>
                  <a:spLocks/>
                </p:cNvSpPr>
                <p:nvPr/>
              </p:nvSpPr>
              <p:spPr bwMode="auto">
                <a:xfrm>
                  <a:off x="5915" y="2441"/>
                  <a:ext cx="26"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3"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85" name="Freeform 19">
                  <a:extLst>
                    <a:ext uri="{FF2B5EF4-FFF2-40B4-BE49-F238E27FC236}">
                      <a16:creationId xmlns:a16="http://schemas.microsoft.com/office/drawing/2014/main" id="{B7EECF7C-C7A0-4C72-8176-A7E642286955}"/>
                    </a:ext>
                  </a:extLst>
                </p:cNvPr>
                <p:cNvSpPr>
                  <a:spLocks/>
                </p:cNvSpPr>
                <p:nvPr/>
              </p:nvSpPr>
              <p:spPr bwMode="auto">
                <a:xfrm>
                  <a:off x="5867" y="2441"/>
                  <a:ext cx="23" cy="55"/>
                </a:xfrm>
                <a:custGeom>
                  <a:avLst/>
                  <a:gdLst>
                    <a:gd name="T0" fmla="*/ 5 w 11"/>
                    <a:gd name="T1" fmla="*/ 0 h 26"/>
                    <a:gd name="T2" fmla="*/ 0 w 11"/>
                    <a:gd name="T3" fmla="*/ 6 h 26"/>
                    <a:gd name="T4" fmla="*/ 0 w 11"/>
                    <a:gd name="T5" fmla="*/ 6 h 26"/>
                    <a:gd name="T6" fmla="*/ 0 w 11"/>
                    <a:gd name="T7" fmla="*/ 6 h 26"/>
                    <a:gd name="T8" fmla="*/ 0 w 11"/>
                    <a:gd name="T9" fmla="*/ 26 h 26"/>
                    <a:gd name="T10" fmla="*/ 11 w 11"/>
                    <a:gd name="T11" fmla="*/ 26 h 26"/>
                    <a:gd name="T12" fmla="*/ 11 w 11"/>
                    <a:gd name="T13" fmla="*/ 6 h 26"/>
                    <a:gd name="T14" fmla="*/ 11 w 11"/>
                    <a:gd name="T15" fmla="*/ 6 h 26"/>
                    <a:gd name="T16" fmla="*/ 11 w 11"/>
                    <a:gd name="T17" fmla="*/ 6 h 26"/>
                    <a:gd name="T18" fmla="*/ 5 w 11"/>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26">
                      <a:moveTo>
                        <a:pt x="5" y="0"/>
                      </a:moveTo>
                      <a:cubicBezTo>
                        <a:pt x="2" y="0"/>
                        <a:pt x="0" y="3"/>
                        <a:pt x="0" y="6"/>
                      </a:cubicBezTo>
                      <a:cubicBezTo>
                        <a:pt x="0" y="6"/>
                        <a:pt x="0" y="6"/>
                        <a:pt x="0" y="6"/>
                      </a:cubicBezTo>
                      <a:cubicBezTo>
                        <a:pt x="0" y="6"/>
                        <a:pt x="0" y="6"/>
                        <a:pt x="0" y="6"/>
                      </a:cubicBezTo>
                      <a:cubicBezTo>
                        <a:pt x="0" y="26"/>
                        <a:pt x="0" y="26"/>
                        <a:pt x="0" y="26"/>
                      </a:cubicBezTo>
                      <a:cubicBezTo>
                        <a:pt x="11" y="26"/>
                        <a:pt x="11" y="26"/>
                        <a:pt x="11" y="26"/>
                      </a:cubicBezTo>
                      <a:cubicBezTo>
                        <a:pt x="11" y="6"/>
                        <a:pt x="11" y="6"/>
                        <a:pt x="11" y="6"/>
                      </a:cubicBezTo>
                      <a:cubicBezTo>
                        <a:pt x="11" y="6"/>
                        <a:pt x="11" y="6"/>
                        <a:pt x="11" y="6"/>
                      </a:cubicBezTo>
                      <a:cubicBezTo>
                        <a:pt x="11" y="6"/>
                        <a:pt x="11" y="6"/>
                        <a:pt x="11" y="6"/>
                      </a:cubicBezTo>
                      <a:cubicBezTo>
                        <a:pt x="11" y="3"/>
                        <a:pt x="9"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86" name="Freeform 20">
                  <a:extLst>
                    <a:ext uri="{FF2B5EF4-FFF2-40B4-BE49-F238E27FC236}">
                      <a16:creationId xmlns:a16="http://schemas.microsoft.com/office/drawing/2014/main" id="{87C76F3F-CC11-4123-83AF-BD3621F2424F}"/>
                    </a:ext>
                  </a:extLst>
                </p:cNvPr>
                <p:cNvSpPr>
                  <a:spLocks noEditPoints="1"/>
                </p:cNvSpPr>
                <p:nvPr/>
              </p:nvSpPr>
              <p:spPr bwMode="auto">
                <a:xfrm>
                  <a:off x="6537" y="1803"/>
                  <a:ext cx="515" cy="514"/>
                </a:xfrm>
                <a:custGeom>
                  <a:avLst/>
                  <a:gdLst>
                    <a:gd name="T0" fmla="*/ 122 w 244"/>
                    <a:gd name="T1" fmla="*/ 243 h 243"/>
                    <a:gd name="T2" fmla="*/ 0 w 244"/>
                    <a:gd name="T3" fmla="*/ 121 h 243"/>
                    <a:gd name="T4" fmla="*/ 122 w 244"/>
                    <a:gd name="T5" fmla="*/ 0 h 243"/>
                    <a:gd name="T6" fmla="*/ 244 w 244"/>
                    <a:gd name="T7" fmla="*/ 121 h 243"/>
                    <a:gd name="T8" fmla="*/ 122 w 244"/>
                    <a:gd name="T9" fmla="*/ 243 h 243"/>
                    <a:gd name="T10" fmla="*/ 122 w 244"/>
                    <a:gd name="T11" fmla="*/ 12 h 243"/>
                    <a:gd name="T12" fmla="*/ 12 w 244"/>
                    <a:gd name="T13" fmla="*/ 121 h 243"/>
                    <a:gd name="T14" fmla="*/ 122 w 244"/>
                    <a:gd name="T15" fmla="*/ 231 h 243"/>
                    <a:gd name="T16" fmla="*/ 232 w 244"/>
                    <a:gd name="T17" fmla="*/ 121 h 243"/>
                    <a:gd name="T18" fmla="*/ 122 w 244"/>
                    <a:gd name="T19" fmla="*/ 12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 h="243">
                      <a:moveTo>
                        <a:pt x="122" y="243"/>
                      </a:moveTo>
                      <a:cubicBezTo>
                        <a:pt x="55" y="243"/>
                        <a:pt x="0" y="188"/>
                        <a:pt x="0" y="121"/>
                      </a:cubicBezTo>
                      <a:cubicBezTo>
                        <a:pt x="0" y="54"/>
                        <a:pt x="55" y="0"/>
                        <a:pt x="122" y="0"/>
                      </a:cubicBezTo>
                      <a:cubicBezTo>
                        <a:pt x="189" y="0"/>
                        <a:pt x="244" y="54"/>
                        <a:pt x="244" y="121"/>
                      </a:cubicBezTo>
                      <a:cubicBezTo>
                        <a:pt x="244" y="188"/>
                        <a:pt x="189" y="243"/>
                        <a:pt x="122" y="243"/>
                      </a:cubicBezTo>
                      <a:close/>
                      <a:moveTo>
                        <a:pt x="122" y="12"/>
                      </a:moveTo>
                      <a:cubicBezTo>
                        <a:pt x="62" y="12"/>
                        <a:pt x="12" y="61"/>
                        <a:pt x="12" y="121"/>
                      </a:cubicBezTo>
                      <a:cubicBezTo>
                        <a:pt x="12" y="182"/>
                        <a:pt x="62" y="231"/>
                        <a:pt x="122" y="231"/>
                      </a:cubicBezTo>
                      <a:cubicBezTo>
                        <a:pt x="182" y="231"/>
                        <a:pt x="232" y="182"/>
                        <a:pt x="232" y="121"/>
                      </a:cubicBezTo>
                      <a:cubicBezTo>
                        <a:pt x="232" y="61"/>
                        <a:pt x="182" y="12"/>
                        <a:pt x="122"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87" name="Freeform 21">
                  <a:extLst>
                    <a:ext uri="{FF2B5EF4-FFF2-40B4-BE49-F238E27FC236}">
                      <a16:creationId xmlns:a16="http://schemas.microsoft.com/office/drawing/2014/main" id="{AC174F88-7BE2-4122-9423-700471778BA0}"/>
                    </a:ext>
                  </a:extLst>
                </p:cNvPr>
                <p:cNvSpPr>
                  <a:spLocks noEditPoints="1"/>
                </p:cNvSpPr>
                <p:nvPr/>
              </p:nvSpPr>
              <p:spPr bwMode="auto">
                <a:xfrm>
                  <a:off x="6558" y="1822"/>
                  <a:ext cx="473" cy="476"/>
                </a:xfrm>
                <a:custGeom>
                  <a:avLst/>
                  <a:gdLst>
                    <a:gd name="T0" fmla="*/ 112 w 224"/>
                    <a:gd name="T1" fmla="*/ 213 h 225"/>
                    <a:gd name="T2" fmla="*/ 125 w 224"/>
                    <a:gd name="T3" fmla="*/ 224 h 225"/>
                    <a:gd name="T4" fmla="*/ 101 w 224"/>
                    <a:gd name="T5" fmla="*/ 212 h 225"/>
                    <a:gd name="T6" fmla="*/ 137 w 224"/>
                    <a:gd name="T7" fmla="*/ 222 h 225"/>
                    <a:gd name="T8" fmla="*/ 90 w 224"/>
                    <a:gd name="T9" fmla="*/ 210 h 225"/>
                    <a:gd name="T10" fmla="*/ 149 w 224"/>
                    <a:gd name="T11" fmla="*/ 218 h 225"/>
                    <a:gd name="T12" fmla="*/ 79 w 224"/>
                    <a:gd name="T13" fmla="*/ 207 h 225"/>
                    <a:gd name="T14" fmla="*/ 161 w 224"/>
                    <a:gd name="T15" fmla="*/ 213 h 225"/>
                    <a:gd name="T16" fmla="*/ 69 w 224"/>
                    <a:gd name="T17" fmla="*/ 203 h 225"/>
                    <a:gd name="T18" fmla="*/ 172 w 224"/>
                    <a:gd name="T19" fmla="*/ 207 h 225"/>
                    <a:gd name="T20" fmla="*/ 59 w 224"/>
                    <a:gd name="T21" fmla="*/ 197 h 225"/>
                    <a:gd name="T22" fmla="*/ 182 w 224"/>
                    <a:gd name="T23" fmla="*/ 200 h 225"/>
                    <a:gd name="T24" fmla="*/ 50 w 224"/>
                    <a:gd name="T25" fmla="*/ 191 h 225"/>
                    <a:gd name="T26" fmla="*/ 191 w 224"/>
                    <a:gd name="T27" fmla="*/ 192 h 225"/>
                    <a:gd name="T28" fmla="*/ 41 w 224"/>
                    <a:gd name="T29" fmla="*/ 183 h 225"/>
                    <a:gd name="T30" fmla="*/ 200 w 224"/>
                    <a:gd name="T31" fmla="*/ 182 h 225"/>
                    <a:gd name="T32" fmla="*/ 34 w 224"/>
                    <a:gd name="T33" fmla="*/ 175 h 225"/>
                    <a:gd name="T34" fmla="*/ 207 w 224"/>
                    <a:gd name="T35" fmla="*/ 172 h 225"/>
                    <a:gd name="T36" fmla="*/ 27 w 224"/>
                    <a:gd name="T37" fmla="*/ 166 h 225"/>
                    <a:gd name="T38" fmla="*/ 213 w 224"/>
                    <a:gd name="T39" fmla="*/ 161 h 225"/>
                    <a:gd name="T40" fmla="*/ 22 w 224"/>
                    <a:gd name="T41" fmla="*/ 156 h 225"/>
                    <a:gd name="T42" fmla="*/ 218 w 224"/>
                    <a:gd name="T43" fmla="*/ 149 h 225"/>
                    <a:gd name="T44" fmla="*/ 17 w 224"/>
                    <a:gd name="T45" fmla="*/ 146 h 225"/>
                    <a:gd name="T46" fmla="*/ 221 w 224"/>
                    <a:gd name="T47" fmla="*/ 137 h 225"/>
                    <a:gd name="T48" fmla="*/ 14 w 224"/>
                    <a:gd name="T49" fmla="*/ 135 h 225"/>
                    <a:gd name="T50" fmla="*/ 224 w 224"/>
                    <a:gd name="T51" fmla="*/ 125 h 225"/>
                    <a:gd name="T52" fmla="*/ 12 w 224"/>
                    <a:gd name="T53" fmla="*/ 124 h 225"/>
                    <a:gd name="T54" fmla="*/ 212 w 224"/>
                    <a:gd name="T55" fmla="*/ 112 h 225"/>
                    <a:gd name="T56" fmla="*/ 0 w 224"/>
                    <a:gd name="T57" fmla="*/ 112 h 225"/>
                    <a:gd name="T58" fmla="*/ 212 w 224"/>
                    <a:gd name="T59" fmla="*/ 104 h 225"/>
                    <a:gd name="T60" fmla="*/ 12 w 224"/>
                    <a:gd name="T61" fmla="*/ 101 h 225"/>
                    <a:gd name="T62" fmla="*/ 210 w 224"/>
                    <a:gd name="T63" fmla="*/ 93 h 225"/>
                    <a:gd name="T64" fmla="*/ 14 w 224"/>
                    <a:gd name="T65" fmla="*/ 90 h 225"/>
                    <a:gd name="T66" fmla="*/ 208 w 224"/>
                    <a:gd name="T67" fmla="*/ 82 h 225"/>
                    <a:gd name="T68" fmla="*/ 17 w 224"/>
                    <a:gd name="T69" fmla="*/ 79 h 225"/>
                    <a:gd name="T70" fmla="*/ 204 w 224"/>
                    <a:gd name="T71" fmla="*/ 72 h 225"/>
                    <a:gd name="T72" fmla="*/ 22 w 224"/>
                    <a:gd name="T73" fmla="*/ 69 h 225"/>
                    <a:gd name="T74" fmla="*/ 199 w 224"/>
                    <a:gd name="T75" fmla="*/ 62 h 225"/>
                    <a:gd name="T76" fmla="*/ 27 w 224"/>
                    <a:gd name="T77" fmla="*/ 59 h 225"/>
                    <a:gd name="T78" fmla="*/ 192 w 224"/>
                    <a:gd name="T79" fmla="*/ 53 h 225"/>
                    <a:gd name="T80" fmla="*/ 34 w 224"/>
                    <a:gd name="T81" fmla="*/ 50 h 225"/>
                    <a:gd name="T82" fmla="*/ 185 w 224"/>
                    <a:gd name="T83" fmla="*/ 44 h 225"/>
                    <a:gd name="T84" fmla="*/ 41 w 224"/>
                    <a:gd name="T85" fmla="*/ 42 h 225"/>
                    <a:gd name="T86" fmla="*/ 177 w 224"/>
                    <a:gd name="T87" fmla="*/ 36 h 225"/>
                    <a:gd name="T88" fmla="*/ 49 w 224"/>
                    <a:gd name="T89" fmla="*/ 34 h 225"/>
                    <a:gd name="T90" fmla="*/ 168 w 224"/>
                    <a:gd name="T91" fmla="*/ 29 h 225"/>
                    <a:gd name="T92" fmla="*/ 58 w 224"/>
                    <a:gd name="T93" fmla="*/ 28 h 225"/>
                    <a:gd name="T94" fmla="*/ 159 w 224"/>
                    <a:gd name="T95" fmla="*/ 24 h 225"/>
                    <a:gd name="T96" fmla="*/ 68 w 224"/>
                    <a:gd name="T97" fmla="*/ 22 h 225"/>
                    <a:gd name="T98" fmla="*/ 148 w 224"/>
                    <a:gd name="T99" fmla="*/ 19 h 225"/>
                    <a:gd name="T100" fmla="*/ 79 w 224"/>
                    <a:gd name="T101" fmla="*/ 18 h 225"/>
                    <a:gd name="T102" fmla="*/ 138 w 224"/>
                    <a:gd name="T103" fmla="*/ 15 h 225"/>
                    <a:gd name="T104" fmla="*/ 89 w 224"/>
                    <a:gd name="T105" fmla="*/ 15 h 225"/>
                    <a:gd name="T106" fmla="*/ 127 w 224"/>
                    <a:gd name="T107" fmla="*/ 13 h 225"/>
                    <a:gd name="T108" fmla="*/ 100 w 224"/>
                    <a:gd name="T109" fmla="*/ 13 h 225"/>
                    <a:gd name="T110" fmla="*/ 115 w 224"/>
                    <a:gd name="T111" fmla="*/ 12 h 225"/>
                    <a:gd name="T112" fmla="*/ 115 w 224"/>
                    <a:gd name="T113" fmla="*/ 12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4" h="225">
                      <a:moveTo>
                        <a:pt x="112" y="225"/>
                      </a:moveTo>
                      <a:cubicBezTo>
                        <a:pt x="112" y="225"/>
                        <a:pt x="112" y="225"/>
                        <a:pt x="112" y="225"/>
                      </a:cubicBezTo>
                      <a:cubicBezTo>
                        <a:pt x="111" y="225"/>
                        <a:pt x="109" y="225"/>
                        <a:pt x="108" y="224"/>
                      </a:cubicBezTo>
                      <a:cubicBezTo>
                        <a:pt x="108" y="213"/>
                        <a:pt x="108" y="213"/>
                        <a:pt x="108" y="213"/>
                      </a:cubicBezTo>
                      <a:cubicBezTo>
                        <a:pt x="110" y="213"/>
                        <a:pt x="111" y="213"/>
                        <a:pt x="112" y="213"/>
                      </a:cubicBezTo>
                      <a:lnTo>
                        <a:pt x="112" y="225"/>
                      </a:lnTo>
                      <a:close/>
                      <a:moveTo>
                        <a:pt x="121" y="224"/>
                      </a:moveTo>
                      <a:cubicBezTo>
                        <a:pt x="120" y="212"/>
                        <a:pt x="120" y="212"/>
                        <a:pt x="120" y="212"/>
                      </a:cubicBezTo>
                      <a:cubicBezTo>
                        <a:pt x="121" y="212"/>
                        <a:pt x="122" y="212"/>
                        <a:pt x="123" y="212"/>
                      </a:cubicBezTo>
                      <a:cubicBezTo>
                        <a:pt x="125" y="224"/>
                        <a:pt x="125" y="224"/>
                        <a:pt x="125" y="224"/>
                      </a:cubicBezTo>
                      <a:cubicBezTo>
                        <a:pt x="123" y="224"/>
                        <a:pt x="122" y="224"/>
                        <a:pt x="121" y="224"/>
                      </a:cubicBezTo>
                      <a:close/>
                      <a:moveTo>
                        <a:pt x="100" y="224"/>
                      </a:moveTo>
                      <a:cubicBezTo>
                        <a:pt x="98" y="224"/>
                        <a:pt x="97" y="224"/>
                        <a:pt x="95" y="223"/>
                      </a:cubicBezTo>
                      <a:cubicBezTo>
                        <a:pt x="97" y="211"/>
                        <a:pt x="97" y="211"/>
                        <a:pt x="97" y="211"/>
                      </a:cubicBezTo>
                      <a:cubicBezTo>
                        <a:pt x="98" y="212"/>
                        <a:pt x="100" y="212"/>
                        <a:pt x="101" y="212"/>
                      </a:cubicBezTo>
                      <a:lnTo>
                        <a:pt x="100" y="224"/>
                      </a:lnTo>
                      <a:close/>
                      <a:moveTo>
                        <a:pt x="133" y="223"/>
                      </a:moveTo>
                      <a:cubicBezTo>
                        <a:pt x="131" y="211"/>
                        <a:pt x="131" y="211"/>
                        <a:pt x="131" y="211"/>
                      </a:cubicBezTo>
                      <a:cubicBezTo>
                        <a:pt x="132" y="211"/>
                        <a:pt x="133" y="210"/>
                        <a:pt x="134" y="210"/>
                      </a:cubicBezTo>
                      <a:cubicBezTo>
                        <a:pt x="137" y="222"/>
                        <a:pt x="137" y="222"/>
                        <a:pt x="137" y="222"/>
                      </a:cubicBezTo>
                      <a:cubicBezTo>
                        <a:pt x="136" y="222"/>
                        <a:pt x="134" y="222"/>
                        <a:pt x="133" y="223"/>
                      </a:cubicBezTo>
                      <a:close/>
                      <a:moveTo>
                        <a:pt x="87" y="222"/>
                      </a:moveTo>
                      <a:cubicBezTo>
                        <a:pt x="86" y="222"/>
                        <a:pt x="84" y="221"/>
                        <a:pt x="83" y="221"/>
                      </a:cubicBezTo>
                      <a:cubicBezTo>
                        <a:pt x="86" y="209"/>
                        <a:pt x="86" y="209"/>
                        <a:pt x="86" y="209"/>
                      </a:cubicBezTo>
                      <a:cubicBezTo>
                        <a:pt x="87" y="210"/>
                        <a:pt x="89" y="210"/>
                        <a:pt x="90" y="210"/>
                      </a:cubicBezTo>
                      <a:lnTo>
                        <a:pt x="87" y="222"/>
                      </a:lnTo>
                      <a:close/>
                      <a:moveTo>
                        <a:pt x="145" y="220"/>
                      </a:moveTo>
                      <a:cubicBezTo>
                        <a:pt x="142" y="208"/>
                        <a:pt x="142" y="208"/>
                        <a:pt x="142" y="208"/>
                      </a:cubicBezTo>
                      <a:cubicBezTo>
                        <a:pt x="143" y="208"/>
                        <a:pt x="144" y="207"/>
                        <a:pt x="145" y="207"/>
                      </a:cubicBezTo>
                      <a:cubicBezTo>
                        <a:pt x="149" y="218"/>
                        <a:pt x="149" y="218"/>
                        <a:pt x="149" y="218"/>
                      </a:cubicBezTo>
                      <a:cubicBezTo>
                        <a:pt x="148" y="219"/>
                        <a:pt x="147" y="219"/>
                        <a:pt x="145" y="220"/>
                      </a:cubicBezTo>
                      <a:close/>
                      <a:moveTo>
                        <a:pt x="75" y="218"/>
                      </a:moveTo>
                      <a:cubicBezTo>
                        <a:pt x="74" y="218"/>
                        <a:pt x="72" y="217"/>
                        <a:pt x="71" y="217"/>
                      </a:cubicBezTo>
                      <a:cubicBezTo>
                        <a:pt x="76" y="206"/>
                        <a:pt x="76" y="206"/>
                        <a:pt x="76" y="206"/>
                      </a:cubicBezTo>
                      <a:cubicBezTo>
                        <a:pt x="77" y="206"/>
                        <a:pt x="78" y="207"/>
                        <a:pt x="79" y="207"/>
                      </a:cubicBezTo>
                      <a:lnTo>
                        <a:pt x="75" y="218"/>
                      </a:lnTo>
                      <a:close/>
                      <a:moveTo>
                        <a:pt x="157" y="215"/>
                      </a:moveTo>
                      <a:cubicBezTo>
                        <a:pt x="152" y="204"/>
                        <a:pt x="152" y="204"/>
                        <a:pt x="152" y="204"/>
                      </a:cubicBezTo>
                      <a:cubicBezTo>
                        <a:pt x="153" y="204"/>
                        <a:pt x="154" y="203"/>
                        <a:pt x="156" y="203"/>
                      </a:cubicBezTo>
                      <a:cubicBezTo>
                        <a:pt x="161" y="213"/>
                        <a:pt x="161" y="213"/>
                        <a:pt x="161" y="213"/>
                      </a:cubicBezTo>
                      <a:cubicBezTo>
                        <a:pt x="160" y="214"/>
                        <a:pt x="158" y="215"/>
                        <a:pt x="157" y="215"/>
                      </a:cubicBezTo>
                      <a:close/>
                      <a:moveTo>
                        <a:pt x="63" y="214"/>
                      </a:moveTo>
                      <a:cubicBezTo>
                        <a:pt x="62" y="213"/>
                        <a:pt x="61" y="212"/>
                        <a:pt x="60" y="212"/>
                      </a:cubicBezTo>
                      <a:cubicBezTo>
                        <a:pt x="65" y="201"/>
                        <a:pt x="65" y="201"/>
                        <a:pt x="65" y="201"/>
                      </a:cubicBezTo>
                      <a:cubicBezTo>
                        <a:pt x="66" y="202"/>
                        <a:pt x="68" y="202"/>
                        <a:pt x="69" y="203"/>
                      </a:cubicBezTo>
                      <a:lnTo>
                        <a:pt x="63" y="214"/>
                      </a:lnTo>
                      <a:close/>
                      <a:moveTo>
                        <a:pt x="168" y="210"/>
                      </a:moveTo>
                      <a:cubicBezTo>
                        <a:pt x="162" y="199"/>
                        <a:pt x="162" y="199"/>
                        <a:pt x="162" y="199"/>
                      </a:cubicBezTo>
                      <a:cubicBezTo>
                        <a:pt x="163" y="199"/>
                        <a:pt x="164" y="198"/>
                        <a:pt x="165" y="197"/>
                      </a:cubicBezTo>
                      <a:cubicBezTo>
                        <a:pt x="172" y="207"/>
                        <a:pt x="172" y="207"/>
                        <a:pt x="172" y="207"/>
                      </a:cubicBezTo>
                      <a:cubicBezTo>
                        <a:pt x="171" y="208"/>
                        <a:pt x="169" y="209"/>
                        <a:pt x="168" y="210"/>
                      </a:cubicBezTo>
                      <a:close/>
                      <a:moveTo>
                        <a:pt x="52" y="207"/>
                      </a:moveTo>
                      <a:cubicBezTo>
                        <a:pt x="51" y="207"/>
                        <a:pt x="50" y="206"/>
                        <a:pt x="49" y="205"/>
                      </a:cubicBezTo>
                      <a:cubicBezTo>
                        <a:pt x="56" y="195"/>
                        <a:pt x="56" y="195"/>
                        <a:pt x="56" y="195"/>
                      </a:cubicBezTo>
                      <a:cubicBezTo>
                        <a:pt x="57" y="196"/>
                        <a:pt x="58" y="197"/>
                        <a:pt x="59" y="197"/>
                      </a:cubicBezTo>
                      <a:lnTo>
                        <a:pt x="52" y="207"/>
                      </a:lnTo>
                      <a:close/>
                      <a:moveTo>
                        <a:pt x="179" y="203"/>
                      </a:moveTo>
                      <a:cubicBezTo>
                        <a:pt x="172" y="193"/>
                        <a:pt x="172" y="193"/>
                        <a:pt x="172" y="193"/>
                      </a:cubicBezTo>
                      <a:cubicBezTo>
                        <a:pt x="173" y="192"/>
                        <a:pt x="174" y="191"/>
                        <a:pt x="175" y="191"/>
                      </a:cubicBezTo>
                      <a:cubicBezTo>
                        <a:pt x="182" y="200"/>
                        <a:pt x="182" y="200"/>
                        <a:pt x="182" y="200"/>
                      </a:cubicBezTo>
                      <a:cubicBezTo>
                        <a:pt x="181" y="201"/>
                        <a:pt x="180" y="202"/>
                        <a:pt x="179" y="203"/>
                      </a:cubicBezTo>
                      <a:close/>
                      <a:moveTo>
                        <a:pt x="42" y="200"/>
                      </a:moveTo>
                      <a:cubicBezTo>
                        <a:pt x="41" y="199"/>
                        <a:pt x="40" y="198"/>
                        <a:pt x="39" y="197"/>
                      </a:cubicBezTo>
                      <a:cubicBezTo>
                        <a:pt x="47" y="188"/>
                        <a:pt x="47" y="188"/>
                        <a:pt x="47" y="188"/>
                      </a:cubicBezTo>
                      <a:cubicBezTo>
                        <a:pt x="48" y="189"/>
                        <a:pt x="49" y="190"/>
                        <a:pt x="50" y="191"/>
                      </a:cubicBezTo>
                      <a:lnTo>
                        <a:pt x="42" y="200"/>
                      </a:lnTo>
                      <a:close/>
                      <a:moveTo>
                        <a:pt x="188" y="195"/>
                      </a:moveTo>
                      <a:cubicBezTo>
                        <a:pt x="180" y="186"/>
                        <a:pt x="180" y="186"/>
                        <a:pt x="180" y="186"/>
                      </a:cubicBezTo>
                      <a:cubicBezTo>
                        <a:pt x="181" y="185"/>
                        <a:pt x="182" y="184"/>
                        <a:pt x="183" y="183"/>
                      </a:cubicBezTo>
                      <a:cubicBezTo>
                        <a:pt x="191" y="192"/>
                        <a:pt x="191" y="192"/>
                        <a:pt x="191" y="192"/>
                      </a:cubicBezTo>
                      <a:cubicBezTo>
                        <a:pt x="190" y="193"/>
                        <a:pt x="189" y="194"/>
                        <a:pt x="188" y="195"/>
                      </a:cubicBezTo>
                      <a:close/>
                      <a:moveTo>
                        <a:pt x="33" y="192"/>
                      </a:moveTo>
                      <a:cubicBezTo>
                        <a:pt x="32" y="191"/>
                        <a:pt x="31" y="190"/>
                        <a:pt x="30" y="189"/>
                      </a:cubicBezTo>
                      <a:cubicBezTo>
                        <a:pt x="39" y="181"/>
                        <a:pt x="39" y="181"/>
                        <a:pt x="39" y="181"/>
                      </a:cubicBezTo>
                      <a:cubicBezTo>
                        <a:pt x="39" y="182"/>
                        <a:pt x="40" y="182"/>
                        <a:pt x="41" y="183"/>
                      </a:cubicBezTo>
                      <a:lnTo>
                        <a:pt x="33" y="192"/>
                      </a:lnTo>
                      <a:close/>
                      <a:moveTo>
                        <a:pt x="197" y="186"/>
                      </a:moveTo>
                      <a:cubicBezTo>
                        <a:pt x="188" y="178"/>
                        <a:pt x="188" y="178"/>
                        <a:pt x="188" y="178"/>
                      </a:cubicBezTo>
                      <a:cubicBezTo>
                        <a:pt x="189" y="177"/>
                        <a:pt x="190" y="176"/>
                        <a:pt x="190" y="175"/>
                      </a:cubicBezTo>
                      <a:cubicBezTo>
                        <a:pt x="200" y="182"/>
                        <a:pt x="200" y="182"/>
                        <a:pt x="200" y="182"/>
                      </a:cubicBezTo>
                      <a:cubicBezTo>
                        <a:pt x="199" y="183"/>
                        <a:pt x="198" y="184"/>
                        <a:pt x="197" y="186"/>
                      </a:cubicBezTo>
                      <a:close/>
                      <a:moveTo>
                        <a:pt x="24" y="182"/>
                      </a:moveTo>
                      <a:cubicBezTo>
                        <a:pt x="23" y="181"/>
                        <a:pt x="23" y="180"/>
                        <a:pt x="22" y="179"/>
                      </a:cubicBezTo>
                      <a:cubicBezTo>
                        <a:pt x="31" y="172"/>
                        <a:pt x="31" y="172"/>
                        <a:pt x="31" y="172"/>
                      </a:cubicBezTo>
                      <a:cubicBezTo>
                        <a:pt x="32" y="173"/>
                        <a:pt x="33" y="174"/>
                        <a:pt x="34" y="175"/>
                      </a:cubicBezTo>
                      <a:lnTo>
                        <a:pt x="24" y="182"/>
                      </a:lnTo>
                      <a:close/>
                      <a:moveTo>
                        <a:pt x="205" y="176"/>
                      </a:moveTo>
                      <a:cubicBezTo>
                        <a:pt x="195" y="169"/>
                        <a:pt x="195" y="169"/>
                        <a:pt x="195" y="169"/>
                      </a:cubicBezTo>
                      <a:cubicBezTo>
                        <a:pt x="196" y="168"/>
                        <a:pt x="196" y="167"/>
                        <a:pt x="197" y="166"/>
                      </a:cubicBezTo>
                      <a:cubicBezTo>
                        <a:pt x="207" y="172"/>
                        <a:pt x="207" y="172"/>
                        <a:pt x="207" y="172"/>
                      </a:cubicBezTo>
                      <a:cubicBezTo>
                        <a:pt x="206" y="173"/>
                        <a:pt x="206" y="174"/>
                        <a:pt x="205" y="176"/>
                      </a:cubicBezTo>
                      <a:close/>
                      <a:moveTo>
                        <a:pt x="17" y="172"/>
                      </a:moveTo>
                      <a:cubicBezTo>
                        <a:pt x="16" y="171"/>
                        <a:pt x="16" y="170"/>
                        <a:pt x="15" y="169"/>
                      </a:cubicBezTo>
                      <a:cubicBezTo>
                        <a:pt x="25" y="163"/>
                        <a:pt x="25" y="163"/>
                        <a:pt x="25" y="163"/>
                      </a:cubicBezTo>
                      <a:cubicBezTo>
                        <a:pt x="26" y="164"/>
                        <a:pt x="27" y="165"/>
                        <a:pt x="27" y="166"/>
                      </a:cubicBezTo>
                      <a:lnTo>
                        <a:pt x="17" y="172"/>
                      </a:lnTo>
                      <a:close/>
                      <a:moveTo>
                        <a:pt x="211" y="165"/>
                      </a:moveTo>
                      <a:cubicBezTo>
                        <a:pt x="201" y="159"/>
                        <a:pt x="201" y="159"/>
                        <a:pt x="201" y="159"/>
                      </a:cubicBezTo>
                      <a:cubicBezTo>
                        <a:pt x="201" y="158"/>
                        <a:pt x="202" y="157"/>
                        <a:pt x="202" y="156"/>
                      </a:cubicBezTo>
                      <a:cubicBezTo>
                        <a:pt x="213" y="161"/>
                        <a:pt x="213" y="161"/>
                        <a:pt x="213" y="161"/>
                      </a:cubicBezTo>
                      <a:cubicBezTo>
                        <a:pt x="213" y="162"/>
                        <a:pt x="212" y="164"/>
                        <a:pt x="211" y="165"/>
                      </a:cubicBezTo>
                      <a:close/>
                      <a:moveTo>
                        <a:pt x="11" y="161"/>
                      </a:moveTo>
                      <a:cubicBezTo>
                        <a:pt x="10" y="160"/>
                        <a:pt x="10" y="159"/>
                        <a:pt x="9" y="157"/>
                      </a:cubicBezTo>
                      <a:cubicBezTo>
                        <a:pt x="20" y="153"/>
                        <a:pt x="20" y="153"/>
                        <a:pt x="20" y="153"/>
                      </a:cubicBezTo>
                      <a:cubicBezTo>
                        <a:pt x="21" y="154"/>
                        <a:pt x="21" y="155"/>
                        <a:pt x="22" y="156"/>
                      </a:cubicBezTo>
                      <a:lnTo>
                        <a:pt x="11" y="161"/>
                      </a:lnTo>
                      <a:close/>
                      <a:moveTo>
                        <a:pt x="217" y="153"/>
                      </a:moveTo>
                      <a:cubicBezTo>
                        <a:pt x="205" y="149"/>
                        <a:pt x="205" y="149"/>
                        <a:pt x="205" y="149"/>
                      </a:cubicBezTo>
                      <a:cubicBezTo>
                        <a:pt x="206" y="148"/>
                        <a:pt x="206" y="147"/>
                        <a:pt x="207" y="145"/>
                      </a:cubicBezTo>
                      <a:cubicBezTo>
                        <a:pt x="218" y="149"/>
                        <a:pt x="218" y="149"/>
                        <a:pt x="218" y="149"/>
                      </a:cubicBezTo>
                      <a:cubicBezTo>
                        <a:pt x="218" y="151"/>
                        <a:pt x="217" y="152"/>
                        <a:pt x="217" y="153"/>
                      </a:cubicBezTo>
                      <a:close/>
                      <a:moveTo>
                        <a:pt x="6" y="150"/>
                      </a:moveTo>
                      <a:cubicBezTo>
                        <a:pt x="6" y="148"/>
                        <a:pt x="5" y="147"/>
                        <a:pt x="5" y="146"/>
                      </a:cubicBezTo>
                      <a:cubicBezTo>
                        <a:pt x="16" y="142"/>
                        <a:pt x="16" y="142"/>
                        <a:pt x="16" y="142"/>
                      </a:cubicBezTo>
                      <a:cubicBezTo>
                        <a:pt x="17" y="143"/>
                        <a:pt x="17" y="144"/>
                        <a:pt x="17" y="146"/>
                      </a:cubicBezTo>
                      <a:lnTo>
                        <a:pt x="6" y="150"/>
                      </a:lnTo>
                      <a:close/>
                      <a:moveTo>
                        <a:pt x="220" y="141"/>
                      </a:moveTo>
                      <a:cubicBezTo>
                        <a:pt x="209" y="138"/>
                        <a:pt x="209" y="138"/>
                        <a:pt x="209" y="138"/>
                      </a:cubicBezTo>
                      <a:cubicBezTo>
                        <a:pt x="209" y="137"/>
                        <a:pt x="210" y="136"/>
                        <a:pt x="210" y="135"/>
                      </a:cubicBezTo>
                      <a:cubicBezTo>
                        <a:pt x="221" y="137"/>
                        <a:pt x="221" y="137"/>
                        <a:pt x="221" y="137"/>
                      </a:cubicBezTo>
                      <a:cubicBezTo>
                        <a:pt x="221" y="139"/>
                        <a:pt x="221" y="140"/>
                        <a:pt x="220" y="141"/>
                      </a:cubicBezTo>
                      <a:close/>
                      <a:moveTo>
                        <a:pt x="3" y="138"/>
                      </a:moveTo>
                      <a:cubicBezTo>
                        <a:pt x="2" y="136"/>
                        <a:pt x="2" y="135"/>
                        <a:pt x="2" y="133"/>
                      </a:cubicBezTo>
                      <a:cubicBezTo>
                        <a:pt x="14" y="131"/>
                        <a:pt x="14" y="131"/>
                        <a:pt x="14" y="131"/>
                      </a:cubicBezTo>
                      <a:cubicBezTo>
                        <a:pt x="14" y="132"/>
                        <a:pt x="14" y="134"/>
                        <a:pt x="14" y="135"/>
                      </a:cubicBezTo>
                      <a:lnTo>
                        <a:pt x="3" y="138"/>
                      </a:lnTo>
                      <a:close/>
                      <a:moveTo>
                        <a:pt x="223" y="129"/>
                      </a:moveTo>
                      <a:cubicBezTo>
                        <a:pt x="211" y="127"/>
                        <a:pt x="211" y="127"/>
                        <a:pt x="211" y="127"/>
                      </a:cubicBezTo>
                      <a:cubicBezTo>
                        <a:pt x="211" y="126"/>
                        <a:pt x="212" y="125"/>
                        <a:pt x="212" y="124"/>
                      </a:cubicBezTo>
                      <a:cubicBezTo>
                        <a:pt x="224" y="125"/>
                        <a:pt x="224" y="125"/>
                        <a:pt x="224" y="125"/>
                      </a:cubicBezTo>
                      <a:cubicBezTo>
                        <a:pt x="223" y="126"/>
                        <a:pt x="223" y="128"/>
                        <a:pt x="223" y="129"/>
                      </a:cubicBezTo>
                      <a:close/>
                      <a:moveTo>
                        <a:pt x="1" y="125"/>
                      </a:moveTo>
                      <a:cubicBezTo>
                        <a:pt x="0" y="124"/>
                        <a:pt x="0" y="122"/>
                        <a:pt x="0" y="121"/>
                      </a:cubicBezTo>
                      <a:cubicBezTo>
                        <a:pt x="12" y="120"/>
                        <a:pt x="12" y="120"/>
                        <a:pt x="12" y="120"/>
                      </a:cubicBezTo>
                      <a:cubicBezTo>
                        <a:pt x="12" y="121"/>
                        <a:pt x="12" y="123"/>
                        <a:pt x="12" y="124"/>
                      </a:cubicBezTo>
                      <a:lnTo>
                        <a:pt x="1" y="125"/>
                      </a:lnTo>
                      <a:close/>
                      <a:moveTo>
                        <a:pt x="224" y="117"/>
                      </a:moveTo>
                      <a:cubicBezTo>
                        <a:pt x="212" y="116"/>
                        <a:pt x="212" y="116"/>
                        <a:pt x="212" y="116"/>
                      </a:cubicBezTo>
                      <a:cubicBezTo>
                        <a:pt x="212" y="115"/>
                        <a:pt x="212" y="114"/>
                        <a:pt x="212" y="112"/>
                      </a:cubicBezTo>
                      <a:cubicBezTo>
                        <a:pt x="212" y="112"/>
                        <a:pt x="212" y="112"/>
                        <a:pt x="212" y="112"/>
                      </a:cubicBezTo>
                      <a:cubicBezTo>
                        <a:pt x="224" y="112"/>
                        <a:pt x="224" y="112"/>
                        <a:pt x="224" y="112"/>
                      </a:cubicBezTo>
                      <a:cubicBezTo>
                        <a:pt x="224" y="112"/>
                        <a:pt x="224" y="112"/>
                        <a:pt x="224" y="112"/>
                      </a:cubicBezTo>
                      <a:cubicBezTo>
                        <a:pt x="224" y="114"/>
                        <a:pt x="224" y="115"/>
                        <a:pt x="224" y="117"/>
                      </a:cubicBezTo>
                      <a:close/>
                      <a:moveTo>
                        <a:pt x="0" y="113"/>
                      </a:moveTo>
                      <a:cubicBezTo>
                        <a:pt x="0" y="112"/>
                        <a:pt x="0" y="112"/>
                        <a:pt x="0" y="112"/>
                      </a:cubicBezTo>
                      <a:cubicBezTo>
                        <a:pt x="0" y="111"/>
                        <a:pt x="0" y="110"/>
                        <a:pt x="0" y="108"/>
                      </a:cubicBezTo>
                      <a:cubicBezTo>
                        <a:pt x="12" y="109"/>
                        <a:pt x="12" y="109"/>
                        <a:pt x="12" y="109"/>
                      </a:cubicBezTo>
                      <a:cubicBezTo>
                        <a:pt x="12" y="110"/>
                        <a:pt x="12" y="111"/>
                        <a:pt x="12" y="112"/>
                      </a:cubicBezTo>
                      <a:lnTo>
                        <a:pt x="0" y="113"/>
                      </a:lnTo>
                      <a:close/>
                      <a:moveTo>
                        <a:pt x="212" y="104"/>
                      </a:moveTo>
                      <a:cubicBezTo>
                        <a:pt x="212" y="103"/>
                        <a:pt x="212" y="102"/>
                        <a:pt x="212" y="101"/>
                      </a:cubicBezTo>
                      <a:cubicBezTo>
                        <a:pt x="224" y="99"/>
                        <a:pt x="224" y="99"/>
                        <a:pt x="224" y="99"/>
                      </a:cubicBezTo>
                      <a:cubicBezTo>
                        <a:pt x="224" y="101"/>
                        <a:pt x="224" y="102"/>
                        <a:pt x="224" y="104"/>
                      </a:cubicBezTo>
                      <a:lnTo>
                        <a:pt x="212" y="104"/>
                      </a:lnTo>
                      <a:close/>
                      <a:moveTo>
                        <a:pt x="12" y="101"/>
                      </a:moveTo>
                      <a:cubicBezTo>
                        <a:pt x="0" y="100"/>
                        <a:pt x="0" y="100"/>
                        <a:pt x="0" y="100"/>
                      </a:cubicBezTo>
                      <a:cubicBezTo>
                        <a:pt x="1" y="99"/>
                        <a:pt x="1" y="97"/>
                        <a:pt x="1" y="96"/>
                      </a:cubicBezTo>
                      <a:cubicBezTo>
                        <a:pt x="13" y="98"/>
                        <a:pt x="13" y="98"/>
                        <a:pt x="13" y="98"/>
                      </a:cubicBezTo>
                      <a:cubicBezTo>
                        <a:pt x="13" y="99"/>
                        <a:pt x="13" y="100"/>
                        <a:pt x="12" y="101"/>
                      </a:cubicBezTo>
                      <a:close/>
                      <a:moveTo>
                        <a:pt x="210" y="93"/>
                      </a:moveTo>
                      <a:cubicBezTo>
                        <a:pt x="210" y="92"/>
                        <a:pt x="210" y="91"/>
                        <a:pt x="210" y="90"/>
                      </a:cubicBezTo>
                      <a:cubicBezTo>
                        <a:pt x="221" y="87"/>
                        <a:pt x="221" y="87"/>
                        <a:pt x="221" y="87"/>
                      </a:cubicBezTo>
                      <a:cubicBezTo>
                        <a:pt x="222" y="88"/>
                        <a:pt x="222" y="90"/>
                        <a:pt x="222" y="91"/>
                      </a:cubicBezTo>
                      <a:lnTo>
                        <a:pt x="210" y="93"/>
                      </a:lnTo>
                      <a:close/>
                      <a:moveTo>
                        <a:pt x="14" y="90"/>
                      </a:moveTo>
                      <a:cubicBezTo>
                        <a:pt x="3" y="88"/>
                        <a:pt x="3" y="88"/>
                        <a:pt x="3" y="88"/>
                      </a:cubicBezTo>
                      <a:cubicBezTo>
                        <a:pt x="3" y="86"/>
                        <a:pt x="3" y="85"/>
                        <a:pt x="4" y="84"/>
                      </a:cubicBezTo>
                      <a:cubicBezTo>
                        <a:pt x="15" y="87"/>
                        <a:pt x="15" y="87"/>
                        <a:pt x="15" y="87"/>
                      </a:cubicBezTo>
                      <a:cubicBezTo>
                        <a:pt x="15" y="88"/>
                        <a:pt x="15" y="89"/>
                        <a:pt x="14" y="90"/>
                      </a:cubicBezTo>
                      <a:close/>
                      <a:moveTo>
                        <a:pt x="208" y="82"/>
                      </a:moveTo>
                      <a:cubicBezTo>
                        <a:pt x="207" y="81"/>
                        <a:pt x="207" y="80"/>
                        <a:pt x="207" y="79"/>
                      </a:cubicBezTo>
                      <a:cubicBezTo>
                        <a:pt x="218" y="75"/>
                        <a:pt x="218" y="75"/>
                        <a:pt x="218" y="75"/>
                      </a:cubicBezTo>
                      <a:cubicBezTo>
                        <a:pt x="218" y="76"/>
                        <a:pt x="219" y="77"/>
                        <a:pt x="219" y="79"/>
                      </a:cubicBezTo>
                      <a:lnTo>
                        <a:pt x="208" y="82"/>
                      </a:lnTo>
                      <a:close/>
                      <a:moveTo>
                        <a:pt x="17" y="79"/>
                      </a:moveTo>
                      <a:cubicBezTo>
                        <a:pt x="6" y="76"/>
                        <a:pt x="6" y="76"/>
                        <a:pt x="6" y="76"/>
                      </a:cubicBezTo>
                      <a:cubicBezTo>
                        <a:pt x="6" y="74"/>
                        <a:pt x="7" y="73"/>
                        <a:pt x="7" y="72"/>
                      </a:cubicBezTo>
                      <a:cubicBezTo>
                        <a:pt x="19" y="76"/>
                        <a:pt x="19" y="76"/>
                        <a:pt x="19" y="76"/>
                      </a:cubicBezTo>
                      <a:cubicBezTo>
                        <a:pt x="18" y="77"/>
                        <a:pt x="18" y="78"/>
                        <a:pt x="17" y="79"/>
                      </a:cubicBezTo>
                      <a:close/>
                      <a:moveTo>
                        <a:pt x="204" y="72"/>
                      </a:moveTo>
                      <a:cubicBezTo>
                        <a:pt x="203" y="71"/>
                        <a:pt x="203" y="70"/>
                        <a:pt x="202" y="69"/>
                      </a:cubicBezTo>
                      <a:cubicBezTo>
                        <a:pt x="213" y="63"/>
                        <a:pt x="213" y="63"/>
                        <a:pt x="213" y="63"/>
                      </a:cubicBezTo>
                      <a:cubicBezTo>
                        <a:pt x="214" y="64"/>
                        <a:pt x="214" y="66"/>
                        <a:pt x="215" y="67"/>
                      </a:cubicBezTo>
                      <a:lnTo>
                        <a:pt x="204" y="72"/>
                      </a:lnTo>
                      <a:close/>
                      <a:moveTo>
                        <a:pt x="22" y="69"/>
                      </a:moveTo>
                      <a:cubicBezTo>
                        <a:pt x="11" y="64"/>
                        <a:pt x="11" y="64"/>
                        <a:pt x="11" y="64"/>
                      </a:cubicBezTo>
                      <a:cubicBezTo>
                        <a:pt x="11" y="63"/>
                        <a:pt x="12" y="61"/>
                        <a:pt x="13" y="60"/>
                      </a:cubicBezTo>
                      <a:cubicBezTo>
                        <a:pt x="23" y="66"/>
                        <a:pt x="23" y="66"/>
                        <a:pt x="23" y="66"/>
                      </a:cubicBezTo>
                      <a:cubicBezTo>
                        <a:pt x="23" y="67"/>
                        <a:pt x="22" y="68"/>
                        <a:pt x="22" y="69"/>
                      </a:cubicBezTo>
                      <a:close/>
                      <a:moveTo>
                        <a:pt x="199" y="62"/>
                      </a:moveTo>
                      <a:cubicBezTo>
                        <a:pt x="198" y="61"/>
                        <a:pt x="197" y="60"/>
                        <a:pt x="197" y="59"/>
                      </a:cubicBezTo>
                      <a:cubicBezTo>
                        <a:pt x="207" y="52"/>
                        <a:pt x="207" y="52"/>
                        <a:pt x="207" y="52"/>
                      </a:cubicBezTo>
                      <a:cubicBezTo>
                        <a:pt x="208" y="53"/>
                        <a:pt x="208" y="55"/>
                        <a:pt x="209" y="56"/>
                      </a:cubicBezTo>
                      <a:lnTo>
                        <a:pt x="199" y="62"/>
                      </a:lnTo>
                      <a:close/>
                      <a:moveTo>
                        <a:pt x="27" y="59"/>
                      </a:moveTo>
                      <a:cubicBezTo>
                        <a:pt x="17" y="53"/>
                        <a:pt x="17" y="53"/>
                        <a:pt x="17" y="53"/>
                      </a:cubicBezTo>
                      <a:cubicBezTo>
                        <a:pt x="18" y="52"/>
                        <a:pt x="18" y="50"/>
                        <a:pt x="19" y="49"/>
                      </a:cubicBezTo>
                      <a:cubicBezTo>
                        <a:pt x="29" y="56"/>
                        <a:pt x="29" y="56"/>
                        <a:pt x="29" y="56"/>
                      </a:cubicBezTo>
                      <a:cubicBezTo>
                        <a:pt x="28" y="57"/>
                        <a:pt x="28" y="58"/>
                        <a:pt x="27" y="59"/>
                      </a:cubicBezTo>
                      <a:close/>
                      <a:moveTo>
                        <a:pt x="192" y="53"/>
                      </a:moveTo>
                      <a:cubicBezTo>
                        <a:pt x="192" y="52"/>
                        <a:pt x="191" y="51"/>
                        <a:pt x="190" y="50"/>
                      </a:cubicBezTo>
                      <a:cubicBezTo>
                        <a:pt x="200" y="42"/>
                        <a:pt x="200" y="42"/>
                        <a:pt x="200" y="42"/>
                      </a:cubicBezTo>
                      <a:cubicBezTo>
                        <a:pt x="200" y="43"/>
                        <a:pt x="201" y="44"/>
                        <a:pt x="202" y="45"/>
                      </a:cubicBezTo>
                      <a:lnTo>
                        <a:pt x="192" y="53"/>
                      </a:lnTo>
                      <a:close/>
                      <a:moveTo>
                        <a:pt x="34" y="50"/>
                      </a:moveTo>
                      <a:cubicBezTo>
                        <a:pt x="24" y="43"/>
                        <a:pt x="24" y="43"/>
                        <a:pt x="24" y="43"/>
                      </a:cubicBezTo>
                      <a:cubicBezTo>
                        <a:pt x="25" y="41"/>
                        <a:pt x="26" y="40"/>
                        <a:pt x="27" y="39"/>
                      </a:cubicBezTo>
                      <a:cubicBezTo>
                        <a:pt x="36" y="47"/>
                        <a:pt x="36" y="47"/>
                        <a:pt x="36" y="47"/>
                      </a:cubicBezTo>
                      <a:cubicBezTo>
                        <a:pt x="35" y="48"/>
                        <a:pt x="34" y="49"/>
                        <a:pt x="34" y="50"/>
                      </a:cubicBezTo>
                      <a:close/>
                      <a:moveTo>
                        <a:pt x="185" y="44"/>
                      </a:moveTo>
                      <a:cubicBezTo>
                        <a:pt x="184" y="43"/>
                        <a:pt x="184" y="42"/>
                        <a:pt x="183" y="41"/>
                      </a:cubicBezTo>
                      <a:cubicBezTo>
                        <a:pt x="191" y="33"/>
                        <a:pt x="191" y="33"/>
                        <a:pt x="191" y="33"/>
                      </a:cubicBezTo>
                      <a:cubicBezTo>
                        <a:pt x="192" y="34"/>
                        <a:pt x="193" y="35"/>
                        <a:pt x="194" y="36"/>
                      </a:cubicBezTo>
                      <a:lnTo>
                        <a:pt x="185" y="44"/>
                      </a:lnTo>
                      <a:close/>
                      <a:moveTo>
                        <a:pt x="41" y="42"/>
                      </a:moveTo>
                      <a:cubicBezTo>
                        <a:pt x="32" y="33"/>
                        <a:pt x="32" y="33"/>
                        <a:pt x="32" y="33"/>
                      </a:cubicBezTo>
                      <a:cubicBezTo>
                        <a:pt x="33" y="32"/>
                        <a:pt x="34" y="31"/>
                        <a:pt x="35" y="30"/>
                      </a:cubicBezTo>
                      <a:cubicBezTo>
                        <a:pt x="44" y="39"/>
                        <a:pt x="44" y="39"/>
                        <a:pt x="44" y="39"/>
                      </a:cubicBezTo>
                      <a:cubicBezTo>
                        <a:pt x="43" y="40"/>
                        <a:pt x="42" y="41"/>
                        <a:pt x="41" y="42"/>
                      </a:cubicBezTo>
                      <a:close/>
                      <a:moveTo>
                        <a:pt x="177" y="36"/>
                      </a:moveTo>
                      <a:cubicBezTo>
                        <a:pt x="176" y="35"/>
                        <a:pt x="175" y="35"/>
                        <a:pt x="174" y="34"/>
                      </a:cubicBezTo>
                      <a:cubicBezTo>
                        <a:pt x="182" y="24"/>
                        <a:pt x="182" y="24"/>
                        <a:pt x="182" y="24"/>
                      </a:cubicBezTo>
                      <a:cubicBezTo>
                        <a:pt x="183" y="25"/>
                        <a:pt x="184" y="26"/>
                        <a:pt x="185" y="27"/>
                      </a:cubicBezTo>
                      <a:lnTo>
                        <a:pt x="177" y="36"/>
                      </a:lnTo>
                      <a:close/>
                      <a:moveTo>
                        <a:pt x="49" y="34"/>
                      </a:moveTo>
                      <a:cubicBezTo>
                        <a:pt x="42" y="25"/>
                        <a:pt x="42" y="25"/>
                        <a:pt x="42" y="25"/>
                      </a:cubicBezTo>
                      <a:cubicBezTo>
                        <a:pt x="43" y="24"/>
                        <a:pt x="44" y="23"/>
                        <a:pt x="45" y="22"/>
                      </a:cubicBezTo>
                      <a:cubicBezTo>
                        <a:pt x="52" y="32"/>
                        <a:pt x="52" y="32"/>
                        <a:pt x="52" y="32"/>
                      </a:cubicBezTo>
                      <a:cubicBezTo>
                        <a:pt x="51" y="33"/>
                        <a:pt x="50" y="33"/>
                        <a:pt x="49" y="34"/>
                      </a:cubicBezTo>
                      <a:close/>
                      <a:moveTo>
                        <a:pt x="168" y="29"/>
                      </a:moveTo>
                      <a:cubicBezTo>
                        <a:pt x="167" y="29"/>
                        <a:pt x="166" y="28"/>
                        <a:pt x="165" y="27"/>
                      </a:cubicBezTo>
                      <a:cubicBezTo>
                        <a:pt x="171" y="17"/>
                        <a:pt x="171" y="17"/>
                        <a:pt x="171" y="17"/>
                      </a:cubicBezTo>
                      <a:cubicBezTo>
                        <a:pt x="173" y="18"/>
                        <a:pt x="174" y="19"/>
                        <a:pt x="175" y="19"/>
                      </a:cubicBezTo>
                      <a:lnTo>
                        <a:pt x="168" y="29"/>
                      </a:lnTo>
                      <a:close/>
                      <a:moveTo>
                        <a:pt x="58" y="28"/>
                      </a:moveTo>
                      <a:cubicBezTo>
                        <a:pt x="52" y="17"/>
                        <a:pt x="52" y="17"/>
                        <a:pt x="52" y="17"/>
                      </a:cubicBezTo>
                      <a:cubicBezTo>
                        <a:pt x="53" y="17"/>
                        <a:pt x="54" y="16"/>
                        <a:pt x="56" y="15"/>
                      </a:cubicBezTo>
                      <a:cubicBezTo>
                        <a:pt x="62" y="26"/>
                        <a:pt x="62" y="26"/>
                        <a:pt x="62" y="26"/>
                      </a:cubicBezTo>
                      <a:cubicBezTo>
                        <a:pt x="61" y="26"/>
                        <a:pt x="60" y="27"/>
                        <a:pt x="58" y="28"/>
                      </a:cubicBezTo>
                      <a:close/>
                      <a:moveTo>
                        <a:pt x="159" y="24"/>
                      </a:moveTo>
                      <a:cubicBezTo>
                        <a:pt x="157" y="23"/>
                        <a:pt x="156" y="22"/>
                        <a:pt x="155" y="22"/>
                      </a:cubicBezTo>
                      <a:cubicBezTo>
                        <a:pt x="160" y="11"/>
                        <a:pt x="160" y="11"/>
                        <a:pt x="160" y="11"/>
                      </a:cubicBezTo>
                      <a:cubicBezTo>
                        <a:pt x="162" y="12"/>
                        <a:pt x="163" y="12"/>
                        <a:pt x="164" y="13"/>
                      </a:cubicBezTo>
                      <a:lnTo>
                        <a:pt x="159" y="24"/>
                      </a:lnTo>
                      <a:close/>
                      <a:moveTo>
                        <a:pt x="68" y="22"/>
                      </a:moveTo>
                      <a:cubicBezTo>
                        <a:pt x="63" y="11"/>
                        <a:pt x="63" y="11"/>
                        <a:pt x="63" y="11"/>
                      </a:cubicBezTo>
                      <a:cubicBezTo>
                        <a:pt x="64" y="11"/>
                        <a:pt x="66" y="10"/>
                        <a:pt x="67" y="10"/>
                      </a:cubicBezTo>
                      <a:cubicBezTo>
                        <a:pt x="72" y="21"/>
                        <a:pt x="72" y="21"/>
                        <a:pt x="72" y="21"/>
                      </a:cubicBezTo>
                      <a:cubicBezTo>
                        <a:pt x="71" y="21"/>
                        <a:pt x="69" y="22"/>
                        <a:pt x="68" y="22"/>
                      </a:cubicBezTo>
                      <a:close/>
                      <a:moveTo>
                        <a:pt x="148" y="19"/>
                      </a:moveTo>
                      <a:cubicBezTo>
                        <a:pt x="147" y="18"/>
                        <a:pt x="146" y="18"/>
                        <a:pt x="145" y="18"/>
                      </a:cubicBezTo>
                      <a:cubicBezTo>
                        <a:pt x="149" y="6"/>
                        <a:pt x="149" y="6"/>
                        <a:pt x="149" y="6"/>
                      </a:cubicBezTo>
                      <a:cubicBezTo>
                        <a:pt x="150" y="7"/>
                        <a:pt x="151" y="7"/>
                        <a:pt x="153" y="8"/>
                      </a:cubicBezTo>
                      <a:lnTo>
                        <a:pt x="148" y="19"/>
                      </a:lnTo>
                      <a:close/>
                      <a:moveTo>
                        <a:pt x="79" y="18"/>
                      </a:moveTo>
                      <a:cubicBezTo>
                        <a:pt x="75" y="6"/>
                        <a:pt x="75" y="6"/>
                        <a:pt x="75" y="6"/>
                      </a:cubicBezTo>
                      <a:cubicBezTo>
                        <a:pt x="76" y="6"/>
                        <a:pt x="77" y="6"/>
                        <a:pt x="79" y="5"/>
                      </a:cubicBezTo>
                      <a:cubicBezTo>
                        <a:pt x="82" y="17"/>
                        <a:pt x="82" y="17"/>
                        <a:pt x="82" y="17"/>
                      </a:cubicBezTo>
                      <a:cubicBezTo>
                        <a:pt x="81" y="17"/>
                        <a:pt x="80" y="17"/>
                        <a:pt x="79" y="18"/>
                      </a:cubicBezTo>
                      <a:close/>
                      <a:moveTo>
                        <a:pt x="138" y="15"/>
                      </a:moveTo>
                      <a:cubicBezTo>
                        <a:pt x="136" y="15"/>
                        <a:pt x="135" y="15"/>
                        <a:pt x="134" y="15"/>
                      </a:cubicBezTo>
                      <a:cubicBezTo>
                        <a:pt x="137" y="3"/>
                        <a:pt x="137" y="3"/>
                        <a:pt x="137" y="3"/>
                      </a:cubicBezTo>
                      <a:cubicBezTo>
                        <a:pt x="138" y="3"/>
                        <a:pt x="139" y="3"/>
                        <a:pt x="141" y="4"/>
                      </a:cubicBezTo>
                      <a:lnTo>
                        <a:pt x="138" y="15"/>
                      </a:lnTo>
                      <a:close/>
                      <a:moveTo>
                        <a:pt x="89" y="15"/>
                      </a:moveTo>
                      <a:cubicBezTo>
                        <a:pt x="87" y="3"/>
                        <a:pt x="87" y="3"/>
                        <a:pt x="87" y="3"/>
                      </a:cubicBezTo>
                      <a:cubicBezTo>
                        <a:pt x="88" y="3"/>
                        <a:pt x="89" y="2"/>
                        <a:pt x="91" y="2"/>
                      </a:cubicBezTo>
                      <a:cubicBezTo>
                        <a:pt x="93" y="14"/>
                        <a:pt x="93" y="14"/>
                        <a:pt x="93" y="14"/>
                      </a:cubicBezTo>
                      <a:cubicBezTo>
                        <a:pt x="92" y="14"/>
                        <a:pt x="91" y="14"/>
                        <a:pt x="89" y="15"/>
                      </a:cubicBezTo>
                      <a:close/>
                      <a:moveTo>
                        <a:pt x="127" y="13"/>
                      </a:moveTo>
                      <a:cubicBezTo>
                        <a:pt x="125" y="13"/>
                        <a:pt x="124" y="13"/>
                        <a:pt x="123" y="13"/>
                      </a:cubicBezTo>
                      <a:cubicBezTo>
                        <a:pt x="124" y="1"/>
                        <a:pt x="124" y="1"/>
                        <a:pt x="124" y="1"/>
                      </a:cubicBezTo>
                      <a:cubicBezTo>
                        <a:pt x="126" y="1"/>
                        <a:pt x="127" y="1"/>
                        <a:pt x="128" y="1"/>
                      </a:cubicBezTo>
                      <a:lnTo>
                        <a:pt x="127" y="13"/>
                      </a:lnTo>
                      <a:close/>
                      <a:moveTo>
                        <a:pt x="100" y="13"/>
                      </a:moveTo>
                      <a:cubicBezTo>
                        <a:pt x="99" y="1"/>
                        <a:pt x="99" y="1"/>
                        <a:pt x="99" y="1"/>
                      </a:cubicBezTo>
                      <a:cubicBezTo>
                        <a:pt x="101" y="1"/>
                        <a:pt x="102" y="1"/>
                        <a:pt x="103" y="0"/>
                      </a:cubicBezTo>
                      <a:cubicBezTo>
                        <a:pt x="104" y="12"/>
                        <a:pt x="104" y="12"/>
                        <a:pt x="104" y="12"/>
                      </a:cubicBezTo>
                      <a:cubicBezTo>
                        <a:pt x="103" y="12"/>
                        <a:pt x="102" y="13"/>
                        <a:pt x="100" y="13"/>
                      </a:cubicBezTo>
                      <a:close/>
                      <a:moveTo>
                        <a:pt x="115" y="12"/>
                      </a:moveTo>
                      <a:cubicBezTo>
                        <a:pt x="114" y="12"/>
                        <a:pt x="113" y="12"/>
                        <a:pt x="112" y="12"/>
                      </a:cubicBezTo>
                      <a:cubicBezTo>
                        <a:pt x="112" y="0"/>
                        <a:pt x="112" y="0"/>
                        <a:pt x="112" y="0"/>
                      </a:cubicBezTo>
                      <a:cubicBezTo>
                        <a:pt x="112" y="0"/>
                        <a:pt x="112" y="0"/>
                        <a:pt x="112" y="0"/>
                      </a:cubicBezTo>
                      <a:cubicBezTo>
                        <a:pt x="113" y="0"/>
                        <a:pt x="115" y="0"/>
                        <a:pt x="116" y="0"/>
                      </a:cubicBezTo>
                      <a:lnTo>
                        <a:pt x="115"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88" name="Freeform 22">
                  <a:extLst>
                    <a:ext uri="{FF2B5EF4-FFF2-40B4-BE49-F238E27FC236}">
                      <a16:creationId xmlns:a16="http://schemas.microsoft.com/office/drawing/2014/main" id="{34086367-6CB2-44E4-9B22-163C3CA3CE02}"/>
                    </a:ext>
                  </a:extLst>
                </p:cNvPr>
                <p:cNvSpPr>
                  <a:spLocks noEditPoints="1"/>
                </p:cNvSpPr>
                <p:nvPr/>
              </p:nvSpPr>
              <p:spPr bwMode="auto">
                <a:xfrm>
                  <a:off x="6641" y="1905"/>
                  <a:ext cx="307" cy="308"/>
                </a:xfrm>
                <a:custGeom>
                  <a:avLst/>
                  <a:gdLst>
                    <a:gd name="T0" fmla="*/ 73 w 146"/>
                    <a:gd name="T1" fmla="*/ 146 h 146"/>
                    <a:gd name="T2" fmla="*/ 0 w 146"/>
                    <a:gd name="T3" fmla="*/ 73 h 146"/>
                    <a:gd name="T4" fmla="*/ 73 w 146"/>
                    <a:gd name="T5" fmla="*/ 0 h 146"/>
                    <a:gd name="T6" fmla="*/ 146 w 146"/>
                    <a:gd name="T7" fmla="*/ 73 h 146"/>
                    <a:gd name="T8" fmla="*/ 73 w 146"/>
                    <a:gd name="T9" fmla="*/ 146 h 146"/>
                    <a:gd name="T10" fmla="*/ 73 w 146"/>
                    <a:gd name="T11" fmla="*/ 12 h 146"/>
                    <a:gd name="T12" fmla="*/ 12 w 146"/>
                    <a:gd name="T13" fmla="*/ 73 h 146"/>
                    <a:gd name="T14" fmla="*/ 73 w 146"/>
                    <a:gd name="T15" fmla="*/ 134 h 146"/>
                    <a:gd name="T16" fmla="*/ 134 w 146"/>
                    <a:gd name="T17" fmla="*/ 73 h 146"/>
                    <a:gd name="T18" fmla="*/ 73 w 146"/>
                    <a:gd name="T19" fmla="*/ 1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146">
                      <a:moveTo>
                        <a:pt x="73" y="146"/>
                      </a:moveTo>
                      <a:cubicBezTo>
                        <a:pt x="33" y="146"/>
                        <a:pt x="0" y="114"/>
                        <a:pt x="0" y="73"/>
                      </a:cubicBezTo>
                      <a:cubicBezTo>
                        <a:pt x="0" y="33"/>
                        <a:pt x="33" y="0"/>
                        <a:pt x="73" y="0"/>
                      </a:cubicBezTo>
                      <a:cubicBezTo>
                        <a:pt x="113" y="0"/>
                        <a:pt x="146" y="33"/>
                        <a:pt x="146" y="73"/>
                      </a:cubicBezTo>
                      <a:cubicBezTo>
                        <a:pt x="146" y="114"/>
                        <a:pt x="113" y="146"/>
                        <a:pt x="73" y="146"/>
                      </a:cubicBezTo>
                      <a:close/>
                      <a:moveTo>
                        <a:pt x="73" y="12"/>
                      </a:moveTo>
                      <a:cubicBezTo>
                        <a:pt x="39" y="12"/>
                        <a:pt x="12" y="40"/>
                        <a:pt x="12" y="73"/>
                      </a:cubicBezTo>
                      <a:cubicBezTo>
                        <a:pt x="12" y="107"/>
                        <a:pt x="39" y="134"/>
                        <a:pt x="73" y="134"/>
                      </a:cubicBezTo>
                      <a:cubicBezTo>
                        <a:pt x="107" y="134"/>
                        <a:pt x="134" y="107"/>
                        <a:pt x="134" y="73"/>
                      </a:cubicBezTo>
                      <a:cubicBezTo>
                        <a:pt x="134" y="40"/>
                        <a:pt x="107" y="12"/>
                        <a:pt x="73"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grpSp>
        </p:grpSp>
        <p:sp>
          <p:nvSpPr>
            <p:cNvPr id="5" name="TextBox 4">
              <a:extLst>
                <a:ext uri="{FF2B5EF4-FFF2-40B4-BE49-F238E27FC236}">
                  <a16:creationId xmlns:a16="http://schemas.microsoft.com/office/drawing/2014/main" id="{AC0023D7-3455-46DB-AF7F-C915B8BD0EC8}"/>
                </a:ext>
              </a:extLst>
            </p:cNvPr>
            <p:cNvSpPr txBox="1"/>
            <p:nvPr/>
          </p:nvSpPr>
          <p:spPr>
            <a:xfrm>
              <a:off x="5690034" y="3682051"/>
              <a:ext cx="309700" cy="369332"/>
            </a:xfrm>
            <a:prstGeom prst="rect">
              <a:avLst/>
            </a:prstGeom>
            <a:noFill/>
          </p:spPr>
          <p:txBody>
            <a:bodyPr wrap="none" rtlCol="0">
              <a:spAutoFit/>
            </a:bodyPr>
            <a:lstStyle/>
            <a:p>
              <a:pPr>
                <a:spcAft>
                  <a:spcPts val="600"/>
                </a:spcAft>
                <a:buClr>
                  <a:schemeClr val="bg2"/>
                </a:buClr>
              </a:pPr>
              <a:r>
                <a:rPr lang="en-US">
                  <a:latin typeface="Effra" panose="020B0603020203020204" pitchFamily="34" charset="0"/>
                  <a:cs typeface="Effra" panose="020B0603020203020204" pitchFamily="34" charset="0"/>
                </a:rPr>
                <a:t>+</a:t>
              </a:r>
            </a:p>
          </p:txBody>
        </p:sp>
      </p:grpSp>
      <p:pic>
        <p:nvPicPr>
          <p:cNvPr id="6" name="Picture 5" descr="A close up of a logo&#10;&#10;Description generated with very high confidence">
            <a:extLst>
              <a:ext uri="{FF2B5EF4-FFF2-40B4-BE49-F238E27FC236}">
                <a16:creationId xmlns:a16="http://schemas.microsoft.com/office/drawing/2014/main" id="{2D593487-DABE-42E6-8A4E-9DB1253B04C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222333" y="4809906"/>
            <a:ext cx="502920" cy="416480"/>
          </a:xfrm>
          <a:prstGeom prst="rect">
            <a:avLst/>
          </a:prstGeom>
        </p:spPr>
      </p:pic>
      <p:grpSp>
        <p:nvGrpSpPr>
          <p:cNvPr id="92" name="Group 91">
            <a:extLst>
              <a:ext uri="{FF2B5EF4-FFF2-40B4-BE49-F238E27FC236}">
                <a16:creationId xmlns:a16="http://schemas.microsoft.com/office/drawing/2014/main" id="{1EE84A64-E5E5-4A7F-9B06-C41BFAD1230E}"/>
              </a:ext>
            </a:extLst>
          </p:cNvPr>
          <p:cNvGrpSpPr/>
          <p:nvPr/>
        </p:nvGrpSpPr>
        <p:grpSpPr>
          <a:xfrm>
            <a:off x="10205859" y="5429528"/>
            <a:ext cx="1847088" cy="1059018"/>
            <a:chOff x="10205859" y="5429528"/>
            <a:chExt cx="1847088" cy="1059018"/>
          </a:xfrm>
        </p:grpSpPr>
        <p:sp>
          <p:nvSpPr>
            <p:cNvPr id="93" name="TextBox 92">
              <a:extLst>
                <a:ext uri="{FF2B5EF4-FFF2-40B4-BE49-F238E27FC236}">
                  <a16:creationId xmlns:a16="http://schemas.microsoft.com/office/drawing/2014/main" id="{999CC4D4-75B4-4C52-BF67-155F9BE3C357}"/>
                </a:ext>
              </a:extLst>
            </p:cNvPr>
            <p:cNvSpPr txBox="1"/>
            <p:nvPr/>
          </p:nvSpPr>
          <p:spPr>
            <a:xfrm>
              <a:off x="10205859" y="6149992"/>
              <a:ext cx="1847088" cy="338554"/>
            </a:xfrm>
            <a:prstGeom prst="rect">
              <a:avLst/>
            </a:prstGeom>
            <a:noFill/>
          </p:spPr>
          <p:txBody>
            <a:bodyPr wrap="square" rtlCol="0">
              <a:spAutoFit/>
            </a:bodyPr>
            <a:lstStyle/>
            <a:p>
              <a:pPr algn="ctr">
                <a:spcAft>
                  <a:spcPts val="600"/>
                </a:spcAft>
                <a:buClr>
                  <a:schemeClr val="bg2"/>
                </a:buClr>
              </a:pPr>
              <a:r>
                <a:rPr lang="en-US" sz="1600" dirty="0">
                  <a:latin typeface="Effra" panose="020B0603020203020204" pitchFamily="34" charset="0"/>
                  <a:cs typeface="Effra" panose="020B0603020203020204" pitchFamily="34" charset="0"/>
                </a:rPr>
                <a:t>FOR ENTERPRISE</a:t>
              </a:r>
            </a:p>
          </p:txBody>
        </p:sp>
        <p:pic>
          <p:nvPicPr>
            <p:cNvPr id="94" name="Picture 93">
              <a:extLst>
                <a:ext uri="{FF2B5EF4-FFF2-40B4-BE49-F238E27FC236}">
                  <a16:creationId xmlns:a16="http://schemas.microsoft.com/office/drawing/2014/main" id="{73B501E3-539F-41AB-AE92-3EC9FA4DB52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350867" y="5429528"/>
              <a:ext cx="1621874" cy="657296"/>
            </a:xfrm>
            <a:prstGeom prst="rect">
              <a:avLst/>
            </a:prstGeom>
          </p:spPr>
        </p:pic>
      </p:grpSp>
    </p:spTree>
    <p:extLst>
      <p:ext uri="{BB962C8B-B14F-4D97-AF65-F5344CB8AC3E}">
        <p14:creationId xmlns:p14="http://schemas.microsoft.com/office/powerpoint/2010/main" val="35428623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4785AECB-956A-466C-B0ED-EB48D59F514D}"/>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a14:imgEffect>
                  </a14:imgLayer>
                </a14:imgProps>
              </a:ext>
            </a:extLst>
          </a:blip>
          <a:srcRect l="624" t="1" r="624" b="39461"/>
          <a:stretch/>
        </p:blipFill>
        <p:spPr>
          <a:xfrm flipH="1">
            <a:off x="-3" y="0"/>
            <a:ext cx="12192002" cy="5034703"/>
          </a:xfrm>
          <a:prstGeom prst="rect">
            <a:avLst/>
          </a:prstGeom>
        </p:spPr>
      </p:pic>
      <p:pic>
        <p:nvPicPr>
          <p:cNvPr id="27" name="Picture 26">
            <a:extLst>
              <a:ext uri="{FF2B5EF4-FFF2-40B4-BE49-F238E27FC236}">
                <a16:creationId xmlns:a16="http://schemas.microsoft.com/office/drawing/2014/main" id="{143C830B-1098-453A-8659-6C80DE2085CC}"/>
              </a:ext>
            </a:extLst>
          </p:cNvPr>
          <p:cNvPicPr>
            <a:picLocks noChangeAspect="1"/>
          </p:cNvPicPr>
          <p:nvPr/>
        </p:nvPicPr>
        <p:blipFill>
          <a:blip r:embed="rId5"/>
          <a:stretch>
            <a:fillRect/>
          </a:stretch>
        </p:blipFill>
        <p:spPr>
          <a:xfrm>
            <a:off x="3234944" y="0"/>
            <a:ext cx="8957056" cy="5038344"/>
          </a:xfrm>
          <a:prstGeom prst="rect">
            <a:avLst/>
          </a:prstGeom>
        </p:spPr>
      </p:pic>
      <p:sp>
        <p:nvSpPr>
          <p:cNvPr id="28" name="Rectangle 27">
            <a:extLst>
              <a:ext uri="{FF2B5EF4-FFF2-40B4-BE49-F238E27FC236}">
                <a16:creationId xmlns:a16="http://schemas.microsoft.com/office/drawing/2014/main" id="{EE3B1986-4AD8-4763-A5CA-CEBA6F3E7E6F}"/>
              </a:ext>
            </a:extLst>
          </p:cNvPr>
          <p:cNvSpPr/>
          <p:nvPr/>
        </p:nvSpPr>
        <p:spPr>
          <a:xfrm>
            <a:off x="-2" y="0"/>
            <a:ext cx="6675120" cy="5034703"/>
          </a:xfrm>
          <a:prstGeom prst="rect">
            <a:avLst/>
          </a:prstGeom>
          <a:gradFill>
            <a:gsLst>
              <a:gs pos="100000">
                <a:srgbClr val="0000E1"/>
              </a:gs>
              <a:gs pos="0">
                <a:srgbClr val="0000E1">
                  <a:alpha val="0"/>
                </a:srgb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cxnSp>
        <p:nvCxnSpPr>
          <p:cNvPr id="29" name="Straight Connector 28">
            <a:extLst>
              <a:ext uri="{FF2B5EF4-FFF2-40B4-BE49-F238E27FC236}">
                <a16:creationId xmlns:a16="http://schemas.microsoft.com/office/drawing/2014/main" id="{B3D965D2-ED70-4AA2-97C2-0044B5844A12}"/>
              </a:ext>
            </a:extLst>
          </p:cNvPr>
          <p:cNvCxnSpPr/>
          <p:nvPr/>
        </p:nvCxnSpPr>
        <p:spPr>
          <a:xfrm>
            <a:off x="423747" y="5029200"/>
            <a:ext cx="11329889" cy="0"/>
          </a:xfrm>
          <a:prstGeom prst="line">
            <a:avLst/>
          </a:prstGeom>
          <a:ln w="19050">
            <a:gradFill>
              <a:gsLst>
                <a:gs pos="0">
                  <a:srgbClr val="0000E1">
                    <a:alpha val="0"/>
                  </a:srgbClr>
                </a:gs>
                <a:gs pos="25000">
                  <a:srgbClr val="0000E1"/>
                </a:gs>
                <a:gs pos="75000">
                  <a:srgbClr val="0000E1"/>
                </a:gs>
                <a:gs pos="100000">
                  <a:srgbClr val="0000E1">
                    <a:alpha val="0"/>
                  </a:srgbClr>
                </a:gs>
              </a:gsLst>
              <a:lin ang="10800000" scaled="0"/>
            </a:gradFill>
          </a:ln>
        </p:spPr>
        <p:style>
          <a:lnRef idx="1">
            <a:schemeClr val="accent1"/>
          </a:lnRef>
          <a:fillRef idx="0">
            <a:schemeClr val="accent1"/>
          </a:fillRef>
          <a:effectRef idx="0">
            <a:schemeClr val="accent1"/>
          </a:effectRef>
          <a:fontRef idx="minor">
            <a:schemeClr val="tx1"/>
          </a:fontRef>
        </p:style>
      </p:cxnSp>
      <p:grpSp>
        <p:nvGrpSpPr>
          <p:cNvPr id="30" name="Group 29">
            <a:extLst>
              <a:ext uri="{FF2B5EF4-FFF2-40B4-BE49-F238E27FC236}">
                <a16:creationId xmlns:a16="http://schemas.microsoft.com/office/drawing/2014/main" id="{482FAA7C-A691-45C4-84B9-8FA5CE5F6EC0}"/>
              </a:ext>
            </a:extLst>
          </p:cNvPr>
          <p:cNvGrpSpPr/>
          <p:nvPr/>
        </p:nvGrpSpPr>
        <p:grpSpPr>
          <a:xfrm>
            <a:off x="2894125" y="5157217"/>
            <a:ext cx="6400476" cy="1097280"/>
            <a:chOff x="2894125" y="5155367"/>
            <a:chExt cx="6400476" cy="1097280"/>
          </a:xfrm>
        </p:grpSpPr>
        <p:cxnSp>
          <p:nvCxnSpPr>
            <p:cNvPr id="31" name="Straight Connector 30">
              <a:extLst>
                <a:ext uri="{FF2B5EF4-FFF2-40B4-BE49-F238E27FC236}">
                  <a16:creationId xmlns:a16="http://schemas.microsoft.com/office/drawing/2014/main" id="{59091A01-8BAD-47F5-8FE8-E7D8F45E9FD9}"/>
                </a:ext>
              </a:extLst>
            </p:cNvPr>
            <p:cNvCxnSpPr/>
            <p:nvPr/>
          </p:nvCxnSpPr>
          <p:spPr>
            <a:xfrm>
              <a:off x="2894125" y="5155367"/>
              <a:ext cx="0" cy="1097280"/>
            </a:xfrm>
            <a:prstGeom prst="line">
              <a:avLst/>
            </a:prstGeom>
            <a:ln>
              <a:gradFill>
                <a:gsLst>
                  <a:gs pos="0">
                    <a:schemeClr val="accent2">
                      <a:alpha val="0"/>
                    </a:schemeClr>
                  </a:gs>
                  <a:gs pos="20000">
                    <a:schemeClr val="bg2">
                      <a:alpha val="50000"/>
                    </a:schemeClr>
                  </a:gs>
                  <a:gs pos="80000">
                    <a:schemeClr val="bg2">
                      <a:alpha val="50000"/>
                    </a:schemeClr>
                  </a:gs>
                  <a:gs pos="100000">
                    <a:schemeClr val="bg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80DEEA6D-8510-4765-ABDE-F7D9F21AC1D2}"/>
                </a:ext>
              </a:extLst>
            </p:cNvPr>
            <p:cNvCxnSpPr/>
            <p:nvPr/>
          </p:nvCxnSpPr>
          <p:spPr>
            <a:xfrm>
              <a:off x="6096000" y="5155367"/>
              <a:ext cx="0" cy="1097280"/>
            </a:xfrm>
            <a:prstGeom prst="line">
              <a:avLst/>
            </a:prstGeom>
            <a:ln>
              <a:gradFill>
                <a:gsLst>
                  <a:gs pos="0">
                    <a:schemeClr val="accent2">
                      <a:alpha val="0"/>
                    </a:schemeClr>
                  </a:gs>
                  <a:gs pos="20000">
                    <a:schemeClr val="bg2">
                      <a:alpha val="50000"/>
                    </a:schemeClr>
                  </a:gs>
                  <a:gs pos="80000">
                    <a:schemeClr val="bg2">
                      <a:alpha val="50000"/>
                    </a:schemeClr>
                  </a:gs>
                  <a:gs pos="100000">
                    <a:schemeClr val="bg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F08533C0-2328-405F-9C00-3B7BD92F318C}"/>
                </a:ext>
              </a:extLst>
            </p:cNvPr>
            <p:cNvCxnSpPr/>
            <p:nvPr/>
          </p:nvCxnSpPr>
          <p:spPr>
            <a:xfrm>
              <a:off x="9294601" y="5155367"/>
              <a:ext cx="0" cy="1097280"/>
            </a:xfrm>
            <a:prstGeom prst="line">
              <a:avLst/>
            </a:prstGeom>
            <a:ln>
              <a:gradFill>
                <a:gsLst>
                  <a:gs pos="0">
                    <a:schemeClr val="accent2">
                      <a:alpha val="0"/>
                    </a:schemeClr>
                  </a:gs>
                  <a:gs pos="20000">
                    <a:schemeClr val="bg2">
                      <a:alpha val="50000"/>
                    </a:schemeClr>
                  </a:gs>
                  <a:gs pos="80000">
                    <a:schemeClr val="bg2">
                      <a:alpha val="50000"/>
                    </a:schemeClr>
                  </a:gs>
                  <a:gs pos="100000">
                    <a:schemeClr val="bg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34" name="Title 2">
            <a:extLst>
              <a:ext uri="{FF2B5EF4-FFF2-40B4-BE49-F238E27FC236}">
                <a16:creationId xmlns:a16="http://schemas.microsoft.com/office/drawing/2014/main" id="{7FCB48EE-C380-4535-A90F-B31EA0FF94D0}"/>
              </a:ext>
            </a:extLst>
          </p:cNvPr>
          <p:cNvSpPr txBox="1">
            <a:spLocks/>
          </p:cNvSpPr>
          <p:nvPr/>
        </p:nvSpPr>
        <p:spPr>
          <a:xfrm>
            <a:off x="676019" y="1721730"/>
            <a:ext cx="7427121" cy="1371669"/>
          </a:xfrm>
          <a:prstGeom prst="rect">
            <a:avLst/>
          </a:prstGeom>
        </p:spPr>
        <p:txBody>
          <a:bodyPr anchor="t" anchorCtr="0"/>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lgn="l">
              <a:lnSpc>
                <a:spcPct val="85000"/>
              </a:lnSpc>
              <a:defRPr/>
            </a:pPr>
            <a:r>
              <a:rPr lang="en-US" sz="4400" dirty="0">
                <a:solidFill>
                  <a:prstClr val="white"/>
                </a:solidFill>
                <a:latin typeface="Effra" panose="020B0603020203020204" pitchFamily="34" charset="0"/>
                <a:cs typeface="Effra" panose="020B0603020203020204" pitchFamily="34" charset="0"/>
              </a:rPr>
              <a:t>Virtualized Graphics</a:t>
            </a:r>
          </a:p>
          <a:p>
            <a:pPr lvl="0" algn="l">
              <a:defRPr/>
            </a:pPr>
            <a:r>
              <a:rPr lang="en-US" sz="2800" kern="0" dirty="0">
                <a:solidFill>
                  <a:prstClr val="white"/>
                </a:solidFill>
                <a:cs typeface="Effra" panose="020B0603020203020204" pitchFamily="34" charset="0"/>
              </a:rPr>
              <a:t>AMD MxGPU Hardware</a:t>
            </a:r>
            <a:br>
              <a:rPr lang="en-US" sz="2800" kern="0" dirty="0">
                <a:solidFill>
                  <a:prstClr val="white"/>
                </a:solidFill>
                <a:cs typeface="Effra" panose="020B0603020203020204" pitchFamily="34" charset="0"/>
              </a:rPr>
            </a:br>
            <a:r>
              <a:rPr lang="en-US" sz="2800" kern="0" dirty="0">
                <a:solidFill>
                  <a:prstClr val="white"/>
                </a:solidFill>
                <a:cs typeface="Effra" panose="020B0603020203020204" pitchFamily="34" charset="0"/>
              </a:rPr>
              <a:t>Virtualization Delivers</a:t>
            </a:r>
          </a:p>
        </p:txBody>
      </p:sp>
      <p:grpSp>
        <p:nvGrpSpPr>
          <p:cNvPr id="35" name="Group 34">
            <a:extLst>
              <a:ext uri="{FF2B5EF4-FFF2-40B4-BE49-F238E27FC236}">
                <a16:creationId xmlns:a16="http://schemas.microsoft.com/office/drawing/2014/main" id="{3217E578-0DF2-4D61-AAAF-460BA82D2232}"/>
              </a:ext>
            </a:extLst>
          </p:cNvPr>
          <p:cNvGrpSpPr/>
          <p:nvPr/>
        </p:nvGrpSpPr>
        <p:grpSpPr>
          <a:xfrm>
            <a:off x="6865585" y="5104630"/>
            <a:ext cx="1659429" cy="1338828"/>
            <a:chOff x="6865585" y="5215609"/>
            <a:chExt cx="1659429" cy="1338828"/>
          </a:xfrm>
        </p:grpSpPr>
        <p:sp>
          <p:nvSpPr>
            <p:cNvPr id="36" name="Rectangle 35">
              <a:extLst>
                <a:ext uri="{FF2B5EF4-FFF2-40B4-BE49-F238E27FC236}">
                  <a16:creationId xmlns:a16="http://schemas.microsoft.com/office/drawing/2014/main" id="{E8EAC69B-62F2-42D9-BA99-B1F612C5B0AA}"/>
                </a:ext>
              </a:extLst>
            </p:cNvPr>
            <p:cNvSpPr/>
            <p:nvPr/>
          </p:nvSpPr>
          <p:spPr>
            <a:xfrm>
              <a:off x="6865585" y="5215609"/>
              <a:ext cx="1659429" cy="1338828"/>
            </a:xfrm>
            <a:prstGeom prst="rect">
              <a:avLst/>
            </a:prstGeom>
          </p:spPr>
          <p:txBody>
            <a:bodyPr wrap="none">
              <a:spAutoFit/>
            </a:bodyPr>
            <a:lstStyle/>
            <a:p>
              <a:pPr lvl="0" algn="ctr">
                <a:defRPr/>
              </a:pPr>
              <a:r>
                <a:rPr lang="en-CA" sz="1500" kern="0">
                  <a:solidFill>
                    <a:schemeClr val="bg2"/>
                  </a:solidFill>
                  <a:latin typeface="Effra" panose="020B0603020203020204" pitchFamily="34" charset="0"/>
                  <a:cs typeface="Effra" panose="020B0603020203020204" pitchFamily="34" charset="0"/>
                </a:rPr>
                <a:t>Security Features</a:t>
              </a:r>
            </a:p>
            <a:p>
              <a:pPr lvl="0" algn="ctr">
                <a:defRPr/>
              </a:pPr>
              <a:endParaRPr lang="en-CA" sz="1500" kern="0">
                <a:solidFill>
                  <a:schemeClr val="bg2"/>
                </a:solidFill>
                <a:latin typeface="Avenir Light" panose="020B0402020203020204" pitchFamily="34" charset="0"/>
                <a:cs typeface="Effra Light" panose="020B0403020203020204" pitchFamily="34" charset="0"/>
              </a:endParaRPr>
            </a:p>
            <a:p>
              <a:pPr lvl="0" algn="ctr">
                <a:defRPr/>
              </a:pPr>
              <a:endParaRPr lang="en-CA" sz="1500" kern="0">
                <a:solidFill>
                  <a:schemeClr val="bg2"/>
                </a:solidFill>
                <a:latin typeface="Avenir Light" panose="020B0402020203020204" pitchFamily="34" charset="0"/>
                <a:cs typeface="Effra Light" panose="020B0403020203020204" pitchFamily="34" charset="0"/>
              </a:endParaRPr>
            </a:p>
            <a:p>
              <a:pPr lvl="0" algn="ctr">
                <a:defRPr/>
              </a:pPr>
              <a:endParaRPr lang="en-CA" sz="1500" kern="0">
                <a:solidFill>
                  <a:schemeClr val="bg2"/>
                </a:solidFill>
                <a:latin typeface="Avenir Light" panose="020B0402020203020204" pitchFamily="34" charset="0"/>
                <a:cs typeface="Effra Light" panose="020B0403020203020204" pitchFamily="34" charset="0"/>
              </a:endParaRPr>
            </a:p>
            <a:p>
              <a:pPr lvl="0" algn="ctr">
                <a:defRPr/>
              </a:pPr>
              <a:r>
                <a:rPr lang="en-CA" sz="1050" kern="0">
                  <a:solidFill>
                    <a:schemeClr val="bg2"/>
                  </a:solidFill>
                  <a:cs typeface="Effra Light" panose="020B0403020203020204" pitchFamily="34" charset="0"/>
                </a:rPr>
                <a:t>No Software-Based </a:t>
              </a:r>
              <a:br>
                <a:rPr lang="en-CA" sz="1050" kern="0">
                  <a:solidFill>
                    <a:schemeClr val="bg2"/>
                  </a:solidFill>
                  <a:cs typeface="Effra Light" panose="020B0403020203020204" pitchFamily="34" charset="0"/>
                </a:rPr>
              </a:br>
              <a:r>
                <a:rPr lang="en-CA" sz="1050" kern="0">
                  <a:solidFill>
                    <a:schemeClr val="bg2"/>
                  </a:solidFill>
                  <a:cs typeface="Effra Light" panose="020B0403020203020204" pitchFamily="34" charset="0"/>
                </a:rPr>
                <a:t>Virtualization Overlay</a:t>
              </a:r>
            </a:p>
          </p:txBody>
        </p:sp>
        <p:pic>
          <p:nvPicPr>
            <p:cNvPr id="37" name="Graphic 36" descr="Lock">
              <a:extLst>
                <a:ext uri="{FF2B5EF4-FFF2-40B4-BE49-F238E27FC236}">
                  <a16:creationId xmlns:a16="http://schemas.microsoft.com/office/drawing/2014/main" id="{792E6CF5-0B13-460F-B123-ED7EACEC8B9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338683" y="5459378"/>
              <a:ext cx="713232" cy="713232"/>
            </a:xfrm>
            <a:prstGeom prst="rect">
              <a:avLst/>
            </a:prstGeom>
            <a:effectLst/>
          </p:spPr>
        </p:pic>
      </p:grpSp>
      <p:sp>
        <p:nvSpPr>
          <p:cNvPr id="39" name="Rectangle 38">
            <a:extLst>
              <a:ext uri="{FF2B5EF4-FFF2-40B4-BE49-F238E27FC236}">
                <a16:creationId xmlns:a16="http://schemas.microsoft.com/office/drawing/2014/main" id="{69A55343-4677-4F5F-9485-CDBFE9A4C045}"/>
              </a:ext>
            </a:extLst>
          </p:cNvPr>
          <p:cNvSpPr/>
          <p:nvPr/>
        </p:nvSpPr>
        <p:spPr>
          <a:xfrm>
            <a:off x="3627808" y="5104630"/>
            <a:ext cx="1802095" cy="1338828"/>
          </a:xfrm>
          <a:prstGeom prst="rect">
            <a:avLst/>
          </a:prstGeom>
        </p:spPr>
        <p:txBody>
          <a:bodyPr wrap="none">
            <a:spAutoFit/>
          </a:bodyPr>
          <a:lstStyle/>
          <a:p>
            <a:pPr lvl="0" algn="ctr">
              <a:defRPr/>
            </a:pPr>
            <a:r>
              <a:rPr lang="en-CA" sz="1500" kern="0">
                <a:solidFill>
                  <a:schemeClr val="bg2"/>
                </a:solidFill>
                <a:latin typeface="Effra" panose="020B0603020203020204" pitchFamily="34" charset="0"/>
                <a:cs typeface="Effra" panose="020B0603020203020204" pitchFamily="34" charset="0"/>
              </a:rPr>
              <a:t>Flexibility</a:t>
            </a:r>
          </a:p>
          <a:p>
            <a:pPr lvl="0" algn="ctr">
              <a:defRPr/>
            </a:pPr>
            <a:endParaRPr lang="en-CA" sz="1500" kern="0">
              <a:solidFill>
                <a:schemeClr val="bg2"/>
              </a:solidFill>
              <a:latin typeface="Avenir Light" panose="020B0402020203020204" pitchFamily="34" charset="0"/>
              <a:cs typeface="Effra Light" panose="020B0403020203020204" pitchFamily="34" charset="0"/>
            </a:endParaRPr>
          </a:p>
          <a:p>
            <a:pPr lvl="0" algn="ctr">
              <a:defRPr/>
            </a:pPr>
            <a:endParaRPr lang="en-CA" sz="1500" kern="0">
              <a:solidFill>
                <a:schemeClr val="bg2"/>
              </a:solidFill>
              <a:latin typeface="Avenir Light" panose="020B0402020203020204" pitchFamily="34" charset="0"/>
              <a:cs typeface="Effra Light" panose="020B0403020203020204" pitchFamily="34" charset="0"/>
            </a:endParaRPr>
          </a:p>
          <a:p>
            <a:pPr lvl="0" algn="ctr">
              <a:defRPr/>
            </a:pPr>
            <a:endParaRPr lang="en-CA" sz="1500" kern="0">
              <a:solidFill>
                <a:schemeClr val="bg2"/>
              </a:solidFill>
              <a:latin typeface="Avenir Light" panose="020B0402020203020204" pitchFamily="34" charset="0"/>
              <a:cs typeface="Effra Light" panose="020B0403020203020204" pitchFamily="34" charset="0"/>
            </a:endParaRPr>
          </a:p>
          <a:p>
            <a:pPr lvl="0" algn="ctr">
              <a:defRPr/>
            </a:pPr>
            <a:r>
              <a:rPr lang="en-US" sz="1050" kern="0">
                <a:solidFill>
                  <a:schemeClr val="bg2"/>
                </a:solidFill>
                <a:cs typeface="Effra Light" panose="020B0403020203020204" pitchFamily="34" charset="0"/>
              </a:rPr>
              <a:t>Workstation-Class Graphics </a:t>
            </a:r>
          </a:p>
          <a:p>
            <a:pPr lvl="0" algn="ctr">
              <a:defRPr/>
            </a:pPr>
            <a:r>
              <a:rPr lang="en-US" sz="1050" kern="0">
                <a:solidFill>
                  <a:schemeClr val="bg2"/>
                </a:solidFill>
                <a:cs typeface="Effra Light" panose="020B0403020203020204" pitchFamily="34" charset="0"/>
              </a:rPr>
              <a:t>Up to 16 Users per GPU </a:t>
            </a:r>
          </a:p>
        </p:txBody>
      </p:sp>
      <p:grpSp>
        <p:nvGrpSpPr>
          <p:cNvPr id="41" name="Group 40">
            <a:extLst>
              <a:ext uri="{FF2B5EF4-FFF2-40B4-BE49-F238E27FC236}">
                <a16:creationId xmlns:a16="http://schemas.microsoft.com/office/drawing/2014/main" id="{603B8D2E-0FEB-41A4-817D-B2FED169DC22}"/>
              </a:ext>
            </a:extLst>
          </p:cNvPr>
          <p:cNvGrpSpPr/>
          <p:nvPr/>
        </p:nvGrpSpPr>
        <p:grpSpPr>
          <a:xfrm>
            <a:off x="9839518" y="5104630"/>
            <a:ext cx="1662636" cy="1338828"/>
            <a:chOff x="9839518" y="5215609"/>
            <a:chExt cx="1662636" cy="1338828"/>
          </a:xfrm>
        </p:grpSpPr>
        <p:sp>
          <p:nvSpPr>
            <p:cNvPr id="42" name="Rectangle 41">
              <a:extLst>
                <a:ext uri="{FF2B5EF4-FFF2-40B4-BE49-F238E27FC236}">
                  <a16:creationId xmlns:a16="http://schemas.microsoft.com/office/drawing/2014/main" id="{FD0F1B08-1348-4B5D-9DBF-4A702F958139}"/>
                </a:ext>
              </a:extLst>
            </p:cNvPr>
            <p:cNvSpPr/>
            <p:nvPr/>
          </p:nvSpPr>
          <p:spPr>
            <a:xfrm>
              <a:off x="9839518" y="5215609"/>
              <a:ext cx="1662636" cy="1338828"/>
            </a:xfrm>
            <a:prstGeom prst="rect">
              <a:avLst/>
            </a:prstGeom>
          </p:spPr>
          <p:txBody>
            <a:bodyPr wrap="none">
              <a:spAutoFit/>
            </a:bodyPr>
            <a:lstStyle/>
            <a:p>
              <a:pPr lvl="0" algn="ctr">
                <a:defRPr/>
              </a:pPr>
              <a:r>
                <a:rPr lang="en-CA" sz="1500" kern="0">
                  <a:solidFill>
                    <a:schemeClr val="bg2"/>
                  </a:solidFill>
                  <a:latin typeface="Effra" panose="020B0603020203020204" pitchFamily="34" charset="0"/>
                  <a:cs typeface="Effra" panose="020B0603020203020204" pitchFamily="34" charset="0"/>
                </a:rPr>
                <a:t>Value</a:t>
              </a:r>
            </a:p>
            <a:p>
              <a:pPr lvl="0" algn="ctr">
                <a:defRPr/>
              </a:pPr>
              <a:endParaRPr lang="en-CA" sz="1500" kern="0">
                <a:solidFill>
                  <a:schemeClr val="bg2"/>
                </a:solidFill>
                <a:latin typeface="Avenir Light" panose="020B0402020203020204" pitchFamily="34" charset="0"/>
                <a:cs typeface="Effra Light" panose="020B0403020203020204" pitchFamily="34" charset="0"/>
              </a:endParaRPr>
            </a:p>
            <a:p>
              <a:pPr lvl="0" algn="ctr">
                <a:defRPr/>
              </a:pPr>
              <a:endParaRPr lang="en-CA" sz="1500" kern="0">
                <a:solidFill>
                  <a:schemeClr val="bg2"/>
                </a:solidFill>
                <a:latin typeface="Avenir Light" panose="020B0402020203020204" pitchFamily="34" charset="0"/>
                <a:cs typeface="Effra Light" panose="020B0403020203020204" pitchFamily="34" charset="0"/>
              </a:endParaRPr>
            </a:p>
            <a:p>
              <a:pPr lvl="0" algn="ctr">
                <a:defRPr/>
              </a:pPr>
              <a:endParaRPr lang="en-CA" sz="1500" kern="0">
                <a:solidFill>
                  <a:schemeClr val="bg2"/>
                </a:solidFill>
                <a:latin typeface="Avenir Light" panose="020B0402020203020204" pitchFamily="34" charset="0"/>
                <a:cs typeface="Effra Light" panose="020B0403020203020204" pitchFamily="34" charset="0"/>
              </a:endParaRPr>
            </a:p>
            <a:p>
              <a:pPr lvl="0" algn="ctr" eaLnBrk="0" fontAlgn="base" hangingPunct="0">
                <a:spcBef>
                  <a:spcPct val="0"/>
                </a:spcBef>
                <a:defRPr/>
              </a:pPr>
              <a:r>
                <a:rPr lang="en-US" sz="1050">
                  <a:solidFill>
                    <a:prstClr val="white"/>
                  </a:solidFill>
                  <a:cs typeface="Effra" panose="020B0603020203020204" pitchFamily="34" charset="0"/>
                </a:rPr>
                <a:t>No Fee End User Licenses</a:t>
              </a:r>
            </a:p>
            <a:p>
              <a:pPr lvl="0" algn="ctr" eaLnBrk="0" fontAlgn="base" hangingPunct="0">
                <a:spcBef>
                  <a:spcPct val="0"/>
                </a:spcBef>
                <a:defRPr/>
              </a:pPr>
              <a:r>
                <a:rPr lang="en-US" sz="1050">
                  <a:solidFill>
                    <a:prstClr val="white"/>
                  </a:solidFill>
                  <a:cs typeface="Effra" panose="020B0603020203020204" pitchFamily="34" charset="0"/>
                </a:rPr>
                <a:t>Low TCO</a:t>
              </a:r>
            </a:p>
          </p:txBody>
        </p:sp>
        <p:pic>
          <p:nvPicPr>
            <p:cNvPr id="43" name="Picture 42" descr="Original file ‎ (SVG file, nominally 64 × 64 pixels, file size: 4 ...">
              <a:extLst>
                <a:ext uri="{FF2B5EF4-FFF2-40B4-BE49-F238E27FC236}">
                  <a16:creationId xmlns:a16="http://schemas.microsoft.com/office/drawing/2014/main" id="{2E4F2885-8970-4605-90D0-1178A590D492}"/>
                </a:ext>
              </a:extLst>
            </p:cNvPr>
            <p:cNvPicPr>
              <a:picLocks noChangeAspect="1"/>
            </p:cNvPicPr>
            <p:nvPr/>
          </p:nvPicPr>
          <p:blipFill>
            <a:blip r:embed="rId8"/>
            <a:stretch>
              <a:fillRect/>
            </a:stretch>
          </p:blipFill>
          <p:spPr>
            <a:xfrm>
              <a:off x="10396516" y="5541674"/>
              <a:ext cx="548640" cy="548640"/>
            </a:xfrm>
            <a:prstGeom prst="rect">
              <a:avLst/>
            </a:prstGeom>
            <a:effectLst/>
          </p:spPr>
        </p:pic>
      </p:grpSp>
      <p:grpSp>
        <p:nvGrpSpPr>
          <p:cNvPr id="44" name="Group 43">
            <a:extLst>
              <a:ext uri="{FF2B5EF4-FFF2-40B4-BE49-F238E27FC236}">
                <a16:creationId xmlns:a16="http://schemas.microsoft.com/office/drawing/2014/main" id="{CB4D7115-E95F-42B7-B665-F299145D3A49}"/>
              </a:ext>
            </a:extLst>
          </p:cNvPr>
          <p:cNvGrpSpPr/>
          <p:nvPr/>
        </p:nvGrpSpPr>
        <p:grpSpPr>
          <a:xfrm>
            <a:off x="351280" y="5104630"/>
            <a:ext cx="2357320" cy="1338828"/>
            <a:chOff x="351280" y="5215609"/>
            <a:chExt cx="2357320" cy="1338828"/>
          </a:xfrm>
        </p:grpSpPr>
        <p:sp>
          <p:nvSpPr>
            <p:cNvPr id="45" name="TextBox 44">
              <a:extLst>
                <a:ext uri="{FF2B5EF4-FFF2-40B4-BE49-F238E27FC236}">
                  <a16:creationId xmlns:a16="http://schemas.microsoft.com/office/drawing/2014/main" id="{67629459-5382-49B3-96BF-4532156B600D}"/>
                </a:ext>
              </a:extLst>
            </p:cNvPr>
            <p:cNvSpPr txBox="1"/>
            <p:nvPr/>
          </p:nvSpPr>
          <p:spPr>
            <a:xfrm>
              <a:off x="351280" y="5215609"/>
              <a:ext cx="2357320" cy="1338828"/>
            </a:xfrm>
            <a:prstGeom prst="rect">
              <a:avLst/>
            </a:prstGeom>
            <a:noFill/>
          </p:spPr>
          <p:txBody>
            <a:bodyPr wrap="square" rtlCol="0">
              <a:spAutoFit/>
            </a:bodyPr>
            <a:lstStyle/>
            <a:p>
              <a:pPr lvl="0" algn="ctr">
                <a:defRPr/>
              </a:pPr>
              <a:r>
                <a:rPr lang="en-US" sz="1500" kern="0" dirty="0">
                  <a:solidFill>
                    <a:srgbClr val="FFFFFF"/>
                  </a:solidFill>
                  <a:latin typeface="Effra" panose="020B0603020203020204" pitchFamily="34" charset="0"/>
                  <a:cs typeface="Effra" panose="020B0603020203020204" pitchFamily="34" charset="0"/>
                </a:rPr>
                <a:t>Quality of Service</a:t>
              </a:r>
            </a:p>
            <a:p>
              <a:pPr lvl="0" algn="ctr">
                <a:defRPr/>
              </a:pPr>
              <a:endParaRPr lang="en-CA" sz="1500" kern="0" dirty="0">
                <a:solidFill>
                  <a:schemeClr val="bg2"/>
                </a:solidFill>
                <a:latin typeface="Effra" panose="020B0603020203020204" pitchFamily="34" charset="0"/>
                <a:cs typeface="Effra" panose="020B0603020203020204" pitchFamily="34" charset="0"/>
              </a:endParaRPr>
            </a:p>
            <a:p>
              <a:pPr lvl="0" algn="ctr">
                <a:defRPr/>
              </a:pPr>
              <a:endParaRPr lang="en-CA" sz="1500" kern="0" dirty="0">
                <a:solidFill>
                  <a:schemeClr val="bg2"/>
                </a:solidFill>
                <a:latin typeface="Avenir Light" panose="020B0402020203020204" pitchFamily="34" charset="0"/>
                <a:cs typeface="Effra Light" panose="020B0403020203020204" pitchFamily="34" charset="0"/>
              </a:endParaRPr>
            </a:p>
            <a:p>
              <a:pPr lvl="0" algn="ctr">
                <a:defRPr/>
              </a:pPr>
              <a:endParaRPr lang="en-CA" sz="1500" kern="0" dirty="0">
                <a:solidFill>
                  <a:schemeClr val="bg2"/>
                </a:solidFill>
                <a:latin typeface="Avenir Light" panose="020B0402020203020204" pitchFamily="34" charset="0"/>
                <a:cs typeface="Effra Light" panose="020B0403020203020204" pitchFamily="34" charset="0"/>
              </a:endParaRPr>
            </a:p>
            <a:p>
              <a:pPr lvl="0" algn="ctr">
                <a:defRPr/>
              </a:pPr>
              <a:r>
                <a:rPr lang="en-CA" sz="1050" kern="0" dirty="0">
                  <a:solidFill>
                    <a:schemeClr val="bg2"/>
                  </a:solidFill>
                  <a:cs typeface="Effra Light" panose="020B0403020203020204" pitchFamily="34" charset="0"/>
                </a:rPr>
                <a:t>Native AMD Drivers</a:t>
              </a:r>
            </a:p>
            <a:p>
              <a:pPr lvl="0" algn="ctr">
                <a:defRPr/>
              </a:pPr>
              <a:r>
                <a:rPr lang="en-CA" sz="1050" kern="0" dirty="0">
                  <a:solidFill>
                    <a:schemeClr val="bg2"/>
                  </a:solidFill>
                  <a:cs typeface="Effra Light" panose="020B0403020203020204" pitchFamily="34" charset="0"/>
                </a:rPr>
                <a:t>Deterministic Performance</a:t>
              </a:r>
            </a:p>
          </p:txBody>
        </p:sp>
        <p:pic>
          <p:nvPicPr>
            <p:cNvPr id="46" name="Graphic 45" descr="Gears">
              <a:extLst>
                <a:ext uri="{FF2B5EF4-FFF2-40B4-BE49-F238E27FC236}">
                  <a16:creationId xmlns:a16="http://schemas.microsoft.com/office/drawing/2014/main" id="{CEF76156-AB72-437B-8A94-F1A53C1974E5}"/>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187040" y="5473094"/>
              <a:ext cx="685800" cy="685800"/>
            </a:xfrm>
            <a:prstGeom prst="rect">
              <a:avLst/>
            </a:prstGeom>
          </p:spPr>
        </p:pic>
      </p:grpSp>
      <p:sp>
        <p:nvSpPr>
          <p:cNvPr id="47" name="Rectangle 46">
            <a:extLst>
              <a:ext uri="{FF2B5EF4-FFF2-40B4-BE49-F238E27FC236}">
                <a16:creationId xmlns:a16="http://schemas.microsoft.com/office/drawing/2014/main" id="{3C7D3A35-E5D2-453B-B48F-53EB19222B91}"/>
              </a:ext>
            </a:extLst>
          </p:cNvPr>
          <p:cNvSpPr/>
          <p:nvPr/>
        </p:nvSpPr>
        <p:spPr>
          <a:xfrm>
            <a:off x="1" y="116420"/>
            <a:ext cx="5410048" cy="365760"/>
          </a:xfrm>
          <a:prstGeom prst="rect">
            <a:avLst/>
          </a:prstGeom>
          <a:gradFill>
            <a:gsLst>
              <a:gs pos="25000">
                <a:srgbClr val="FFFFFF">
                  <a:alpha val="82000"/>
                </a:srgbClr>
              </a:gs>
              <a:gs pos="100000">
                <a:sysClr val="window" lastClr="FFFFFF"/>
              </a:gs>
              <a:gs pos="0">
                <a:sysClr val="window" lastClr="FFFFFF">
                  <a:alpha val="0"/>
                </a:sysClr>
              </a:gs>
            </a:gsLst>
            <a:lin ang="10800000" scaled="1"/>
          </a:gradFill>
          <a:ln w="12700" cap="flat" cmpd="sng" algn="ctr">
            <a:noFill/>
            <a:prstDash val="solid"/>
            <a:miter lim="800000"/>
          </a:ln>
          <a:effectLst/>
        </p:spPr>
        <p:txBody>
          <a:bodyPr rtlCol="0" anchor="ctr"/>
          <a:lstStyle/>
          <a:p>
            <a:pPr algn="ctr"/>
            <a:endParaRPr lang="en-US" sz="1100" kern="0">
              <a:solidFill>
                <a:prstClr val="white"/>
              </a:solidFill>
              <a:latin typeface="Effra Medium" panose="020B0703020203020204" pitchFamily="34" charset="0"/>
              <a:cs typeface="Effra Medium" panose="020B0703020203020204" pitchFamily="34" charset="0"/>
            </a:endParaRPr>
          </a:p>
        </p:txBody>
      </p:sp>
      <p:sp>
        <p:nvSpPr>
          <p:cNvPr id="48" name="Rectangle 47">
            <a:extLst>
              <a:ext uri="{FF2B5EF4-FFF2-40B4-BE49-F238E27FC236}">
                <a16:creationId xmlns:a16="http://schemas.microsoft.com/office/drawing/2014/main" id="{FCDFDAF5-2337-437A-9DA4-F7035BE7340B}"/>
              </a:ext>
            </a:extLst>
          </p:cNvPr>
          <p:cNvSpPr/>
          <p:nvPr/>
        </p:nvSpPr>
        <p:spPr>
          <a:xfrm>
            <a:off x="1" y="0"/>
            <a:ext cx="5700313" cy="117936"/>
          </a:xfrm>
          <a:prstGeom prst="rect">
            <a:avLst/>
          </a:prstGeom>
          <a:gradFill>
            <a:gsLst>
              <a:gs pos="100000">
                <a:srgbClr val="0000E1"/>
              </a:gs>
              <a:gs pos="0">
                <a:srgbClr val="0000E1">
                  <a:alpha val="0"/>
                </a:srgbClr>
              </a:gs>
            </a:gsLst>
            <a:lin ang="10800000" scaled="0"/>
          </a:gra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sp>
        <p:nvSpPr>
          <p:cNvPr id="49" name="TextBox 48">
            <a:extLst>
              <a:ext uri="{FF2B5EF4-FFF2-40B4-BE49-F238E27FC236}">
                <a16:creationId xmlns:a16="http://schemas.microsoft.com/office/drawing/2014/main" id="{E6A5E10C-A49C-4F81-A8C0-DB3BD71F2BA0}"/>
              </a:ext>
            </a:extLst>
          </p:cNvPr>
          <p:cNvSpPr txBox="1"/>
          <p:nvPr/>
        </p:nvSpPr>
        <p:spPr>
          <a:xfrm>
            <a:off x="222279" y="131887"/>
            <a:ext cx="5063953" cy="369332"/>
          </a:xfrm>
          <a:prstGeom prst="rect">
            <a:avLst/>
          </a:prstGeom>
          <a:noFill/>
        </p:spPr>
        <p:txBody>
          <a:bodyPr wrap="square" lIns="0" rIns="0" rtlCol="0">
            <a:spAutoFit/>
          </a:bodyPr>
          <a:lstStyle/>
          <a:p>
            <a:pPr lvl="0">
              <a:defRPr/>
            </a:pPr>
            <a:r>
              <a:rPr lang="en-US" kern="0">
                <a:solidFill>
                  <a:prstClr val="black"/>
                </a:solidFill>
                <a:latin typeface="Effra Medium" panose="020B0703020203020204" pitchFamily="34" charset="0"/>
                <a:cs typeface="Effra Medium" panose="020B0703020203020204" pitchFamily="34" charset="0"/>
              </a:rPr>
              <a:t>AMD MxGPU</a:t>
            </a:r>
          </a:p>
        </p:txBody>
      </p:sp>
      <p:sp>
        <p:nvSpPr>
          <p:cNvPr id="50" name="Rectangle 49">
            <a:extLst>
              <a:ext uri="{FF2B5EF4-FFF2-40B4-BE49-F238E27FC236}">
                <a16:creationId xmlns:a16="http://schemas.microsoft.com/office/drawing/2014/main" id="{635BCA12-08BA-45BF-8A9D-FC406672E9E9}"/>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grpSp>
        <p:nvGrpSpPr>
          <p:cNvPr id="9" name="Group 8">
            <a:extLst>
              <a:ext uri="{FF2B5EF4-FFF2-40B4-BE49-F238E27FC236}">
                <a16:creationId xmlns:a16="http://schemas.microsoft.com/office/drawing/2014/main" id="{00096E40-9E9A-4EC8-B55A-F36EC7B3AB06}"/>
              </a:ext>
            </a:extLst>
          </p:cNvPr>
          <p:cNvGrpSpPr>
            <a:grpSpLocks noChangeAspect="1"/>
          </p:cNvGrpSpPr>
          <p:nvPr/>
        </p:nvGrpSpPr>
        <p:grpSpPr>
          <a:xfrm>
            <a:off x="3841187" y="5407816"/>
            <a:ext cx="1373853" cy="684188"/>
            <a:chOff x="3609052" y="3326915"/>
            <a:chExt cx="1836121" cy="1044749"/>
          </a:xfrm>
          <a:solidFill>
            <a:schemeClr val="tx1"/>
          </a:solidFill>
        </p:grpSpPr>
        <p:grpSp>
          <p:nvGrpSpPr>
            <p:cNvPr id="7" name="Group 6">
              <a:extLst>
                <a:ext uri="{FF2B5EF4-FFF2-40B4-BE49-F238E27FC236}">
                  <a16:creationId xmlns:a16="http://schemas.microsoft.com/office/drawing/2014/main" id="{5377D32E-F125-4167-993E-9581CA26CF56}"/>
                </a:ext>
              </a:extLst>
            </p:cNvPr>
            <p:cNvGrpSpPr/>
            <p:nvPr/>
          </p:nvGrpSpPr>
          <p:grpSpPr>
            <a:xfrm>
              <a:off x="3609052" y="3457264"/>
              <a:ext cx="1836121" cy="914400"/>
              <a:chOff x="3609052" y="3454089"/>
              <a:chExt cx="1836121" cy="914400"/>
            </a:xfrm>
            <a:grpFill/>
          </p:grpSpPr>
          <p:pic>
            <p:nvPicPr>
              <p:cNvPr id="4" name="Graphic 3" descr="Back">
                <a:extLst>
                  <a:ext uri="{FF2B5EF4-FFF2-40B4-BE49-F238E27FC236}">
                    <a16:creationId xmlns:a16="http://schemas.microsoft.com/office/drawing/2014/main" id="{EDC9A4D7-02BF-4C90-89DF-B528DD330FA2}"/>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3609052" y="3454089"/>
                <a:ext cx="914400" cy="914400"/>
              </a:xfrm>
              <a:prstGeom prst="rect">
                <a:avLst/>
              </a:prstGeom>
            </p:spPr>
          </p:pic>
          <p:pic>
            <p:nvPicPr>
              <p:cNvPr id="51" name="Graphic 50" descr="Back">
                <a:extLst>
                  <a:ext uri="{FF2B5EF4-FFF2-40B4-BE49-F238E27FC236}">
                    <a16:creationId xmlns:a16="http://schemas.microsoft.com/office/drawing/2014/main" id="{9785BE81-3D00-49C3-A5F1-96136F620DBE}"/>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flipH="1">
                <a:off x="4530773" y="3454089"/>
                <a:ext cx="914400" cy="914400"/>
              </a:xfrm>
              <a:prstGeom prst="rect">
                <a:avLst/>
              </a:prstGeom>
            </p:spPr>
          </p:pic>
        </p:grpSp>
        <p:pic>
          <p:nvPicPr>
            <p:cNvPr id="6" name="Graphic 5" descr="Arrow: Straight">
              <a:extLst>
                <a:ext uri="{FF2B5EF4-FFF2-40B4-BE49-F238E27FC236}">
                  <a16:creationId xmlns:a16="http://schemas.microsoft.com/office/drawing/2014/main" id="{EDD1C478-0FFD-448B-BDC4-7FFC5CE5BB72}"/>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rot="5400000">
              <a:off x="4069912" y="3326915"/>
              <a:ext cx="914400" cy="914400"/>
            </a:xfrm>
            <a:prstGeom prst="rect">
              <a:avLst/>
            </a:prstGeom>
          </p:spPr>
        </p:pic>
      </p:grpSp>
      <p:grpSp>
        <p:nvGrpSpPr>
          <p:cNvPr id="38" name="Group 37">
            <a:extLst>
              <a:ext uri="{FF2B5EF4-FFF2-40B4-BE49-F238E27FC236}">
                <a16:creationId xmlns:a16="http://schemas.microsoft.com/office/drawing/2014/main" id="{069BB73E-D357-4972-B0DA-07FAAA1DBA72}"/>
              </a:ext>
            </a:extLst>
          </p:cNvPr>
          <p:cNvGrpSpPr/>
          <p:nvPr/>
        </p:nvGrpSpPr>
        <p:grpSpPr>
          <a:xfrm>
            <a:off x="10205107" y="118006"/>
            <a:ext cx="1847088" cy="1059971"/>
            <a:chOff x="10205107" y="118006"/>
            <a:chExt cx="1847088" cy="1059971"/>
          </a:xfrm>
          <a:effectLst>
            <a:outerShdw blurRad="88900" dist="12700" dir="2700000" algn="tl" rotWithShape="0">
              <a:prstClr val="black">
                <a:alpha val="86000"/>
              </a:prstClr>
            </a:outerShdw>
          </a:effectLst>
        </p:grpSpPr>
        <p:sp>
          <p:nvSpPr>
            <p:cNvPr id="40" name="TextBox 39">
              <a:extLst>
                <a:ext uri="{FF2B5EF4-FFF2-40B4-BE49-F238E27FC236}">
                  <a16:creationId xmlns:a16="http://schemas.microsoft.com/office/drawing/2014/main" id="{356BDCA0-39C6-430E-98DA-B3E08CE88AAE}"/>
                </a:ext>
              </a:extLst>
            </p:cNvPr>
            <p:cNvSpPr txBox="1"/>
            <p:nvPr/>
          </p:nvSpPr>
          <p:spPr>
            <a:xfrm>
              <a:off x="10205107" y="839423"/>
              <a:ext cx="1847088" cy="338554"/>
            </a:xfrm>
            <a:prstGeom prst="rect">
              <a:avLst/>
            </a:prstGeom>
            <a:noFill/>
          </p:spPr>
          <p:txBody>
            <a:bodyPr wrap="square" rtlCol="0">
              <a:spAutoFit/>
            </a:bodyPr>
            <a:lstStyle/>
            <a:p>
              <a:pPr algn="ctr">
                <a:spcAft>
                  <a:spcPts val="600"/>
                </a:spcAft>
                <a:buClr>
                  <a:schemeClr val="bg2"/>
                </a:buClr>
              </a:pPr>
              <a:r>
                <a:rPr lang="en-US" sz="1600" dirty="0">
                  <a:latin typeface="Effra" panose="020B0603020203020204" pitchFamily="34" charset="0"/>
                  <a:cs typeface="Effra" panose="020B0603020203020204" pitchFamily="34" charset="0"/>
                </a:rPr>
                <a:t>FOR ENTERPRISE</a:t>
              </a:r>
            </a:p>
          </p:txBody>
        </p:sp>
        <p:pic>
          <p:nvPicPr>
            <p:cNvPr id="52" name="Picture 51">
              <a:extLst>
                <a:ext uri="{FF2B5EF4-FFF2-40B4-BE49-F238E27FC236}">
                  <a16:creationId xmlns:a16="http://schemas.microsoft.com/office/drawing/2014/main" id="{B3FADF43-C194-4226-8521-6DA59CB07CCA}"/>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0351068" y="118006"/>
              <a:ext cx="1621874" cy="657296"/>
            </a:xfrm>
            <a:prstGeom prst="rect">
              <a:avLst/>
            </a:prstGeom>
          </p:spPr>
        </p:pic>
      </p:grpSp>
    </p:spTree>
    <p:extLst>
      <p:ext uri="{BB962C8B-B14F-4D97-AF65-F5344CB8AC3E}">
        <p14:creationId xmlns:p14="http://schemas.microsoft.com/office/powerpoint/2010/main" val="31424964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B400569D-46D6-41B6-B97A-24012F4D4AEE}"/>
              </a:ext>
            </a:extLst>
          </p:cNvPr>
          <p:cNvPicPr>
            <a:picLocks noChangeAspect="1"/>
          </p:cNvPicPr>
          <p:nvPr/>
        </p:nvPicPr>
        <p:blipFill rotWithShape="1">
          <a:blip r:embed="rId3">
            <a:extLst>
              <a:ext uri="{28A0092B-C50C-407E-A947-70E740481C1C}">
                <a14:useLocalDpi xmlns:a14="http://schemas.microsoft.com/office/drawing/2010/main" val="0"/>
              </a:ext>
            </a:extLst>
          </a:blip>
          <a:srcRect r="4711"/>
          <a:stretch/>
        </p:blipFill>
        <p:spPr>
          <a:xfrm>
            <a:off x="3671069" y="0"/>
            <a:ext cx="8520932" cy="5031491"/>
          </a:xfrm>
          <a:prstGeom prst="rect">
            <a:avLst/>
          </a:prstGeom>
        </p:spPr>
      </p:pic>
      <p:sp>
        <p:nvSpPr>
          <p:cNvPr id="28" name="Rectangle 27">
            <a:extLst>
              <a:ext uri="{FF2B5EF4-FFF2-40B4-BE49-F238E27FC236}">
                <a16:creationId xmlns:a16="http://schemas.microsoft.com/office/drawing/2014/main" id="{EE3B1986-4AD8-4763-A5CA-CEBA6F3E7E6F}"/>
              </a:ext>
            </a:extLst>
          </p:cNvPr>
          <p:cNvSpPr/>
          <p:nvPr/>
        </p:nvSpPr>
        <p:spPr>
          <a:xfrm>
            <a:off x="-3" y="0"/>
            <a:ext cx="7924785" cy="5034703"/>
          </a:xfrm>
          <a:prstGeom prst="rect">
            <a:avLst/>
          </a:prstGeom>
          <a:gradFill>
            <a:gsLst>
              <a:gs pos="80000">
                <a:srgbClr val="0000E1"/>
              </a:gs>
              <a:gs pos="4000">
                <a:srgbClr val="0000E1">
                  <a:alpha val="0"/>
                </a:srgb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cxnSp>
        <p:nvCxnSpPr>
          <p:cNvPr id="29" name="Straight Connector 28">
            <a:extLst>
              <a:ext uri="{FF2B5EF4-FFF2-40B4-BE49-F238E27FC236}">
                <a16:creationId xmlns:a16="http://schemas.microsoft.com/office/drawing/2014/main" id="{B3D965D2-ED70-4AA2-97C2-0044B5844A12}"/>
              </a:ext>
            </a:extLst>
          </p:cNvPr>
          <p:cNvCxnSpPr/>
          <p:nvPr/>
        </p:nvCxnSpPr>
        <p:spPr>
          <a:xfrm>
            <a:off x="423747" y="5029200"/>
            <a:ext cx="11329889" cy="0"/>
          </a:xfrm>
          <a:prstGeom prst="line">
            <a:avLst/>
          </a:prstGeom>
          <a:ln w="19050">
            <a:gradFill>
              <a:gsLst>
                <a:gs pos="0">
                  <a:srgbClr val="0000E1">
                    <a:alpha val="0"/>
                  </a:srgbClr>
                </a:gs>
                <a:gs pos="25000">
                  <a:srgbClr val="0000E1"/>
                </a:gs>
                <a:gs pos="75000">
                  <a:srgbClr val="0000E1"/>
                </a:gs>
                <a:gs pos="100000">
                  <a:srgbClr val="0000E1">
                    <a:alpha val="0"/>
                  </a:srgb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80DEEA6D-8510-4765-ABDE-F7D9F21AC1D2}"/>
              </a:ext>
            </a:extLst>
          </p:cNvPr>
          <p:cNvCxnSpPr/>
          <p:nvPr/>
        </p:nvCxnSpPr>
        <p:spPr>
          <a:xfrm>
            <a:off x="6096000" y="5157217"/>
            <a:ext cx="0" cy="1097280"/>
          </a:xfrm>
          <a:prstGeom prst="line">
            <a:avLst/>
          </a:prstGeom>
          <a:ln>
            <a:gradFill>
              <a:gsLst>
                <a:gs pos="0">
                  <a:schemeClr val="accent2">
                    <a:alpha val="0"/>
                  </a:schemeClr>
                </a:gs>
                <a:gs pos="20000">
                  <a:schemeClr val="bg2">
                    <a:alpha val="50000"/>
                  </a:schemeClr>
                </a:gs>
                <a:gs pos="80000">
                  <a:schemeClr val="bg2">
                    <a:alpha val="50000"/>
                  </a:schemeClr>
                </a:gs>
                <a:gs pos="100000">
                  <a:schemeClr val="bg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47" name="Rectangle 46">
            <a:extLst>
              <a:ext uri="{FF2B5EF4-FFF2-40B4-BE49-F238E27FC236}">
                <a16:creationId xmlns:a16="http://schemas.microsoft.com/office/drawing/2014/main" id="{3C7D3A35-E5D2-453B-B48F-53EB19222B91}"/>
              </a:ext>
            </a:extLst>
          </p:cNvPr>
          <p:cNvSpPr/>
          <p:nvPr/>
        </p:nvSpPr>
        <p:spPr>
          <a:xfrm>
            <a:off x="1" y="116420"/>
            <a:ext cx="5410048" cy="365760"/>
          </a:xfrm>
          <a:prstGeom prst="rect">
            <a:avLst/>
          </a:prstGeom>
          <a:gradFill>
            <a:gsLst>
              <a:gs pos="25000">
                <a:srgbClr val="FFFFFF">
                  <a:alpha val="82000"/>
                </a:srgbClr>
              </a:gs>
              <a:gs pos="100000">
                <a:sysClr val="window" lastClr="FFFFFF"/>
              </a:gs>
              <a:gs pos="0">
                <a:sysClr val="window" lastClr="FFFFFF">
                  <a:alpha val="0"/>
                </a:sysClr>
              </a:gs>
            </a:gsLst>
            <a:lin ang="10800000" scaled="1"/>
          </a:gradFill>
          <a:ln w="12700" cap="flat" cmpd="sng" algn="ctr">
            <a:noFill/>
            <a:prstDash val="solid"/>
            <a:miter lim="800000"/>
          </a:ln>
          <a:effectLst/>
        </p:spPr>
        <p:txBody>
          <a:bodyPr rtlCol="0" anchor="ctr"/>
          <a:lstStyle/>
          <a:p>
            <a:pPr algn="ctr"/>
            <a:endParaRPr lang="en-US" sz="1100" kern="0">
              <a:solidFill>
                <a:prstClr val="white"/>
              </a:solidFill>
              <a:latin typeface="Effra Medium" panose="020B0703020203020204" pitchFamily="34" charset="0"/>
              <a:cs typeface="Effra Medium" panose="020B0703020203020204" pitchFamily="34" charset="0"/>
            </a:endParaRPr>
          </a:p>
        </p:txBody>
      </p:sp>
      <p:sp>
        <p:nvSpPr>
          <p:cNvPr id="48" name="Rectangle 47">
            <a:extLst>
              <a:ext uri="{FF2B5EF4-FFF2-40B4-BE49-F238E27FC236}">
                <a16:creationId xmlns:a16="http://schemas.microsoft.com/office/drawing/2014/main" id="{FCDFDAF5-2337-437A-9DA4-F7035BE7340B}"/>
              </a:ext>
            </a:extLst>
          </p:cNvPr>
          <p:cNvSpPr/>
          <p:nvPr/>
        </p:nvSpPr>
        <p:spPr>
          <a:xfrm>
            <a:off x="1" y="0"/>
            <a:ext cx="5700313" cy="117936"/>
          </a:xfrm>
          <a:prstGeom prst="rect">
            <a:avLst/>
          </a:prstGeom>
          <a:gradFill>
            <a:gsLst>
              <a:gs pos="100000">
                <a:srgbClr val="0000E1"/>
              </a:gs>
              <a:gs pos="0">
                <a:srgbClr val="0000E1">
                  <a:alpha val="0"/>
                </a:srgbClr>
              </a:gs>
            </a:gsLst>
            <a:lin ang="10800000" scaled="0"/>
          </a:gra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sp>
        <p:nvSpPr>
          <p:cNvPr id="49" name="TextBox 48">
            <a:extLst>
              <a:ext uri="{FF2B5EF4-FFF2-40B4-BE49-F238E27FC236}">
                <a16:creationId xmlns:a16="http://schemas.microsoft.com/office/drawing/2014/main" id="{E6A5E10C-A49C-4F81-A8C0-DB3BD71F2BA0}"/>
              </a:ext>
            </a:extLst>
          </p:cNvPr>
          <p:cNvSpPr txBox="1"/>
          <p:nvPr/>
        </p:nvSpPr>
        <p:spPr>
          <a:xfrm>
            <a:off x="222279" y="131887"/>
            <a:ext cx="5063953" cy="369332"/>
          </a:xfrm>
          <a:prstGeom prst="rect">
            <a:avLst/>
          </a:prstGeom>
          <a:noFill/>
        </p:spPr>
        <p:txBody>
          <a:bodyPr wrap="square" lIns="0" rIns="0" rtlCol="0">
            <a:spAutoFit/>
          </a:bodyPr>
          <a:lstStyle/>
          <a:p>
            <a:pPr lvl="0">
              <a:defRPr/>
            </a:pPr>
            <a:r>
              <a:rPr lang="en-US">
                <a:solidFill>
                  <a:srgbClr val="000000"/>
                </a:solidFill>
                <a:latin typeface="Effra Medium" panose="020B0703020203020204" pitchFamily="34" charset="0"/>
                <a:cs typeface="Effra Medium" panose="020B0703020203020204" pitchFamily="34" charset="0"/>
              </a:rPr>
              <a:t>CLOUD RENDERING</a:t>
            </a:r>
          </a:p>
        </p:txBody>
      </p:sp>
      <p:sp>
        <p:nvSpPr>
          <p:cNvPr id="50" name="Rectangle 49">
            <a:extLst>
              <a:ext uri="{FF2B5EF4-FFF2-40B4-BE49-F238E27FC236}">
                <a16:creationId xmlns:a16="http://schemas.microsoft.com/office/drawing/2014/main" id="{635BCA12-08BA-45BF-8A9D-FC406672E9E9}"/>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
        <p:nvSpPr>
          <p:cNvPr id="63" name="TextBox 62">
            <a:extLst>
              <a:ext uri="{FF2B5EF4-FFF2-40B4-BE49-F238E27FC236}">
                <a16:creationId xmlns:a16="http://schemas.microsoft.com/office/drawing/2014/main" id="{F117CC1F-EF86-40B1-B4A4-AA372CEE826F}"/>
              </a:ext>
            </a:extLst>
          </p:cNvPr>
          <p:cNvSpPr txBox="1"/>
          <p:nvPr/>
        </p:nvSpPr>
        <p:spPr>
          <a:xfrm>
            <a:off x="556226" y="5839977"/>
            <a:ext cx="4682963" cy="553998"/>
          </a:xfrm>
          <a:prstGeom prst="rect">
            <a:avLst/>
          </a:prstGeom>
          <a:noFill/>
        </p:spPr>
        <p:txBody>
          <a:bodyPr wrap="square" rtlCol="0">
            <a:spAutoFit/>
          </a:bodyPr>
          <a:lstStyle/>
          <a:p>
            <a:pPr lvl="0" algn="ctr">
              <a:defRPr/>
            </a:pPr>
            <a:r>
              <a:rPr lang="en-US" sz="1500" kern="0">
                <a:solidFill>
                  <a:prstClr val="white"/>
                </a:solidFill>
                <a:cs typeface="Effra Light" panose="020B0403020203020204" pitchFamily="34" charset="0"/>
              </a:rPr>
              <a:t>AMD Radeon ProRender is AMD’s Powerful</a:t>
            </a:r>
            <a:br>
              <a:rPr lang="en-US" sz="1500" kern="0">
                <a:solidFill>
                  <a:prstClr val="white"/>
                </a:solidFill>
                <a:cs typeface="Effra Light" panose="020B0403020203020204" pitchFamily="34" charset="0"/>
              </a:rPr>
            </a:br>
            <a:r>
              <a:rPr lang="en-US" sz="1500" kern="0">
                <a:solidFill>
                  <a:prstClr val="white"/>
                </a:solidFill>
                <a:cs typeface="Effra Light" panose="020B0403020203020204" pitchFamily="34" charset="0"/>
              </a:rPr>
              <a:t>Physically-Based Rendering Engine </a:t>
            </a:r>
          </a:p>
        </p:txBody>
      </p:sp>
      <p:sp>
        <p:nvSpPr>
          <p:cNvPr id="81" name="Title 2">
            <a:extLst>
              <a:ext uri="{FF2B5EF4-FFF2-40B4-BE49-F238E27FC236}">
                <a16:creationId xmlns:a16="http://schemas.microsoft.com/office/drawing/2014/main" id="{942A3389-51DB-4983-A88B-683AC1434B7C}"/>
              </a:ext>
            </a:extLst>
          </p:cNvPr>
          <p:cNvSpPr txBox="1">
            <a:spLocks/>
          </p:cNvSpPr>
          <p:nvPr/>
        </p:nvSpPr>
        <p:spPr>
          <a:xfrm>
            <a:off x="676020" y="1721730"/>
            <a:ext cx="4949436" cy="2462739"/>
          </a:xfrm>
          <a:prstGeom prst="rect">
            <a:avLst/>
          </a:prstGeom>
        </p:spPr>
        <p:txBody>
          <a:bodyPr anchor="t" anchorCtr="0"/>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spcAft>
                <a:spcPts val="600"/>
              </a:spcAft>
              <a:buClr>
                <a:schemeClr val="bg2"/>
              </a:buClr>
            </a:pPr>
            <a:r>
              <a:rPr lang="en-US" sz="4400" dirty="0">
                <a:solidFill>
                  <a:srgbClr val="FFFFFF"/>
                </a:solidFill>
                <a:latin typeface="Effra" panose="020B0603020203020204" pitchFamily="34" charset="0"/>
                <a:cs typeface="Effra" panose="020B0603020203020204" pitchFamily="34" charset="0"/>
              </a:rPr>
              <a:t>AMD Radeon</a:t>
            </a:r>
            <a:r>
              <a:rPr lang="en-US" sz="2800" baseline="60000" dirty="0">
                <a:solidFill>
                  <a:prstClr val="white"/>
                </a:solidFill>
                <a:latin typeface="Effra" panose="020B0603020203020204" pitchFamily="34" charset="0"/>
                <a:cs typeface="Effra" panose="020B0603020203020204" pitchFamily="34" charset="0"/>
              </a:rPr>
              <a:t>™</a:t>
            </a:r>
            <a:r>
              <a:rPr lang="en-CA" sz="4400" baseline="58000" dirty="0">
                <a:solidFill>
                  <a:srgbClr val="FFFFFF"/>
                </a:solidFill>
                <a:latin typeface="Effra" panose="020B0603020203020204" pitchFamily="34" charset="0"/>
                <a:cs typeface="Effra" panose="020B0603020203020204" pitchFamily="34" charset="0"/>
              </a:rPr>
              <a:t> </a:t>
            </a:r>
            <a:r>
              <a:rPr lang="en-CA" sz="4400" dirty="0">
                <a:solidFill>
                  <a:srgbClr val="FFFFFF"/>
                </a:solidFill>
                <a:latin typeface="Effra" panose="020B0603020203020204" pitchFamily="34" charset="0"/>
                <a:cs typeface="Effra" panose="020B0603020203020204" pitchFamily="34" charset="0"/>
              </a:rPr>
              <a:t>ProRender</a:t>
            </a:r>
          </a:p>
          <a:p>
            <a:pPr algn="l">
              <a:spcAft>
                <a:spcPts val="600"/>
              </a:spcAft>
              <a:buClr>
                <a:schemeClr val="bg2"/>
              </a:buClr>
            </a:pPr>
            <a:r>
              <a:rPr lang="en-US" sz="4400" dirty="0">
                <a:solidFill>
                  <a:srgbClr val="FFFFFF"/>
                </a:solidFill>
                <a:latin typeface="Effra" panose="020B0603020203020204" pitchFamily="34" charset="0"/>
                <a:cs typeface="Effra" panose="020B0603020203020204" pitchFamily="34" charset="0"/>
              </a:rPr>
              <a:t>in the Cloud</a:t>
            </a:r>
          </a:p>
          <a:p>
            <a:pPr lvl="0" algn="l">
              <a:defRPr/>
            </a:pPr>
            <a:r>
              <a:rPr lang="en-US" sz="2800" dirty="0">
                <a:solidFill>
                  <a:srgbClr val="FFFFFF"/>
                </a:solidFill>
                <a:cs typeface="Effra" panose="020B0603020203020204" pitchFamily="34" charset="0"/>
              </a:rPr>
              <a:t>Render from Virtually Anywhere With AMD MxGPU Technology</a:t>
            </a:r>
            <a:endParaRPr lang="en-US" sz="2800" dirty="0">
              <a:solidFill>
                <a:srgbClr val="FFFFFF"/>
              </a:solidFill>
            </a:endParaRPr>
          </a:p>
        </p:txBody>
      </p:sp>
      <p:sp>
        <p:nvSpPr>
          <p:cNvPr id="83" name="Title 2">
            <a:extLst>
              <a:ext uri="{FF2B5EF4-FFF2-40B4-BE49-F238E27FC236}">
                <a16:creationId xmlns:a16="http://schemas.microsoft.com/office/drawing/2014/main" id="{98B6531A-69B2-4AB7-82E9-492EC4A23B14}"/>
              </a:ext>
            </a:extLst>
          </p:cNvPr>
          <p:cNvSpPr txBox="1">
            <a:spLocks/>
          </p:cNvSpPr>
          <p:nvPr/>
        </p:nvSpPr>
        <p:spPr>
          <a:xfrm>
            <a:off x="-3" y="6397034"/>
            <a:ext cx="12192002" cy="231882"/>
          </a:xfrm>
          <a:prstGeom prst="rect">
            <a:avLst/>
          </a:prstGeom>
        </p:spPr>
        <p:txBody>
          <a:bodyPr vert="horz" lIns="0" tIns="45720" rIns="0" bIns="0" rtlCol="0" anchor="b" anchorCtr="0">
            <a:noAutofit/>
          </a:bodyPr>
          <a:lstStyle>
            <a:lvl1pPr algn="l" defTabSz="914400" rtl="0" eaLnBrk="1" latinLnBrk="0" hangingPunct="1">
              <a:spcBef>
                <a:spcPct val="0"/>
              </a:spcBef>
              <a:buNone/>
              <a:defRPr sz="3200" b="0" i="0" strike="noStrike" kern="1200" cap="none" spc="-60" baseline="0">
                <a:solidFill>
                  <a:schemeClr val="tx1"/>
                </a:solidFill>
                <a:latin typeface="Effra Light" charset="0"/>
                <a:ea typeface="Effra Light" charset="0"/>
                <a:cs typeface="Effra Light" charset="0"/>
              </a:defRPr>
            </a:lvl1pPr>
          </a:lstStyle>
          <a:p>
            <a:pPr lvl="0" algn="ctr">
              <a:spcAft>
                <a:spcPts val="200"/>
              </a:spcAft>
              <a:defRPr/>
            </a:pPr>
            <a:r>
              <a:rPr lang="en-US" sz="800" spc="0">
                <a:solidFill>
                  <a:srgbClr val="FFFFFF">
                    <a:alpha val="50000"/>
                  </a:srgbClr>
                </a:solidFill>
                <a:latin typeface="+mn-lt"/>
                <a:cs typeface="Effra Light" panose="020B0403020203020204" pitchFamily="34" charset="0"/>
              </a:rPr>
              <a:t>Use of third party marks / logos is for informational purposes only and no endorsement of or by AMD is intended or implied. GD-83</a:t>
            </a:r>
            <a:br>
              <a:rPr lang="en-US" sz="800" spc="0">
                <a:solidFill>
                  <a:srgbClr val="FFFFFF">
                    <a:alpha val="50000"/>
                  </a:srgbClr>
                </a:solidFill>
                <a:latin typeface="+mn-lt"/>
                <a:cs typeface="Effra Light" panose="020B0403020203020204" pitchFamily="34" charset="0"/>
              </a:rPr>
            </a:br>
            <a:r>
              <a:rPr lang="en-US" sz="800" spc="0">
                <a:solidFill>
                  <a:srgbClr val="FFFFFF">
                    <a:alpha val="50000"/>
                  </a:srgbClr>
                </a:solidFill>
                <a:latin typeface="+mn-lt"/>
                <a:cs typeface="Effra Light" panose="020B0403020203020204" pitchFamily="34" charset="0"/>
              </a:rPr>
              <a:t>Image created by Glen Johnson using MAXON Cinema 4D™ R19</a:t>
            </a:r>
          </a:p>
        </p:txBody>
      </p:sp>
      <p:grpSp>
        <p:nvGrpSpPr>
          <p:cNvPr id="87" name="Group 86">
            <a:extLst>
              <a:ext uri="{FF2B5EF4-FFF2-40B4-BE49-F238E27FC236}">
                <a16:creationId xmlns:a16="http://schemas.microsoft.com/office/drawing/2014/main" id="{E696169D-C573-48AA-A2B3-3249BD449AE6}"/>
              </a:ext>
            </a:extLst>
          </p:cNvPr>
          <p:cNvGrpSpPr/>
          <p:nvPr/>
        </p:nvGrpSpPr>
        <p:grpSpPr>
          <a:xfrm>
            <a:off x="7359636" y="5250665"/>
            <a:ext cx="3880547" cy="216607"/>
            <a:chOff x="4155727" y="5887050"/>
            <a:chExt cx="3880547" cy="216607"/>
          </a:xfrm>
        </p:grpSpPr>
        <p:pic>
          <p:nvPicPr>
            <p:cNvPr id="97" name="Picture 96">
              <a:extLst>
                <a:ext uri="{FF2B5EF4-FFF2-40B4-BE49-F238E27FC236}">
                  <a16:creationId xmlns:a16="http://schemas.microsoft.com/office/drawing/2014/main" id="{5301E378-41A3-4EFF-86FE-0DFBDCA59DC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88505" y="5888664"/>
              <a:ext cx="814990" cy="213379"/>
            </a:xfrm>
            <a:prstGeom prst="rect">
              <a:avLst/>
            </a:prstGeom>
          </p:spPr>
        </p:pic>
        <p:pic>
          <p:nvPicPr>
            <p:cNvPr id="98" name="Picture 97">
              <a:extLst>
                <a:ext uri="{FF2B5EF4-FFF2-40B4-BE49-F238E27FC236}">
                  <a16:creationId xmlns:a16="http://schemas.microsoft.com/office/drawing/2014/main" id="{944A8889-935E-4F13-BD2F-45A4B297BB6D}"/>
                </a:ext>
              </a:extLst>
            </p:cNvPr>
            <p:cNvPicPr>
              <a:picLocks noChangeAspect="1"/>
            </p:cNvPicPr>
            <p:nvPr/>
          </p:nvPicPr>
          <p:blipFill>
            <a:blip r:embed="rId5"/>
            <a:stretch>
              <a:fillRect/>
            </a:stretch>
          </p:blipFill>
          <p:spPr>
            <a:xfrm>
              <a:off x="4155727" y="5887050"/>
              <a:ext cx="851989" cy="216607"/>
            </a:xfrm>
            <a:prstGeom prst="rect">
              <a:avLst/>
            </a:prstGeom>
            <a:effectLst>
              <a:outerShdw blurRad="50800" dist="38100" dir="2700000" algn="tl" rotWithShape="0">
                <a:prstClr val="black">
                  <a:alpha val="40000"/>
                </a:prstClr>
              </a:outerShdw>
            </a:effectLst>
          </p:spPr>
        </p:pic>
        <p:pic>
          <p:nvPicPr>
            <p:cNvPr id="99" name="Picture 98">
              <a:extLst>
                <a:ext uri="{FF2B5EF4-FFF2-40B4-BE49-F238E27FC236}">
                  <a16:creationId xmlns:a16="http://schemas.microsoft.com/office/drawing/2014/main" id="{402F3493-0D55-4895-A60E-26F42EB9CDE1}"/>
                </a:ext>
              </a:extLst>
            </p:cNvPr>
            <p:cNvPicPr>
              <a:picLocks noChangeAspect="1"/>
            </p:cNvPicPr>
            <p:nvPr/>
          </p:nvPicPr>
          <p:blipFill>
            <a:blip r:embed="rId6"/>
            <a:stretch>
              <a:fillRect/>
            </a:stretch>
          </p:blipFill>
          <p:spPr>
            <a:xfrm>
              <a:off x="7100125" y="5888444"/>
              <a:ext cx="936149" cy="213819"/>
            </a:xfrm>
            <a:prstGeom prst="rect">
              <a:avLst/>
            </a:prstGeom>
            <a:effectLst>
              <a:outerShdw blurRad="50800" dist="38100" dir="2700000" algn="tl" rotWithShape="0">
                <a:prstClr val="black">
                  <a:alpha val="40000"/>
                </a:prstClr>
              </a:outerShdw>
            </a:effectLst>
          </p:spPr>
        </p:pic>
      </p:grpSp>
      <p:grpSp>
        <p:nvGrpSpPr>
          <p:cNvPr id="89" name="Group 88">
            <a:extLst>
              <a:ext uri="{FF2B5EF4-FFF2-40B4-BE49-F238E27FC236}">
                <a16:creationId xmlns:a16="http://schemas.microsoft.com/office/drawing/2014/main" id="{834AF1ED-EF6A-46EE-B8A3-7F7181FF0F88}"/>
              </a:ext>
            </a:extLst>
          </p:cNvPr>
          <p:cNvGrpSpPr/>
          <p:nvPr/>
        </p:nvGrpSpPr>
        <p:grpSpPr>
          <a:xfrm>
            <a:off x="8180447" y="5506024"/>
            <a:ext cx="761324" cy="359220"/>
            <a:chOff x="4976538" y="6175032"/>
            <a:chExt cx="761324" cy="359220"/>
          </a:xfrm>
        </p:grpSpPr>
        <p:grpSp>
          <p:nvGrpSpPr>
            <p:cNvPr id="91" name="Group 90">
              <a:extLst>
                <a:ext uri="{FF2B5EF4-FFF2-40B4-BE49-F238E27FC236}">
                  <a16:creationId xmlns:a16="http://schemas.microsoft.com/office/drawing/2014/main" id="{CEF69FAA-E85F-4D90-A2A4-DB132C44B9FF}"/>
                </a:ext>
              </a:extLst>
            </p:cNvPr>
            <p:cNvGrpSpPr>
              <a:grpSpLocks noChangeAspect="1"/>
            </p:cNvGrpSpPr>
            <p:nvPr/>
          </p:nvGrpSpPr>
          <p:grpSpPr>
            <a:xfrm>
              <a:off x="4976538" y="6175032"/>
              <a:ext cx="646899" cy="296300"/>
              <a:chOff x="5529540" y="2824185"/>
              <a:chExt cx="1938094" cy="887706"/>
            </a:xfrm>
          </p:grpSpPr>
          <p:grpSp>
            <p:nvGrpSpPr>
              <p:cNvPr id="93" name="Group 92">
                <a:extLst>
                  <a:ext uri="{FF2B5EF4-FFF2-40B4-BE49-F238E27FC236}">
                    <a16:creationId xmlns:a16="http://schemas.microsoft.com/office/drawing/2014/main" id="{ABE7B9BF-4B59-4C90-B77C-B8B75AB5D478}"/>
                  </a:ext>
                </a:extLst>
              </p:cNvPr>
              <p:cNvGrpSpPr/>
              <p:nvPr/>
            </p:nvGrpSpPr>
            <p:grpSpPr>
              <a:xfrm>
                <a:off x="5529540" y="3351315"/>
                <a:ext cx="1938094" cy="360576"/>
                <a:chOff x="5125319" y="3464015"/>
                <a:chExt cx="3931920" cy="731520"/>
              </a:xfrm>
            </p:grpSpPr>
            <p:pic>
              <p:nvPicPr>
                <p:cNvPr id="95" name="Picture 94">
                  <a:extLst>
                    <a:ext uri="{FF2B5EF4-FFF2-40B4-BE49-F238E27FC236}">
                      <a16:creationId xmlns:a16="http://schemas.microsoft.com/office/drawing/2014/main" id="{754A6505-0D2D-41E4-A578-62BA813E1632}"/>
                    </a:ext>
                  </a:extLst>
                </p:cNvPr>
                <p:cNvPicPr>
                  <a:picLocks noChangeAspect="1"/>
                </p:cNvPicPr>
                <p:nvPr/>
              </p:nvPicPr>
              <p:blipFill rotWithShape="1">
                <a:blip r:embed="rId7" cstate="print">
                  <a:biLevel thresh="25000"/>
                  <a:extLst>
                    <a:ext uri="{28A0092B-C50C-407E-A947-70E740481C1C}">
                      <a14:useLocalDpi xmlns:a14="http://schemas.microsoft.com/office/drawing/2010/main" val="0"/>
                    </a:ext>
                  </a:extLst>
                </a:blip>
                <a:srcRect l="19197" r="-3194" b="45663"/>
                <a:stretch/>
              </p:blipFill>
              <p:spPr>
                <a:xfrm>
                  <a:off x="5856839" y="3482527"/>
                  <a:ext cx="3200400" cy="548640"/>
                </a:xfrm>
                <a:prstGeom prst="rect">
                  <a:avLst/>
                </a:prstGeom>
              </p:spPr>
            </p:pic>
            <p:pic>
              <p:nvPicPr>
                <p:cNvPr id="96" name="Picture 95">
                  <a:extLst>
                    <a:ext uri="{FF2B5EF4-FFF2-40B4-BE49-F238E27FC236}">
                      <a16:creationId xmlns:a16="http://schemas.microsoft.com/office/drawing/2014/main" id="{8DD731AF-0FA2-47E2-AA0C-051E0F52907B}"/>
                    </a:ext>
                  </a:extLst>
                </p:cNvPr>
                <p:cNvPicPr>
                  <a:picLocks noChangeAspect="1"/>
                </p:cNvPicPr>
                <p:nvPr/>
              </p:nvPicPr>
              <p:blipFill rotWithShape="1">
                <a:blip r:embed="rId8" cstate="print">
                  <a:duotone>
                    <a:schemeClr val="accent3">
                      <a:shade val="45000"/>
                      <a:satMod val="135000"/>
                    </a:schemeClr>
                    <a:prstClr val="white"/>
                  </a:duotone>
                  <a:extLst>
                    <a:ext uri="{28A0092B-C50C-407E-A947-70E740481C1C}">
                      <a14:useLocalDpi xmlns:a14="http://schemas.microsoft.com/office/drawing/2010/main" val="0"/>
                    </a:ext>
                  </a:extLst>
                </a:blip>
                <a:srcRect l="2" r="80800" b="27551"/>
                <a:stretch/>
              </p:blipFill>
              <p:spPr>
                <a:xfrm>
                  <a:off x="5125319" y="3464015"/>
                  <a:ext cx="731520" cy="731520"/>
                </a:xfrm>
                <a:prstGeom prst="rect">
                  <a:avLst/>
                </a:prstGeom>
              </p:spPr>
            </p:pic>
          </p:grpSp>
          <p:pic>
            <p:nvPicPr>
              <p:cNvPr id="94" name="Picture 93">
                <a:extLst>
                  <a:ext uri="{FF2B5EF4-FFF2-40B4-BE49-F238E27FC236}">
                    <a16:creationId xmlns:a16="http://schemas.microsoft.com/office/drawing/2014/main" id="{7DA9B9DB-901D-4131-9E6F-147F8465FB33}"/>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775967" y="2824185"/>
                <a:ext cx="1456562" cy="467590"/>
              </a:xfrm>
              <a:prstGeom prst="rect">
                <a:avLst/>
              </a:prstGeom>
            </p:spPr>
          </p:pic>
        </p:grpSp>
        <p:sp>
          <p:nvSpPr>
            <p:cNvPr id="92" name="Rectangle 91">
              <a:extLst>
                <a:ext uri="{FF2B5EF4-FFF2-40B4-BE49-F238E27FC236}">
                  <a16:creationId xmlns:a16="http://schemas.microsoft.com/office/drawing/2014/main" id="{97DCBDBA-54BC-44E8-ABE0-435B9BB69A5C}"/>
                </a:ext>
              </a:extLst>
            </p:cNvPr>
            <p:cNvSpPr/>
            <p:nvPr/>
          </p:nvSpPr>
          <p:spPr>
            <a:xfrm>
              <a:off x="5514724" y="6303420"/>
              <a:ext cx="223138" cy="2308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30000" noProof="0">
                  <a:ln>
                    <a:noFill/>
                  </a:ln>
                  <a:solidFill>
                    <a:sysClr val="windowText" lastClr="000000"/>
                  </a:solidFill>
                  <a:effectLst/>
                  <a:uLnTx/>
                  <a:uFillTx/>
                  <a:cs typeface="Effra Light" panose="020B0403020203020204" pitchFamily="34" charset="0"/>
                </a:rPr>
                <a:t>*</a:t>
              </a:r>
              <a:endParaRPr kumimoji="0" lang="en-US" sz="900" b="0" i="0" u="none" strike="noStrike" kern="0" cap="none" spc="0" normalizeH="0" baseline="0" noProof="0">
                <a:ln>
                  <a:noFill/>
                </a:ln>
                <a:solidFill>
                  <a:sysClr val="windowText" lastClr="000000"/>
                </a:solidFill>
                <a:effectLst/>
                <a:uLnTx/>
                <a:uFillTx/>
              </a:endParaRPr>
            </a:p>
          </p:txBody>
        </p:sp>
      </p:grpSp>
      <p:pic>
        <p:nvPicPr>
          <p:cNvPr id="90" name="Picture 89">
            <a:extLst>
              <a:ext uri="{FF2B5EF4-FFF2-40B4-BE49-F238E27FC236}">
                <a16:creationId xmlns:a16="http://schemas.microsoft.com/office/drawing/2014/main" id="{83101A08-F0A9-4FEB-96CC-060279E94072}"/>
              </a:ext>
            </a:extLst>
          </p:cNvPr>
          <p:cNvPicPr>
            <a:picLocks noChangeAspect="1"/>
          </p:cNvPicPr>
          <p:nvPr/>
        </p:nvPicPr>
        <p:blipFill>
          <a:blip r:embed="rId10">
            <a:biLevel thresh="25000"/>
          </a:blip>
          <a:stretch>
            <a:fillRect/>
          </a:stretch>
        </p:blipFill>
        <p:spPr>
          <a:xfrm>
            <a:off x="9538418" y="5591383"/>
            <a:ext cx="936941" cy="193244"/>
          </a:xfrm>
          <a:prstGeom prst="rect">
            <a:avLst/>
          </a:prstGeom>
        </p:spPr>
      </p:pic>
      <p:sp>
        <p:nvSpPr>
          <p:cNvPr id="101" name="TextBox 100">
            <a:extLst>
              <a:ext uri="{FF2B5EF4-FFF2-40B4-BE49-F238E27FC236}">
                <a16:creationId xmlns:a16="http://schemas.microsoft.com/office/drawing/2014/main" id="{017469DE-6261-466E-ABB3-06D1EC962BB4}"/>
              </a:ext>
            </a:extLst>
          </p:cNvPr>
          <p:cNvSpPr txBox="1"/>
          <p:nvPr/>
        </p:nvSpPr>
        <p:spPr>
          <a:xfrm>
            <a:off x="6927529" y="5839977"/>
            <a:ext cx="4744763" cy="553998"/>
          </a:xfrm>
          <a:prstGeom prst="rect">
            <a:avLst/>
          </a:prstGeom>
          <a:noFill/>
        </p:spPr>
        <p:txBody>
          <a:bodyPr wrap="square" rtlCol="0">
            <a:spAutoFit/>
          </a:bodyPr>
          <a:lstStyle/>
          <a:p>
            <a:pPr lvl="0" algn="ctr">
              <a:defRPr/>
            </a:pPr>
            <a:r>
              <a:rPr lang="en-US" sz="1500"/>
              <a:t>AMD Radeon ProRender is Available for Leading</a:t>
            </a:r>
            <a:br>
              <a:rPr lang="en-US" sz="1500"/>
            </a:br>
            <a:r>
              <a:rPr lang="en-US" sz="1500"/>
              <a:t>DCC Applications</a:t>
            </a:r>
          </a:p>
        </p:txBody>
      </p:sp>
      <p:sp>
        <p:nvSpPr>
          <p:cNvPr id="106" name="Freeform 14">
            <a:extLst>
              <a:ext uri="{FF2B5EF4-FFF2-40B4-BE49-F238E27FC236}">
                <a16:creationId xmlns:a16="http://schemas.microsoft.com/office/drawing/2014/main" id="{0EDBC75D-E4D6-4E57-8347-0EEAAC2C03A1}"/>
              </a:ext>
            </a:extLst>
          </p:cNvPr>
          <p:cNvSpPr>
            <a:spLocks noChangeAspect="1" noEditPoints="1"/>
          </p:cNvSpPr>
          <p:nvPr/>
        </p:nvSpPr>
        <p:spPr bwMode="auto">
          <a:xfrm>
            <a:off x="2668877" y="5308929"/>
            <a:ext cx="457660" cy="457200"/>
          </a:xfrm>
          <a:custGeom>
            <a:avLst/>
            <a:gdLst>
              <a:gd name="T0" fmla="*/ 161 w 419"/>
              <a:gd name="T1" fmla="*/ 135 h 418"/>
              <a:gd name="T2" fmla="*/ 77 w 419"/>
              <a:gd name="T3" fmla="*/ 177 h 418"/>
              <a:gd name="T4" fmla="*/ 209 w 419"/>
              <a:gd name="T5" fmla="*/ 73 h 418"/>
              <a:gd name="T6" fmla="*/ 332 w 419"/>
              <a:gd name="T7" fmla="*/ 150 h 418"/>
              <a:gd name="T8" fmla="*/ 253 w 419"/>
              <a:gd name="T9" fmla="*/ 191 h 418"/>
              <a:gd name="T10" fmla="*/ 161 w 419"/>
              <a:gd name="T11" fmla="*/ 135 h 418"/>
              <a:gd name="T12" fmla="*/ 266 w 419"/>
              <a:gd name="T13" fmla="*/ 276 h 418"/>
              <a:gd name="T14" fmla="*/ 266 w 419"/>
              <a:gd name="T15" fmla="*/ 279 h 418"/>
              <a:gd name="T16" fmla="*/ 209 w 419"/>
              <a:gd name="T17" fmla="*/ 336 h 418"/>
              <a:gd name="T18" fmla="*/ 153 w 419"/>
              <a:gd name="T19" fmla="*/ 279 h 418"/>
              <a:gd name="T20" fmla="*/ 209 w 419"/>
              <a:gd name="T21" fmla="*/ 223 h 418"/>
              <a:gd name="T22" fmla="*/ 222 w 419"/>
              <a:gd name="T23" fmla="*/ 225 h 418"/>
              <a:gd name="T24" fmla="*/ 357 w 419"/>
              <a:gd name="T25" fmla="*/ 155 h 418"/>
              <a:gd name="T26" fmla="*/ 266 w 419"/>
              <a:gd name="T27" fmla="*/ 276 h 418"/>
              <a:gd name="T28" fmla="*/ 225 w 419"/>
              <a:gd name="T29" fmla="*/ 260 h 418"/>
              <a:gd name="T30" fmla="*/ 188 w 419"/>
              <a:gd name="T31" fmla="*/ 260 h 418"/>
              <a:gd name="T32" fmla="*/ 188 w 419"/>
              <a:gd name="T33" fmla="*/ 296 h 418"/>
              <a:gd name="T34" fmla="*/ 225 w 419"/>
              <a:gd name="T35" fmla="*/ 260 h 418"/>
              <a:gd name="T36" fmla="*/ 419 w 419"/>
              <a:gd name="T37" fmla="*/ 209 h 418"/>
              <a:gd name="T38" fmla="*/ 209 w 419"/>
              <a:gd name="T39" fmla="*/ 0 h 418"/>
              <a:gd name="T40" fmla="*/ 0 w 419"/>
              <a:gd name="T41" fmla="*/ 209 h 418"/>
              <a:gd name="T42" fmla="*/ 209 w 419"/>
              <a:gd name="T43" fmla="*/ 418 h 418"/>
              <a:gd name="T44" fmla="*/ 419 w 419"/>
              <a:gd name="T45" fmla="*/ 209 h 418"/>
              <a:gd name="T46" fmla="*/ 387 w 419"/>
              <a:gd name="T47" fmla="*/ 209 h 418"/>
              <a:gd name="T48" fmla="*/ 209 w 419"/>
              <a:gd name="T49" fmla="*/ 386 h 418"/>
              <a:gd name="T50" fmla="*/ 32 w 419"/>
              <a:gd name="T51" fmla="*/ 209 h 418"/>
              <a:gd name="T52" fmla="*/ 209 w 419"/>
              <a:gd name="T53" fmla="*/ 32 h 418"/>
              <a:gd name="T54" fmla="*/ 387 w 419"/>
              <a:gd name="T55" fmla="*/ 209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9" h="418">
                <a:moveTo>
                  <a:pt x="161" y="135"/>
                </a:moveTo>
                <a:cubicBezTo>
                  <a:pt x="127" y="135"/>
                  <a:pt x="96" y="152"/>
                  <a:pt x="77" y="177"/>
                </a:cubicBezTo>
                <a:cubicBezTo>
                  <a:pt x="91" y="117"/>
                  <a:pt x="145" y="73"/>
                  <a:pt x="209" y="73"/>
                </a:cubicBezTo>
                <a:cubicBezTo>
                  <a:pt x="263" y="73"/>
                  <a:pt x="310" y="104"/>
                  <a:pt x="332" y="150"/>
                </a:cubicBezTo>
                <a:cubicBezTo>
                  <a:pt x="253" y="191"/>
                  <a:pt x="253" y="191"/>
                  <a:pt x="253" y="191"/>
                </a:cubicBezTo>
                <a:cubicBezTo>
                  <a:pt x="236" y="158"/>
                  <a:pt x="201" y="135"/>
                  <a:pt x="161" y="135"/>
                </a:cubicBezTo>
                <a:close/>
                <a:moveTo>
                  <a:pt x="266" y="276"/>
                </a:moveTo>
                <a:cubicBezTo>
                  <a:pt x="266" y="277"/>
                  <a:pt x="266" y="278"/>
                  <a:pt x="266" y="279"/>
                </a:cubicBezTo>
                <a:cubicBezTo>
                  <a:pt x="266" y="311"/>
                  <a:pt x="241" y="336"/>
                  <a:pt x="209" y="336"/>
                </a:cubicBezTo>
                <a:cubicBezTo>
                  <a:pt x="178" y="336"/>
                  <a:pt x="153" y="311"/>
                  <a:pt x="153" y="279"/>
                </a:cubicBezTo>
                <a:cubicBezTo>
                  <a:pt x="153" y="248"/>
                  <a:pt x="178" y="223"/>
                  <a:pt x="209" y="223"/>
                </a:cubicBezTo>
                <a:cubicBezTo>
                  <a:pt x="214" y="223"/>
                  <a:pt x="218" y="224"/>
                  <a:pt x="222" y="225"/>
                </a:cubicBezTo>
                <a:cubicBezTo>
                  <a:pt x="357" y="155"/>
                  <a:pt x="357" y="155"/>
                  <a:pt x="357" y="155"/>
                </a:cubicBezTo>
                <a:lnTo>
                  <a:pt x="266" y="276"/>
                </a:lnTo>
                <a:close/>
                <a:moveTo>
                  <a:pt x="225" y="260"/>
                </a:moveTo>
                <a:cubicBezTo>
                  <a:pt x="215" y="250"/>
                  <a:pt x="198" y="250"/>
                  <a:pt x="188" y="260"/>
                </a:cubicBezTo>
                <a:cubicBezTo>
                  <a:pt x="178" y="270"/>
                  <a:pt x="178" y="286"/>
                  <a:pt x="188" y="296"/>
                </a:cubicBezTo>
                <a:lnTo>
                  <a:pt x="225" y="260"/>
                </a:lnTo>
                <a:close/>
                <a:moveTo>
                  <a:pt x="419" y="209"/>
                </a:moveTo>
                <a:cubicBezTo>
                  <a:pt x="419" y="94"/>
                  <a:pt x="325" y="0"/>
                  <a:pt x="209" y="0"/>
                </a:cubicBezTo>
                <a:cubicBezTo>
                  <a:pt x="94" y="0"/>
                  <a:pt x="0" y="94"/>
                  <a:pt x="0" y="209"/>
                </a:cubicBezTo>
                <a:cubicBezTo>
                  <a:pt x="0" y="324"/>
                  <a:pt x="94" y="418"/>
                  <a:pt x="209" y="418"/>
                </a:cubicBezTo>
                <a:cubicBezTo>
                  <a:pt x="325" y="418"/>
                  <a:pt x="419" y="324"/>
                  <a:pt x="419" y="209"/>
                </a:cubicBezTo>
                <a:close/>
                <a:moveTo>
                  <a:pt x="387" y="209"/>
                </a:moveTo>
                <a:cubicBezTo>
                  <a:pt x="387" y="307"/>
                  <a:pt x="307" y="386"/>
                  <a:pt x="209" y="386"/>
                </a:cubicBezTo>
                <a:cubicBezTo>
                  <a:pt x="112" y="386"/>
                  <a:pt x="32" y="307"/>
                  <a:pt x="32" y="209"/>
                </a:cubicBezTo>
                <a:cubicBezTo>
                  <a:pt x="32" y="111"/>
                  <a:pt x="112" y="32"/>
                  <a:pt x="209" y="32"/>
                </a:cubicBezTo>
                <a:cubicBezTo>
                  <a:pt x="307" y="32"/>
                  <a:pt x="387" y="111"/>
                  <a:pt x="387" y="209"/>
                </a:cubicBezTo>
                <a:close/>
              </a:path>
            </a:pathLst>
          </a:custGeom>
          <a:solidFill>
            <a:schemeClr val="tx1"/>
          </a:soli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Effra Light"/>
              <a:ea typeface="+mn-ea"/>
              <a:cs typeface="+mn-cs"/>
            </a:endParaRPr>
          </a:p>
        </p:txBody>
      </p:sp>
      <p:pic>
        <p:nvPicPr>
          <p:cNvPr id="3" name="Picture 2">
            <a:extLst>
              <a:ext uri="{FF2B5EF4-FFF2-40B4-BE49-F238E27FC236}">
                <a16:creationId xmlns:a16="http://schemas.microsoft.com/office/drawing/2014/main" id="{B9CC5B5C-B358-4C43-9D8F-3F160FC47455}"/>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074052" y="277419"/>
            <a:ext cx="1911096" cy="656316"/>
          </a:xfrm>
          <a:prstGeom prst="rect">
            <a:avLst/>
          </a:prstGeom>
          <a:effectLst>
            <a:outerShdw blurRad="88900" dist="12700" dir="2700000" algn="tl" rotWithShape="0">
              <a:prstClr val="black">
                <a:alpha val="72000"/>
              </a:prstClr>
            </a:outerShdw>
          </a:effectLst>
        </p:spPr>
      </p:pic>
    </p:spTree>
    <p:extLst>
      <p:ext uri="{BB962C8B-B14F-4D97-AF65-F5344CB8AC3E}">
        <p14:creationId xmlns:p14="http://schemas.microsoft.com/office/powerpoint/2010/main" val="26323756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FF8C13BD-7DB3-4B36-A0EB-AC45DFC858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3" name="Rectangle 32">
            <a:extLst>
              <a:ext uri="{FF2B5EF4-FFF2-40B4-BE49-F238E27FC236}">
                <a16:creationId xmlns:a16="http://schemas.microsoft.com/office/drawing/2014/main" id="{EB96E5B4-C841-4A91-9972-28683B9F1098}"/>
              </a:ext>
            </a:extLst>
          </p:cNvPr>
          <p:cNvSpPr/>
          <p:nvPr/>
        </p:nvSpPr>
        <p:spPr>
          <a:xfrm>
            <a:off x="0" y="1145512"/>
            <a:ext cx="12192000" cy="5712489"/>
          </a:xfrm>
          <a:prstGeom prst="rect">
            <a:avLst/>
          </a:prstGeom>
          <a:gradFill flip="none" rotWithShape="1">
            <a:gsLst>
              <a:gs pos="53000">
                <a:sysClr val="windowText" lastClr="000000">
                  <a:alpha val="72000"/>
                </a:sysClr>
              </a:gs>
              <a:gs pos="0">
                <a:sysClr val="windowText" lastClr="000000">
                  <a:alpha val="0"/>
                </a:sysClr>
              </a:gs>
            </a:gsLst>
            <a:lin ang="5400000" scaled="1"/>
            <a:tileRect/>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6" name="Table 5">
            <a:extLst>
              <a:ext uri="{FF2B5EF4-FFF2-40B4-BE49-F238E27FC236}">
                <a16:creationId xmlns:a16="http://schemas.microsoft.com/office/drawing/2014/main" id="{3AFE5589-5C7F-4EDE-8FA5-5B2CBA861FD0}"/>
              </a:ext>
            </a:extLst>
          </p:cNvPr>
          <p:cNvGraphicFramePr>
            <a:graphicFrameLocks noGrp="1"/>
          </p:cNvGraphicFramePr>
          <p:nvPr>
            <p:extLst>
              <p:ext uri="{D42A27DB-BD31-4B8C-83A1-F6EECF244321}">
                <p14:modId xmlns:p14="http://schemas.microsoft.com/office/powerpoint/2010/main" val="239405389"/>
              </p:ext>
            </p:extLst>
          </p:nvPr>
        </p:nvGraphicFramePr>
        <p:xfrm>
          <a:off x="610909" y="3545457"/>
          <a:ext cx="10972800" cy="3130542"/>
        </p:xfrm>
        <a:graphic>
          <a:graphicData uri="http://schemas.openxmlformats.org/drawingml/2006/table">
            <a:tbl>
              <a:tblPr firstRow="1" bandRow="1">
                <a:tableStyleId>{5C22544A-7EE6-4342-B048-85BDC9FD1C3A}</a:tableStyleId>
              </a:tblPr>
              <a:tblGrid>
                <a:gridCol w="2743200">
                  <a:extLst>
                    <a:ext uri="{9D8B030D-6E8A-4147-A177-3AD203B41FA5}">
                      <a16:colId xmlns:a16="http://schemas.microsoft.com/office/drawing/2014/main" val="2882728203"/>
                    </a:ext>
                  </a:extLst>
                </a:gridCol>
                <a:gridCol w="2743200">
                  <a:extLst>
                    <a:ext uri="{9D8B030D-6E8A-4147-A177-3AD203B41FA5}">
                      <a16:colId xmlns:a16="http://schemas.microsoft.com/office/drawing/2014/main" val="558547994"/>
                    </a:ext>
                  </a:extLst>
                </a:gridCol>
                <a:gridCol w="2743200">
                  <a:extLst>
                    <a:ext uri="{9D8B030D-6E8A-4147-A177-3AD203B41FA5}">
                      <a16:colId xmlns:a16="http://schemas.microsoft.com/office/drawing/2014/main" val="712453457"/>
                    </a:ext>
                  </a:extLst>
                </a:gridCol>
                <a:gridCol w="2743200">
                  <a:extLst>
                    <a:ext uri="{9D8B030D-6E8A-4147-A177-3AD203B41FA5}">
                      <a16:colId xmlns:a16="http://schemas.microsoft.com/office/drawing/2014/main" val="2846178133"/>
                    </a:ext>
                  </a:extLst>
                </a:gridCol>
              </a:tblGrid>
              <a:tr h="3130542">
                <a:tc>
                  <a:txBody>
                    <a:bodyPr/>
                    <a:lstStyle/>
                    <a:p>
                      <a:pPr algn="ctr"/>
                      <a:r>
                        <a:rPr lang="en-US" sz="2400" b="0" dirty="0">
                          <a:latin typeface="Effra" panose="020B0603020203020204" pitchFamily="34" charset="0"/>
                          <a:cs typeface="Effra" panose="020B0603020203020204" pitchFamily="34" charset="0"/>
                        </a:rPr>
                        <a:t>Quality</a:t>
                      </a:r>
                    </a:p>
                    <a:p>
                      <a:pPr algn="ctr"/>
                      <a:endParaRPr lang="en-US" sz="2400" b="0" dirty="0">
                        <a:latin typeface="Effra" panose="020B0603020203020204" pitchFamily="34" charset="0"/>
                        <a:cs typeface="Effra" panose="020B0603020203020204" pitchFamily="34" charset="0"/>
                      </a:endParaRPr>
                    </a:p>
                    <a:p>
                      <a:pPr algn="ctr"/>
                      <a:endParaRPr lang="en-US" sz="2400" b="0" dirty="0">
                        <a:latin typeface="Effra" panose="020B0603020203020204" pitchFamily="34" charset="0"/>
                        <a:cs typeface="Effra" panose="020B0603020203020204" pitchFamily="34" charset="0"/>
                      </a:endParaRPr>
                    </a:p>
                    <a:p>
                      <a:pPr algn="ctr"/>
                      <a:endParaRPr lang="en-US" sz="2400" b="0" dirty="0">
                        <a:latin typeface="Effra" panose="020B0603020203020204" pitchFamily="34" charset="0"/>
                        <a:cs typeface="Effra" panose="020B0603020203020204" pitchFamily="34" charset="0"/>
                      </a:endParaRPr>
                    </a:p>
                    <a:p>
                      <a:pPr algn="ctr"/>
                      <a:endParaRPr lang="en-US" sz="2400" b="0" dirty="0">
                        <a:latin typeface="Effra" panose="020B0603020203020204" pitchFamily="34" charset="0"/>
                        <a:cs typeface="Effra" panose="020B0603020203020204" pitchFamily="34" charset="0"/>
                      </a:endParaRPr>
                    </a:p>
                    <a:p>
                      <a:pPr marL="0" marR="0" lvl="0" indent="0" algn="ctr" defTabSz="914126" rtl="0" eaLnBrk="1" fontAlgn="auto" latinLnBrk="0" hangingPunct="1">
                        <a:lnSpc>
                          <a:spcPct val="100000"/>
                        </a:lnSpc>
                        <a:spcBef>
                          <a:spcPts val="0"/>
                        </a:spcBef>
                        <a:spcAft>
                          <a:spcPts val="0"/>
                        </a:spcAft>
                        <a:buClrTx/>
                        <a:buSzTx/>
                        <a:buFontTx/>
                        <a:buNone/>
                        <a:tabLst/>
                        <a:defRPr/>
                      </a:pPr>
                      <a:r>
                        <a:rPr lang="en-US" sz="1800" b="0" i="1" dirty="0">
                          <a:solidFill>
                            <a:srgbClr val="FFFFFF"/>
                          </a:solidFill>
                          <a:cs typeface="Effra Light" panose="020B0403020203020204" pitchFamily="34" charset="0"/>
                        </a:rPr>
                        <a:t>Optimize</a:t>
                      </a:r>
                      <a:br>
                        <a:rPr lang="en-US" sz="1800" b="0" i="1" dirty="0">
                          <a:solidFill>
                            <a:srgbClr val="FFFFFF"/>
                          </a:solidFill>
                          <a:cs typeface="Effra Light" panose="020B0403020203020204" pitchFamily="34" charset="0"/>
                        </a:rPr>
                      </a:br>
                      <a:r>
                        <a:rPr lang="en-US" sz="1800" b="0" i="1" dirty="0">
                          <a:solidFill>
                            <a:srgbClr val="FFFFFF"/>
                          </a:solidFill>
                          <a:cs typeface="Effra Light" panose="020B0403020203020204" pitchFamily="34" charset="0"/>
                        </a:rPr>
                        <a:t>Uptime</a:t>
                      </a:r>
                      <a:endParaRPr lang="en-US" sz="1800" b="0" i="1" dirty="0">
                        <a:solidFill>
                          <a:srgbClr val="FFFFFF"/>
                        </a:solidFill>
                        <a:latin typeface="Effra Light" panose="020B0403020203020204" pitchFamily="34" charset="0"/>
                        <a:cs typeface="Effra Light" panose="020B0403020203020204" pitchFamily="34"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2400" b="0" dirty="0">
                          <a:latin typeface="Effra" panose="020B0603020203020204" pitchFamily="34" charset="0"/>
                          <a:cs typeface="Effra" panose="020B0603020203020204" pitchFamily="34" charset="0"/>
                        </a:rPr>
                        <a:t>Performance</a:t>
                      </a:r>
                    </a:p>
                    <a:p>
                      <a:pPr algn="ctr"/>
                      <a:endParaRPr lang="en-US" sz="2400" b="0" dirty="0">
                        <a:latin typeface="Effra" panose="020B0603020203020204" pitchFamily="34" charset="0"/>
                        <a:cs typeface="Effra" panose="020B0603020203020204" pitchFamily="34" charset="0"/>
                      </a:endParaRPr>
                    </a:p>
                    <a:p>
                      <a:pPr algn="ctr"/>
                      <a:endParaRPr lang="en-US" sz="2400" b="0" dirty="0">
                        <a:latin typeface="Effra" panose="020B0603020203020204" pitchFamily="34" charset="0"/>
                        <a:cs typeface="Effra" panose="020B0603020203020204" pitchFamily="34" charset="0"/>
                      </a:endParaRPr>
                    </a:p>
                    <a:p>
                      <a:pPr algn="ctr"/>
                      <a:endParaRPr lang="en-US" sz="2400" b="0" dirty="0">
                        <a:latin typeface="Effra" panose="020B0603020203020204" pitchFamily="34" charset="0"/>
                        <a:cs typeface="Effra" panose="020B0603020203020204" pitchFamily="34" charset="0"/>
                      </a:endParaRPr>
                    </a:p>
                    <a:p>
                      <a:pPr algn="ctr"/>
                      <a:endParaRPr lang="en-US" sz="2400" b="0" dirty="0">
                        <a:latin typeface="Effra" panose="020B0603020203020204" pitchFamily="34" charset="0"/>
                        <a:cs typeface="Effra" panose="020B0603020203020204" pitchFamily="34" charset="0"/>
                      </a:endParaRPr>
                    </a:p>
                    <a:p>
                      <a:pPr marL="0" marR="0" lvl="0" indent="0" algn="ctr" defTabSz="914126" rtl="0" eaLnBrk="1" fontAlgn="auto" latinLnBrk="0" hangingPunct="1">
                        <a:lnSpc>
                          <a:spcPct val="100000"/>
                        </a:lnSpc>
                        <a:spcBef>
                          <a:spcPts val="0"/>
                        </a:spcBef>
                        <a:spcAft>
                          <a:spcPts val="0"/>
                        </a:spcAft>
                        <a:buClrTx/>
                        <a:buSzTx/>
                        <a:buFontTx/>
                        <a:buNone/>
                        <a:tabLst/>
                        <a:defRPr/>
                      </a:pPr>
                      <a:r>
                        <a:rPr lang="en-US" sz="1800" b="0" i="1" dirty="0">
                          <a:solidFill>
                            <a:srgbClr val="FFFFFF"/>
                          </a:solidFill>
                          <a:cs typeface="Effra Light" panose="020B0403020203020204" pitchFamily="34" charset="0"/>
                        </a:rPr>
                        <a:t>Optimize</a:t>
                      </a:r>
                      <a:br>
                        <a:rPr lang="en-US" sz="1800" b="0" i="1" dirty="0">
                          <a:solidFill>
                            <a:srgbClr val="FFFFFF"/>
                          </a:solidFill>
                          <a:cs typeface="Effra Light" panose="020B0403020203020204" pitchFamily="34" charset="0"/>
                        </a:rPr>
                      </a:br>
                      <a:r>
                        <a:rPr lang="en-US" sz="1800" b="0" i="1" dirty="0">
                          <a:solidFill>
                            <a:srgbClr val="FFFFFF"/>
                          </a:solidFill>
                          <a:cs typeface="Effra Light" panose="020B0403020203020204" pitchFamily="34" charset="0"/>
                        </a:rPr>
                        <a:t>Productivity</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sz="2400" b="0" dirty="0">
                          <a:latin typeface="Effra" panose="020B0603020203020204" pitchFamily="34" charset="0"/>
                          <a:cs typeface="Effra" panose="020B0603020203020204" pitchFamily="34" charset="0"/>
                        </a:rPr>
                        <a:t>Simplicity</a:t>
                      </a:r>
                    </a:p>
                    <a:p>
                      <a:pPr algn="ctr"/>
                      <a:endParaRPr lang="en-US" sz="2400" b="0" dirty="0">
                        <a:latin typeface="Effra" panose="020B0603020203020204" pitchFamily="34" charset="0"/>
                        <a:cs typeface="Effra" panose="020B0603020203020204" pitchFamily="34" charset="0"/>
                      </a:endParaRPr>
                    </a:p>
                    <a:p>
                      <a:pPr algn="ctr"/>
                      <a:endParaRPr lang="en-US" sz="2400" b="0" dirty="0">
                        <a:latin typeface="Effra" panose="020B0603020203020204" pitchFamily="34" charset="0"/>
                        <a:cs typeface="Effra" panose="020B0603020203020204" pitchFamily="34" charset="0"/>
                      </a:endParaRPr>
                    </a:p>
                    <a:p>
                      <a:pPr algn="ctr"/>
                      <a:endParaRPr lang="en-US" sz="2400" b="0" dirty="0">
                        <a:latin typeface="Effra" panose="020B0603020203020204" pitchFamily="34" charset="0"/>
                        <a:cs typeface="Effra" panose="020B0603020203020204" pitchFamily="34" charset="0"/>
                      </a:endParaRPr>
                    </a:p>
                    <a:p>
                      <a:pPr algn="ctr"/>
                      <a:endParaRPr lang="en-US" sz="2400" b="0" dirty="0">
                        <a:latin typeface="Effra" panose="020B0603020203020204" pitchFamily="34" charset="0"/>
                        <a:cs typeface="Effra" panose="020B0603020203020204" pitchFamily="34" charset="0"/>
                      </a:endParaRPr>
                    </a:p>
                    <a:p>
                      <a:pPr marL="0" marR="0" lvl="0" indent="0" algn="ctr" defTabSz="914126" rtl="0" eaLnBrk="1" fontAlgn="auto" latinLnBrk="0" hangingPunct="1">
                        <a:lnSpc>
                          <a:spcPct val="100000"/>
                        </a:lnSpc>
                        <a:spcBef>
                          <a:spcPts val="0"/>
                        </a:spcBef>
                        <a:spcAft>
                          <a:spcPts val="0"/>
                        </a:spcAft>
                        <a:buClrTx/>
                        <a:buSzTx/>
                        <a:buFontTx/>
                        <a:buNone/>
                        <a:tabLst/>
                        <a:defRPr/>
                      </a:pPr>
                      <a:r>
                        <a:rPr lang="en-US" sz="1800" b="0" i="1" dirty="0">
                          <a:solidFill>
                            <a:srgbClr val="FFFFFF"/>
                          </a:solidFill>
                          <a:cs typeface="Effra Light" panose="020B0403020203020204" pitchFamily="34" charset="0"/>
                        </a:rPr>
                        <a:t>Help Minimize</a:t>
                      </a:r>
                      <a:br>
                        <a:rPr lang="en-US" sz="1800" b="0" i="1" dirty="0">
                          <a:solidFill>
                            <a:srgbClr val="FFFFFF"/>
                          </a:solidFill>
                          <a:cs typeface="Effra Light" panose="020B0403020203020204" pitchFamily="34" charset="0"/>
                        </a:rPr>
                      </a:br>
                      <a:r>
                        <a:rPr lang="en-US" sz="1800" b="0" i="1" dirty="0">
                          <a:solidFill>
                            <a:srgbClr val="FFFFFF"/>
                          </a:solidFill>
                          <a:cs typeface="Effra Light" panose="020B0403020203020204" pitchFamily="34" charset="0"/>
                        </a:rPr>
                        <a:t>Overhead</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sz="2400" b="0" dirty="0">
                          <a:latin typeface="Effra" panose="020B0603020203020204" pitchFamily="34" charset="0"/>
                          <a:cs typeface="Effra" panose="020B0603020203020204" pitchFamily="34" charset="0"/>
                        </a:rPr>
                        <a:t>Virtualization</a:t>
                      </a:r>
                    </a:p>
                    <a:p>
                      <a:pPr marL="0" marR="0" lvl="0" indent="0" algn="ctr" defTabSz="914126" rtl="0" eaLnBrk="1" fontAlgn="auto" latinLnBrk="0" hangingPunct="1">
                        <a:lnSpc>
                          <a:spcPct val="100000"/>
                        </a:lnSpc>
                        <a:spcBef>
                          <a:spcPts val="0"/>
                        </a:spcBef>
                        <a:spcAft>
                          <a:spcPts val="0"/>
                        </a:spcAft>
                        <a:buClrTx/>
                        <a:buSzTx/>
                        <a:buFontTx/>
                        <a:buNone/>
                        <a:tabLst/>
                        <a:defRPr/>
                      </a:pPr>
                      <a:endParaRPr lang="en-US" sz="2400" b="0" dirty="0">
                        <a:solidFill>
                          <a:srgbClr val="FFFFFF"/>
                        </a:solidFill>
                        <a:cs typeface="Effra Light" panose="020B0403020203020204" pitchFamily="34" charset="0"/>
                      </a:endParaRPr>
                    </a:p>
                    <a:p>
                      <a:pPr marL="0" marR="0" lvl="0" indent="0" algn="ctr" defTabSz="914126" rtl="0" eaLnBrk="1" fontAlgn="auto" latinLnBrk="0" hangingPunct="1">
                        <a:lnSpc>
                          <a:spcPct val="100000"/>
                        </a:lnSpc>
                        <a:spcBef>
                          <a:spcPts val="0"/>
                        </a:spcBef>
                        <a:spcAft>
                          <a:spcPts val="0"/>
                        </a:spcAft>
                        <a:buClrTx/>
                        <a:buSzTx/>
                        <a:buFontTx/>
                        <a:buNone/>
                        <a:tabLst/>
                        <a:defRPr/>
                      </a:pPr>
                      <a:endParaRPr lang="en-US" sz="2400" b="0" dirty="0">
                        <a:solidFill>
                          <a:srgbClr val="FFFFFF"/>
                        </a:solidFill>
                        <a:cs typeface="Effra Light" panose="020B0403020203020204" pitchFamily="34" charset="0"/>
                      </a:endParaRPr>
                    </a:p>
                    <a:p>
                      <a:pPr marL="0" marR="0" lvl="0" indent="0" algn="ctr" defTabSz="914126" rtl="0" eaLnBrk="1" fontAlgn="auto" latinLnBrk="0" hangingPunct="1">
                        <a:lnSpc>
                          <a:spcPct val="100000"/>
                        </a:lnSpc>
                        <a:spcBef>
                          <a:spcPts val="0"/>
                        </a:spcBef>
                        <a:spcAft>
                          <a:spcPts val="0"/>
                        </a:spcAft>
                        <a:buClrTx/>
                        <a:buSzTx/>
                        <a:buFontTx/>
                        <a:buNone/>
                        <a:tabLst/>
                        <a:defRPr/>
                      </a:pPr>
                      <a:endParaRPr lang="en-US" sz="2400" b="0" dirty="0">
                        <a:solidFill>
                          <a:srgbClr val="FFFFFF"/>
                        </a:solidFill>
                        <a:cs typeface="Effra Light" panose="020B0403020203020204" pitchFamily="34" charset="0"/>
                      </a:endParaRPr>
                    </a:p>
                    <a:p>
                      <a:pPr marL="0" marR="0" lvl="0" indent="0" algn="ctr" defTabSz="914126" rtl="0" eaLnBrk="1" fontAlgn="auto" latinLnBrk="0" hangingPunct="1">
                        <a:lnSpc>
                          <a:spcPct val="100000"/>
                        </a:lnSpc>
                        <a:spcBef>
                          <a:spcPts val="0"/>
                        </a:spcBef>
                        <a:spcAft>
                          <a:spcPts val="0"/>
                        </a:spcAft>
                        <a:buClrTx/>
                        <a:buSzTx/>
                        <a:buFontTx/>
                        <a:buNone/>
                        <a:tabLst/>
                        <a:defRPr/>
                      </a:pPr>
                      <a:endParaRPr lang="en-US" sz="2400" b="0" dirty="0">
                        <a:solidFill>
                          <a:srgbClr val="FFFFFF"/>
                        </a:solidFill>
                        <a:cs typeface="Effra Light" panose="020B0403020203020204" pitchFamily="34" charset="0"/>
                      </a:endParaRPr>
                    </a:p>
                    <a:p>
                      <a:pPr marL="0" marR="0" lvl="0" indent="0" algn="ctr" defTabSz="914126" rtl="0" eaLnBrk="1" fontAlgn="auto" latinLnBrk="0" hangingPunct="1">
                        <a:lnSpc>
                          <a:spcPct val="100000"/>
                        </a:lnSpc>
                        <a:spcBef>
                          <a:spcPts val="0"/>
                        </a:spcBef>
                        <a:spcAft>
                          <a:spcPts val="0"/>
                        </a:spcAft>
                        <a:buClrTx/>
                        <a:buSzTx/>
                        <a:buFontTx/>
                        <a:buNone/>
                        <a:tabLst/>
                        <a:defRPr/>
                      </a:pPr>
                      <a:r>
                        <a:rPr lang="en-US" sz="1800" b="0" i="1" dirty="0">
                          <a:solidFill>
                            <a:srgbClr val="FFFFFF"/>
                          </a:solidFill>
                          <a:cs typeface="Effra Light" panose="020B0403020203020204" pitchFamily="34" charset="0"/>
                        </a:rPr>
                        <a:t>Work from Virtually Anywhere</a:t>
                      </a:r>
                    </a:p>
                    <a:p>
                      <a:pPr marL="0" marR="0" lvl="0" indent="0" algn="ctr" defTabSz="914126" rtl="0" eaLnBrk="1" fontAlgn="auto" latinLnBrk="0" hangingPunct="1">
                        <a:lnSpc>
                          <a:spcPct val="100000"/>
                        </a:lnSpc>
                        <a:spcBef>
                          <a:spcPts val="0"/>
                        </a:spcBef>
                        <a:spcAft>
                          <a:spcPts val="0"/>
                        </a:spcAft>
                        <a:buClrTx/>
                        <a:buSzTx/>
                        <a:buFontTx/>
                        <a:buNone/>
                        <a:tabLst/>
                        <a:defRPr/>
                      </a:pPr>
                      <a:endParaRPr lang="en-US" sz="1800" b="0" dirty="0">
                        <a:solidFill>
                          <a:srgbClr val="FFFFFF"/>
                        </a:solidFill>
                        <a:cs typeface="Effra Light" panose="020B0403020203020204" pitchFamily="34"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433067577"/>
                  </a:ext>
                </a:extLst>
              </a:tr>
            </a:tbl>
          </a:graphicData>
        </a:graphic>
      </p:graphicFrame>
      <p:grpSp>
        <p:nvGrpSpPr>
          <p:cNvPr id="5" name="Group 4">
            <a:extLst>
              <a:ext uri="{FF2B5EF4-FFF2-40B4-BE49-F238E27FC236}">
                <a16:creationId xmlns:a16="http://schemas.microsoft.com/office/drawing/2014/main" id="{CCFBEF50-3AF1-44B1-A9B0-2B0E497396EB}"/>
              </a:ext>
            </a:extLst>
          </p:cNvPr>
          <p:cNvGrpSpPr/>
          <p:nvPr/>
        </p:nvGrpSpPr>
        <p:grpSpPr>
          <a:xfrm>
            <a:off x="8900" y="2732367"/>
            <a:ext cx="12174200" cy="804943"/>
            <a:chOff x="5446" y="2732367"/>
            <a:chExt cx="12174200" cy="804943"/>
          </a:xfrm>
        </p:grpSpPr>
        <p:cxnSp>
          <p:nvCxnSpPr>
            <p:cNvPr id="11" name="Straight Connector 10"/>
            <p:cNvCxnSpPr/>
            <p:nvPr/>
          </p:nvCxnSpPr>
          <p:spPr>
            <a:xfrm rot="16200000" flipV="1">
              <a:off x="6092546" y="-3354733"/>
              <a:ext cx="0" cy="12174200"/>
            </a:xfrm>
            <a:prstGeom prst="line">
              <a:avLst/>
            </a:prstGeom>
            <a:noFill/>
            <a:ln w="19050" cap="flat" cmpd="sng" algn="ctr">
              <a:gradFill>
                <a:gsLst>
                  <a:gs pos="0">
                    <a:srgbClr val="FFFFFF">
                      <a:alpha val="0"/>
                    </a:srgbClr>
                  </a:gs>
                  <a:gs pos="30000">
                    <a:srgbClr val="FFFFFF">
                      <a:alpha val="60000"/>
                    </a:srgbClr>
                  </a:gs>
                  <a:gs pos="70000">
                    <a:srgbClr val="FFFFFF">
                      <a:alpha val="60000"/>
                    </a:srgbClr>
                  </a:gs>
                  <a:gs pos="100000">
                    <a:srgbClr val="FFFFFF">
                      <a:alpha val="0"/>
                    </a:srgbClr>
                  </a:gs>
                </a:gsLst>
                <a:lin ang="5400000" scaled="0"/>
              </a:gradFill>
              <a:prstDash val="solid"/>
            </a:ln>
            <a:effectLst/>
          </p:spPr>
        </p:cxnSp>
        <p:sp>
          <p:nvSpPr>
            <p:cNvPr id="2" name="Rectangle 1">
              <a:extLst>
                <a:ext uri="{FF2B5EF4-FFF2-40B4-BE49-F238E27FC236}">
                  <a16:creationId xmlns:a16="http://schemas.microsoft.com/office/drawing/2014/main" id="{F1F14456-4B60-4CBC-9DA7-89F3A759B666}"/>
                </a:ext>
              </a:extLst>
            </p:cNvPr>
            <p:cNvSpPr/>
            <p:nvPr/>
          </p:nvSpPr>
          <p:spPr>
            <a:xfrm>
              <a:off x="4108670" y="2767869"/>
              <a:ext cx="3967753" cy="769441"/>
            </a:xfrm>
            <a:prstGeom prst="rect">
              <a:avLst/>
            </a:prstGeom>
          </p:spPr>
          <p:txBody>
            <a:bodyPr wrap="none">
              <a:spAutoFit/>
            </a:bodyPr>
            <a:lstStyle/>
            <a:p>
              <a:r>
                <a:rPr lang="en-US" sz="4400" dirty="0">
                  <a:cs typeface="Effra" panose="020B0603020203020204" pitchFamily="34" charset="0"/>
                </a:rPr>
                <a:t>Making the Best</a:t>
              </a:r>
            </a:p>
          </p:txBody>
        </p:sp>
      </p:grpSp>
      <p:grpSp>
        <p:nvGrpSpPr>
          <p:cNvPr id="3" name="Group 2">
            <a:extLst>
              <a:ext uri="{FF2B5EF4-FFF2-40B4-BE49-F238E27FC236}">
                <a16:creationId xmlns:a16="http://schemas.microsoft.com/office/drawing/2014/main" id="{41A0C5F3-5077-4F24-BA26-E0B9922BB9FF}"/>
              </a:ext>
            </a:extLst>
          </p:cNvPr>
          <p:cNvGrpSpPr/>
          <p:nvPr/>
        </p:nvGrpSpPr>
        <p:grpSpPr>
          <a:xfrm>
            <a:off x="1412271" y="4102114"/>
            <a:ext cx="1143000" cy="1143000"/>
            <a:chOff x="1330154" y="4029284"/>
            <a:chExt cx="1143000" cy="1143000"/>
          </a:xfrm>
        </p:grpSpPr>
        <p:pic>
          <p:nvPicPr>
            <p:cNvPr id="30" name="Graphic 102" descr="Ribbon">
              <a:extLst>
                <a:ext uri="{FF2B5EF4-FFF2-40B4-BE49-F238E27FC236}">
                  <a16:creationId xmlns:a16="http://schemas.microsoft.com/office/drawing/2014/main" id="{17398F33-BAA3-45A6-920E-364012BF21B2}"/>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330154" y="4029284"/>
              <a:ext cx="1143000" cy="1143000"/>
            </a:xfrm>
            <a:prstGeom prst="rect">
              <a:avLst/>
            </a:prstGeom>
          </p:spPr>
        </p:pic>
        <p:pic>
          <p:nvPicPr>
            <p:cNvPr id="31" name="Graphic 103" descr="Checkmark">
              <a:extLst>
                <a:ext uri="{FF2B5EF4-FFF2-40B4-BE49-F238E27FC236}">
                  <a16:creationId xmlns:a16="http://schemas.microsoft.com/office/drawing/2014/main" id="{58181587-E838-4C33-AD3D-82E3D0E1A8AD}"/>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714315" y="4275351"/>
              <a:ext cx="346555" cy="346555"/>
            </a:xfrm>
            <a:prstGeom prst="rect">
              <a:avLst/>
            </a:prstGeom>
          </p:spPr>
        </p:pic>
      </p:grpSp>
      <p:sp>
        <p:nvSpPr>
          <p:cNvPr id="34" name="Freeform 14">
            <a:extLst>
              <a:ext uri="{FF2B5EF4-FFF2-40B4-BE49-F238E27FC236}">
                <a16:creationId xmlns:a16="http://schemas.microsoft.com/office/drawing/2014/main" id="{DD55D5AD-9983-49C9-94E9-A8481451E1C0}"/>
              </a:ext>
            </a:extLst>
          </p:cNvPr>
          <p:cNvSpPr>
            <a:spLocks noChangeAspect="1" noEditPoints="1"/>
          </p:cNvSpPr>
          <p:nvPr/>
        </p:nvSpPr>
        <p:spPr bwMode="auto">
          <a:xfrm>
            <a:off x="4268864" y="4216414"/>
            <a:ext cx="915320" cy="914400"/>
          </a:xfrm>
          <a:custGeom>
            <a:avLst/>
            <a:gdLst>
              <a:gd name="T0" fmla="*/ 161 w 419"/>
              <a:gd name="T1" fmla="*/ 135 h 418"/>
              <a:gd name="T2" fmla="*/ 77 w 419"/>
              <a:gd name="T3" fmla="*/ 177 h 418"/>
              <a:gd name="T4" fmla="*/ 209 w 419"/>
              <a:gd name="T5" fmla="*/ 73 h 418"/>
              <a:gd name="T6" fmla="*/ 332 w 419"/>
              <a:gd name="T7" fmla="*/ 150 h 418"/>
              <a:gd name="T8" fmla="*/ 253 w 419"/>
              <a:gd name="T9" fmla="*/ 191 h 418"/>
              <a:gd name="T10" fmla="*/ 161 w 419"/>
              <a:gd name="T11" fmla="*/ 135 h 418"/>
              <a:gd name="T12" fmla="*/ 266 w 419"/>
              <a:gd name="T13" fmla="*/ 276 h 418"/>
              <a:gd name="T14" fmla="*/ 266 w 419"/>
              <a:gd name="T15" fmla="*/ 279 h 418"/>
              <a:gd name="T16" fmla="*/ 209 w 419"/>
              <a:gd name="T17" fmla="*/ 336 h 418"/>
              <a:gd name="T18" fmla="*/ 153 w 419"/>
              <a:gd name="T19" fmla="*/ 279 h 418"/>
              <a:gd name="T20" fmla="*/ 209 w 419"/>
              <a:gd name="T21" fmla="*/ 223 h 418"/>
              <a:gd name="T22" fmla="*/ 222 w 419"/>
              <a:gd name="T23" fmla="*/ 225 h 418"/>
              <a:gd name="T24" fmla="*/ 357 w 419"/>
              <a:gd name="T25" fmla="*/ 155 h 418"/>
              <a:gd name="T26" fmla="*/ 266 w 419"/>
              <a:gd name="T27" fmla="*/ 276 h 418"/>
              <a:gd name="T28" fmla="*/ 225 w 419"/>
              <a:gd name="T29" fmla="*/ 260 h 418"/>
              <a:gd name="T30" fmla="*/ 188 w 419"/>
              <a:gd name="T31" fmla="*/ 260 h 418"/>
              <a:gd name="T32" fmla="*/ 188 w 419"/>
              <a:gd name="T33" fmla="*/ 296 h 418"/>
              <a:gd name="T34" fmla="*/ 225 w 419"/>
              <a:gd name="T35" fmla="*/ 260 h 418"/>
              <a:gd name="T36" fmla="*/ 419 w 419"/>
              <a:gd name="T37" fmla="*/ 209 h 418"/>
              <a:gd name="T38" fmla="*/ 209 w 419"/>
              <a:gd name="T39" fmla="*/ 0 h 418"/>
              <a:gd name="T40" fmla="*/ 0 w 419"/>
              <a:gd name="T41" fmla="*/ 209 h 418"/>
              <a:gd name="T42" fmla="*/ 209 w 419"/>
              <a:gd name="T43" fmla="*/ 418 h 418"/>
              <a:gd name="T44" fmla="*/ 419 w 419"/>
              <a:gd name="T45" fmla="*/ 209 h 418"/>
              <a:gd name="T46" fmla="*/ 387 w 419"/>
              <a:gd name="T47" fmla="*/ 209 h 418"/>
              <a:gd name="T48" fmla="*/ 209 w 419"/>
              <a:gd name="T49" fmla="*/ 386 h 418"/>
              <a:gd name="T50" fmla="*/ 32 w 419"/>
              <a:gd name="T51" fmla="*/ 209 h 418"/>
              <a:gd name="T52" fmla="*/ 209 w 419"/>
              <a:gd name="T53" fmla="*/ 32 h 418"/>
              <a:gd name="T54" fmla="*/ 387 w 419"/>
              <a:gd name="T55" fmla="*/ 209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9" h="418">
                <a:moveTo>
                  <a:pt x="161" y="135"/>
                </a:moveTo>
                <a:cubicBezTo>
                  <a:pt x="127" y="135"/>
                  <a:pt x="96" y="152"/>
                  <a:pt x="77" y="177"/>
                </a:cubicBezTo>
                <a:cubicBezTo>
                  <a:pt x="91" y="117"/>
                  <a:pt x="145" y="73"/>
                  <a:pt x="209" y="73"/>
                </a:cubicBezTo>
                <a:cubicBezTo>
                  <a:pt x="263" y="73"/>
                  <a:pt x="310" y="104"/>
                  <a:pt x="332" y="150"/>
                </a:cubicBezTo>
                <a:cubicBezTo>
                  <a:pt x="253" y="191"/>
                  <a:pt x="253" y="191"/>
                  <a:pt x="253" y="191"/>
                </a:cubicBezTo>
                <a:cubicBezTo>
                  <a:pt x="236" y="158"/>
                  <a:pt x="201" y="135"/>
                  <a:pt x="161" y="135"/>
                </a:cubicBezTo>
                <a:close/>
                <a:moveTo>
                  <a:pt x="266" y="276"/>
                </a:moveTo>
                <a:cubicBezTo>
                  <a:pt x="266" y="277"/>
                  <a:pt x="266" y="278"/>
                  <a:pt x="266" y="279"/>
                </a:cubicBezTo>
                <a:cubicBezTo>
                  <a:pt x="266" y="311"/>
                  <a:pt x="241" y="336"/>
                  <a:pt x="209" y="336"/>
                </a:cubicBezTo>
                <a:cubicBezTo>
                  <a:pt x="178" y="336"/>
                  <a:pt x="153" y="311"/>
                  <a:pt x="153" y="279"/>
                </a:cubicBezTo>
                <a:cubicBezTo>
                  <a:pt x="153" y="248"/>
                  <a:pt x="178" y="223"/>
                  <a:pt x="209" y="223"/>
                </a:cubicBezTo>
                <a:cubicBezTo>
                  <a:pt x="214" y="223"/>
                  <a:pt x="218" y="224"/>
                  <a:pt x="222" y="225"/>
                </a:cubicBezTo>
                <a:cubicBezTo>
                  <a:pt x="357" y="155"/>
                  <a:pt x="357" y="155"/>
                  <a:pt x="357" y="155"/>
                </a:cubicBezTo>
                <a:lnTo>
                  <a:pt x="266" y="276"/>
                </a:lnTo>
                <a:close/>
                <a:moveTo>
                  <a:pt x="225" y="260"/>
                </a:moveTo>
                <a:cubicBezTo>
                  <a:pt x="215" y="250"/>
                  <a:pt x="198" y="250"/>
                  <a:pt x="188" y="260"/>
                </a:cubicBezTo>
                <a:cubicBezTo>
                  <a:pt x="178" y="270"/>
                  <a:pt x="178" y="286"/>
                  <a:pt x="188" y="296"/>
                </a:cubicBezTo>
                <a:lnTo>
                  <a:pt x="225" y="260"/>
                </a:lnTo>
                <a:close/>
                <a:moveTo>
                  <a:pt x="419" y="209"/>
                </a:moveTo>
                <a:cubicBezTo>
                  <a:pt x="419" y="94"/>
                  <a:pt x="325" y="0"/>
                  <a:pt x="209" y="0"/>
                </a:cubicBezTo>
                <a:cubicBezTo>
                  <a:pt x="94" y="0"/>
                  <a:pt x="0" y="94"/>
                  <a:pt x="0" y="209"/>
                </a:cubicBezTo>
                <a:cubicBezTo>
                  <a:pt x="0" y="324"/>
                  <a:pt x="94" y="418"/>
                  <a:pt x="209" y="418"/>
                </a:cubicBezTo>
                <a:cubicBezTo>
                  <a:pt x="325" y="418"/>
                  <a:pt x="419" y="324"/>
                  <a:pt x="419" y="209"/>
                </a:cubicBezTo>
                <a:close/>
                <a:moveTo>
                  <a:pt x="387" y="209"/>
                </a:moveTo>
                <a:cubicBezTo>
                  <a:pt x="387" y="307"/>
                  <a:pt x="307" y="386"/>
                  <a:pt x="209" y="386"/>
                </a:cubicBezTo>
                <a:cubicBezTo>
                  <a:pt x="112" y="386"/>
                  <a:pt x="32" y="307"/>
                  <a:pt x="32" y="209"/>
                </a:cubicBezTo>
                <a:cubicBezTo>
                  <a:pt x="32" y="111"/>
                  <a:pt x="112" y="32"/>
                  <a:pt x="209" y="32"/>
                </a:cubicBezTo>
                <a:cubicBezTo>
                  <a:pt x="307" y="32"/>
                  <a:pt x="387" y="111"/>
                  <a:pt x="387" y="209"/>
                </a:cubicBezTo>
                <a:close/>
              </a:path>
            </a:pathLst>
          </a:custGeom>
          <a:solidFill>
            <a:schemeClr val="tx1"/>
          </a:soli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Effra Light"/>
              <a:ea typeface="+mn-ea"/>
              <a:cs typeface="+mn-cs"/>
            </a:endParaRPr>
          </a:p>
        </p:txBody>
      </p:sp>
      <p:pic>
        <p:nvPicPr>
          <p:cNvPr id="17" name="Graphic 16" descr="Thumbs Up Sign">
            <a:extLst>
              <a:ext uri="{FF2B5EF4-FFF2-40B4-BE49-F238E27FC236}">
                <a16:creationId xmlns:a16="http://schemas.microsoft.com/office/drawing/2014/main" id="{C9C4F65C-9145-42F3-9C7D-F5D27442A4AC}"/>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897500" y="4102114"/>
            <a:ext cx="1143000" cy="1143000"/>
          </a:xfrm>
          <a:prstGeom prst="rect">
            <a:avLst/>
          </a:prstGeom>
        </p:spPr>
      </p:pic>
      <p:pic>
        <p:nvPicPr>
          <p:cNvPr id="18" name="Graphic 17" descr="Cloud">
            <a:extLst>
              <a:ext uri="{FF2B5EF4-FFF2-40B4-BE49-F238E27FC236}">
                <a16:creationId xmlns:a16="http://schemas.microsoft.com/office/drawing/2014/main" id="{E69CBF1C-73B9-4FD6-85BF-F3421C24B6F5}"/>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9570937" y="4033534"/>
            <a:ext cx="1280160" cy="1280160"/>
          </a:xfrm>
          <a:prstGeom prst="rect">
            <a:avLst/>
          </a:prstGeom>
        </p:spPr>
      </p:pic>
      <p:grpSp>
        <p:nvGrpSpPr>
          <p:cNvPr id="21" name="Group 20">
            <a:extLst>
              <a:ext uri="{FF2B5EF4-FFF2-40B4-BE49-F238E27FC236}">
                <a16:creationId xmlns:a16="http://schemas.microsoft.com/office/drawing/2014/main" id="{5B9E56F0-9EF1-4506-BCA2-AB2E5DBB43A3}"/>
              </a:ext>
            </a:extLst>
          </p:cNvPr>
          <p:cNvGrpSpPr>
            <a:grpSpLocks noChangeAspect="1"/>
          </p:cNvGrpSpPr>
          <p:nvPr/>
        </p:nvGrpSpPr>
        <p:grpSpPr>
          <a:xfrm>
            <a:off x="4284010" y="579471"/>
            <a:ext cx="3623981" cy="2033038"/>
            <a:chOff x="9638082" y="5101539"/>
            <a:chExt cx="2415987" cy="1355355"/>
          </a:xfrm>
        </p:grpSpPr>
        <p:sp>
          <p:nvSpPr>
            <p:cNvPr id="22" name="TextBox 21">
              <a:extLst>
                <a:ext uri="{FF2B5EF4-FFF2-40B4-BE49-F238E27FC236}">
                  <a16:creationId xmlns:a16="http://schemas.microsoft.com/office/drawing/2014/main" id="{7FD2DAC0-FBAD-4454-B751-FB1B800589F5}"/>
                </a:ext>
              </a:extLst>
            </p:cNvPr>
            <p:cNvSpPr txBox="1"/>
            <p:nvPr/>
          </p:nvSpPr>
          <p:spPr>
            <a:xfrm>
              <a:off x="9638082" y="6067044"/>
              <a:ext cx="2415987" cy="389850"/>
            </a:xfrm>
            <a:prstGeom prst="rect">
              <a:avLst/>
            </a:prstGeom>
            <a:noFill/>
          </p:spPr>
          <p:txBody>
            <a:bodyPr wrap="square" rtlCol="0">
              <a:spAutoFit/>
            </a:bodyPr>
            <a:lstStyle/>
            <a:p>
              <a:pPr algn="ctr">
                <a:spcAft>
                  <a:spcPts val="600"/>
                </a:spcAft>
                <a:buClr>
                  <a:schemeClr val="bg2"/>
                </a:buClr>
              </a:pPr>
              <a:r>
                <a:rPr lang="en-US" sz="3200" dirty="0">
                  <a:latin typeface="Effra" panose="020B0603020203020204" pitchFamily="34" charset="0"/>
                  <a:cs typeface="Effra" panose="020B0603020203020204" pitchFamily="34" charset="0"/>
                </a:rPr>
                <a:t>FOR ENTERPRISE</a:t>
              </a:r>
            </a:p>
          </p:txBody>
        </p:sp>
        <p:pic>
          <p:nvPicPr>
            <p:cNvPr id="23" name="Picture 22">
              <a:extLst>
                <a:ext uri="{FF2B5EF4-FFF2-40B4-BE49-F238E27FC236}">
                  <a16:creationId xmlns:a16="http://schemas.microsoft.com/office/drawing/2014/main" id="{19E7ED78-3D72-4881-9A1A-BB844D9CA347}"/>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810781" y="5101539"/>
              <a:ext cx="2121408" cy="859741"/>
            </a:xfrm>
            <a:prstGeom prst="rect">
              <a:avLst/>
            </a:prstGeom>
          </p:spPr>
        </p:pic>
      </p:grpSp>
    </p:spTree>
    <p:extLst>
      <p:ext uri="{BB962C8B-B14F-4D97-AF65-F5344CB8AC3E}">
        <p14:creationId xmlns:p14="http://schemas.microsoft.com/office/powerpoint/2010/main" val="70358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616E1D9-D24C-4462-BB97-405E1E99B51C}"/>
              </a:ext>
            </a:extLst>
          </p:cNvPr>
          <p:cNvSpPr txBox="1"/>
          <p:nvPr/>
        </p:nvSpPr>
        <p:spPr>
          <a:xfrm>
            <a:off x="222280" y="131887"/>
            <a:ext cx="4910014" cy="369332"/>
          </a:xfrm>
          <a:prstGeom prst="rect">
            <a:avLst/>
          </a:prstGeom>
          <a:noFill/>
        </p:spPr>
        <p:txBody>
          <a:bodyPr wrap="square" lIns="0" rIns="0" rtlCol="0">
            <a:spAutoFit/>
          </a:bodyPr>
          <a:lstStyle/>
          <a:p>
            <a:pPr lvl="0"/>
            <a:r>
              <a:rPr lang="en-US">
                <a:solidFill>
                  <a:srgbClr val="000000"/>
                </a:solidFill>
                <a:latin typeface="Effra Medium" panose="020B0703020203020204" pitchFamily="34" charset="0"/>
                <a:cs typeface="Effra Medium" panose="020B0703020203020204" pitchFamily="34" charset="0"/>
              </a:rPr>
              <a:t>ENDNOTES</a:t>
            </a:r>
          </a:p>
        </p:txBody>
      </p:sp>
      <p:sp>
        <p:nvSpPr>
          <p:cNvPr id="5" name="Text Placeholder 6">
            <a:extLst>
              <a:ext uri="{FF2B5EF4-FFF2-40B4-BE49-F238E27FC236}">
                <a16:creationId xmlns:a16="http://schemas.microsoft.com/office/drawing/2014/main" id="{156F5BC8-6E75-4FE1-A83D-7F9CAC9F1078}"/>
              </a:ext>
            </a:extLst>
          </p:cNvPr>
          <p:cNvSpPr txBox="1">
            <a:spLocks/>
          </p:cNvSpPr>
          <p:nvPr/>
        </p:nvSpPr>
        <p:spPr>
          <a:xfrm>
            <a:off x="272218" y="700585"/>
            <a:ext cx="11649976" cy="5565743"/>
          </a:xfrm>
          <a:prstGeom prst="rect">
            <a:avLst/>
          </a:prstGeom>
        </p:spPr>
        <p:txBody>
          <a:bodyPr>
            <a:noAutofit/>
          </a:bodyPr>
          <a:lstStyle>
            <a:lvl1pPr marL="342900" indent="-342900" algn="l" defTabSz="914400" rtl="0" eaLnBrk="1" latinLnBrk="0" hangingPunct="1">
              <a:spcBef>
                <a:spcPts val="600"/>
              </a:spcBef>
              <a:spcAft>
                <a:spcPts val="0"/>
              </a:spcAft>
              <a:buClr>
                <a:schemeClr val="accent1"/>
              </a:buClr>
              <a:buSzPct val="80000"/>
              <a:buFontTx/>
              <a:buBlip>
                <a:blip r:embed="rId2"/>
              </a:buBlip>
              <a:defRPr sz="2000" b="0" i="0" kern="1200">
                <a:solidFill>
                  <a:schemeClr val="tx1"/>
                </a:solidFill>
                <a:latin typeface="Effra Light" charset="0"/>
                <a:ea typeface="Effra Light" charset="0"/>
                <a:cs typeface="Effra Light" charset="0"/>
              </a:defRPr>
            </a:lvl1pPr>
            <a:lvl2pPr marL="548640" indent="-180975" algn="l" defTabSz="914400" rtl="0" eaLnBrk="1" latinLnBrk="0" hangingPunct="1">
              <a:spcBef>
                <a:spcPts val="200"/>
              </a:spcBef>
              <a:spcAft>
                <a:spcPts val="0"/>
              </a:spcAft>
              <a:buClr>
                <a:schemeClr val="accent1"/>
              </a:buClr>
              <a:buSzPct val="80000"/>
              <a:buFontTx/>
              <a:buBlip>
                <a:blip r:embed="rId2"/>
              </a:buBlip>
              <a:defRPr sz="1800" b="0" i="0" kern="1200" spc="0">
                <a:solidFill>
                  <a:schemeClr val="tx1"/>
                </a:solidFill>
                <a:latin typeface="Effra Light" charset="0"/>
                <a:ea typeface="Effra Light" charset="0"/>
                <a:cs typeface="Effra Light" charset="0"/>
              </a:defRPr>
            </a:lvl2pPr>
            <a:lvl3pPr marL="746125" indent="-176213" algn="l" defTabSz="914400" rtl="0" eaLnBrk="1" latinLnBrk="0" hangingPunct="1">
              <a:spcBef>
                <a:spcPts val="200"/>
              </a:spcBef>
              <a:spcAft>
                <a:spcPts val="0"/>
              </a:spcAft>
              <a:buClr>
                <a:schemeClr val="accent1"/>
              </a:buClr>
              <a:buSzPct val="80000"/>
              <a:buFontTx/>
              <a:buBlip>
                <a:blip r:embed="rId2"/>
              </a:buBlip>
              <a:defRPr sz="14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914400" indent="-168275" algn="l" defTabSz="914400" rtl="0" eaLnBrk="1" latinLnBrk="0" hangingPunct="1">
              <a:spcBef>
                <a:spcPts val="200"/>
              </a:spcBef>
              <a:spcAft>
                <a:spcPts val="0"/>
              </a:spcAft>
              <a:buClr>
                <a:schemeClr val="accent1"/>
              </a:buClr>
              <a:buSzPct val="80000"/>
              <a:buFontTx/>
              <a:buBlip>
                <a:blip r:embed="rId2"/>
              </a:buBlip>
              <a:defRPr sz="12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4pPr>
            <a:lvl5pPr marL="1082675" indent="-168275" algn="l" defTabSz="914400" rtl="0" eaLnBrk="1" latinLnBrk="0" hangingPunct="1">
              <a:spcBef>
                <a:spcPts val="200"/>
              </a:spcBef>
              <a:spcAft>
                <a:spcPts val="0"/>
              </a:spcAft>
              <a:buClr>
                <a:schemeClr val="accent1"/>
              </a:buClr>
              <a:buSzPct val="80000"/>
              <a:buFontTx/>
              <a:buBlip>
                <a:blip r:embed="rId2"/>
              </a:buBlip>
              <a:defRPr sz="105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Aft>
                <a:spcPts val="600"/>
              </a:spcAft>
              <a:buClr>
                <a:schemeClr val="bg2"/>
              </a:buClr>
              <a:buNone/>
            </a:pPr>
            <a:r>
              <a:rPr lang="en-US" sz="1200" u="sng" dirty="0">
                <a:latin typeface="Effra" panose="020B0603020203020204" pitchFamily="34" charset="0"/>
                <a:cs typeface="Effra" panose="020B0603020203020204" pitchFamily="34" charset="0"/>
              </a:rPr>
              <a:t>GD-83</a:t>
            </a:r>
            <a:br>
              <a:rPr lang="en-US" sz="1200" u="sng" dirty="0">
                <a:latin typeface="Effra"/>
              </a:rPr>
            </a:br>
            <a:r>
              <a:rPr lang="en-US" sz="1200" dirty="0"/>
              <a:t>Use of third party marks / products is for informational purposes only and no endorsement of or by AMD is intended or implied. GD-83</a:t>
            </a:r>
            <a:endParaRPr lang="en-US" sz="1200" u="sng" dirty="0">
              <a:latin typeface="Effra" panose="020B0603020203020204" pitchFamily="34" charset="0"/>
              <a:cs typeface="Effra" panose="020B0603020203020204" pitchFamily="34" charset="0"/>
            </a:endParaRPr>
          </a:p>
          <a:p>
            <a:pPr marL="0" indent="0">
              <a:spcAft>
                <a:spcPts val="600"/>
              </a:spcAft>
              <a:buClr>
                <a:schemeClr val="bg2"/>
              </a:buClr>
              <a:buNone/>
            </a:pPr>
            <a:r>
              <a:rPr lang="en-US" sz="1200" u="sng" dirty="0">
                <a:latin typeface="Effra" panose="020B0603020203020204" pitchFamily="34" charset="0"/>
                <a:cs typeface="Effra" panose="020B0603020203020204" pitchFamily="34" charset="0"/>
              </a:rPr>
              <a:t>RPS-30</a:t>
            </a:r>
            <a:br>
              <a:rPr lang="en-US" sz="1200" u="sng" dirty="0">
                <a:latin typeface="Effra" panose="020B0603020203020204" pitchFamily="34" charset="0"/>
                <a:cs typeface="Effra" panose="020B0603020203020204" pitchFamily="34" charset="0"/>
              </a:rPr>
            </a:br>
            <a:r>
              <a:rPr lang="en-US" sz="1200" dirty="0"/>
              <a:t>The AMD Radeon™ Pro Software fan control feature enables a 2x performance uplift over the default fan speed in very demanding workloads in thermally stressful environments with the fan speed set to maximum when tested with </a:t>
            </a:r>
            <a:r>
              <a:rPr lang="en-US" sz="1200" dirty="0" err="1"/>
              <a:t>FurMark</a:t>
            </a:r>
            <a:r>
              <a:rPr lang="en-US" sz="1200" dirty="0"/>
              <a:t> and 2x AMD Radeon™ Pro WX 9100 graphics cards installed side-by-side. Testing conducted by AMD Performance Labs as of July 11th, 2018 on an HP Z8 Workstation test system comprising of 2x Intel® Xeon® 24-core Platinum 8168 CPU @ 2.7 GHz (3.7 GHz max), 16 GB 2666MHz DDR4 ECC memory, Windows 10 Pro 64-bit version 1709 (Fall Creators Update), AMD Radeon™ Pro Software for Enterprise 18.Q3, and 2x AMD Radeon™ Pro WX 9100 graphics cards installed side-by-side. Benchmark Application: Geeks3D </a:t>
            </a:r>
            <a:r>
              <a:rPr lang="en-US" sz="1200" dirty="0" err="1"/>
              <a:t>FurMark</a:t>
            </a:r>
            <a:r>
              <a:rPr lang="en-US" sz="1200" dirty="0"/>
              <a:t> 1.20.1.0 @ 1024x768. Average </a:t>
            </a:r>
            <a:r>
              <a:rPr lang="en-US" sz="1200" dirty="0" err="1"/>
              <a:t>FurMark</a:t>
            </a:r>
            <a:r>
              <a:rPr lang="en-US" sz="1200" dirty="0"/>
              <a:t> score with default fan speed settings after 5x 5 min runs: 23215.2. Average </a:t>
            </a:r>
            <a:r>
              <a:rPr lang="en-US" sz="1200" dirty="0" err="1"/>
              <a:t>FurMark</a:t>
            </a:r>
            <a:r>
              <a:rPr lang="en-US" sz="1200" dirty="0"/>
              <a:t> score with maximum fan speed settings after 5x 5 min runs: 46915. Performance Differential: (46915-23215.2)/23215.2*100 = 2x (102.08%) faster performance with the AMD Radeon™ Pro Software fan control set to maximum fan speed over the default fan speed. Scores are based on AMD internal lab measurements/modelling and may vary. PC manufacturers may vary configurations, yielding different results. Performance may vary based on use of latest drivers. RPS-30</a:t>
            </a:r>
          </a:p>
          <a:p>
            <a:pPr marL="0" indent="0">
              <a:spcAft>
                <a:spcPts val="600"/>
              </a:spcAft>
              <a:buClr>
                <a:schemeClr val="bg2"/>
              </a:buClr>
              <a:buNone/>
            </a:pPr>
            <a:r>
              <a:rPr lang="en-US" sz="1200" u="sng" dirty="0">
                <a:latin typeface="Effra" panose="020B0603020203020204" pitchFamily="34" charset="0"/>
                <a:cs typeface="Effra" panose="020B0603020203020204" pitchFamily="34" charset="0"/>
              </a:rPr>
              <a:t>RPS-31</a:t>
            </a:r>
            <a:br>
              <a:rPr lang="en-US" sz="1200" u="sng" dirty="0">
                <a:latin typeface="Effra" panose="020B0603020203020204" pitchFamily="34" charset="0"/>
                <a:cs typeface="Effra" panose="020B0603020203020204" pitchFamily="34" charset="0"/>
              </a:rPr>
            </a:br>
            <a:r>
              <a:rPr lang="en-US" sz="1200" dirty="0">
                <a:latin typeface="Effra Light" panose="020B0403020203020204" pitchFamily="34" charset="0"/>
                <a:cs typeface="Effra Light" panose="020B0403020203020204" pitchFamily="34" charset="0"/>
              </a:rPr>
              <a:t>AMD Radeon™ Pro Software for Enterprise 18.Q3 is up to 51% faster in Autodesk® Maya® than AMD Radeon™ Pro Software Enterprise Driver 17.Q4 when using the AMD Radeon™ Pro WX 9100. Testing conducted by AMD Performance Labs as of Aug 1st, 2018 on a test system comprising of an Intel® Xeon® 4-core W-2125, 32GB RAM, Windows® 10 Fall Creators Update Professional 64-bit, AMD Radeon™ Pro WX 9100, AMD Radeon™ Pro Software Enterprise Driver 17.Q4/AMD Radeon™ Pro Software for Enterprise 18.Q3. Benchmark Application: SPECviewperf® 13 maya-05 4K. AMD Radeon™ Pro Software Enterprise Driver 17.Q4 score: 101.42. AMD Radeon™ Pro Software for Enterprise 18.Q3 score: 153.27. Performance Differential: (153.27-101.42)/101.42*100 = ~51.12% faster performance with AMD Radeon™ Pro Software for Enterprise 18.Q3. Scores are based on AMD internal lab measurements/modelling and may vary. Additional information about the SPEC benchmarks can be found at www.spec.org/gwpg. PC manufacturers may vary configurations, yielding different results. Performance may vary based on use of latest drivers. RPS-31</a:t>
            </a:r>
            <a:endParaRPr lang="en-US" sz="1200" u="sng" dirty="0">
              <a:latin typeface="Effra" panose="020B0603020203020204" pitchFamily="34" charset="0"/>
              <a:cs typeface="Effra" panose="020B0603020203020204" pitchFamily="34" charset="0"/>
            </a:endParaRPr>
          </a:p>
          <a:p>
            <a:pPr marL="0" indent="0">
              <a:spcAft>
                <a:spcPts val="600"/>
              </a:spcAft>
              <a:buClr>
                <a:schemeClr val="bg2"/>
              </a:buClr>
              <a:buNone/>
            </a:pPr>
            <a:r>
              <a:rPr lang="en-US" sz="1200" u="sng" dirty="0">
                <a:latin typeface="Effra" panose="020B0603020203020204" pitchFamily="34" charset="0"/>
                <a:cs typeface="Effra" panose="020B0603020203020204" pitchFamily="34" charset="0"/>
              </a:rPr>
              <a:t>RPS-32</a:t>
            </a:r>
            <a:br>
              <a:rPr lang="en-US" sz="1200" u="sng" dirty="0">
                <a:latin typeface="Effra" panose="020B0603020203020204" pitchFamily="34" charset="0"/>
                <a:cs typeface="Effra" panose="020B0603020203020204" pitchFamily="34" charset="0"/>
              </a:rPr>
            </a:br>
            <a:r>
              <a:rPr lang="en-US" sz="1200" dirty="0">
                <a:latin typeface="Effra Light" panose="020B0403020203020204" pitchFamily="34" charset="0"/>
                <a:cs typeface="Effra Light" panose="020B0403020203020204" pitchFamily="34" charset="0"/>
              </a:rPr>
              <a:t>AMD Radeon™ Pro Software for Enterprise 18.Q3 is up to 33% faster in Siemens NX™ than Radeon™ Pro Software Enterprise Driver 17.Q3 when using the AMD Radeon™ Pro WX 7100. Testing conducted by AMD Performance Labs as of Aug 1st, 2018 on a test system comprising of an Intel® Xeon® 4-core W-2125, 32GB RAM, Windows® 10 Fall Creators Update Professional 64-bit, AMD Radeon™ Pro WX 7100, AMD Radeon™ Pro Software Enterprise Driver 17.Q3/AMD Radeon™ Pro Software for Enterprise 18.Q3. Benchmark Application: SPECviewperf® 12.1 snx-02. AMD Radeon™ Pro Software Enterprise Driver 17.Q3 score: 88.28. AMD Radeon™ Pro Software for Enterprise 18.Q3 score: 117.23. Performance Differential: (117.23-88.28)/88.28*100 = ~32.79% faster performance with AMD Radeon™ Pro Software for Enterprise 18.Q3. Scores are based on AMD internal lab measurements/modelling and may vary. Additional information about the SPEC benchmarks can be found at www.spec.org/gwpg. PC manufacturers may vary configurations, yielding different results. Performance may vary based on use of latest drivers. RPS-32</a:t>
            </a:r>
          </a:p>
          <a:p>
            <a:pPr marL="0" indent="0">
              <a:spcAft>
                <a:spcPts val="600"/>
              </a:spcAft>
              <a:buClr>
                <a:schemeClr val="bg2"/>
              </a:buClr>
              <a:buNone/>
            </a:pPr>
            <a:endParaRPr lang="en-US" sz="1200" dirty="0"/>
          </a:p>
          <a:p>
            <a:pPr marL="0" indent="0">
              <a:spcAft>
                <a:spcPts val="600"/>
              </a:spcAft>
              <a:buClr>
                <a:schemeClr val="bg2"/>
              </a:buClr>
              <a:buNone/>
            </a:pPr>
            <a:br>
              <a:rPr lang="en-US" sz="1200" dirty="0"/>
            </a:br>
            <a:endParaRPr lang="en-US" sz="1200" dirty="0"/>
          </a:p>
          <a:p>
            <a:pPr marL="228600" indent="-228600">
              <a:spcAft>
                <a:spcPts val="600"/>
              </a:spcAft>
              <a:buClr>
                <a:schemeClr val="bg2"/>
              </a:buClr>
              <a:buAutoNum type="arabicPeriod"/>
            </a:pPr>
            <a:endParaRPr lang="en-US" sz="1200" dirty="0"/>
          </a:p>
          <a:p>
            <a:pPr marL="0" indent="0">
              <a:spcAft>
                <a:spcPts val="600"/>
              </a:spcAft>
              <a:buClr>
                <a:schemeClr val="bg2"/>
              </a:buClr>
              <a:buNone/>
            </a:pPr>
            <a:r>
              <a:rPr lang="en-US" sz="1200" dirty="0"/>
              <a:t> </a:t>
            </a:r>
          </a:p>
        </p:txBody>
      </p:sp>
      <p:sp>
        <p:nvSpPr>
          <p:cNvPr id="7" name="Rectangle 6">
            <a:extLst>
              <a:ext uri="{FF2B5EF4-FFF2-40B4-BE49-F238E27FC236}">
                <a16:creationId xmlns:a16="http://schemas.microsoft.com/office/drawing/2014/main" id="{8B659811-58F8-47FE-B474-5554094B9E27}"/>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Tree>
    <p:extLst>
      <p:ext uri="{BB962C8B-B14F-4D97-AF65-F5344CB8AC3E}">
        <p14:creationId xmlns:p14="http://schemas.microsoft.com/office/powerpoint/2010/main" val="13531456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616E1D9-D24C-4462-BB97-405E1E99B51C}"/>
              </a:ext>
            </a:extLst>
          </p:cNvPr>
          <p:cNvSpPr txBox="1"/>
          <p:nvPr/>
        </p:nvSpPr>
        <p:spPr>
          <a:xfrm>
            <a:off x="222280" y="131887"/>
            <a:ext cx="4910014" cy="369332"/>
          </a:xfrm>
          <a:prstGeom prst="rect">
            <a:avLst/>
          </a:prstGeom>
          <a:noFill/>
        </p:spPr>
        <p:txBody>
          <a:bodyPr wrap="square" lIns="0" rIns="0" rtlCol="0">
            <a:spAutoFit/>
          </a:bodyPr>
          <a:lstStyle/>
          <a:p>
            <a:pPr lvl="0"/>
            <a:r>
              <a:rPr lang="en-US">
                <a:solidFill>
                  <a:srgbClr val="000000"/>
                </a:solidFill>
                <a:latin typeface="Effra Medium" panose="020B0703020203020204" pitchFamily="34" charset="0"/>
                <a:cs typeface="Effra Medium" panose="020B0703020203020204" pitchFamily="34" charset="0"/>
              </a:rPr>
              <a:t>ENDNOTES</a:t>
            </a:r>
          </a:p>
        </p:txBody>
      </p:sp>
      <p:sp>
        <p:nvSpPr>
          <p:cNvPr id="5" name="Text Placeholder 6">
            <a:extLst>
              <a:ext uri="{FF2B5EF4-FFF2-40B4-BE49-F238E27FC236}">
                <a16:creationId xmlns:a16="http://schemas.microsoft.com/office/drawing/2014/main" id="{156F5BC8-6E75-4FE1-A83D-7F9CAC9F1078}"/>
              </a:ext>
            </a:extLst>
          </p:cNvPr>
          <p:cNvSpPr txBox="1">
            <a:spLocks/>
          </p:cNvSpPr>
          <p:nvPr/>
        </p:nvSpPr>
        <p:spPr>
          <a:xfrm>
            <a:off x="272218" y="700585"/>
            <a:ext cx="11649976" cy="5565743"/>
          </a:xfrm>
          <a:prstGeom prst="rect">
            <a:avLst/>
          </a:prstGeom>
        </p:spPr>
        <p:txBody>
          <a:bodyPr>
            <a:noAutofit/>
          </a:bodyPr>
          <a:lstStyle>
            <a:lvl1pPr marL="342900" indent="-342900" algn="l" defTabSz="914400" rtl="0" eaLnBrk="1" latinLnBrk="0" hangingPunct="1">
              <a:spcBef>
                <a:spcPts val="600"/>
              </a:spcBef>
              <a:spcAft>
                <a:spcPts val="0"/>
              </a:spcAft>
              <a:buClr>
                <a:schemeClr val="accent1"/>
              </a:buClr>
              <a:buSzPct val="80000"/>
              <a:buFontTx/>
              <a:buBlip>
                <a:blip r:embed="rId2"/>
              </a:buBlip>
              <a:defRPr sz="2000" b="0" i="0" kern="1200">
                <a:solidFill>
                  <a:schemeClr val="tx1"/>
                </a:solidFill>
                <a:latin typeface="Effra Light" charset="0"/>
                <a:ea typeface="Effra Light" charset="0"/>
                <a:cs typeface="Effra Light" charset="0"/>
              </a:defRPr>
            </a:lvl1pPr>
            <a:lvl2pPr marL="548640" indent="-180975" algn="l" defTabSz="914400" rtl="0" eaLnBrk="1" latinLnBrk="0" hangingPunct="1">
              <a:spcBef>
                <a:spcPts val="200"/>
              </a:spcBef>
              <a:spcAft>
                <a:spcPts val="0"/>
              </a:spcAft>
              <a:buClr>
                <a:schemeClr val="accent1"/>
              </a:buClr>
              <a:buSzPct val="80000"/>
              <a:buFontTx/>
              <a:buBlip>
                <a:blip r:embed="rId2"/>
              </a:buBlip>
              <a:defRPr sz="1800" b="0" i="0" kern="1200" spc="0">
                <a:solidFill>
                  <a:schemeClr val="tx1"/>
                </a:solidFill>
                <a:latin typeface="Effra Light" charset="0"/>
                <a:ea typeface="Effra Light" charset="0"/>
                <a:cs typeface="Effra Light" charset="0"/>
              </a:defRPr>
            </a:lvl2pPr>
            <a:lvl3pPr marL="746125" indent="-176213" algn="l" defTabSz="914400" rtl="0" eaLnBrk="1" latinLnBrk="0" hangingPunct="1">
              <a:spcBef>
                <a:spcPts val="200"/>
              </a:spcBef>
              <a:spcAft>
                <a:spcPts val="0"/>
              </a:spcAft>
              <a:buClr>
                <a:schemeClr val="accent1"/>
              </a:buClr>
              <a:buSzPct val="80000"/>
              <a:buFontTx/>
              <a:buBlip>
                <a:blip r:embed="rId2"/>
              </a:buBlip>
              <a:defRPr sz="14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914400" indent="-168275" algn="l" defTabSz="914400" rtl="0" eaLnBrk="1" latinLnBrk="0" hangingPunct="1">
              <a:spcBef>
                <a:spcPts val="200"/>
              </a:spcBef>
              <a:spcAft>
                <a:spcPts val="0"/>
              </a:spcAft>
              <a:buClr>
                <a:schemeClr val="accent1"/>
              </a:buClr>
              <a:buSzPct val="80000"/>
              <a:buFontTx/>
              <a:buBlip>
                <a:blip r:embed="rId2"/>
              </a:buBlip>
              <a:defRPr sz="12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4pPr>
            <a:lvl5pPr marL="1082675" indent="-168275" algn="l" defTabSz="914400" rtl="0" eaLnBrk="1" latinLnBrk="0" hangingPunct="1">
              <a:spcBef>
                <a:spcPts val="200"/>
              </a:spcBef>
              <a:spcAft>
                <a:spcPts val="0"/>
              </a:spcAft>
              <a:buClr>
                <a:schemeClr val="accent1"/>
              </a:buClr>
              <a:buSzPct val="80000"/>
              <a:buFontTx/>
              <a:buBlip>
                <a:blip r:embed="rId2"/>
              </a:buBlip>
              <a:defRPr sz="105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Aft>
                <a:spcPts val="600"/>
              </a:spcAft>
              <a:buClr>
                <a:schemeClr val="bg2"/>
              </a:buClr>
              <a:buNone/>
            </a:pPr>
            <a:r>
              <a:rPr lang="en-US" sz="1200" u="sng" dirty="0">
                <a:latin typeface="Effra" panose="020B0603020203020204" pitchFamily="34" charset="0"/>
                <a:cs typeface="Effra" panose="020B0603020203020204" pitchFamily="34" charset="0"/>
              </a:rPr>
              <a:t>RPS-33</a:t>
            </a:r>
            <a:br>
              <a:rPr lang="en-US" sz="1200" u="sng" dirty="0">
                <a:latin typeface="Effra" panose="020B0603020203020204" pitchFamily="34" charset="0"/>
                <a:cs typeface="Effra" panose="020B0603020203020204" pitchFamily="34" charset="0"/>
              </a:rPr>
            </a:br>
            <a:r>
              <a:rPr lang="en-US" sz="1200" dirty="0">
                <a:latin typeface="Effra Light" panose="020B0403020203020204" pitchFamily="34" charset="0"/>
                <a:cs typeface="Effra Light" panose="020B0403020203020204" pitchFamily="34" charset="0"/>
              </a:rPr>
              <a:t>AMD Radeon™ Pro Software for Enterprise 18.Q3 is up to an est. 53% faster in Autodesk® 3ds Max® 2015 than AMD Radeon™ Pro Software Enterprise Driver 17.Q3 when using the Radeon™ Pro WX 7100. Testing conducted by AMD Performance Labs as of Aug 1st, 2018 on a test system comprising of an Intel® Xeon® 4-core W-2125, 32GB RAM, Windows® 10 Fall Creators Update Professional 64-bit, AMD Radeon™ Pro WX 7100, AMD Radeon™ Pro Software Enterprise Driver 17.Q3/AMD Radeon™ Pro Software for Enterprise 18.Q3. Rule compliant in all but OS version. Benchmark Application: SPECapc® for 3ds Max® 2015 Graphics Composite (4K 8xAA). AMD Radeon™ Pro Software Enterprise Driver 17.Q3 score: 1.91. AMD Radeon™ Pro Software for Enterprise 18.Q3 score: 2.93. Performance Differential: (2.93-1.91)/1.91*100 = ~53.40% faster performance with AMD Radeon™ Pro Software for Enterprise 18.Q3. Scores are based on AMD internal lab measurements/modelling and may vary. Additional information about the SPEC benchmarks can be found at www.spec.org/gwpg. PC manufacturers may vary configurations, yielding different results. Performance may vary based on use of latest drivers. RPS-33</a:t>
            </a:r>
          </a:p>
          <a:p>
            <a:pPr marL="0" indent="0">
              <a:spcAft>
                <a:spcPts val="600"/>
              </a:spcAft>
              <a:buClr>
                <a:schemeClr val="bg2"/>
              </a:buClr>
              <a:buNone/>
            </a:pPr>
            <a:r>
              <a:rPr lang="en-US" sz="1200" u="sng" dirty="0">
                <a:latin typeface="Effra" panose="020B0603020203020204" pitchFamily="34" charset="0"/>
                <a:cs typeface="Effra" panose="020B0603020203020204" pitchFamily="34" charset="0"/>
              </a:rPr>
              <a:t>RPS-34</a:t>
            </a:r>
            <a:br>
              <a:rPr lang="en-US" sz="1200" u="sng" dirty="0">
                <a:latin typeface="Effra" panose="020B0603020203020204" pitchFamily="34" charset="0"/>
                <a:cs typeface="Effra" panose="020B0603020203020204" pitchFamily="34" charset="0"/>
              </a:rPr>
            </a:br>
            <a:r>
              <a:rPr lang="en-US" sz="1200" dirty="0">
                <a:latin typeface="Effra Light" panose="020B0403020203020204" pitchFamily="34" charset="0"/>
                <a:cs typeface="Effra Light" panose="020B0403020203020204" pitchFamily="34" charset="0"/>
              </a:rPr>
              <a:t>AMD Radeon™ Pro Software for Enterprise 18.Q3 is up to 17% faster in </a:t>
            </a:r>
            <a:r>
              <a:rPr lang="en-US" sz="1200" dirty="0" err="1">
                <a:latin typeface="Effra Light" panose="020B0403020203020204" pitchFamily="34" charset="0"/>
                <a:cs typeface="Effra Light" panose="020B0403020203020204" pitchFamily="34" charset="0"/>
              </a:rPr>
              <a:t>VRMark</a:t>
            </a:r>
            <a:r>
              <a:rPr lang="en-US" sz="1200" dirty="0">
                <a:latin typeface="Effra Light" panose="020B0403020203020204" pitchFamily="34" charset="0"/>
                <a:cs typeface="Effra Light" panose="020B0403020203020204" pitchFamily="34" charset="0"/>
              </a:rPr>
              <a:t>® Cyan Room than AMD Radeon™ Pro Software Enterprise Driver 17.Q3 when using the Radeon™ Pro WX 7100. Testing conducted by AMD Performance Labs as of Aug 1st, 2018 on a test system comprising of an Intel® Xeon® 4-core W-2125, 32GB RAM, Windows® 10 Fall Creators Update Professional 64-bit, AMD Radeon™ Pro WX 7100, AMD Radeon™ Pro Software Enterprise Driver 17.Q3/AMD Radeon™ Pro Software for Enterprise 18.Q3. Benchmark Application: </a:t>
            </a:r>
            <a:r>
              <a:rPr lang="en-US" sz="1200" dirty="0" err="1">
                <a:latin typeface="Effra Light" panose="020B0403020203020204" pitchFamily="34" charset="0"/>
                <a:cs typeface="Effra Light" panose="020B0403020203020204" pitchFamily="34" charset="0"/>
              </a:rPr>
              <a:t>VRMark</a:t>
            </a:r>
            <a:r>
              <a:rPr lang="en-US" sz="1200" dirty="0">
                <a:latin typeface="Effra Light" panose="020B0403020203020204" pitchFamily="34" charset="0"/>
                <a:cs typeface="Effra Light" panose="020B0403020203020204" pitchFamily="34" charset="0"/>
              </a:rPr>
              <a:t>® Cyan Room. AMD Radeon™ Pro Software Enterprise Driver 17.Q3 score: 80.68 fps. AMD Radeon™ Pro Software for Enterprise 18.Q3 score: 94.62 fps. Performance Differential: (94.62-80.68)/80.68*100 = ~17.27% faster performance with AMD Radeon™ Pro Software for Enterprise 18.Q3. Scores are based on AMD internal lab measurements/modelling and may vary. PC manufacturers may vary configurations, yielding different results. Performance may vary based on use of the latest drivers. RPS-34</a:t>
            </a:r>
          </a:p>
          <a:p>
            <a:pPr marL="0" indent="0">
              <a:spcAft>
                <a:spcPts val="600"/>
              </a:spcAft>
              <a:buClr>
                <a:schemeClr val="bg2"/>
              </a:buClr>
              <a:buNone/>
            </a:pPr>
            <a:r>
              <a:rPr lang="en-US" sz="1200" u="sng" dirty="0">
                <a:latin typeface="Effra" panose="020B0603020203020204" pitchFamily="34" charset="0"/>
                <a:cs typeface="Effra" panose="020B0603020203020204" pitchFamily="34" charset="0"/>
              </a:rPr>
              <a:t>RPS-35</a:t>
            </a:r>
            <a:br>
              <a:rPr lang="en-US" sz="1200" u="sng" dirty="0">
                <a:latin typeface="Effra" panose="020B0603020203020204" pitchFamily="34" charset="0"/>
                <a:cs typeface="Effra" panose="020B0603020203020204" pitchFamily="34" charset="0"/>
              </a:rPr>
            </a:br>
            <a:r>
              <a:rPr lang="en-US" sz="1200" dirty="0">
                <a:latin typeface="Effra Light" panose="020B0403020203020204" pitchFamily="34" charset="0"/>
                <a:cs typeface="Effra Light" panose="020B0403020203020204" pitchFamily="34" charset="0"/>
              </a:rPr>
              <a:t>According to QA Consultants’ results as further internally analyzed by AMD, AMD Radeon™ Pro Software Enterprise Edition 18.Q2 and the AMD Radeon™ Pro WX 3100 are up to 25% more stable than the NVIDIA Quadro® Desktop 391.58 ODE driver and the NVIDIA Quadro® P600 when tested with the Microsoft Windows HLK 64-bit CRASH stress test for 288 hours. Testing conducted by QA Consultants commissioned by AMD as of July 11th, 2018, and further internal analysis by AMD on a white box test system comprising of an Intel® Core™ 6-core i5-8400, 16GB RAM, Windows® 10 April 2018 Update 64-bit, AMD Radeon™ Pro WX 3100 graphics card and AMD Radeon™ Pro Software Enterprise Edition 18.Q2/NVIDIA Quadro® P600 graphics card and NVIDIA Quadro® Desktop 391.58 ODE driver. Benchmark Application: Microsoft Windows HLK 4 Hour 64-bit CRASH GPU Stress Test, ran for a total of 288 hours (for 12 days, 24 hours a day). AMD Radeon™ Pro Software Enterprise Edition 18.Q2 and the AMD Radeon™ Pro WX 3100: stable for 81.94% of the 288 hours. NVIDIA Quadro® Desktop 391.58 ODE driver and the NVIDIA Quadro® P600: stable for 56.94% of the 288 hours. Differential: 81.94-56.94= ~25% better stability with AMD Radeon™ Pro Software Enterprise Edition 18.Q2 and the AMD Radeon™ Pro WX 3100. Scores (pass/fail) are based on external lab measurements/modelling and further internal analysis by AMD and may vary. PC manufacturers may vary configurations, yielding different results. Performance may vary based on use of the latest drivers. For more information, see pages 113, 119 of https://www.amd.com/system/files/documents/graphics-driver-quality.pdf. RPS-35</a:t>
            </a:r>
          </a:p>
          <a:p>
            <a:pPr marL="0" indent="0">
              <a:spcAft>
                <a:spcPts val="600"/>
              </a:spcAft>
              <a:buClr>
                <a:schemeClr val="bg2"/>
              </a:buClr>
              <a:buNone/>
            </a:pPr>
            <a:endParaRPr lang="en-US" sz="1200" dirty="0">
              <a:latin typeface="Effra Light" panose="020B0403020203020204" pitchFamily="34" charset="0"/>
              <a:cs typeface="Effra Light" panose="020B0403020203020204" pitchFamily="34" charset="0"/>
            </a:endParaRPr>
          </a:p>
          <a:p>
            <a:pPr marL="0" indent="0">
              <a:spcAft>
                <a:spcPts val="600"/>
              </a:spcAft>
              <a:buClr>
                <a:schemeClr val="bg2"/>
              </a:buClr>
              <a:buNone/>
            </a:pPr>
            <a:endParaRPr lang="en-US" sz="1200" dirty="0"/>
          </a:p>
          <a:p>
            <a:pPr marL="0" indent="0">
              <a:spcAft>
                <a:spcPts val="600"/>
              </a:spcAft>
              <a:buClr>
                <a:schemeClr val="bg2"/>
              </a:buClr>
              <a:buNone/>
            </a:pPr>
            <a:br>
              <a:rPr lang="en-US" sz="1200" dirty="0"/>
            </a:br>
            <a:endParaRPr lang="en-US" sz="1200" dirty="0"/>
          </a:p>
          <a:p>
            <a:pPr marL="228600" indent="-228600">
              <a:spcAft>
                <a:spcPts val="600"/>
              </a:spcAft>
              <a:buClr>
                <a:schemeClr val="bg2"/>
              </a:buClr>
              <a:buAutoNum type="arabicPeriod"/>
            </a:pPr>
            <a:endParaRPr lang="en-US" sz="1200" dirty="0"/>
          </a:p>
          <a:p>
            <a:pPr marL="0" indent="0">
              <a:spcAft>
                <a:spcPts val="600"/>
              </a:spcAft>
              <a:buClr>
                <a:schemeClr val="bg2"/>
              </a:buClr>
              <a:buNone/>
            </a:pPr>
            <a:r>
              <a:rPr lang="en-US" sz="1200" dirty="0"/>
              <a:t> </a:t>
            </a:r>
          </a:p>
        </p:txBody>
      </p:sp>
      <p:sp>
        <p:nvSpPr>
          <p:cNvPr id="7" name="Rectangle 6">
            <a:extLst>
              <a:ext uri="{FF2B5EF4-FFF2-40B4-BE49-F238E27FC236}">
                <a16:creationId xmlns:a16="http://schemas.microsoft.com/office/drawing/2014/main" id="{8B659811-58F8-47FE-B474-5554094B9E27}"/>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Tree>
    <p:extLst>
      <p:ext uri="{BB962C8B-B14F-4D97-AF65-F5344CB8AC3E}">
        <p14:creationId xmlns:p14="http://schemas.microsoft.com/office/powerpoint/2010/main" val="20300883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ruck&#10;&#10;Description generated with high confidence">
            <a:extLst>
              <a:ext uri="{FF2B5EF4-FFF2-40B4-BE49-F238E27FC236}">
                <a16:creationId xmlns:a16="http://schemas.microsoft.com/office/drawing/2014/main" id="{BF6DB715-C61C-46AC-BA6A-730A95F9A7B9}"/>
              </a:ext>
            </a:extLst>
          </p:cNvPr>
          <p:cNvPicPr>
            <a:picLocks noChangeAspect="1"/>
          </p:cNvPicPr>
          <p:nvPr/>
        </p:nvPicPr>
        <p:blipFill rotWithShape="1">
          <a:blip r:embed="rId3">
            <a:extLst>
              <a:ext uri="{28A0092B-C50C-407E-A947-70E740481C1C}">
                <a14:useLocalDpi xmlns:a14="http://schemas.microsoft.com/office/drawing/2010/main" val="0"/>
              </a:ext>
            </a:extLst>
          </a:blip>
          <a:srcRect b="5859"/>
          <a:stretch/>
        </p:blipFill>
        <p:spPr>
          <a:xfrm>
            <a:off x="-1" y="0"/>
            <a:ext cx="12192001" cy="6456213"/>
          </a:xfrm>
          <a:prstGeom prst="rect">
            <a:avLst/>
          </a:prstGeom>
        </p:spPr>
      </p:pic>
      <p:sp>
        <p:nvSpPr>
          <p:cNvPr id="18" name="Rectangle 17">
            <a:extLst>
              <a:ext uri="{FF2B5EF4-FFF2-40B4-BE49-F238E27FC236}">
                <a16:creationId xmlns:a16="http://schemas.microsoft.com/office/drawing/2014/main" id="{AF766191-17D3-4E87-965E-1CB987FDDD4B}"/>
              </a:ext>
            </a:extLst>
          </p:cNvPr>
          <p:cNvSpPr/>
          <p:nvPr/>
        </p:nvSpPr>
        <p:spPr>
          <a:xfrm rot="16200000">
            <a:off x="2868910" y="-2868912"/>
            <a:ext cx="6454181" cy="12192001"/>
          </a:xfrm>
          <a:prstGeom prst="rect">
            <a:avLst/>
          </a:prstGeom>
          <a:gradFill>
            <a:gsLst>
              <a:gs pos="99000">
                <a:srgbClr val="0000E1">
                  <a:alpha val="80000"/>
                </a:srgbClr>
              </a:gs>
              <a:gs pos="0">
                <a:srgbClr val="0000E1">
                  <a:alpha val="10000"/>
                </a:srgb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Effra Light"/>
              <a:ea typeface="+mn-ea"/>
              <a:cs typeface="+mn-cs"/>
            </a:endParaRPr>
          </a:p>
        </p:txBody>
      </p:sp>
      <p:sp>
        <p:nvSpPr>
          <p:cNvPr id="20" name="Rectangle 19">
            <a:extLst>
              <a:ext uri="{FF2B5EF4-FFF2-40B4-BE49-F238E27FC236}">
                <a16:creationId xmlns:a16="http://schemas.microsoft.com/office/drawing/2014/main" id="{22D7B6D1-7D29-4451-9CBE-35A775F05856}"/>
              </a:ext>
            </a:extLst>
          </p:cNvPr>
          <p:cNvSpPr/>
          <p:nvPr/>
        </p:nvSpPr>
        <p:spPr>
          <a:xfrm>
            <a:off x="0" y="0"/>
            <a:ext cx="12192000" cy="6455664"/>
          </a:xfrm>
          <a:prstGeom prst="rect">
            <a:avLst/>
          </a:prstGeom>
          <a:gradFill flip="none" rotWithShape="1">
            <a:gsLst>
              <a:gs pos="100000">
                <a:srgbClr val="00003B"/>
              </a:gs>
              <a:gs pos="25000">
                <a:srgbClr val="00003B">
                  <a:alpha val="0"/>
                </a:srgbClr>
              </a:gs>
            </a:gsLst>
            <a:lin ang="54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5" name="Rectangle 14" hidden="1">
            <a:extLst>
              <a:ext uri="{FF2B5EF4-FFF2-40B4-BE49-F238E27FC236}">
                <a16:creationId xmlns:a16="http://schemas.microsoft.com/office/drawing/2014/main" id="{3FB4B958-5B7A-4563-85FD-26F50C9ED1B9}"/>
              </a:ext>
            </a:extLst>
          </p:cNvPr>
          <p:cNvSpPr/>
          <p:nvPr/>
        </p:nvSpPr>
        <p:spPr>
          <a:xfrm>
            <a:off x="0" y="1"/>
            <a:ext cx="12192000" cy="6455664"/>
          </a:xfrm>
          <a:prstGeom prst="rect">
            <a:avLst/>
          </a:prstGeom>
          <a:gradFill flip="none" rotWithShape="1">
            <a:gsLst>
              <a:gs pos="100000">
                <a:sysClr val="windowText" lastClr="000000">
                  <a:alpha val="75000"/>
                </a:sysClr>
              </a:gs>
              <a:gs pos="25000">
                <a:sysClr val="windowText" lastClr="000000">
                  <a:alpha val="0"/>
                </a:sysClr>
              </a:gs>
            </a:gsLst>
            <a:lin ang="54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62AB0971-009B-447A-ABDC-3067C487EFF9}"/>
              </a:ext>
            </a:extLst>
          </p:cNvPr>
          <p:cNvSpPr/>
          <p:nvPr/>
        </p:nvSpPr>
        <p:spPr>
          <a:xfrm>
            <a:off x="1" y="116420"/>
            <a:ext cx="5410048" cy="365760"/>
          </a:xfrm>
          <a:prstGeom prst="rect">
            <a:avLst/>
          </a:prstGeom>
          <a:gradFill>
            <a:gsLst>
              <a:gs pos="25000">
                <a:srgbClr val="FFFFFF">
                  <a:alpha val="82000"/>
                </a:srgbClr>
              </a:gs>
              <a:gs pos="100000">
                <a:sysClr val="window" lastClr="FFFFFF"/>
              </a:gs>
              <a:gs pos="0">
                <a:sysClr val="window" lastClr="FFFFFF">
                  <a:alpha val="0"/>
                </a:sysClr>
              </a:gs>
            </a:gsLst>
            <a:lin ang="10800000" scaled="1"/>
          </a:gradFill>
          <a:ln w="12700" cap="flat" cmpd="sng" algn="ctr">
            <a:noFill/>
            <a:prstDash val="solid"/>
            <a:miter lim="800000"/>
          </a:ln>
          <a:effectLst/>
        </p:spPr>
        <p:txBody>
          <a:bodyPr rtlCol="0" anchor="ctr"/>
          <a:lstStyle/>
          <a:p>
            <a:pPr algn="ctr"/>
            <a:endParaRPr lang="en-US" sz="1100" kern="0">
              <a:solidFill>
                <a:prstClr val="white"/>
              </a:solidFill>
              <a:latin typeface="Effra Medium" panose="020B0703020203020204" pitchFamily="34" charset="0"/>
              <a:cs typeface="Effra Medium" panose="020B0703020203020204" pitchFamily="34" charset="0"/>
            </a:endParaRPr>
          </a:p>
        </p:txBody>
      </p:sp>
      <p:sp>
        <p:nvSpPr>
          <p:cNvPr id="12" name="Rectangle 11">
            <a:extLst>
              <a:ext uri="{FF2B5EF4-FFF2-40B4-BE49-F238E27FC236}">
                <a16:creationId xmlns:a16="http://schemas.microsoft.com/office/drawing/2014/main" id="{BF4FA9B5-B615-47B2-82CF-A2A13B8FBEA0}"/>
              </a:ext>
            </a:extLst>
          </p:cNvPr>
          <p:cNvSpPr/>
          <p:nvPr/>
        </p:nvSpPr>
        <p:spPr>
          <a:xfrm>
            <a:off x="1" y="0"/>
            <a:ext cx="5700313" cy="117936"/>
          </a:xfrm>
          <a:prstGeom prst="rect">
            <a:avLst/>
          </a:prstGeom>
          <a:gradFill>
            <a:gsLst>
              <a:gs pos="100000">
                <a:srgbClr val="0000E1"/>
              </a:gs>
              <a:gs pos="0">
                <a:srgbClr val="0000E1">
                  <a:alpha val="0"/>
                </a:srgbClr>
              </a:gs>
            </a:gsLst>
            <a:lin ang="10800000" scaled="0"/>
          </a:gra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sp>
        <p:nvSpPr>
          <p:cNvPr id="68" name="Rectangle 67">
            <a:extLst>
              <a:ext uri="{FF2B5EF4-FFF2-40B4-BE49-F238E27FC236}">
                <a16:creationId xmlns:a16="http://schemas.microsoft.com/office/drawing/2014/main" id="{E365CC10-BB8E-4252-9839-705953336885}"/>
              </a:ext>
            </a:extLst>
          </p:cNvPr>
          <p:cNvSpPr/>
          <p:nvPr/>
        </p:nvSpPr>
        <p:spPr>
          <a:xfrm>
            <a:off x="2844493" y="3934237"/>
            <a:ext cx="3211439" cy="738664"/>
          </a:xfrm>
          <a:prstGeom prst="rect">
            <a:avLst/>
          </a:prstGeom>
        </p:spPr>
        <p:txBody>
          <a:bodyPr wrap="square" lIns="0" tIns="0" rIns="0" bIns="0" anchor="t" anchorCtr="0">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prstClr val="white"/>
              </a:solidFill>
              <a:effectLst/>
              <a:uLnTx/>
              <a:uFillTx/>
              <a:latin typeface="Effra Light"/>
              <a:ea typeface="+mn-ea"/>
              <a:cs typeface="Effra Light" panose="020B0403020203020204" pitchFamily="34" charset="0"/>
            </a:endParaRPr>
          </a:p>
        </p:txBody>
      </p:sp>
      <p:sp>
        <p:nvSpPr>
          <p:cNvPr id="27" name="TextBox 26">
            <a:extLst>
              <a:ext uri="{FF2B5EF4-FFF2-40B4-BE49-F238E27FC236}">
                <a16:creationId xmlns:a16="http://schemas.microsoft.com/office/drawing/2014/main" id="{BDB1A666-C7BE-4CC4-91BD-C11FE0966254}"/>
              </a:ext>
            </a:extLst>
          </p:cNvPr>
          <p:cNvSpPr txBox="1"/>
          <p:nvPr/>
        </p:nvSpPr>
        <p:spPr>
          <a:xfrm>
            <a:off x="222280" y="131887"/>
            <a:ext cx="3682585" cy="369332"/>
          </a:xfrm>
          <a:prstGeom prst="rect">
            <a:avLst/>
          </a:prstGeom>
          <a:noFill/>
        </p:spPr>
        <p:txBody>
          <a:bodyPr wrap="square" lIns="0" rIns="0" rtlCol="0">
            <a:spAutoFit/>
          </a:bodyPr>
          <a:lstStyle/>
          <a:p>
            <a:pPr lvl="0">
              <a:defRPr/>
            </a:pPr>
            <a:r>
              <a:rPr lang="en-US">
                <a:solidFill>
                  <a:schemeClr val="bg1"/>
                </a:solidFill>
                <a:latin typeface="Effra Medium" panose="020B0703020203020204" pitchFamily="34" charset="0"/>
                <a:cs typeface="Effra Medium" panose="020B0703020203020204" pitchFamily="34" charset="0"/>
              </a:rPr>
              <a:t>AMD RADEON</a:t>
            </a:r>
            <a:r>
              <a:rPr lang="en-US" sz="1000" baseline="76000">
                <a:solidFill>
                  <a:schemeClr val="bg1"/>
                </a:solidFill>
                <a:latin typeface="Effra Medium" panose="020B0703020203020204" pitchFamily="34" charset="0"/>
                <a:cs typeface="Effra Medium" panose="020B0703020203020204" pitchFamily="34" charset="0"/>
              </a:rPr>
              <a:t>TM</a:t>
            </a:r>
            <a:r>
              <a:rPr lang="en-US">
                <a:solidFill>
                  <a:srgbClr val="000000"/>
                </a:solidFill>
                <a:latin typeface="Effra Medium" panose="020B0703020203020204" pitchFamily="34" charset="0"/>
                <a:cs typeface="Effra Medium" panose="020B0703020203020204" pitchFamily="34" charset="0"/>
              </a:rPr>
              <a:t> PRO SOFTWARE</a:t>
            </a:r>
          </a:p>
        </p:txBody>
      </p:sp>
      <p:sp>
        <p:nvSpPr>
          <p:cNvPr id="16" name="TextBox 15">
            <a:extLst>
              <a:ext uri="{FF2B5EF4-FFF2-40B4-BE49-F238E27FC236}">
                <a16:creationId xmlns:a16="http://schemas.microsoft.com/office/drawing/2014/main" id="{BC14C0BA-C255-4216-8448-4FF9E2AAF662}"/>
              </a:ext>
            </a:extLst>
          </p:cNvPr>
          <p:cNvSpPr txBox="1"/>
          <p:nvPr/>
        </p:nvSpPr>
        <p:spPr>
          <a:xfrm>
            <a:off x="2904261" y="2332520"/>
            <a:ext cx="6383479" cy="1920526"/>
          </a:xfrm>
          <a:prstGeom prst="rect">
            <a:avLst/>
          </a:prstGeom>
          <a:noFill/>
          <a:effectLst/>
        </p:spPr>
        <p:txBody>
          <a:bodyPr wrap="none" rtlCol="0">
            <a:spAutoFit/>
          </a:bodyPr>
          <a:lstStyle/>
          <a:p>
            <a:pPr>
              <a:lnSpc>
                <a:spcPct val="80000"/>
              </a:lnSpc>
            </a:pPr>
            <a:endParaRPr lang="en-CA" sz="7200" dirty="0">
              <a:solidFill>
                <a:prstClr val="white"/>
              </a:solidFill>
              <a:latin typeface="Effra Light" panose="020B0403020203020204" pitchFamily="34" charset="0"/>
              <a:cs typeface="Effra Light" panose="020B0403020203020204" pitchFamily="34" charset="0"/>
            </a:endParaRPr>
          </a:p>
          <a:p>
            <a:pPr>
              <a:lnSpc>
                <a:spcPct val="80000"/>
              </a:lnSpc>
            </a:pPr>
            <a:r>
              <a:rPr lang="en-CA" sz="7200" b="1" dirty="0">
                <a:solidFill>
                  <a:prstClr val="white"/>
                </a:solidFill>
                <a:effectLst>
                  <a:outerShdw blurRad="165100" dist="12700" dir="2700000" algn="tl" rotWithShape="0">
                    <a:prstClr val="black">
                      <a:alpha val="40000"/>
                    </a:prstClr>
                  </a:outerShdw>
                </a:effectLst>
                <a:latin typeface="Effra Light" panose="020B0403020203020204" pitchFamily="34" charset="0"/>
                <a:cs typeface="Effra Light" panose="020B0403020203020204" pitchFamily="34" charset="0"/>
              </a:rPr>
              <a:t>Making the Best</a:t>
            </a:r>
          </a:p>
        </p:txBody>
      </p:sp>
      <p:sp>
        <p:nvSpPr>
          <p:cNvPr id="13" name="Rectangle 12">
            <a:extLst>
              <a:ext uri="{FF2B5EF4-FFF2-40B4-BE49-F238E27FC236}">
                <a16:creationId xmlns:a16="http://schemas.microsoft.com/office/drawing/2014/main" id="{B0DE4B82-6F13-4C9B-A5D5-C5C3367C5E86}"/>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grpSp>
        <p:nvGrpSpPr>
          <p:cNvPr id="7" name="Group 6">
            <a:extLst>
              <a:ext uri="{FF2B5EF4-FFF2-40B4-BE49-F238E27FC236}">
                <a16:creationId xmlns:a16="http://schemas.microsoft.com/office/drawing/2014/main" id="{E5FEC501-C77B-4DCD-8E2E-A3C20060B4DE}"/>
              </a:ext>
            </a:extLst>
          </p:cNvPr>
          <p:cNvGrpSpPr/>
          <p:nvPr/>
        </p:nvGrpSpPr>
        <p:grpSpPr>
          <a:xfrm>
            <a:off x="9625380" y="5101539"/>
            <a:ext cx="2415987" cy="1342906"/>
            <a:chOff x="9625380" y="5101539"/>
            <a:chExt cx="2415987" cy="1342906"/>
          </a:xfrm>
        </p:grpSpPr>
        <p:sp>
          <p:nvSpPr>
            <p:cNvPr id="3" name="TextBox 2">
              <a:extLst>
                <a:ext uri="{FF2B5EF4-FFF2-40B4-BE49-F238E27FC236}">
                  <a16:creationId xmlns:a16="http://schemas.microsoft.com/office/drawing/2014/main" id="{CDA6903F-45FC-4BE8-9F6A-1B79AB833DA1}"/>
                </a:ext>
              </a:extLst>
            </p:cNvPr>
            <p:cNvSpPr txBox="1"/>
            <p:nvPr/>
          </p:nvSpPr>
          <p:spPr>
            <a:xfrm>
              <a:off x="9625380" y="6028947"/>
              <a:ext cx="2415987" cy="415498"/>
            </a:xfrm>
            <a:prstGeom prst="rect">
              <a:avLst/>
            </a:prstGeom>
            <a:noFill/>
          </p:spPr>
          <p:txBody>
            <a:bodyPr wrap="square" rtlCol="0">
              <a:spAutoFit/>
            </a:bodyPr>
            <a:lstStyle/>
            <a:p>
              <a:pPr algn="ctr">
                <a:spcAft>
                  <a:spcPts val="600"/>
                </a:spcAft>
                <a:buClr>
                  <a:schemeClr val="bg2"/>
                </a:buClr>
              </a:pPr>
              <a:r>
                <a:rPr lang="en-US" sz="2100" dirty="0">
                  <a:latin typeface="Effra" panose="020B0603020203020204" pitchFamily="34" charset="0"/>
                  <a:cs typeface="Effra" panose="020B0603020203020204" pitchFamily="34" charset="0"/>
                </a:rPr>
                <a:t>FOR ENTERPRISE</a:t>
              </a:r>
            </a:p>
          </p:txBody>
        </p:sp>
        <p:pic>
          <p:nvPicPr>
            <p:cNvPr id="6" name="Picture 5">
              <a:extLst>
                <a:ext uri="{FF2B5EF4-FFF2-40B4-BE49-F238E27FC236}">
                  <a16:creationId xmlns:a16="http://schemas.microsoft.com/office/drawing/2014/main" id="{0DEC5CB2-A5D2-4816-945E-CF11716A3F4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10781" y="5101539"/>
              <a:ext cx="2121408" cy="859741"/>
            </a:xfrm>
            <a:prstGeom prst="rect">
              <a:avLst/>
            </a:prstGeom>
          </p:spPr>
        </p:pic>
      </p:grpSp>
    </p:spTree>
    <p:extLst>
      <p:ext uri="{BB962C8B-B14F-4D97-AF65-F5344CB8AC3E}">
        <p14:creationId xmlns:p14="http://schemas.microsoft.com/office/powerpoint/2010/main" val="34348956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616E1D9-D24C-4462-BB97-405E1E99B51C}"/>
              </a:ext>
            </a:extLst>
          </p:cNvPr>
          <p:cNvSpPr txBox="1"/>
          <p:nvPr/>
        </p:nvSpPr>
        <p:spPr>
          <a:xfrm>
            <a:off x="222280" y="131887"/>
            <a:ext cx="4910014" cy="369332"/>
          </a:xfrm>
          <a:prstGeom prst="rect">
            <a:avLst/>
          </a:prstGeom>
          <a:noFill/>
        </p:spPr>
        <p:txBody>
          <a:bodyPr wrap="square" lIns="0" rIns="0" rtlCol="0">
            <a:spAutoFit/>
          </a:bodyPr>
          <a:lstStyle/>
          <a:p>
            <a:pPr lvl="0"/>
            <a:r>
              <a:rPr lang="en-US">
                <a:solidFill>
                  <a:srgbClr val="000000"/>
                </a:solidFill>
                <a:latin typeface="Effra Medium" panose="020B0703020203020204" pitchFamily="34" charset="0"/>
                <a:cs typeface="Effra Medium" panose="020B0703020203020204" pitchFamily="34" charset="0"/>
              </a:rPr>
              <a:t>ENDNOTES</a:t>
            </a:r>
          </a:p>
        </p:txBody>
      </p:sp>
      <p:sp>
        <p:nvSpPr>
          <p:cNvPr id="5" name="Text Placeholder 6">
            <a:extLst>
              <a:ext uri="{FF2B5EF4-FFF2-40B4-BE49-F238E27FC236}">
                <a16:creationId xmlns:a16="http://schemas.microsoft.com/office/drawing/2014/main" id="{156F5BC8-6E75-4FE1-A83D-7F9CAC9F1078}"/>
              </a:ext>
            </a:extLst>
          </p:cNvPr>
          <p:cNvSpPr txBox="1">
            <a:spLocks/>
          </p:cNvSpPr>
          <p:nvPr/>
        </p:nvSpPr>
        <p:spPr>
          <a:xfrm>
            <a:off x="272218" y="700585"/>
            <a:ext cx="11649976" cy="5565743"/>
          </a:xfrm>
          <a:prstGeom prst="rect">
            <a:avLst/>
          </a:prstGeom>
        </p:spPr>
        <p:txBody>
          <a:bodyPr>
            <a:noAutofit/>
          </a:bodyPr>
          <a:lstStyle>
            <a:lvl1pPr marL="342900" indent="-342900" algn="l" defTabSz="914400" rtl="0" eaLnBrk="1" latinLnBrk="0" hangingPunct="1">
              <a:spcBef>
                <a:spcPts val="600"/>
              </a:spcBef>
              <a:spcAft>
                <a:spcPts val="0"/>
              </a:spcAft>
              <a:buClr>
                <a:schemeClr val="accent1"/>
              </a:buClr>
              <a:buSzPct val="80000"/>
              <a:buFontTx/>
              <a:buBlip>
                <a:blip r:embed="rId2"/>
              </a:buBlip>
              <a:defRPr sz="2000" b="0" i="0" kern="1200">
                <a:solidFill>
                  <a:schemeClr val="tx1"/>
                </a:solidFill>
                <a:latin typeface="Effra Light" charset="0"/>
                <a:ea typeface="Effra Light" charset="0"/>
                <a:cs typeface="Effra Light" charset="0"/>
              </a:defRPr>
            </a:lvl1pPr>
            <a:lvl2pPr marL="548640" indent="-180975" algn="l" defTabSz="914400" rtl="0" eaLnBrk="1" latinLnBrk="0" hangingPunct="1">
              <a:spcBef>
                <a:spcPts val="200"/>
              </a:spcBef>
              <a:spcAft>
                <a:spcPts val="0"/>
              </a:spcAft>
              <a:buClr>
                <a:schemeClr val="accent1"/>
              </a:buClr>
              <a:buSzPct val="80000"/>
              <a:buFontTx/>
              <a:buBlip>
                <a:blip r:embed="rId2"/>
              </a:buBlip>
              <a:defRPr sz="1800" b="0" i="0" kern="1200" spc="0">
                <a:solidFill>
                  <a:schemeClr val="tx1"/>
                </a:solidFill>
                <a:latin typeface="Effra Light" charset="0"/>
                <a:ea typeface="Effra Light" charset="0"/>
                <a:cs typeface="Effra Light" charset="0"/>
              </a:defRPr>
            </a:lvl2pPr>
            <a:lvl3pPr marL="746125" indent="-176213" algn="l" defTabSz="914400" rtl="0" eaLnBrk="1" latinLnBrk="0" hangingPunct="1">
              <a:spcBef>
                <a:spcPts val="200"/>
              </a:spcBef>
              <a:spcAft>
                <a:spcPts val="0"/>
              </a:spcAft>
              <a:buClr>
                <a:schemeClr val="accent1"/>
              </a:buClr>
              <a:buSzPct val="80000"/>
              <a:buFontTx/>
              <a:buBlip>
                <a:blip r:embed="rId2"/>
              </a:buBlip>
              <a:defRPr sz="14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914400" indent="-168275" algn="l" defTabSz="914400" rtl="0" eaLnBrk="1" latinLnBrk="0" hangingPunct="1">
              <a:spcBef>
                <a:spcPts val="200"/>
              </a:spcBef>
              <a:spcAft>
                <a:spcPts val="0"/>
              </a:spcAft>
              <a:buClr>
                <a:schemeClr val="accent1"/>
              </a:buClr>
              <a:buSzPct val="80000"/>
              <a:buFontTx/>
              <a:buBlip>
                <a:blip r:embed="rId2"/>
              </a:buBlip>
              <a:defRPr sz="12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4pPr>
            <a:lvl5pPr marL="1082675" indent="-168275" algn="l" defTabSz="914400" rtl="0" eaLnBrk="1" latinLnBrk="0" hangingPunct="1">
              <a:spcBef>
                <a:spcPts val="200"/>
              </a:spcBef>
              <a:spcAft>
                <a:spcPts val="0"/>
              </a:spcAft>
              <a:buClr>
                <a:schemeClr val="accent1"/>
              </a:buClr>
              <a:buSzPct val="80000"/>
              <a:buFontTx/>
              <a:buBlip>
                <a:blip r:embed="rId2"/>
              </a:buBlip>
              <a:defRPr sz="105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Aft>
                <a:spcPts val="600"/>
              </a:spcAft>
              <a:buClr>
                <a:schemeClr val="bg2"/>
              </a:buClr>
              <a:buNone/>
            </a:pPr>
            <a:r>
              <a:rPr lang="en-US" sz="1200" u="sng" dirty="0">
                <a:latin typeface="Effra" panose="020B0603020203020204" pitchFamily="34" charset="0"/>
                <a:cs typeface="Effra" panose="020B0603020203020204" pitchFamily="34" charset="0"/>
              </a:rPr>
              <a:t>RPS-36</a:t>
            </a:r>
            <a:br>
              <a:rPr lang="en-US" sz="1200" u="sng" dirty="0">
                <a:latin typeface="Effra" panose="020B0603020203020204" pitchFamily="34" charset="0"/>
                <a:cs typeface="Effra" panose="020B0603020203020204" pitchFamily="34" charset="0"/>
              </a:rPr>
            </a:br>
            <a:r>
              <a:rPr lang="en-US" sz="1200" dirty="0">
                <a:latin typeface="Effra Light" panose="020B0403020203020204" pitchFamily="34" charset="0"/>
                <a:cs typeface="Effra Light" panose="020B0403020203020204" pitchFamily="34" charset="0"/>
              </a:rPr>
              <a:t>According to QA Consultants’ results as further internally analyzed by AMD, AMD Radeon™ Pro Software Enterprise Edition 18.Q2 and the AMD Radeon™ Pro WX 7100 are up to 10% more stable than the NVIDIA Quadro® Desktop 391.58 ODE driver and the NVIDIA Quadro® P4000 when tested with the Microsoft Windows HLK 64-bit CRASH stress test for 288 hours. Testing conducted by QA Consultants commissioned by AMD as of July 11th, 2018, and further internal analysis by AMD on a white box test system comprising of an Intel® Core™ 6-core i5-8400, 16GB RAM, Windows® 10 April 2018 Update 64-bit, AMD Radeon™ Pro WX 7100 graphics card and AMD Radeon™ Pro Software Enterprise Edition 18.Q2/NVIDIA Quadro® P4000 graphics card and NVIDIA Quadro® Desktop 391.58 ODE driver. Benchmark Application: Microsoft Windows HLK 4 Hour 64-bit CRASH GPU Stress Test, ran for a total of 288 hours (for 12 days, 24 hours a day). AMD Radeon™ Pro Software Enterprise Edition 18.Q2 and the AMD Radeon™ Pro WX 7100: stable for 93.06% of the 288 hours. NVIDIA Quadro® Desktop 391.58 ODE driver and the NVIDIA Quadro® P4000: stable for 83.33% of the 288 hours. Differential: 93.06-83.33= ~9.73% better stability with AMD Radeon™ Pro Software Enterprise Edition 18.Q2 and the AMD Radeon™ Pro WX 7100. Scores (pass/fail) are based on external lab measurements/modelling and further internal analysis by AMD and may vary. PC manufacturers may vary configurations, yielding different results. Performance may vary based on use of the latest drivers. For more information, see pages 114, 120 of https://www.amd.com/system/files/documents/graphics-driver-quality.pdf. RPS-36</a:t>
            </a:r>
          </a:p>
          <a:p>
            <a:pPr marL="0" indent="0">
              <a:spcAft>
                <a:spcPts val="600"/>
              </a:spcAft>
              <a:buClr>
                <a:schemeClr val="bg2"/>
              </a:buClr>
              <a:buNone/>
            </a:pPr>
            <a:r>
              <a:rPr lang="en-US" sz="1200" u="sng" dirty="0">
                <a:latin typeface="Effra" panose="020B0603020203020204" pitchFamily="34" charset="0"/>
                <a:cs typeface="Effra" panose="020B0603020203020204" pitchFamily="34" charset="0"/>
              </a:rPr>
              <a:t>RPS-37</a:t>
            </a:r>
            <a:br>
              <a:rPr lang="en-US" sz="1200" u="sng" dirty="0">
                <a:latin typeface="Effra" panose="020B0603020203020204" pitchFamily="34" charset="0"/>
                <a:cs typeface="Effra" panose="020B0603020203020204" pitchFamily="34" charset="0"/>
              </a:rPr>
            </a:br>
            <a:r>
              <a:rPr lang="en-US" sz="1200" dirty="0">
                <a:latin typeface="Effra Light" panose="020B0403020203020204" pitchFamily="34" charset="0"/>
                <a:cs typeface="Effra Light" panose="020B0403020203020204" pitchFamily="34" charset="0"/>
              </a:rPr>
              <a:t>According to QA Consultants’ results as further internally analyzed by AMD, AMD Radeon™ Pro Software Enterprise Edition 18.Q2 and the AMD Radeon™ Pro WX 9100 are up to 13% more stable than the NVIDIA Quadro® Desktop 391.58 ODE driver and the NVIDIA Quadro® P5000 when tested with the Microsoft Windows HLK 64-bit CRASH stress test for 288 hours. Testing conducted by QA Consultants commissioned by AMD as of July 11th, 2018, and further internal analysis by AMD on a white box test system comprising of an Intel® Core™ 6-core i5-8400, 16GB RAM, Windows® 10 April 2018 Update 64-bit, AMD Radeon™ Pro WX 9100 graphics card and AMD Radeon™ Pro Software Enterprise Edition 18.Q2/NVIDIA Quadro® P5000 graphics card and NVIDIA Quadro® Desktop 391.58 ODE driver. Benchmark Application: Microsoft Windows HLK 4 Hour 64-bit CRASH GPU Stress Test, ran for a total of 288 hours (for 12 days, 24 hours a day). AMD Radeon™ Pro Software Enterprise Edition 18.Q2 and the AMD Radeon™ Pro WX 9100: stable for 87.5% of the 288 hours. NVIDIA Quadro® Desktop 391.58 ODE driver and the NVIDIA Quadro® P5000: stable for 75% of the 288 hours. Differential: 87.5-75= ~12.5% better stability with AMD Radeon™ Pro Software Enterprise Edition 18.Q2 and the AMD Radeon™ Pro WX 9100. Scores (pass/fail) are based on external lab measurements/modelling and further internal analysis by AMD and may vary. PC manufacturers may vary configurations, yielding different results. Performance may vary based on use of the latest drivers. For more information, see pages 115, 121 of https://www.amd.com/system/files/documents/graphics-driver-quality.pdf.  RPS-37</a:t>
            </a:r>
          </a:p>
          <a:p>
            <a:pPr marL="0" indent="0">
              <a:spcAft>
                <a:spcPts val="600"/>
              </a:spcAft>
              <a:buClr>
                <a:schemeClr val="bg2"/>
              </a:buClr>
              <a:buNone/>
            </a:pPr>
            <a:endParaRPr lang="en-US" sz="1200" dirty="0">
              <a:latin typeface="Effra Light" panose="020B0403020203020204" pitchFamily="34" charset="0"/>
              <a:cs typeface="Effra Light" panose="020B0403020203020204" pitchFamily="34" charset="0"/>
            </a:endParaRPr>
          </a:p>
          <a:p>
            <a:pPr marL="0" indent="0">
              <a:spcAft>
                <a:spcPts val="600"/>
              </a:spcAft>
              <a:buClr>
                <a:schemeClr val="bg2"/>
              </a:buClr>
              <a:buNone/>
            </a:pPr>
            <a:endParaRPr lang="en-US" sz="1200" dirty="0"/>
          </a:p>
          <a:p>
            <a:pPr marL="0" indent="0">
              <a:spcAft>
                <a:spcPts val="600"/>
              </a:spcAft>
              <a:buClr>
                <a:schemeClr val="bg2"/>
              </a:buClr>
              <a:buNone/>
            </a:pPr>
            <a:br>
              <a:rPr lang="en-US" sz="1200" dirty="0"/>
            </a:br>
            <a:endParaRPr lang="en-US" sz="1200" dirty="0"/>
          </a:p>
          <a:p>
            <a:pPr marL="228600" indent="-228600">
              <a:spcAft>
                <a:spcPts val="600"/>
              </a:spcAft>
              <a:buClr>
                <a:schemeClr val="bg2"/>
              </a:buClr>
              <a:buAutoNum type="arabicPeriod"/>
            </a:pPr>
            <a:endParaRPr lang="en-US" sz="1200" dirty="0"/>
          </a:p>
          <a:p>
            <a:pPr marL="0" indent="0">
              <a:spcAft>
                <a:spcPts val="600"/>
              </a:spcAft>
              <a:buClr>
                <a:schemeClr val="bg2"/>
              </a:buClr>
              <a:buNone/>
            </a:pPr>
            <a:r>
              <a:rPr lang="en-US" sz="1200" dirty="0"/>
              <a:t> </a:t>
            </a:r>
          </a:p>
        </p:txBody>
      </p:sp>
      <p:sp>
        <p:nvSpPr>
          <p:cNvPr id="7" name="Rectangle 6">
            <a:extLst>
              <a:ext uri="{FF2B5EF4-FFF2-40B4-BE49-F238E27FC236}">
                <a16:creationId xmlns:a16="http://schemas.microsoft.com/office/drawing/2014/main" id="{8B659811-58F8-47FE-B474-5554094B9E27}"/>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Tree>
    <p:extLst>
      <p:ext uri="{BB962C8B-B14F-4D97-AF65-F5344CB8AC3E}">
        <p14:creationId xmlns:p14="http://schemas.microsoft.com/office/powerpoint/2010/main" val="6825976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616E1D9-D24C-4462-BB97-405E1E99B51C}"/>
              </a:ext>
            </a:extLst>
          </p:cNvPr>
          <p:cNvSpPr txBox="1"/>
          <p:nvPr/>
        </p:nvSpPr>
        <p:spPr>
          <a:xfrm>
            <a:off x="222280" y="131887"/>
            <a:ext cx="4910014" cy="369332"/>
          </a:xfrm>
          <a:prstGeom prst="rect">
            <a:avLst/>
          </a:prstGeom>
          <a:noFill/>
        </p:spPr>
        <p:txBody>
          <a:bodyPr wrap="square" lIns="0" rIns="0" rtlCol="0">
            <a:spAutoFit/>
          </a:bodyPr>
          <a:lstStyle/>
          <a:p>
            <a:pPr lvl="0"/>
            <a:r>
              <a:rPr lang="en-US">
                <a:solidFill>
                  <a:srgbClr val="000000"/>
                </a:solidFill>
                <a:latin typeface="Effra Medium" panose="020B0703020203020204" pitchFamily="34" charset="0"/>
                <a:cs typeface="Effra Medium" panose="020B0703020203020204" pitchFamily="34" charset="0"/>
              </a:rPr>
              <a:t>DISCLAIMER AND ATTRIBUTION</a:t>
            </a:r>
          </a:p>
        </p:txBody>
      </p:sp>
      <p:sp>
        <p:nvSpPr>
          <p:cNvPr id="4" name="Text Placeholder 6">
            <a:extLst>
              <a:ext uri="{FF2B5EF4-FFF2-40B4-BE49-F238E27FC236}">
                <a16:creationId xmlns:a16="http://schemas.microsoft.com/office/drawing/2014/main" id="{5F74715D-4D1D-4B82-A028-C6DAA9C0CCFC}"/>
              </a:ext>
            </a:extLst>
          </p:cNvPr>
          <p:cNvSpPr txBox="1">
            <a:spLocks/>
          </p:cNvSpPr>
          <p:nvPr/>
        </p:nvSpPr>
        <p:spPr>
          <a:xfrm>
            <a:off x="272218" y="4324146"/>
            <a:ext cx="11649976" cy="1942822"/>
          </a:xfrm>
          <a:prstGeom prst="rect">
            <a:avLst/>
          </a:prstGeom>
        </p:spPr>
        <p:txBody>
          <a:bodyPr anchor="b">
            <a:normAutofit/>
          </a:bodyPr>
          <a:lstStyle>
            <a:lvl1pPr marL="342900" indent="-342900" algn="l" defTabSz="914400" rtl="0" eaLnBrk="1" latinLnBrk="0" hangingPunct="1">
              <a:spcBef>
                <a:spcPts val="600"/>
              </a:spcBef>
              <a:spcAft>
                <a:spcPts val="0"/>
              </a:spcAft>
              <a:buClr>
                <a:schemeClr val="accent1"/>
              </a:buClr>
              <a:buSzPct val="80000"/>
              <a:buFontTx/>
              <a:buBlip>
                <a:blip r:embed="rId2"/>
              </a:buBlip>
              <a:defRPr sz="2000" b="0" i="0" kern="1200">
                <a:solidFill>
                  <a:schemeClr val="tx1"/>
                </a:solidFill>
                <a:latin typeface="Effra Light" charset="0"/>
                <a:ea typeface="Effra Light" charset="0"/>
                <a:cs typeface="Effra Light" charset="0"/>
              </a:defRPr>
            </a:lvl1pPr>
            <a:lvl2pPr marL="548640" indent="-180975" algn="l" defTabSz="914400" rtl="0" eaLnBrk="1" latinLnBrk="0" hangingPunct="1">
              <a:spcBef>
                <a:spcPts val="200"/>
              </a:spcBef>
              <a:spcAft>
                <a:spcPts val="0"/>
              </a:spcAft>
              <a:buClr>
                <a:schemeClr val="accent1"/>
              </a:buClr>
              <a:buSzPct val="80000"/>
              <a:buFontTx/>
              <a:buBlip>
                <a:blip r:embed="rId2"/>
              </a:buBlip>
              <a:defRPr sz="1800" b="0" i="0" kern="1200" spc="0">
                <a:solidFill>
                  <a:schemeClr val="tx1"/>
                </a:solidFill>
                <a:latin typeface="Effra Light" charset="0"/>
                <a:ea typeface="Effra Light" charset="0"/>
                <a:cs typeface="Effra Light" charset="0"/>
              </a:defRPr>
            </a:lvl2pPr>
            <a:lvl3pPr marL="746125" indent="-176213" algn="l" defTabSz="914400" rtl="0" eaLnBrk="1" latinLnBrk="0" hangingPunct="1">
              <a:spcBef>
                <a:spcPts val="200"/>
              </a:spcBef>
              <a:spcAft>
                <a:spcPts val="0"/>
              </a:spcAft>
              <a:buClr>
                <a:schemeClr val="accent1"/>
              </a:buClr>
              <a:buSzPct val="80000"/>
              <a:buFontTx/>
              <a:buBlip>
                <a:blip r:embed="rId2"/>
              </a:buBlip>
              <a:defRPr sz="14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914400" indent="-168275" algn="l" defTabSz="914400" rtl="0" eaLnBrk="1" latinLnBrk="0" hangingPunct="1">
              <a:spcBef>
                <a:spcPts val="200"/>
              </a:spcBef>
              <a:spcAft>
                <a:spcPts val="0"/>
              </a:spcAft>
              <a:buClr>
                <a:schemeClr val="accent1"/>
              </a:buClr>
              <a:buSzPct val="80000"/>
              <a:buFontTx/>
              <a:buBlip>
                <a:blip r:embed="rId2"/>
              </a:buBlip>
              <a:defRPr sz="12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4pPr>
            <a:lvl5pPr marL="1082675" indent="-168275" algn="l" defTabSz="914400" rtl="0" eaLnBrk="1" latinLnBrk="0" hangingPunct="1">
              <a:spcBef>
                <a:spcPts val="200"/>
              </a:spcBef>
              <a:spcAft>
                <a:spcPts val="0"/>
              </a:spcAft>
              <a:buClr>
                <a:schemeClr val="accent1"/>
              </a:buClr>
              <a:buSzPct val="80000"/>
              <a:buFontTx/>
              <a:buBlip>
                <a:blip r:embed="rId2"/>
              </a:buBlip>
              <a:defRPr sz="105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en-CA" sz="1200">
                <a:solidFill>
                  <a:srgbClr val="FFFFFF"/>
                </a:solidFill>
                <a:latin typeface="Effra Light" panose="020B0403020203020204" pitchFamily="34" charset="0"/>
                <a:cs typeface="Effra Light" panose="020B0403020203020204" pitchFamily="34" charset="0"/>
              </a:rPr>
              <a:t>© 2018 Advanced Micro Devices, Inc. All rights reserved. AMD, the AMD Arrow logo, Radeon, FirePro, and combinations thereof are trademarks of Advanced Micro Devices, Inc. in the United States and/or other jurisdictions. Windows is a registered trademark of Microsoft Corporation </a:t>
            </a:r>
            <a:r>
              <a:rPr lang="en-US" sz="1200">
                <a:solidFill>
                  <a:srgbClr val="FFFFFF"/>
                </a:solidFill>
                <a:latin typeface="Effra Light" panose="020B0403020203020204" pitchFamily="34" charset="0"/>
                <a:cs typeface="Effra Light" panose="020B0403020203020204" pitchFamily="34" charset="0"/>
              </a:rPr>
              <a:t>in the United States and/or other jurisdictions. SPEC® and the benchmarks </a:t>
            </a:r>
            <a:r>
              <a:rPr lang="en-US" sz="1200" err="1">
                <a:solidFill>
                  <a:srgbClr val="FFFFFF"/>
                </a:solidFill>
                <a:latin typeface="Effra Light" panose="020B0403020203020204" pitchFamily="34" charset="0"/>
                <a:cs typeface="Effra Light" panose="020B0403020203020204" pitchFamily="34" charset="0"/>
              </a:rPr>
              <a:t>SPECviewperf</a:t>
            </a:r>
            <a:r>
              <a:rPr lang="en-US" sz="1200">
                <a:solidFill>
                  <a:srgbClr val="FFFFFF"/>
                </a:solidFill>
                <a:latin typeface="Effra Light" panose="020B0403020203020204" pitchFamily="34" charset="0"/>
                <a:cs typeface="Effra Light" panose="020B0403020203020204" pitchFamily="34" charset="0"/>
              </a:rPr>
              <a:t>® and </a:t>
            </a:r>
            <a:r>
              <a:rPr lang="en-US" sz="1200" err="1">
                <a:solidFill>
                  <a:srgbClr val="FFFFFF"/>
                </a:solidFill>
                <a:latin typeface="Effra Light" panose="020B0403020203020204" pitchFamily="34" charset="0"/>
                <a:cs typeface="Effra Light" panose="020B0403020203020204" pitchFamily="34" charset="0"/>
              </a:rPr>
              <a:t>SPECapc</a:t>
            </a:r>
            <a:r>
              <a:rPr lang="en-US" sz="1200">
                <a:solidFill>
                  <a:srgbClr val="FFFFFF"/>
                </a:solidFill>
                <a:latin typeface="Effra Light" panose="020B0403020203020204" pitchFamily="34" charset="0"/>
                <a:cs typeface="Effra Light" panose="020B0403020203020204" pitchFamily="34" charset="0"/>
              </a:rPr>
              <a:t>® are trademarks of Standard Performance Evaluation Corporation. For more information, go to www.spec.org. </a:t>
            </a:r>
            <a:r>
              <a:rPr lang="en-US" sz="1200">
                <a:solidFill>
                  <a:srgbClr val="FFFFFF"/>
                </a:solidFill>
              </a:rPr>
              <a:t>Other product names used in this publication are for identification purposes only and may be trademarks of their respective companies.</a:t>
            </a:r>
            <a:endParaRPr lang="en-CA" sz="1200">
              <a:solidFill>
                <a:srgbClr val="FFFFFF"/>
              </a:solidFill>
              <a:latin typeface="Effra Light" panose="020B0403020203020204" pitchFamily="34" charset="0"/>
              <a:cs typeface="Effra Light" panose="020B0403020203020204" pitchFamily="34" charset="0"/>
            </a:endParaRPr>
          </a:p>
        </p:txBody>
      </p:sp>
      <p:sp>
        <p:nvSpPr>
          <p:cNvPr id="5" name="Text Placeholder 6">
            <a:extLst>
              <a:ext uri="{FF2B5EF4-FFF2-40B4-BE49-F238E27FC236}">
                <a16:creationId xmlns:a16="http://schemas.microsoft.com/office/drawing/2014/main" id="{156F5BC8-6E75-4FE1-A83D-7F9CAC9F1078}"/>
              </a:ext>
            </a:extLst>
          </p:cNvPr>
          <p:cNvSpPr txBox="1">
            <a:spLocks/>
          </p:cNvSpPr>
          <p:nvPr/>
        </p:nvSpPr>
        <p:spPr>
          <a:xfrm>
            <a:off x="272218" y="700586"/>
            <a:ext cx="11649976" cy="2593074"/>
          </a:xfrm>
          <a:prstGeom prst="rect">
            <a:avLst/>
          </a:prstGeom>
        </p:spPr>
        <p:txBody>
          <a:bodyPr anchor="t">
            <a:noAutofit/>
          </a:bodyPr>
          <a:lstStyle>
            <a:lvl1pPr marL="342900" indent="-342900" algn="l" defTabSz="914400" rtl="0" eaLnBrk="1" latinLnBrk="0" hangingPunct="1">
              <a:spcBef>
                <a:spcPts val="600"/>
              </a:spcBef>
              <a:spcAft>
                <a:spcPts val="0"/>
              </a:spcAft>
              <a:buClr>
                <a:schemeClr val="accent1"/>
              </a:buClr>
              <a:buSzPct val="80000"/>
              <a:buFontTx/>
              <a:buBlip>
                <a:blip r:embed="rId2"/>
              </a:buBlip>
              <a:defRPr sz="2000" b="0" i="0" kern="1200">
                <a:solidFill>
                  <a:schemeClr val="tx1"/>
                </a:solidFill>
                <a:latin typeface="Effra Light" charset="0"/>
                <a:ea typeface="Effra Light" charset="0"/>
                <a:cs typeface="Effra Light" charset="0"/>
              </a:defRPr>
            </a:lvl1pPr>
            <a:lvl2pPr marL="548640" indent="-180975" algn="l" defTabSz="914400" rtl="0" eaLnBrk="1" latinLnBrk="0" hangingPunct="1">
              <a:spcBef>
                <a:spcPts val="200"/>
              </a:spcBef>
              <a:spcAft>
                <a:spcPts val="0"/>
              </a:spcAft>
              <a:buClr>
                <a:schemeClr val="accent1"/>
              </a:buClr>
              <a:buSzPct val="80000"/>
              <a:buFontTx/>
              <a:buBlip>
                <a:blip r:embed="rId2"/>
              </a:buBlip>
              <a:defRPr sz="1800" b="0" i="0" kern="1200" spc="0">
                <a:solidFill>
                  <a:schemeClr val="tx1"/>
                </a:solidFill>
                <a:latin typeface="Effra Light" charset="0"/>
                <a:ea typeface="Effra Light" charset="0"/>
                <a:cs typeface="Effra Light" charset="0"/>
              </a:defRPr>
            </a:lvl2pPr>
            <a:lvl3pPr marL="746125" indent="-176213" algn="l" defTabSz="914400" rtl="0" eaLnBrk="1" latinLnBrk="0" hangingPunct="1">
              <a:spcBef>
                <a:spcPts val="200"/>
              </a:spcBef>
              <a:spcAft>
                <a:spcPts val="0"/>
              </a:spcAft>
              <a:buClr>
                <a:schemeClr val="accent1"/>
              </a:buClr>
              <a:buSzPct val="80000"/>
              <a:buFontTx/>
              <a:buBlip>
                <a:blip r:embed="rId2"/>
              </a:buBlip>
              <a:defRPr sz="14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914400" indent="-168275" algn="l" defTabSz="914400" rtl="0" eaLnBrk="1" latinLnBrk="0" hangingPunct="1">
              <a:spcBef>
                <a:spcPts val="200"/>
              </a:spcBef>
              <a:spcAft>
                <a:spcPts val="0"/>
              </a:spcAft>
              <a:buClr>
                <a:schemeClr val="accent1"/>
              </a:buClr>
              <a:buSzPct val="80000"/>
              <a:buFontTx/>
              <a:buBlip>
                <a:blip r:embed="rId2"/>
              </a:buBlip>
              <a:defRPr sz="12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4pPr>
            <a:lvl5pPr marL="1082675" indent="-168275" algn="l" defTabSz="914400" rtl="0" eaLnBrk="1" latinLnBrk="0" hangingPunct="1">
              <a:spcBef>
                <a:spcPts val="200"/>
              </a:spcBef>
              <a:spcAft>
                <a:spcPts val="0"/>
              </a:spcAft>
              <a:buClr>
                <a:schemeClr val="accent1"/>
              </a:buClr>
              <a:buSzPct val="80000"/>
              <a:buFontTx/>
              <a:buBlip>
                <a:blip r:embed="rId2"/>
              </a:buBlip>
              <a:defRPr sz="105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Aft>
                <a:spcPts val="600"/>
              </a:spcAft>
              <a:buClr>
                <a:schemeClr val="bg2"/>
              </a:buClr>
              <a:buNone/>
            </a:pPr>
            <a:r>
              <a:rPr lang="en-US" sz="1200">
                <a:latin typeface="Effra" panose="020B0603020203020204" pitchFamily="34" charset="0"/>
                <a:cs typeface="Effra" panose="020B0603020203020204" pitchFamily="34" charset="0"/>
              </a:rPr>
              <a:t>DISCLAIMER</a:t>
            </a:r>
          </a:p>
          <a:p>
            <a:pPr marL="0" indent="0">
              <a:spcAft>
                <a:spcPts val="600"/>
              </a:spcAft>
              <a:buClr>
                <a:schemeClr val="bg2"/>
              </a:buClr>
              <a:buNone/>
            </a:pPr>
            <a:br>
              <a:rPr lang="en-US" sz="1200"/>
            </a:br>
            <a:r>
              <a:rPr lang="en-US" sz="1200"/>
              <a:t>The information contained herein is for informational purposes only, and is subject to change without notice. While every precaution has been taken in the preparation of this document, it may contain technical inaccuracies, omissions and typographical errors, and AMD is under no obligation to update or otherwise correct this information.  Advanced Micro Devices, Inc. makes no representations or warranties with respect to the accuracy or completeness of the contents of this document, and assumes no liability of any kind, including the implied warranties of noninfringement, merchantability or fitness for particular purposes, with respect to the operation or use of AMD hardware, software or other products described herein.  No license, including implied or arising by estoppel, to any intellectual property rights is granted by this document. Terms and limitations applicable to the purchase or use of AMD’s products are as set forth in a signed agreement between the parties or in AMD's Standard Terms and Conditions of Sale. GD-18</a:t>
            </a:r>
          </a:p>
          <a:p>
            <a:pPr marL="0" indent="0">
              <a:spcAft>
                <a:spcPts val="600"/>
              </a:spcAft>
              <a:buClr>
                <a:schemeClr val="bg2"/>
              </a:buClr>
              <a:buNone/>
            </a:pPr>
            <a:r>
              <a:rPr lang="en-US" sz="1200"/>
              <a:t>"Vega" is a codename for AMD architecture and is not a product name. </a:t>
            </a:r>
          </a:p>
        </p:txBody>
      </p:sp>
      <p:sp>
        <p:nvSpPr>
          <p:cNvPr id="7" name="Rectangle 6">
            <a:extLst>
              <a:ext uri="{FF2B5EF4-FFF2-40B4-BE49-F238E27FC236}">
                <a16:creationId xmlns:a16="http://schemas.microsoft.com/office/drawing/2014/main" id="{1259C8C5-0972-4F42-80CC-F7596C9CF1D0}"/>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Tree>
    <p:extLst>
      <p:ext uri="{BB962C8B-B14F-4D97-AF65-F5344CB8AC3E}">
        <p14:creationId xmlns:p14="http://schemas.microsoft.com/office/powerpoint/2010/main" val="27296908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erson in a dark room&#10;&#10;Description generated with high confidence">
            <a:extLst>
              <a:ext uri="{FF2B5EF4-FFF2-40B4-BE49-F238E27FC236}">
                <a16:creationId xmlns:a16="http://schemas.microsoft.com/office/drawing/2014/main" id="{F7ACE10C-B797-4E23-97CA-3B6E9BFD67C6}"/>
              </a:ext>
            </a:extLst>
          </p:cNvPr>
          <p:cNvPicPr>
            <a:picLocks noChangeAspect="1"/>
          </p:cNvPicPr>
          <p:nvPr/>
        </p:nvPicPr>
        <p:blipFill rotWithShape="1">
          <a:blip r:embed="rId3">
            <a:extLst>
              <a:ext uri="{28A0092B-C50C-407E-A947-70E740481C1C}">
                <a14:useLocalDpi xmlns:a14="http://schemas.microsoft.com/office/drawing/2010/main" val="0"/>
              </a:ext>
            </a:extLst>
          </a:blip>
          <a:srcRect b="5858"/>
          <a:stretch/>
        </p:blipFill>
        <p:spPr>
          <a:xfrm>
            <a:off x="0" y="0"/>
            <a:ext cx="12191886" cy="6456213"/>
          </a:xfrm>
          <a:prstGeom prst="rect">
            <a:avLst/>
          </a:prstGeom>
        </p:spPr>
      </p:pic>
      <p:sp>
        <p:nvSpPr>
          <p:cNvPr id="42" name="Rectangle 41" hidden="1">
            <a:extLst>
              <a:ext uri="{FF2B5EF4-FFF2-40B4-BE49-F238E27FC236}">
                <a16:creationId xmlns:a16="http://schemas.microsoft.com/office/drawing/2014/main" id="{C7F810AD-3316-452A-816F-E5869AB6DD65}"/>
              </a:ext>
            </a:extLst>
          </p:cNvPr>
          <p:cNvSpPr/>
          <p:nvPr/>
        </p:nvSpPr>
        <p:spPr>
          <a:xfrm>
            <a:off x="0" y="0"/>
            <a:ext cx="12192000" cy="6455664"/>
          </a:xfrm>
          <a:prstGeom prst="rect">
            <a:avLst/>
          </a:prstGeom>
          <a:gradFill flip="none" rotWithShape="1">
            <a:gsLst>
              <a:gs pos="100000">
                <a:sysClr val="windowText" lastClr="000000">
                  <a:alpha val="75000"/>
                </a:sysClr>
              </a:gs>
              <a:gs pos="25000">
                <a:sysClr val="windowText" lastClr="000000">
                  <a:alpha val="0"/>
                </a:sysClr>
              </a:gs>
            </a:gsLst>
            <a:lin ang="54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id="{402EF4C1-0822-46CE-9B4B-F7642169E5AC}"/>
              </a:ext>
            </a:extLst>
          </p:cNvPr>
          <p:cNvSpPr/>
          <p:nvPr/>
        </p:nvSpPr>
        <p:spPr>
          <a:xfrm rot="16200000">
            <a:off x="2868910" y="-2868912"/>
            <a:ext cx="6454181" cy="12192001"/>
          </a:xfrm>
          <a:prstGeom prst="rect">
            <a:avLst/>
          </a:prstGeom>
          <a:gradFill>
            <a:gsLst>
              <a:gs pos="99000">
                <a:srgbClr val="0000E1">
                  <a:alpha val="50000"/>
                </a:srgbClr>
              </a:gs>
              <a:gs pos="0">
                <a:srgbClr val="0000E1">
                  <a:alpha val="0"/>
                </a:srgb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Effra Light"/>
              <a:ea typeface="+mn-ea"/>
              <a:cs typeface="+mn-cs"/>
            </a:endParaRPr>
          </a:p>
        </p:txBody>
      </p:sp>
      <p:sp>
        <p:nvSpPr>
          <p:cNvPr id="19" name="Rectangle 18">
            <a:extLst>
              <a:ext uri="{FF2B5EF4-FFF2-40B4-BE49-F238E27FC236}">
                <a16:creationId xmlns:a16="http://schemas.microsoft.com/office/drawing/2014/main" id="{2F3684A0-3FD7-4A87-988B-5FB088B02AC9}"/>
              </a:ext>
            </a:extLst>
          </p:cNvPr>
          <p:cNvSpPr/>
          <p:nvPr/>
        </p:nvSpPr>
        <p:spPr>
          <a:xfrm>
            <a:off x="0" y="1"/>
            <a:ext cx="12192000" cy="6455664"/>
          </a:xfrm>
          <a:prstGeom prst="rect">
            <a:avLst/>
          </a:prstGeom>
          <a:gradFill flip="none" rotWithShape="1">
            <a:gsLst>
              <a:gs pos="100000">
                <a:srgbClr val="00003B"/>
              </a:gs>
              <a:gs pos="25000">
                <a:srgbClr val="00003B">
                  <a:alpha val="0"/>
                </a:srgbClr>
              </a:gs>
            </a:gsLst>
            <a:lin ang="54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7EBF39D6-B41D-4C77-9F5D-C367347E259E}"/>
              </a:ext>
            </a:extLst>
          </p:cNvPr>
          <p:cNvSpPr/>
          <p:nvPr/>
        </p:nvSpPr>
        <p:spPr>
          <a:xfrm>
            <a:off x="1" y="116420"/>
            <a:ext cx="5410048" cy="365760"/>
          </a:xfrm>
          <a:prstGeom prst="rect">
            <a:avLst/>
          </a:prstGeom>
          <a:gradFill>
            <a:gsLst>
              <a:gs pos="25000">
                <a:srgbClr val="FFFFFF">
                  <a:alpha val="82000"/>
                </a:srgbClr>
              </a:gs>
              <a:gs pos="100000">
                <a:sysClr val="window" lastClr="FFFFFF"/>
              </a:gs>
              <a:gs pos="0">
                <a:sysClr val="window" lastClr="FFFFFF">
                  <a:alpha val="0"/>
                </a:sysClr>
              </a:gs>
            </a:gsLst>
            <a:lin ang="10800000" scaled="1"/>
          </a:gradFill>
          <a:ln w="12700" cap="flat" cmpd="sng" algn="ctr">
            <a:noFill/>
            <a:prstDash val="solid"/>
            <a:miter lim="800000"/>
          </a:ln>
          <a:effectLst/>
        </p:spPr>
        <p:txBody>
          <a:bodyPr rtlCol="0" anchor="ctr"/>
          <a:lstStyle/>
          <a:p>
            <a:pPr algn="ctr"/>
            <a:endParaRPr lang="en-US" sz="1100" kern="0">
              <a:solidFill>
                <a:prstClr val="white"/>
              </a:solidFill>
              <a:latin typeface="Effra Medium" panose="020B0703020203020204" pitchFamily="34" charset="0"/>
              <a:cs typeface="Effra Medium" panose="020B0703020203020204" pitchFamily="34" charset="0"/>
            </a:endParaRPr>
          </a:p>
        </p:txBody>
      </p:sp>
      <p:sp>
        <p:nvSpPr>
          <p:cNvPr id="15" name="Rectangle 14">
            <a:extLst>
              <a:ext uri="{FF2B5EF4-FFF2-40B4-BE49-F238E27FC236}">
                <a16:creationId xmlns:a16="http://schemas.microsoft.com/office/drawing/2014/main" id="{D130056B-1B08-46A4-9162-8AD8E5BA84A5}"/>
              </a:ext>
            </a:extLst>
          </p:cNvPr>
          <p:cNvSpPr/>
          <p:nvPr/>
        </p:nvSpPr>
        <p:spPr>
          <a:xfrm>
            <a:off x="1" y="0"/>
            <a:ext cx="5700313" cy="117936"/>
          </a:xfrm>
          <a:prstGeom prst="rect">
            <a:avLst/>
          </a:prstGeom>
          <a:gradFill>
            <a:gsLst>
              <a:gs pos="100000">
                <a:srgbClr val="0000E1"/>
              </a:gs>
              <a:gs pos="0">
                <a:srgbClr val="0000E1">
                  <a:alpha val="0"/>
                </a:srgbClr>
              </a:gs>
            </a:gsLst>
            <a:lin ang="10800000" scaled="0"/>
          </a:gra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sp>
        <p:nvSpPr>
          <p:cNvPr id="20" name="TextBox 19">
            <a:extLst>
              <a:ext uri="{FF2B5EF4-FFF2-40B4-BE49-F238E27FC236}">
                <a16:creationId xmlns:a16="http://schemas.microsoft.com/office/drawing/2014/main" id="{79EC720A-C58B-4E8E-80DE-98092214011F}"/>
              </a:ext>
            </a:extLst>
          </p:cNvPr>
          <p:cNvSpPr txBox="1"/>
          <p:nvPr/>
        </p:nvSpPr>
        <p:spPr>
          <a:xfrm>
            <a:off x="222279" y="131887"/>
            <a:ext cx="5063953" cy="369332"/>
          </a:xfrm>
          <a:prstGeom prst="rect">
            <a:avLst/>
          </a:prstGeom>
          <a:noFill/>
        </p:spPr>
        <p:txBody>
          <a:bodyPr wrap="square" lIns="0" rIns="0" rtlCol="0">
            <a:spAutoFit/>
          </a:bodyPr>
          <a:lstStyle/>
          <a:p>
            <a:pPr lvl="0">
              <a:defRPr/>
            </a:pPr>
            <a:r>
              <a:rPr lang="en-US">
                <a:solidFill>
                  <a:schemeClr val="bg1"/>
                </a:solidFill>
                <a:latin typeface="Effra Medium" panose="020B0703020203020204" pitchFamily="34" charset="0"/>
                <a:cs typeface="Effra Medium" panose="020B0703020203020204" pitchFamily="34" charset="0"/>
              </a:rPr>
              <a:t>AMD RADEON</a:t>
            </a:r>
            <a:r>
              <a:rPr lang="en-US" sz="1000" baseline="76000">
                <a:solidFill>
                  <a:schemeClr val="bg1"/>
                </a:solidFill>
                <a:latin typeface="Effra Medium" panose="020B0703020203020204" pitchFamily="34" charset="0"/>
                <a:cs typeface="Effra Medium" panose="020B0703020203020204" pitchFamily="34" charset="0"/>
              </a:rPr>
              <a:t>TM</a:t>
            </a:r>
            <a:r>
              <a:rPr kumimoji="0" lang="en-US" sz="1800" b="0" i="0" u="none" strike="noStrike" kern="1200" cap="none" spc="0" normalizeH="0" baseline="0" noProof="0">
                <a:ln>
                  <a:noFill/>
                </a:ln>
                <a:solidFill>
                  <a:srgbClr val="000000"/>
                </a:solidFill>
                <a:effectLst/>
                <a:uLnTx/>
                <a:uFillTx/>
                <a:latin typeface="Effra Medium" panose="020B0703020203020204" pitchFamily="34" charset="0"/>
                <a:ea typeface="+mn-ea"/>
                <a:cs typeface="Effra Medium" panose="020B0703020203020204" pitchFamily="34" charset="0"/>
              </a:rPr>
              <a:t> PRO SOFTWARE</a:t>
            </a:r>
          </a:p>
        </p:txBody>
      </p:sp>
      <p:cxnSp>
        <p:nvCxnSpPr>
          <p:cNvPr id="35" name="Straight Connector 34">
            <a:extLst>
              <a:ext uri="{FF2B5EF4-FFF2-40B4-BE49-F238E27FC236}">
                <a16:creationId xmlns:a16="http://schemas.microsoft.com/office/drawing/2014/main" id="{ED639E72-67AF-4C8A-B738-4E8A5968B190}"/>
              </a:ext>
            </a:extLst>
          </p:cNvPr>
          <p:cNvCxnSpPr>
            <a:cxnSpLocks/>
          </p:cNvCxnSpPr>
          <p:nvPr/>
        </p:nvCxnSpPr>
        <p:spPr>
          <a:xfrm>
            <a:off x="2895600" y="1976246"/>
            <a:ext cx="6400800" cy="0"/>
          </a:xfrm>
          <a:prstGeom prst="line">
            <a:avLst/>
          </a:prstGeom>
          <a:noFill/>
          <a:ln w="9525" cap="flat" cmpd="sng" algn="ctr">
            <a:solidFill>
              <a:sysClr val="window" lastClr="FFFFFF">
                <a:alpha val="24000"/>
              </a:sysClr>
            </a:solidFill>
            <a:prstDash val="solid"/>
            <a:miter lim="800000"/>
          </a:ln>
          <a:effectLst/>
        </p:spPr>
      </p:cxnSp>
      <p:sp>
        <p:nvSpPr>
          <p:cNvPr id="25" name="Rectangle 24">
            <a:extLst>
              <a:ext uri="{FF2B5EF4-FFF2-40B4-BE49-F238E27FC236}">
                <a16:creationId xmlns:a16="http://schemas.microsoft.com/office/drawing/2014/main" id="{A3143CCE-4DE4-4D21-BF6C-E94718E17593}"/>
              </a:ext>
            </a:extLst>
          </p:cNvPr>
          <p:cNvSpPr/>
          <p:nvPr/>
        </p:nvSpPr>
        <p:spPr>
          <a:xfrm>
            <a:off x="2918811" y="2170682"/>
            <a:ext cx="6354379" cy="454452"/>
          </a:xfrm>
          <a:prstGeom prst="rect">
            <a:avLst/>
          </a:prstGeom>
          <a:noFill/>
          <a:ln w="12700" cap="flat" cmpd="sng" algn="ctr">
            <a:noFill/>
            <a:prstDash val="solid"/>
            <a:miter lim="800000"/>
          </a:ln>
          <a:effectLst/>
        </p:spPr>
        <p:txBody>
          <a:bodyPr lIns="0" tIns="0" rIns="0" bIns="0" rtlCol="0" anchor="t" anchorCtr="0"/>
          <a:lstStyle/>
          <a:p>
            <a:pPr algn="ctr"/>
            <a:r>
              <a:rPr lang="en-US" sz="4400" dirty="0">
                <a:cs typeface="Effra" panose="020B0603020203020204" pitchFamily="34" charset="0"/>
              </a:rPr>
              <a:t>Making the Best</a:t>
            </a:r>
          </a:p>
          <a:p>
            <a:pPr>
              <a:lnSpc>
                <a:spcPct val="150000"/>
              </a:lnSpc>
            </a:pPr>
            <a:r>
              <a:rPr lang="en-US" sz="4400" dirty="0">
                <a:latin typeface="Effra" panose="020B0603020203020204" pitchFamily="34" charset="0"/>
                <a:cs typeface="Effra" panose="020B0603020203020204" pitchFamily="34" charset="0"/>
              </a:rPr>
              <a:t>	</a:t>
            </a:r>
          </a:p>
        </p:txBody>
      </p:sp>
      <p:sp>
        <p:nvSpPr>
          <p:cNvPr id="12" name="Rectangle 11">
            <a:extLst>
              <a:ext uri="{FF2B5EF4-FFF2-40B4-BE49-F238E27FC236}">
                <a16:creationId xmlns:a16="http://schemas.microsoft.com/office/drawing/2014/main" id="{5B24829F-CB09-44C9-BC98-A20646CD1D7D}"/>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
        <p:nvSpPr>
          <p:cNvPr id="34" name="Title 4">
            <a:extLst>
              <a:ext uri="{FF2B5EF4-FFF2-40B4-BE49-F238E27FC236}">
                <a16:creationId xmlns:a16="http://schemas.microsoft.com/office/drawing/2014/main" id="{D1E59F6B-FBD5-412C-B3CA-D1208B69869A}"/>
              </a:ext>
            </a:extLst>
          </p:cNvPr>
          <p:cNvSpPr txBox="1">
            <a:spLocks/>
          </p:cNvSpPr>
          <p:nvPr/>
        </p:nvSpPr>
        <p:spPr>
          <a:xfrm>
            <a:off x="3070640" y="1203846"/>
            <a:ext cx="6088171" cy="596288"/>
          </a:xfrm>
          <a:prstGeom prst="rect">
            <a:avLst/>
          </a:prstGeom>
          <a:effectLst/>
        </p:spPr>
        <p:txBody>
          <a:bodyPr wrap="square" lIns="0" tIns="0" rIns="0" bIns="0" anchor="t" anchorCtr="0">
            <a:noAutofit/>
          </a:bodyPr>
          <a:lstStyle>
            <a:lvl1pPr algn="l" defTabSz="914126" rtl="0" eaLnBrk="1" latinLnBrk="0" hangingPunct="1">
              <a:spcBef>
                <a:spcPct val="0"/>
              </a:spcBef>
              <a:buNone/>
              <a:defRPr sz="3199" b="0" i="0" strike="noStrike" kern="1200" cap="none" spc="-60" baseline="0">
                <a:solidFill>
                  <a:schemeClr val="tx1"/>
                </a:solidFill>
                <a:latin typeface="Effra Light" charset="0"/>
                <a:ea typeface="Effra Light" charset="0"/>
                <a:cs typeface="Effra Light" charset="0"/>
              </a:defRPr>
            </a:lvl1pPr>
          </a:lstStyle>
          <a:p>
            <a:pPr lvl="0" algn="ctr">
              <a:lnSpc>
                <a:spcPct val="85000"/>
              </a:lnSpc>
              <a:defRPr/>
            </a:pPr>
            <a:r>
              <a:rPr lang="en-CA" sz="5400" spc="0">
                <a:solidFill>
                  <a:srgbClr val="FFFFFF"/>
                </a:solidFill>
                <a:latin typeface="Effra" panose="020B0603020203020204" pitchFamily="34" charset="0"/>
                <a:cs typeface="Effra" panose="020B0603020203020204" pitchFamily="34" charset="0"/>
              </a:rPr>
              <a:t>FOR ENTERPRISE</a:t>
            </a:r>
            <a:endParaRPr kumimoji="0" lang="en-CA" sz="5400" b="0" i="0" u="none" strike="noStrike" kern="1200" cap="none" spc="0" normalizeH="0" baseline="0" noProof="0">
              <a:ln>
                <a:noFill/>
              </a:ln>
              <a:solidFill>
                <a:srgbClr val="FFFFFF"/>
              </a:solidFill>
              <a:effectLst/>
              <a:uLnTx/>
              <a:uFillTx/>
              <a:latin typeface="Effra" panose="020B0603020203020204" pitchFamily="34" charset="0"/>
              <a:cs typeface="Effra" panose="020B0603020203020204" pitchFamily="34" charset="0"/>
            </a:endParaRPr>
          </a:p>
        </p:txBody>
      </p:sp>
      <p:grpSp>
        <p:nvGrpSpPr>
          <p:cNvPr id="18" name="Group 17">
            <a:extLst>
              <a:ext uri="{FF2B5EF4-FFF2-40B4-BE49-F238E27FC236}">
                <a16:creationId xmlns:a16="http://schemas.microsoft.com/office/drawing/2014/main" id="{E904A37A-50D6-4B36-8F36-A774B9DD90C0}"/>
              </a:ext>
            </a:extLst>
          </p:cNvPr>
          <p:cNvGrpSpPr/>
          <p:nvPr/>
        </p:nvGrpSpPr>
        <p:grpSpPr>
          <a:xfrm>
            <a:off x="268704" y="4017758"/>
            <a:ext cx="1636987" cy="1917816"/>
            <a:chOff x="274354" y="4017758"/>
            <a:chExt cx="1636987" cy="1917816"/>
          </a:xfrm>
        </p:grpSpPr>
        <p:sp>
          <p:nvSpPr>
            <p:cNvPr id="5" name="Rectangle 4">
              <a:extLst>
                <a:ext uri="{FF2B5EF4-FFF2-40B4-BE49-F238E27FC236}">
                  <a16:creationId xmlns:a16="http://schemas.microsoft.com/office/drawing/2014/main" id="{27B437B6-875C-4C57-A17D-E7E31B862CC9}"/>
                </a:ext>
              </a:extLst>
            </p:cNvPr>
            <p:cNvSpPr/>
            <p:nvPr/>
          </p:nvSpPr>
          <p:spPr>
            <a:xfrm>
              <a:off x="274354" y="4017758"/>
              <a:ext cx="1636987" cy="646331"/>
            </a:xfrm>
            <a:prstGeom prst="rect">
              <a:avLst/>
            </a:prstGeom>
            <a:effectLst/>
          </p:spPr>
          <p:txBody>
            <a:bodyPr wrap="none">
              <a:spAutoFit/>
            </a:bodyPr>
            <a:lstStyle/>
            <a:p>
              <a:pPr lvl="0" algn="ctr" defTabSz="914126">
                <a:defRPr/>
              </a:pPr>
              <a:r>
                <a:rPr lang="en-US" sz="3600">
                  <a:latin typeface="Effra" panose="020B0603020203020204" pitchFamily="34" charset="0"/>
                  <a:cs typeface="Effra" panose="020B0603020203020204" pitchFamily="34" charset="0"/>
                </a:rPr>
                <a:t>Quality</a:t>
              </a:r>
            </a:p>
          </p:txBody>
        </p:sp>
        <p:grpSp>
          <p:nvGrpSpPr>
            <p:cNvPr id="2" name="Group 1">
              <a:extLst>
                <a:ext uri="{FF2B5EF4-FFF2-40B4-BE49-F238E27FC236}">
                  <a16:creationId xmlns:a16="http://schemas.microsoft.com/office/drawing/2014/main" id="{B9931E8C-5E14-4F02-847F-AA5CCE92A18E}"/>
                </a:ext>
              </a:extLst>
            </p:cNvPr>
            <p:cNvGrpSpPr/>
            <p:nvPr/>
          </p:nvGrpSpPr>
          <p:grpSpPr>
            <a:xfrm>
              <a:off x="521347" y="4792574"/>
              <a:ext cx="1143000" cy="1143000"/>
              <a:chOff x="498367" y="4792574"/>
              <a:chExt cx="1143000" cy="1143000"/>
            </a:xfrm>
            <a:effectLst/>
          </p:grpSpPr>
          <p:pic>
            <p:nvPicPr>
              <p:cNvPr id="36" name="Graphic 102" descr="Ribbon">
                <a:extLst>
                  <a:ext uri="{FF2B5EF4-FFF2-40B4-BE49-F238E27FC236}">
                    <a16:creationId xmlns:a16="http://schemas.microsoft.com/office/drawing/2014/main" id="{DB964A18-3D69-43C0-B19F-B2E60CF73C77}"/>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98367" y="4792574"/>
                <a:ext cx="1143000" cy="1143000"/>
              </a:xfrm>
              <a:prstGeom prst="rect">
                <a:avLst/>
              </a:prstGeom>
            </p:spPr>
          </p:pic>
          <p:pic>
            <p:nvPicPr>
              <p:cNvPr id="37" name="Graphic 103" descr="Checkmark">
                <a:extLst>
                  <a:ext uri="{FF2B5EF4-FFF2-40B4-BE49-F238E27FC236}">
                    <a16:creationId xmlns:a16="http://schemas.microsoft.com/office/drawing/2014/main" id="{88CE2034-807F-4998-942D-BA27B05C513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82528" y="5038641"/>
                <a:ext cx="346555" cy="346555"/>
              </a:xfrm>
              <a:prstGeom prst="rect">
                <a:avLst/>
              </a:prstGeom>
            </p:spPr>
          </p:pic>
        </p:grpSp>
      </p:grpSp>
      <p:grpSp>
        <p:nvGrpSpPr>
          <p:cNvPr id="21" name="Group 20">
            <a:extLst>
              <a:ext uri="{FF2B5EF4-FFF2-40B4-BE49-F238E27FC236}">
                <a16:creationId xmlns:a16="http://schemas.microsoft.com/office/drawing/2014/main" id="{6E83D2D7-2CB0-487E-BF23-BB28782E7AB0}"/>
              </a:ext>
            </a:extLst>
          </p:cNvPr>
          <p:cNvGrpSpPr/>
          <p:nvPr/>
        </p:nvGrpSpPr>
        <p:grpSpPr>
          <a:xfrm>
            <a:off x="2644501" y="4017758"/>
            <a:ext cx="2795957" cy="1803516"/>
            <a:chOff x="2795802" y="4017758"/>
            <a:chExt cx="2795957" cy="1803516"/>
          </a:xfrm>
        </p:grpSpPr>
        <p:sp>
          <p:nvSpPr>
            <p:cNvPr id="6" name="Rectangle 5">
              <a:extLst>
                <a:ext uri="{FF2B5EF4-FFF2-40B4-BE49-F238E27FC236}">
                  <a16:creationId xmlns:a16="http://schemas.microsoft.com/office/drawing/2014/main" id="{DDA3FA02-7132-4E58-9FEF-A7C3F1121D47}"/>
                </a:ext>
              </a:extLst>
            </p:cNvPr>
            <p:cNvSpPr/>
            <p:nvPr/>
          </p:nvSpPr>
          <p:spPr>
            <a:xfrm>
              <a:off x="2795802" y="4017758"/>
              <a:ext cx="2795957" cy="646331"/>
            </a:xfrm>
            <a:prstGeom prst="rect">
              <a:avLst/>
            </a:prstGeom>
            <a:effectLst/>
          </p:spPr>
          <p:txBody>
            <a:bodyPr wrap="none">
              <a:spAutoFit/>
            </a:bodyPr>
            <a:lstStyle/>
            <a:p>
              <a:pPr algn="ctr"/>
              <a:r>
                <a:rPr lang="en-US" sz="3600">
                  <a:latin typeface="Effra" panose="020B0603020203020204" pitchFamily="34" charset="0"/>
                  <a:cs typeface="Effra" panose="020B0603020203020204" pitchFamily="34" charset="0"/>
                </a:rPr>
                <a:t>Performance</a:t>
              </a:r>
              <a:endParaRPr lang="en-US" sz="3600"/>
            </a:p>
          </p:txBody>
        </p:sp>
        <p:sp>
          <p:nvSpPr>
            <p:cNvPr id="38" name="Freeform 14">
              <a:extLst>
                <a:ext uri="{FF2B5EF4-FFF2-40B4-BE49-F238E27FC236}">
                  <a16:creationId xmlns:a16="http://schemas.microsoft.com/office/drawing/2014/main" id="{2341F7DD-7946-458D-B5AA-EFB981312463}"/>
                </a:ext>
              </a:extLst>
            </p:cNvPr>
            <p:cNvSpPr>
              <a:spLocks noChangeAspect="1" noEditPoints="1"/>
            </p:cNvSpPr>
            <p:nvPr/>
          </p:nvSpPr>
          <p:spPr bwMode="auto">
            <a:xfrm>
              <a:off x="3736120" y="4906874"/>
              <a:ext cx="915320" cy="914400"/>
            </a:xfrm>
            <a:custGeom>
              <a:avLst/>
              <a:gdLst>
                <a:gd name="T0" fmla="*/ 161 w 419"/>
                <a:gd name="T1" fmla="*/ 135 h 418"/>
                <a:gd name="T2" fmla="*/ 77 w 419"/>
                <a:gd name="T3" fmla="*/ 177 h 418"/>
                <a:gd name="T4" fmla="*/ 209 w 419"/>
                <a:gd name="T5" fmla="*/ 73 h 418"/>
                <a:gd name="T6" fmla="*/ 332 w 419"/>
                <a:gd name="T7" fmla="*/ 150 h 418"/>
                <a:gd name="T8" fmla="*/ 253 w 419"/>
                <a:gd name="T9" fmla="*/ 191 h 418"/>
                <a:gd name="T10" fmla="*/ 161 w 419"/>
                <a:gd name="T11" fmla="*/ 135 h 418"/>
                <a:gd name="T12" fmla="*/ 266 w 419"/>
                <a:gd name="T13" fmla="*/ 276 h 418"/>
                <a:gd name="T14" fmla="*/ 266 w 419"/>
                <a:gd name="T15" fmla="*/ 279 h 418"/>
                <a:gd name="T16" fmla="*/ 209 w 419"/>
                <a:gd name="T17" fmla="*/ 336 h 418"/>
                <a:gd name="T18" fmla="*/ 153 w 419"/>
                <a:gd name="T19" fmla="*/ 279 h 418"/>
                <a:gd name="T20" fmla="*/ 209 w 419"/>
                <a:gd name="T21" fmla="*/ 223 h 418"/>
                <a:gd name="T22" fmla="*/ 222 w 419"/>
                <a:gd name="T23" fmla="*/ 225 h 418"/>
                <a:gd name="T24" fmla="*/ 357 w 419"/>
                <a:gd name="T25" fmla="*/ 155 h 418"/>
                <a:gd name="T26" fmla="*/ 266 w 419"/>
                <a:gd name="T27" fmla="*/ 276 h 418"/>
                <a:gd name="T28" fmla="*/ 225 w 419"/>
                <a:gd name="T29" fmla="*/ 260 h 418"/>
                <a:gd name="T30" fmla="*/ 188 w 419"/>
                <a:gd name="T31" fmla="*/ 260 h 418"/>
                <a:gd name="T32" fmla="*/ 188 w 419"/>
                <a:gd name="T33" fmla="*/ 296 h 418"/>
                <a:gd name="T34" fmla="*/ 225 w 419"/>
                <a:gd name="T35" fmla="*/ 260 h 418"/>
                <a:gd name="T36" fmla="*/ 419 w 419"/>
                <a:gd name="T37" fmla="*/ 209 h 418"/>
                <a:gd name="T38" fmla="*/ 209 w 419"/>
                <a:gd name="T39" fmla="*/ 0 h 418"/>
                <a:gd name="T40" fmla="*/ 0 w 419"/>
                <a:gd name="T41" fmla="*/ 209 h 418"/>
                <a:gd name="T42" fmla="*/ 209 w 419"/>
                <a:gd name="T43" fmla="*/ 418 h 418"/>
                <a:gd name="T44" fmla="*/ 419 w 419"/>
                <a:gd name="T45" fmla="*/ 209 h 418"/>
                <a:gd name="T46" fmla="*/ 387 w 419"/>
                <a:gd name="T47" fmla="*/ 209 h 418"/>
                <a:gd name="T48" fmla="*/ 209 w 419"/>
                <a:gd name="T49" fmla="*/ 386 h 418"/>
                <a:gd name="T50" fmla="*/ 32 w 419"/>
                <a:gd name="T51" fmla="*/ 209 h 418"/>
                <a:gd name="T52" fmla="*/ 209 w 419"/>
                <a:gd name="T53" fmla="*/ 32 h 418"/>
                <a:gd name="T54" fmla="*/ 387 w 419"/>
                <a:gd name="T55" fmla="*/ 209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9" h="418">
                  <a:moveTo>
                    <a:pt x="161" y="135"/>
                  </a:moveTo>
                  <a:cubicBezTo>
                    <a:pt x="127" y="135"/>
                    <a:pt x="96" y="152"/>
                    <a:pt x="77" y="177"/>
                  </a:cubicBezTo>
                  <a:cubicBezTo>
                    <a:pt x="91" y="117"/>
                    <a:pt x="145" y="73"/>
                    <a:pt x="209" y="73"/>
                  </a:cubicBezTo>
                  <a:cubicBezTo>
                    <a:pt x="263" y="73"/>
                    <a:pt x="310" y="104"/>
                    <a:pt x="332" y="150"/>
                  </a:cubicBezTo>
                  <a:cubicBezTo>
                    <a:pt x="253" y="191"/>
                    <a:pt x="253" y="191"/>
                    <a:pt x="253" y="191"/>
                  </a:cubicBezTo>
                  <a:cubicBezTo>
                    <a:pt x="236" y="158"/>
                    <a:pt x="201" y="135"/>
                    <a:pt x="161" y="135"/>
                  </a:cubicBezTo>
                  <a:close/>
                  <a:moveTo>
                    <a:pt x="266" y="276"/>
                  </a:moveTo>
                  <a:cubicBezTo>
                    <a:pt x="266" y="277"/>
                    <a:pt x="266" y="278"/>
                    <a:pt x="266" y="279"/>
                  </a:cubicBezTo>
                  <a:cubicBezTo>
                    <a:pt x="266" y="311"/>
                    <a:pt x="241" y="336"/>
                    <a:pt x="209" y="336"/>
                  </a:cubicBezTo>
                  <a:cubicBezTo>
                    <a:pt x="178" y="336"/>
                    <a:pt x="153" y="311"/>
                    <a:pt x="153" y="279"/>
                  </a:cubicBezTo>
                  <a:cubicBezTo>
                    <a:pt x="153" y="248"/>
                    <a:pt x="178" y="223"/>
                    <a:pt x="209" y="223"/>
                  </a:cubicBezTo>
                  <a:cubicBezTo>
                    <a:pt x="214" y="223"/>
                    <a:pt x="218" y="224"/>
                    <a:pt x="222" y="225"/>
                  </a:cubicBezTo>
                  <a:cubicBezTo>
                    <a:pt x="357" y="155"/>
                    <a:pt x="357" y="155"/>
                    <a:pt x="357" y="155"/>
                  </a:cubicBezTo>
                  <a:lnTo>
                    <a:pt x="266" y="276"/>
                  </a:lnTo>
                  <a:close/>
                  <a:moveTo>
                    <a:pt x="225" y="260"/>
                  </a:moveTo>
                  <a:cubicBezTo>
                    <a:pt x="215" y="250"/>
                    <a:pt x="198" y="250"/>
                    <a:pt x="188" y="260"/>
                  </a:cubicBezTo>
                  <a:cubicBezTo>
                    <a:pt x="178" y="270"/>
                    <a:pt x="178" y="286"/>
                    <a:pt x="188" y="296"/>
                  </a:cubicBezTo>
                  <a:lnTo>
                    <a:pt x="225" y="260"/>
                  </a:lnTo>
                  <a:close/>
                  <a:moveTo>
                    <a:pt x="419" y="209"/>
                  </a:moveTo>
                  <a:cubicBezTo>
                    <a:pt x="419" y="94"/>
                    <a:pt x="325" y="0"/>
                    <a:pt x="209" y="0"/>
                  </a:cubicBezTo>
                  <a:cubicBezTo>
                    <a:pt x="94" y="0"/>
                    <a:pt x="0" y="94"/>
                    <a:pt x="0" y="209"/>
                  </a:cubicBezTo>
                  <a:cubicBezTo>
                    <a:pt x="0" y="324"/>
                    <a:pt x="94" y="418"/>
                    <a:pt x="209" y="418"/>
                  </a:cubicBezTo>
                  <a:cubicBezTo>
                    <a:pt x="325" y="418"/>
                    <a:pt x="419" y="324"/>
                    <a:pt x="419" y="209"/>
                  </a:cubicBezTo>
                  <a:close/>
                  <a:moveTo>
                    <a:pt x="387" y="209"/>
                  </a:moveTo>
                  <a:cubicBezTo>
                    <a:pt x="387" y="307"/>
                    <a:pt x="307" y="386"/>
                    <a:pt x="209" y="386"/>
                  </a:cubicBezTo>
                  <a:cubicBezTo>
                    <a:pt x="112" y="386"/>
                    <a:pt x="32" y="307"/>
                    <a:pt x="32" y="209"/>
                  </a:cubicBezTo>
                  <a:cubicBezTo>
                    <a:pt x="32" y="111"/>
                    <a:pt x="112" y="32"/>
                    <a:pt x="209" y="32"/>
                  </a:cubicBezTo>
                  <a:cubicBezTo>
                    <a:pt x="307" y="32"/>
                    <a:pt x="387" y="111"/>
                    <a:pt x="387" y="209"/>
                  </a:cubicBezTo>
                  <a:close/>
                </a:path>
              </a:pathLst>
            </a:custGeom>
            <a:solidFill>
              <a:schemeClr val="tx1"/>
            </a:soli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Effra Light"/>
                <a:ea typeface="+mn-ea"/>
                <a:cs typeface="+mn-cs"/>
              </a:endParaRPr>
            </a:p>
          </p:txBody>
        </p:sp>
      </p:grpSp>
      <p:grpSp>
        <p:nvGrpSpPr>
          <p:cNvPr id="22" name="Group 21">
            <a:extLst>
              <a:ext uri="{FF2B5EF4-FFF2-40B4-BE49-F238E27FC236}">
                <a16:creationId xmlns:a16="http://schemas.microsoft.com/office/drawing/2014/main" id="{E8F358FB-0F90-4427-856B-715609FAA20A}"/>
              </a:ext>
            </a:extLst>
          </p:cNvPr>
          <p:cNvGrpSpPr/>
          <p:nvPr/>
        </p:nvGrpSpPr>
        <p:grpSpPr>
          <a:xfrm>
            <a:off x="6179268" y="4017758"/>
            <a:ext cx="2148345" cy="1917816"/>
            <a:chOff x="6208044" y="4017758"/>
            <a:chExt cx="2148345" cy="1917816"/>
          </a:xfrm>
        </p:grpSpPr>
        <p:sp>
          <p:nvSpPr>
            <p:cNvPr id="8" name="Rectangle 7">
              <a:extLst>
                <a:ext uri="{FF2B5EF4-FFF2-40B4-BE49-F238E27FC236}">
                  <a16:creationId xmlns:a16="http://schemas.microsoft.com/office/drawing/2014/main" id="{34167415-DA68-44A8-82BB-6F696517FB6E}"/>
                </a:ext>
              </a:extLst>
            </p:cNvPr>
            <p:cNvSpPr/>
            <p:nvPr/>
          </p:nvSpPr>
          <p:spPr>
            <a:xfrm>
              <a:off x="6208044" y="4017758"/>
              <a:ext cx="2148345" cy="646331"/>
            </a:xfrm>
            <a:prstGeom prst="rect">
              <a:avLst/>
            </a:prstGeom>
            <a:effectLst/>
          </p:spPr>
          <p:txBody>
            <a:bodyPr wrap="none">
              <a:spAutoFit/>
            </a:bodyPr>
            <a:lstStyle/>
            <a:p>
              <a:pPr algn="ctr"/>
              <a:r>
                <a:rPr lang="en-US" sz="3600">
                  <a:latin typeface="Effra" panose="020B0603020203020204" pitchFamily="34" charset="0"/>
                  <a:cs typeface="Effra" panose="020B0603020203020204" pitchFamily="34" charset="0"/>
                </a:rPr>
                <a:t>Simplicity</a:t>
              </a:r>
              <a:endParaRPr lang="en-US" sz="3600"/>
            </a:p>
          </p:txBody>
        </p:sp>
        <p:pic>
          <p:nvPicPr>
            <p:cNvPr id="40" name="Graphic 39" descr="Thumbs Up Sign">
              <a:extLst>
                <a:ext uri="{FF2B5EF4-FFF2-40B4-BE49-F238E27FC236}">
                  <a16:creationId xmlns:a16="http://schemas.microsoft.com/office/drawing/2014/main" id="{FEAB5ED7-B7EF-46D8-A5AC-3E90E2F8B936}"/>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710716" y="4792574"/>
              <a:ext cx="1143000" cy="1143000"/>
            </a:xfrm>
            <a:prstGeom prst="rect">
              <a:avLst/>
            </a:prstGeom>
            <a:effectLst/>
          </p:spPr>
        </p:pic>
      </p:grpSp>
      <p:grpSp>
        <p:nvGrpSpPr>
          <p:cNvPr id="23" name="Group 22">
            <a:extLst>
              <a:ext uri="{FF2B5EF4-FFF2-40B4-BE49-F238E27FC236}">
                <a16:creationId xmlns:a16="http://schemas.microsoft.com/office/drawing/2014/main" id="{21507655-E046-4E03-A86C-775B135CDD94}"/>
              </a:ext>
            </a:extLst>
          </p:cNvPr>
          <p:cNvGrpSpPr/>
          <p:nvPr/>
        </p:nvGrpSpPr>
        <p:grpSpPr>
          <a:xfrm>
            <a:off x="9066424" y="4017758"/>
            <a:ext cx="2856872" cy="1986396"/>
            <a:chOff x="9072074" y="4017758"/>
            <a:chExt cx="2856872" cy="1986396"/>
          </a:xfrm>
        </p:grpSpPr>
        <p:sp>
          <p:nvSpPr>
            <p:cNvPr id="9" name="Rectangle 8">
              <a:extLst>
                <a:ext uri="{FF2B5EF4-FFF2-40B4-BE49-F238E27FC236}">
                  <a16:creationId xmlns:a16="http://schemas.microsoft.com/office/drawing/2014/main" id="{2E5EAD63-4269-4106-9BA3-640DC2B6EADB}"/>
                </a:ext>
              </a:extLst>
            </p:cNvPr>
            <p:cNvSpPr/>
            <p:nvPr/>
          </p:nvSpPr>
          <p:spPr>
            <a:xfrm>
              <a:off x="9072074" y="4017758"/>
              <a:ext cx="2856872" cy="646331"/>
            </a:xfrm>
            <a:prstGeom prst="rect">
              <a:avLst/>
            </a:prstGeom>
            <a:effectLst/>
          </p:spPr>
          <p:txBody>
            <a:bodyPr wrap="none">
              <a:spAutoFit/>
            </a:bodyPr>
            <a:lstStyle/>
            <a:p>
              <a:pPr lvl="0" algn="ctr" defTabSz="914126">
                <a:defRPr/>
              </a:pPr>
              <a:r>
                <a:rPr lang="en-US" sz="3600">
                  <a:latin typeface="Effra" panose="020B0603020203020204" pitchFamily="34" charset="0"/>
                  <a:cs typeface="Effra" panose="020B0603020203020204" pitchFamily="34" charset="0"/>
                </a:rPr>
                <a:t>Virtualization</a:t>
              </a:r>
            </a:p>
          </p:txBody>
        </p:sp>
        <p:pic>
          <p:nvPicPr>
            <p:cNvPr id="16" name="Graphic 15" descr="Cloud">
              <a:extLst>
                <a:ext uri="{FF2B5EF4-FFF2-40B4-BE49-F238E27FC236}">
                  <a16:creationId xmlns:a16="http://schemas.microsoft.com/office/drawing/2014/main" id="{BA5BBDF8-5AB2-47D4-BCE3-6A4B5EB9984F}"/>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9860428" y="4723994"/>
              <a:ext cx="1280160" cy="1280160"/>
            </a:xfrm>
            <a:prstGeom prst="rect">
              <a:avLst/>
            </a:prstGeom>
          </p:spPr>
        </p:pic>
      </p:grpSp>
    </p:spTree>
    <p:extLst>
      <p:ext uri="{BB962C8B-B14F-4D97-AF65-F5344CB8AC3E}">
        <p14:creationId xmlns:p14="http://schemas.microsoft.com/office/powerpoint/2010/main" val="24059265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8DEEC9CE-AF5F-4CAD-820B-39051C97902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64119" y="0"/>
            <a:ext cx="7427880" cy="6857999"/>
          </a:xfrm>
          <a:prstGeom prst="rect">
            <a:avLst/>
          </a:prstGeom>
        </p:spPr>
      </p:pic>
      <p:sp>
        <p:nvSpPr>
          <p:cNvPr id="8" name="Rectangle 7">
            <a:extLst>
              <a:ext uri="{FF2B5EF4-FFF2-40B4-BE49-F238E27FC236}">
                <a16:creationId xmlns:a16="http://schemas.microsoft.com/office/drawing/2014/main" id="{F9E8D89C-8D04-445A-A075-84BDCF04231F}"/>
              </a:ext>
            </a:extLst>
          </p:cNvPr>
          <p:cNvSpPr/>
          <p:nvPr/>
        </p:nvSpPr>
        <p:spPr>
          <a:xfrm>
            <a:off x="0" y="0"/>
            <a:ext cx="12192000" cy="6858001"/>
          </a:xfrm>
          <a:prstGeom prst="rect">
            <a:avLst/>
          </a:prstGeom>
          <a:gradFill flip="none" rotWithShape="1">
            <a:gsLst>
              <a:gs pos="100000">
                <a:srgbClr val="00003B">
                  <a:alpha val="84000"/>
                </a:srgbClr>
              </a:gs>
              <a:gs pos="0">
                <a:srgbClr val="00003B">
                  <a:alpha val="0"/>
                </a:srgbClr>
              </a:gs>
            </a:gsLst>
            <a:lin ang="54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8650AAB9-EB69-4EE8-BB6E-5BCD912A021C}"/>
              </a:ext>
            </a:extLst>
          </p:cNvPr>
          <p:cNvSpPr/>
          <p:nvPr/>
        </p:nvSpPr>
        <p:spPr>
          <a:xfrm>
            <a:off x="0" y="5800788"/>
            <a:ext cx="12192000" cy="1057212"/>
          </a:xfrm>
          <a:prstGeom prst="rect">
            <a:avLst/>
          </a:prstGeom>
          <a:gradFill flip="none" rotWithShape="1">
            <a:gsLst>
              <a:gs pos="100000">
                <a:sysClr val="windowText" lastClr="000000">
                  <a:alpha val="50000"/>
                </a:sysClr>
              </a:gs>
              <a:gs pos="0">
                <a:sysClr val="windowText" lastClr="000000">
                  <a:alpha val="0"/>
                </a:sysClr>
              </a:gs>
            </a:gsLst>
            <a:lin ang="54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5971F017-B505-487A-A012-05808AB1B339}"/>
              </a:ext>
            </a:extLst>
          </p:cNvPr>
          <p:cNvSpPr/>
          <p:nvPr/>
        </p:nvSpPr>
        <p:spPr>
          <a:xfrm>
            <a:off x="1" y="116420"/>
            <a:ext cx="5410048" cy="365760"/>
          </a:xfrm>
          <a:prstGeom prst="rect">
            <a:avLst/>
          </a:prstGeom>
          <a:gradFill>
            <a:gsLst>
              <a:gs pos="25000">
                <a:srgbClr val="FFFFFF">
                  <a:alpha val="82000"/>
                </a:srgbClr>
              </a:gs>
              <a:gs pos="100000">
                <a:sysClr val="window" lastClr="FFFFFF"/>
              </a:gs>
              <a:gs pos="0">
                <a:sysClr val="window" lastClr="FFFFFF">
                  <a:alpha val="0"/>
                </a:sysClr>
              </a:gs>
            </a:gsLst>
            <a:lin ang="10800000" scaled="1"/>
          </a:gradFill>
          <a:ln w="12700" cap="flat" cmpd="sng" algn="ctr">
            <a:noFill/>
            <a:prstDash val="solid"/>
            <a:miter lim="800000"/>
          </a:ln>
          <a:effectLst/>
        </p:spPr>
        <p:txBody>
          <a:bodyPr rtlCol="0" anchor="ctr"/>
          <a:lstStyle/>
          <a:p>
            <a:pPr algn="ctr"/>
            <a:endParaRPr lang="en-US" sz="1100" kern="0">
              <a:solidFill>
                <a:prstClr val="white"/>
              </a:solidFill>
              <a:latin typeface="Effra Medium" panose="020B0703020203020204" pitchFamily="34" charset="0"/>
              <a:cs typeface="Effra Medium" panose="020B0703020203020204" pitchFamily="34" charset="0"/>
            </a:endParaRPr>
          </a:p>
        </p:txBody>
      </p:sp>
      <p:sp>
        <p:nvSpPr>
          <p:cNvPr id="15" name="Rectangle 14">
            <a:extLst>
              <a:ext uri="{FF2B5EF4-FFF2-40B4-BE49-F238E27FC236}">
                <a16:creationId xmlns:a16="http://schemas.microsoft.com/office/drawing/2014/main" id="{0D667A54-14B5-4538-9B74-052BF1564CA8}"/>
              </a:ext>
            </a:extLst>
          </p:cNvPr>
          <p:cNvSpPr/>
          <p:nvPr/>
        </p:nvSpPr>
        <p:spPr>
          <a:xfrm>
            <a:off x="1" y="0"/>
            <a:ext cx="5700313" cy="117936"/>
          </a:xfrm>
          <a:prstGeom prst="rect">
            <a:avLst/>
          </a:prstGeom>
          <a:gradFill>
            <a:gsLst>
              <a:gs pos="100000">
                <a:srgbClr val="0000E1"/>
              </a:gs>
              <a:gs pos="0">
                <a:srgbClr val="0000E1">
                  <a:alpha val="0"/>
                </a:srgbClr>
              </a:gs>
            </a:gsLst>
            <a:lin ang="10800000" scaled="0"/>
          </a:gra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sp>
        <p:nvSpPr>
          <p:cNvPr id="12" name="TextBox 11">
            <a:extLst>
              <a:ext uri="{FF2B5EF4-FFF2-40B4-BE49-F238E27FC236}">
                <a16:creationId xmlns:a16="http://schemas.microsoft.com/office/drawing/2014/main" id="{CD919505-F79F-44DB-B467-CA16D4D6588D}"/>
              </a:ext>
            </a:extLst>
          </p:cNvPr>
          <p:cNvSpPr txBox="1"/>
          <p:nvPr/>
        </p:nvSpPr>
        <p:spPr>
          <a:xfrm>
            <a:off x="222279" y="131887"/>
            <a:ext cx="5063953" cy="369332"/>
          </a:xfrm>
          <a:prstGeom prst="rect">
            <a:avLst/>
          </a:prstGeom>
          <a:noFill/>
        </p:spPr>
        <p:txBody>
          <a:bodyPr wrap="square" lIns="0" rIns="0" rtlCol="0">
            <a:spAutoFit/>
          </a:bodyPr>
          <a:lstStyle/>
          <a:p>
            <a:pPr lvl="0">
              <a:defRPr/>
            </a:pPr>
            <a:r>
              <a:rPr lang="en-US" dirty="0">
                <a:solidFill>
                  <a:schemeClr val="bg1"/>
                </a:solidFill>
                <a:latin typeface="Effra Medium" panose="020B0703020203020204" pitchFamily="34" charset="0"/>
                <a:cs typeface="Effra Medium" panose="020B0703020203020204" pitchFamily="34" charset="0"/>
              </a:rPr>
              <a:t>AMD RADEON</a:t>
            </a:r>
            <a:r>
              <a:rPr lang="en-US" sz="1000" baseline="76000" dirty="0">
                <a:solidFill>
                  <a:schemeClr val="bg1"/>
                </a:solidFill>
                <a:latin typeface="Effra Medium" panose="020B0703020203020204" pitchFamily="34" charset="0"/>
                <a:cs typeface="Effra Medium" panose="020B0703020203020204" pitchFamily="34" charset="0"/>
              </a:rPr>
              <a:t>TM</a:t>
            </a:r>
            <a:r>
              <a:rPr lang="en-US" dirty="0">
                <a:solidFill>
                  <a:srgbClr val="000000"/>
                </a:solidFill>
                <a:latin typeface="Effra Medium" panose="020B0703020203020204" pitchFamily="34" charset="0"/>
                <a:cs typeface="Effra Medium" panose="020B0703020203020204" pitchFamily="34" charset="0"/>
              </a:rPr>
              <a:t> PRO SOFTWARE</a:t>
            </a:r>
          </a:p>
        </p:txBody>
      </p:sp>
      <p:sp>
        <p:nvSpPr>
          <p:cNvPr id="18" name="Rectangle 17">
            <a:extLst>
              <a:ext uri="{FF2B5EF4-FFF2-40B4-BE49-F238E27FC236}">
                <a16:creationId xmlns:a16="http://schemas.microsoft.com/office/drawing/2014/main" id="{26620143-4B6A-484A-B4B8-23811F766487}"/>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grpSp>
        <p:nvGrpSpPr>
          <p:cNvPr id="7" name="Group 6">
            <a:extLst>
              <a:ext uri="{FF2B5EF4-FFF2-40B4-BE49-F238E27FC236}">
                <a16:creationId xmlns:a16="http://schemas.microsoft.com/office/drawing/2014/main" id="{DC2B25AA-08BB-4F52-AD72-2280AFD54175}"/>
              </a:ext>
            </a:extLst>
          </p:cNvPr>
          <p:cNvGrpSpPr/>
          <p:nvPr/>
        </p:nvGrpSpPr>
        <p:grpSpPr>
          <a:xfrm>
            <a:off x="10205859" y="5429528"/>
            <a:ext cx="1847088" cy="1059018"/>
            <a:chOff x="10205859" y="5429528"/>
            <a:chExt cx="1847088" cy="1059018"/>
          </a:xfrm>
        </p:grpSpPr>
        <p:sp>
          <p:nvSpPr>
            <p:cNvPr id="26" name="TextBox 25">
              <a:extLst>
                <a:ext uri="{FF2B5EF4-FFF2-40B4-BE49-F238E27FC236}">
                  <a16:creationId xmlns:a16="http://schemas.microsoft.com/office/drawing/2014/main" id="{684244D8-7819-435D-AD61-C413898D1363}"/>
                </a:ext>
              </a:extLst>
            </p:cNvPr>
            <p:cNvSpPr txBox="1"/>
            <p:nvPr/>
          </p:nvSpPr>
          <p:spPr>
            <a:xfrm>
              <a:off x="10205859" y="6149992"/>
              <a:ext cx="1847088" cy="338554"/>
            </a:xfrm>
            <a:prstGeom prst="rect">
              <a:avLst/>
            </a:prstGeom>
            <a:noFill/>
          </p:spPr>
          <p:txBody>
            <a:bodyPr wrap="square" rtlCol="0">
              <a:spAutoFit/>
            </a:bodyPr>
            <a:lstStyle/>
            <a:p>
              <a:pPr algn="ctr">
                <a:spcAft>
                  <a:spcPts val="600"/>
                </a:spcAft>
                <a:buClr>
                  <a:schemeClr val="bg2"/>
                </a:buClr>
              </a:pPr>
              <a:r>
                <a:rPr lang="en-US" sz="1600" dirty="0">
                  <a:latin typeface="Effra" panose="020B0603020203020204" pitchFamily="34" charset="0"/>
                  <a:cs typeface="Effra" panose="020B0603020203020204" pitchFamily="34" charset="0"/>
                </a:rPr>
                <a:t>FOR ENTERPRISE</a:t>
              </a:r>
            </a:p>
          </p:txBody>
        </p:sp>
        <p:pic>
          <p:nvPicPr>
            <p:cNvPr id="27" name="Picture 26">
              <a:extLst>
                <a:ext uri="{FF2B5EF4-FFF2-40B4-BE49-F238E27FC236}">
                  <a16:creationId xmlns:a16="http://schemas.microsoft.com/office/drawing/2014/main" id="{D8ADF009-7A27-4A15-97EB-5BB27A6BD7D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350867" y="5429528"/>
              <a:ext cx="1621874" cy="657296"/>
            </a:xfrm>
            <a:prstGeom prst="rect">
              <a:avLst/>
            </a:prstGeom>
          </p:spPr>
        </p:pic>
      </p:grpSp>
      <p:sp>
        <p:nvSpPr>
          <p:cNvPr id="17" name="Title 2">
            <a:extLst>
              <a:ext uri="{FF2B5EF4-FFF2-40B4-BE49-F238E27FC236}">
                <a16:creationId xmlns:a16="http://schemas.microsoft.com/office/drawing/2014/main" id="{ADFEEB54-B406-4520-B04E-EE32DAD02EF1}"/>
              </a:ext>
            </a:extLst>
          </p:cNvPr>
          <p:cNvSpPr txBox="1">
            <a:spLocks/>
          </p:cNvSpPr>
          <p:nvPr/>
        </p:nvSpPr>
        <p:spPr>
          <a:xfrm>
            <a:off x="676019" y="2998329"/>
            <a:ext cx="5410049" cy="1371669"/>
          </a:xfrm>
          <a:prstGeom prst="rect">
            <a:avLst/>
          </a:prstGeom>
        </p:spPr>
        <p:txBody>
          <a:bodyPr anchor="t" anchorCtr="0"/>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lgn="l">
              <a:lnSpc>
                <a:spcPct val="85000"/>
              </a:lnSpc>
              <a:defRPr/>
            </a:pPr>
            <a:r>
              <a:rPr lang="en-US" sz="4800" dirty="0">
                <a:solidFill>
                  <a:prstClr val="white"/>
                </a:solidFill>
                <a:effectLst>
                  <a:outerShdw blurRad="165100" dist="12700" dir="2700000" algn="tl" rotWithShape="0">
                    <a:prstClr val="black">
                      <a:alpha val="40000"/>
                    </a:prstClr>
                  </a:outerShdw>
                </a:effectLst>
                <a:latin typeface="Effra" panose="020B0603020203020204" pitchFamily="34" charset="0"/>
                <a:cs typeface="Effra" panose="020B0603020203020204" pitchFamily="34" charset="0"/>
              </a:rPr>
              <a:t>Your Workstation</a:t>
            </a:r>
          </a:p>
          <a:p>
            <a:pPr lvl="0" algn="l">
              <a:lnSpc>
                <a:spcPct val="85000"/>
              </a:lnSpc>
              <a:defRPr/>
            </a:pPr>
            <a:r>
              <a:rPr lang="en-US" sz="4800">
                <a:solidFill>
                  <a:prstClr val="white"/>
                </a:solidFill>
                <a:effectLst>
                  <a:outerShdw blurRad="165100" dist="12700" dir="2700000" algn="tl" rotWithShape="0">
                    <a:prstClr val="black">
                      <a:alpha val="40000"/>
                    </a:prstClr>
                  </a:outerShdw>
                </a:effectLst>
                <a:latin typeface="Effra" panose="020B0603020203020204" pitchFamily="34" charset="0"/>
                <a:cs typeface="Effra" panose="020B0603020203020204" pitchFamily="34" charset="0"/>
              </a:rPr>
              <a:t>Virtually Anywhere</a:t>
            </a:r>
            <a:endParaRPr lang="en-US" sz="4800" dirty="0">
              <a:solidFill>
                <a:prstClr val="white"/>
              </a:solidFill>
              <a:effectLst>
                <a:outerShdw blurRad="165100" dist="12700" dir="2700000" algn="tl" rotWithShape="0">
                  <a:prstClr val="black">
                    <a:alpha val="40000"/>
                  </a:prstClr>
                </a:outerShdw>
              </a:effectLst>
              <a:latin typeface="Effra" panose="020B0603020203020204" pitchFamily="34" charset="0"/>
              <a:cs typeface="Effra" panose="020B0603020203020204" pitchFamily="34" charset="0"/>
            </a:endParaRPr>
          </a:p>
        </p:txBody>
      </p:sp>
    </p:spTree>
    <p:extLst>
      <p:ext uri="{BB962C8B-B14F-4D97-AF65-F5344CB8AC3E}">
        <p14:creationId xmlns:p14="http://schemas.microsoft.com/office/powerpoint/2010/main" val="30064663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indoor&#10;&#10;Description generated with high confidence">
            <a:extLst>
              <a:ext uri="{FF2B5EF4-FFF2-40B4-BE49-F238E27FC236}">
                <a16:creationId xmlns:a16="http://schemas.microsoft.com/office/drawing/2014/main" id="{14D5CC32-54D2-46CE-A539-6A5977A44063}"/>
              </a:ext>
            </a:extLst>
          </p:cNvPr>
          <p:cNvPicPr>
            <a:picLocks noChangeAspect="1"/>
          </p:cNvPicPr>
          <p:nvPr/>
        </p:nvPicPr>
        <p:blipFill rotWithShape="1">
          <a:blip r:embed="rId3">
            <a:extLst>
              <a:ext uri="{28A0092B-C50C-407E-A947-70E740481C1C}">
                <a14:useLocalDpi xmlns:a14="http://schemas.microsoft.com/office/drawing/2010/main" val="0"/>
              </a:ext>
            </a:extLst>
          </a:blip>
          <a:srcRect b="5859"/>
          <a:stretch/>
        </p:blipFill>
        <p:spPr>
          <a:xfrm>
            <a:off x="-5" y="0"/>
            <a:ext cx="12192001" cy="6456213"/>
          </a:xfrm>
          <a:prstGeom prst="rect">
            <a:avLst/>
          </a:prstGeom>
        </p:spPr>
      </p:pic>
      <p:sp>
        <p:nvSpPr>
          <p:cNvPr id="82" name="Rectangle 81">
            <a:extLst>
              <a:ext uri="{FF2B5EF4-FFF2-40B4-BE49-F238E27FC236}">
                <a16:creationId xmlns:a16="http://schemas.microsoft.com/office/drawing/2014/main" id="{B7D4FBAC-C8CE-4B40-A9F8-CD90C0601D08}"/>
              </a:ext>
            </a:extLst>
          </p:cNvPr>
          <p:cNvSpPr/>
          <p:nvPr/>
        </p:nvSpPr>
        <p:spPr>
          <a:xfrm>
            <a:off x="1" y="116420"/>
            <a:ext cx="5410048" cy="365760"/>
          </a:xfrm>
          <a:prstGeom prst="rect">
            <a:avLst/>
          </a:prstGeom>
          <a:gradFill>
            <a:gsLst>
              <a:gs pos="25000">
                <a:srgbClr val="FFFFFF">
                  <a:alpha val="82000"/>
                </a:srgbClr>
              </a:gs>
              <a:gs pos="100000">
                <a:sysClr val="window" lastClr="FFFFFF"/>
              </a:gs>
              <a:gs pos="0">
                <a:sysClr val="window" lastClr="FFFFFF">
                  <a:alpha val="0"/>
                </a:sysClr>
              </a:gs>
            </a:gsLst>
            <a:lin ang="10800000" scaled="1"/>
          </a:gradFill>
          <a:ln w="12700" cap="flat" cmpd="sng" algn="ctr">
            <a:noFill/>
            <a:prstDash val="solid"/>
            <a:miter lim="800000"/>
          </a:ln>
          <a:effectLst/>
        </p:spPr>
        <p:txBody>
          <a:bodyPr rtlCol="0" anchor="ctr"/>
          <a:lstStyle/>
          <a:p>
            <a:pPr algn="ctr"/>
            <a:endParaRPr lang="en-US" sz="1100" kern="0">
              <a:solidFill>
                <a:prstClr val="white"/>
              </a:solidFill>
              <a:latin typeface="Effra Medium" panose="020B0703020203020204" pitchFamily="34" charset="0"/>
              <a:cs typeface="Effra Medium" panose="020B0703020203020204" pitchFamily="34" charset="0"/>
            </a:endParaRPr>
          </a:p>
        </p:txBody>
      </p:sp>
      <p:sp>
        <p:nvSpPr>
          <p:cNvPr id="83" name="Rectangle 82">
            <a:extLst>
              <a:ext uri="{FF2B5EF4-FFF2-40B4-BE49-F238E27FC236}">
                <a16:creationId xmlns:a16="http://schemas.microsoft.com/office/drawing/2014/main" id="{1AE5FAD6-BC74-4E02-AC34-F8C5DC18432B}"/>
              </a:ext>
            </a:extLst>
          </p:cNvPr>
          <p:cNvSpPr/>
          <p:nvPr/>
        </p:nvSpPr>
        <p:spPr>
          <a:xfrm>
            <a:off x="1" y="0"/>
            <a:ext cx="5700313" cy="117936"/>
          </a:xfrm>
          <a:prstGeom prst="rect">
            <a:avLst/>
          </a:prstGeom>
          <a:gradFill>
            <a:gsLst>
              <a:gs pos="100000">
                <a:srgbClr val="0000E1"/>
              </a:gs>
              <a:gs pos="0">
                <a:srgbClr val="0000E1">
                  <a:alpha val="0"/>
                </a:srgbClr>
              </a:gs>
            </a:gsLst>
            <a:lin ang="10800000" scaled="0"/>
          </a:gra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sp>
        <p:nvSpPr>
          <p:cNvPr id="84" name="Rectangle 83">
            <a:extLst>
              <a:ext uri="{FF2B5EF4-FFF2-40B4-BE49-F238E27FC236}">
                <a16:creationId xmlns:a16="http://schemas.microsoft.com/office/drawing/2014/main" id="{7690086D-89C7-4E15-8A69-0C618B4F05C4}"/>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
        <p:nvSpPr>
          <p:cNvPr id="85" name="TextBox 84">
            <a:extLst>
              <a:ext uri="{FF2B5EF4-FFF2-40B4-BE49-F238E27FC236}">
                <a16:creationId xmlns:a16="http://schemas.microsoft.com/office/drawing/2014/main" id="{9644EAC0-4B41-45A1-B45F-C64881A987F2}"/>
              </a:ext>
            </a:extLst>
          </p:cNvPr>
          <p:cNvSpPr txBox="1"/>
          <p:nvPr/>
        </p:nvSpPr>
        <p:spPr>
          <a:xfrm>
            <a:off x="222280" y="131887"/>
            <a:ext cx="3682585" cy="369332"/>
          </a:xfrm>
          <a:prstGeom prst="rect">
            <a:avLst/>
          </a:prstGeom>
          <a:noFill/>
        </p:spPr>
        <p:txBody>
          <a:bodyPr wrap="square" lIns="0" rIns="0" rtlCol="0">
            <a:spAutoFit/>
          </a:bodyPr>
          <a:lstStyle/>
          <a:p>
            <a:r>
              <a:rPr lang="en-US">
                <a:solidFill>
                  <a:schemeClr val="bg1"/>
                </a:solidFill>
                <a:latin typeface="Effra Medium" panose="020B0703020203020204" pitchFamily="34" charset="0"/>
                <a:cs typeface="Effra Medium" panose="020B0703020203020204" pitchFamily="34" charset="0"/>
              </a:rPr>
              <a:t>AMD REMOTE WORKSTATION </a:t>
            </a:r>
          </a:p>
        </p:txBody>
      </p:sp>
      <p:grpSp>
        <p:nvGrpSpPr>
          <p:cNvPr id="55" name="Group 54">
            <a:extLst>
              <a:ext uri="{FF2B5EF4-FFF2-40B4-BE49-F238E27FC236}">
                <a16:creationId xmlns:a16="http://schemas.microsoft.com/office/drawing/2014/main" id="{7DA4D655-AC59-4361-B240-13E750F6FACE}"/>
              </a:ext>
            </a:extLst>
          </p:cNvPr>
          <p:cNvGrpSpPr/>
          <p:nvPr/>
        </p:nvGrpSpPr>
        <p:grpSpPr>
          <a:xfrm>
            <a:off x="10205107" y="118006"/>
            <a:ext cx="1847088" cy="1059971"/>
            <a:chOff x="10205107" y="118006"/>
            <a:chExt cx="1847088" cy="1059971"/>
          </a:xfrm>
        </p:grpSpPr>
        <p:sp>
          <p:nvSpPr>
            <p:cNvPr id="56" name="TextBox 55">
              <a:extLst>
                <a:ext uri="{FF2B5EF4-FFF2-40B4-BE49-F238E27FC236}">
                  <a16:creationId xmlns:a16="http://schemas.microsoft.com/office/drawing/2014/main" id="{1D5329CA-A6A9-454A-AA38-0C9BE7D62939}"/>
                </a:ext>
              </a:extLst>
            </p:cNvPr>
            <p:cNvSpPr txBox="1"/>
            <p:nvPr/>
          </p:nvSpPr>
          <p:spPr>
            <a:xfrm>
              <a:off x="10205107" y="839423"/>
              <a:ext cx="1847088" cy="338554"/>
            </a:xfrm>
            <a:prstGeom prst="rect">
              <a:avLst/>
            </a:prstGeom>
            <a:noFill/>
          </p:spPr>
          <p:txBody>
            <a:bodyPr wrap="square" rtlCol="0">
              <a:spAutoFit/>
            </a:bodyPr>
            <a:lstStyle/>
            <a:p>
              <a:pPr algn="ctr">
                <a:spcAft>
                  <a:spcPts val="600"/>
                </a:spcAft>
                <a:buClr>
                  <a:schemeClr val="bg2"/>
                </a:buClr>
              </a:pPr>
              <a:r>
                <a:rPr lang="en-US" sz="1600" dirty="0">
                  <a:latin typeface="Effra" panose="020B0603020203020204" pitchFamily="34" charset="0"/>
                  <a:cs typeface="Effra" panose="020B0603020203020204" pitchFamily="34" charset="0"/>
                </a:rPr>
                <a:t>FOR ENTERPRISE</a:t>
              </a:r>
            </a:p>
          </p:txBody>
        </p:sp>
        <p:pic>
          <p:nvPicPr>
            <p:cNvPr id="57" name="Picture 56">
              <a:extLst>
                <a:ext uri="{FF2B5EF4-FFF2-40B4-BE49-F238E27FC236}">
                  <a16:creationId xmlns:a16="http://schemas.microsoft.com/office/drawing/2014/main" id="{8A8B1507-69C8-4415-95DE-2682A3BD49F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51068" y="118006"/>
              <a:ext cx="1621874" cy="657296"/>
            </a:xfrm>
            <a:prstGeom prst="rect">
              <a:avLst/>
            </a:prstGeom>
          </p:spPr>
        </p:pic>
      </p:grpSp>
      <p:sp>
        <p:nvSpPr>
          <p:cNvPr id="11" name="Title 2">
            <a:extLst>
              <a:ext uri="{FF2B5EF4-FFF2-40B4-BE49-F238E27FC236}">
                <a16:creationId xmlns:a16="http://schemas.microsoft.com/office/drawing/2014/main" id="{E2616691-84B8-4088-BE86-351D88A79721}"/>
              </a:ext>
            </a:extLst>
          </p:cNvPr>
          <p:cNvSpPr txBox="1">
            <a:spLocks/>
          </p:cNvSpPr>
          <p:nvPr/>
        </p:nvSpPr>
        <p:spPr>
          <a:xfrm>
            <a:off x="-3" y="6363693"/>
            <a:ext cx="12192002" cy="231882"/>
          </a:xfrm>
          <a:prstGeom prst="rect">
            <a:avLst/>
          </a:prstGeom>
        </p:spPr>
        <p:txBody>
          <a:bodyPr vert="horz" lIns="0" tIns="45720" rIns="0" bIns="0" rtlCol="0" anchor="b" anchorCtr="0">
            <a:noAutofit/>
          </a:bodyPr>
          <a:lstStyle>
            <a:lvl1pPr algn="l" defTabSz="914400" rtl="0" eaLnBrk="1" latinLnBrk="0" hangingPunct="1">
              <a:spcBef>
                <a:spcPct val="0"/>
              </a:spcBef>
              <a:buNone/>
              <a:defRPr sz="3200" b="0" i="0" strike="noStrike" kern="1200" cap="none" spc="-60" baseline="0">
                <a:solidFill>
                  <a:schemeClr val="tx1"/>
                </a:solidFill>
                <a:latin typeface="Effra Light" charset="0"/>
                <a:ea typeface="Effra Light" charset="0"/>
                <a:cs typeface="Effra Light" charset="0"/>
              </a:defRPr>
            </a:lvl1pPr>
          </a:lstStyle>
          <a:p>
            <a:pPr lvl="0" algn="ctr">
              <a:spcAft>
                <a:spcPts val="200"/>
              </a:spcAft>
              <a:defRPr/>
            </a:pPr>
            <a:r>
              <a:rPr lang="en-US" sz="800" spc="0" dirty="0">
                <a:solidFill>
                  <a:srgbClr val="FFFFFF">
                    <a:alpha val="50000"/>
                  </a:srgbClr>
                </a:solidFill>
                <a:latin typeface="+mn-lt"/>
                <a:cs typeface="Effra Light" panose="020B0403020203020204" pitchFamily="34" charset="0"/>
              </a:rPr>
              <a:t>*Citrix XenDesktop license required. For more information about required Citrix VDI configuration please see: https://docs.citrix.com/content/dam/docs/en-us/xenapp-xendesktop/7-15-ltsr/downloads/Citrix%20VDI%20Handbook%207.15%20LTSR.pdf</a:t>
            </a:r>
          </a:p>
        </p:txBody>
      </p:sp>
      <p:sp>
        <p:nvSpPr>
          <p:cNvPr id="14" name="Rectangle 13" hidden="1">
            <a:extLst>
              <a:ext uri="{FF2B5EF4-FFF2-40B4-BE49-F238E27FC236}">
                <a16:creationId xmlns:a16="http://schemas.microsoft.com/office/drawing/2014/main" id="{4039888A-0D9E-4BCA-ACD0-1054959264E0}"/>
              </a:ext>
            </a:extLst>
          </p:cNvPr>
          <p:cNvSpPr/>
          <p:nvPr/>
        </p:nvSpPr>
        <p:spPr>
          <a:xfrm>
            <a:off x="-2" y="6456213"/>
            <a:ext cx="12192002" cy="404358"/>
          </a:xfrm>
          <a:prstGeom prst="rect">
            <a:avLst/>
          </a:prstGeom>
          <a:gradFill>
            <a:gsLst>
              <a:gs pos="100000">
                <a:srgbClr val="130D0F">
                  <a:alpha val="63000"/>
                </a:srgbClr>
              </a:gs>
              <a:gs pos="0">
                <a:srgbClr val="130D0F">
                  <a:alpha val="0"/>
                </a:srgbClr>
              </a:gs>
            </a:gsLst>
            <a:lin ang="10800000" scaled="0"/>
          </a:gra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spTree>
    <p:extLst>
      <p:ext uri="{BB962C8B-B14F-4D97-AF65-F5344CB8AC3E}">
        <p14:creationId xmlns:p14="http://schemas.microsoft.com/office/powerpoint/2010/main" val="38461355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C5F6AE4C-CFD2-4A05-8B33-126CD09F3874}"/>
              </a:ext>
            </a:extLst>
          </p:cNvPr>
          <p:cNvSpPr/>
          <p:nvPr/>
        </p:nvSpPr>
        <p:spPr>
          <a:xfrm>
            <a:off x="5196840" y="-1"/>
            <a:ext cx="6995160" cy="6454220"/>
          </a:xfrm>
          <a:prstGeom prst="rect">
            <a:avLst/>
          </a:prstGeom>
          <a:gradFill flip="none" rotWithShape="1">
            <a:gsLst>
              <a:gs pos="100000">
                <a:srgbClr val="0000E1"/>
              </a:gs>
              <a:gs pos="0">
                <a:srgbClr val="0000E1">
                  <a:alpha val="0"/>
                </a:srgb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40" name="Picture 39">
            <a:extLst>
              <a:ext uri="{FF2B5EF4-FFF2-40B4-BE49-F238E27FC236}">
                <a16:creationId xmlns:a16="http://schemas.microsoft.com/office/drawing/2014/main" id="{58556413-0CDB-46E6-ACE9-26B65488D3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1539" y="0"/>
            <a:ext cx="6990461" cy="6454140"/>
          </a:xfrm>
          <a:prstGeom prst="rect">
            <a:avLst/>
          </a:prstGeom>
        </p:spPr>
      </p:pic>
      <p:sp>
        <p:nvSpPr>
          <p:cNvPr id="3" name="TextBox 2">
            <a:extLst>
              <a:ext uri="{FF2B5EF4-FFF2-40B4-BE49-F238E27FC236}">
                <a16:creationId xmlns:a16="http://schemas.microsoft.com/office/drawing/2014/main" id="{E5BAD1B5-EABC-469E-8F69-55DEAC00DBAE}"/>
              </a:ext>
            </a:extLst>
          </p:cNvPr>
          <p:cNvSpPr txBox="1"/>
          <p:nvPr/>
        </p:nvSpPr>
        <p:spPr>
          <a:xfrm>
            <a:off x="222280" y="131887"/>
            <a:ext cx="4453415" cy="369332"/>
          </a:xfrm>
          <a:prstGeom prst="rect">
            <a:avLst/>
          </a:prstGeom>
          <a:noFill/>
        </p:spPr>
        <p:txBody>
          <a:bodyPr wrap="square" lIns="0" rIns="0" rtlCol="0">
            <a:spAutoFit/>
          </a:bodyPr>
          <a:lstStyle/>
          <a:p>
            <a:pPr lvl="0">
              <a:defRPr/>
            </a:pPr>
            <a:r>
              <a:rPr lang="en-US">
                <a:solidFill>
                  <a:schemeClr val="bg1"/>
                </a:solidFill>
                <a:latin typeface="Effra Medium" panose="020B0703020203020204" pitchFamily="34" charset="0"/>
                <a:cs typeface="Effra Medium" panose="020B0703020203020204" pitchFamily="34" charset="0"/>
              </a:rPr>
              <a:t>QUALITY</a:t>
            </a:r>
            <a:endParaRPr lang="en-US">
              <a:solidFill>
                <a:srgbClr val="000000"/>
              </a:solidFill>
              <a:latin typeface="Effra Medium" panose="020B0703020203020204" pitchFamily="34" charset="0"/>
              <a:cs typeface="Effra Medium" panose="020B0703020203020204" pitchFamily="34" charset="0"/>
            </a:endParaRPr>
          </a:p>
        </p:txBody>
      </p:sp>
      <p:cxnSp>
        <p:nvCxnSpPr>
          <p:cNvPr id="12" name="Straight Connector 11">
            <a:extLst>
              <a:ext uri="{FF2B5EF4-FFF2-40B4-BE49-F238E27FC236}">
                <a16:creationId xmlns:a16="http://schemas.microsoft.com/office/drawing/2014/main" id="{A2388DB0-F0A0-447C-88B8-B893B2FB97C1}"/>
              </a:ext>
            </a:extLst>
          </p:cNvPr>
          <p:cNvCxnSpPr/>
          <p:nvPr/>
        </p:nvCxnSpPr>
        <p:spPr>
          <a:xfrm>
            <a:off x="711492" y="4042235"/>
            <a:ext cx="3978341" cy="0"/>
          </a:xfrm>
          <a:prstGeom prst="line">
            <a:avLst/>
          </a:prstGeom>
          <a:noFill/>
          <a:ln w="9525" cap="flat" cmpd="sng" algn="ctr">
            <a:solidFill>
              <a:sysClr val="window" lastClr="FFFFFF">
                <a:alpha val="24000"/>
              </a:sysClr>
            </a:solidFill>
            <a:prstDash val="solid"/>
            <a:miter lim="800000"/>
          </a:ln>
          <a:effectLst/>
        </p:spPr>
      </p:cxnSp>
      <p:cxnSp>
        <p:nvCxnSpPr>
          <p:cNvPr id="13" name="Straight Connector 12">
            <a:extLst>
              <a:ext uri="{FF2B5EF4-FFF2-40B4-BE49-F238E27FC236}">
                <a16:creationId xmlns:a16="http://schemas.microsoft.com/office/drawing/2014/main" id="{69EFE58F-13DF-4829-8F40-20E4E5781F6E}"/>
              </a:ext>
            </a:extLst>
          </p:cNvPr>
          <p:cNvCxnSpPr/>
          <p:nvPr/>
        </p:nvCxnSpPr>
        <p:spPr>
          <a:xfrm>
            <a:off x="711492" y="3089982"/>
            <a:ext cx="3978341" cy="0"/>
          </a:xfrm>
          <a:prstGeom prst="line">
            <a:avLst/>
          </a:prstGeom>
          <a:noFill/>
          <a:ln w="9525" cap="flat" cmpd="sng" algn="ctr">
            <a:solidFill>
              <a:sysClr val="window" lastClr="FFFFFF">
                <a:alpha val="24000"/>
              </a:sysClr>
            </a:solidFill>
            <a:prstDash val="solid"/>
            <a:miter lim="800000"/>
          </a:ln>
          <a:effectLst/>
        </p:spPr>
      </p:cxnSp>
      <p:cxnSp>
        <p:nvCxnSpPr>
          <p:cNvPr id="14" name="Straight Connector 13">
            <a:extLst>
              <a:ext uri="{FF2B5EF4-FFF2-40B4-BE49-F238E27FC236}">
                <a16:creationId xmlns:a16="http://schemas.microsoft.com/office/drawing/2014/main" id="{FEB10373-5742-4E7D-8234-23956A174FA2}"/>
              </a:ext>
            </a:extLst>
          </p:cNvPr>
          <p:cNvCxnSpPr/>
          <p:nvPr/>
        </p:nvCxnSpPr>
        <p:spPr>
          <a:xfrm>
            <a:off x="711492" y="4994488"/>
            <a:ext cx="3978341" cy="0"/>
          </a:xfrm>
          <a:prstGeom prst="line">
            <a:avLst/>
          </a:prstGeom>
          <a:noFill/>
          <a:ln w="9525" cap="flat" cmpd="sng" algn="ctr">
            <a:solidFill>
              <a:sysClr val="window" lastClr="FFFFFF">
                <a:alpha val="24000"/>
              </a:sysClr>
            </a:solidFill>
            <a:prstDash val="solid"/>
            <a:miter lim="800000"/>
          </a:ln>
          <a:effectLst/>
        </p:spPr>
      </p:cxnSp>
      <p:cxnSp>
        <p:nvCxnSpPr>
          <p:cNvPr id="15" name="Straight Connector 14">
            <a:extLst>
              <a:ext uri="{FF2B5EF4-FFF2-40B4-BE49-F238E27FC236}">
                <a16:creationId xmlns:a16="http://schemas.microsoft.com/office/drawing/2014/main" id="{5126F8F8-BF7E-4257-8F9F-BF6E75A77198}"/>
              </a:ext>
            </a:extLst>
          </p:cNvPr>
          <p:cNvCxnSpPr/>
          <p:nvPr/>
        </p:nvCxnSpPr>
        <p:spPr>
          <a:xfrm>
            <a:off x="711492" y="5946738"/>
            <a:ext cx="3978341" cy="0"/>
          </a:xfrm>
          <a:prstGeom prst="line">
            <a:avLst/>
          </a:prstGeom>
          <a:noFill/>
          <a:ln w="9525" cap="flat" cmpd="sng" algn="ctr">
            <a:solidFill>
              <a:sysClr val="window" lastClr="FFFFFF">
                <a:alpha val="24000"/>
              </a:sysClr>
            </a:solidFill>
            <a:prstDash val="solid"/>
            <a:miter lim="800000"/>
          </a:ln>
          <a:effectLst/>
        </p:spPr>
      </p:cxnSp>
      <p:sp>
        <p:nvSpPr>
          <p:cNvPr id="24" name="Rectangle 23">
            <a:extLst>
              <a:ext uri="{FF2B5EF4-FFF2-40B4-BE49-F238E27FC236}">
                <a16:creationId xmlns:a16="http://schemas.microsoft.com/office/drawing/2014/main" id="{5CD50A6B-EA7D-4246-B027-E98BCD2C2D5A}"/>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
        <p:nvSpPr>
          <p:cNvPr id="32" name="TextBox 31">
            <a:extLst>
              <a:ext uri="{FF2B5EF4-FFF2-40B4-BE49-F238E27FC236}">
                <a16:creationId xmlns:a16="http://schemas.microsoft.com/office/drawing/2014/main" id="{F3377271-B6BA-4DBB-A93B-435B68623203}"/>
              </a:ext>
            </a:extLst>
          </p:cNvPr>
          <p:cNvSpPr txBox="1"/>
          <p:nvPr/>
        </p:nvSpPr>
        <p:spPr>
          <a:xfrm>
            <a:off x="619459" y="763512"/>
            <a:ext cx="3983783" cy="1400383"/>
          </a:xfrm>
          <a:prstGeom prst="rect">
            <a:avLst/>
          </a:prstGeom>
          <a:noFill/>
        </p:spPr>
        <p:txBody>
          <a:bodyPr wrap="none" rtlCol="0">
            <a:spAutoFit/>
          </a:bodyPr>
          <a:lstStyle/>
          <a:p>
            <a:pPr>
              <a:spcAft>
                <a:spcPts val="600"/>
              </a:spcAft>
              <a:buClr>
                <a:schemeClr val="bg2"/>
              </a:buClr>
            </a:pPr>
            <a:r>
              <a:rPr lang="en-US" sz="4000" dirty="0">
                <a:solidFill>
                  <a:srgbClr val="FFFFFF"/>
                </a:solidFill>
                <a:latin typeface="Effra" panose="020B0603020203020204" pitchFamily="34" charset="0"/>
                <a:cs typeface="Effra" panose="020B0603020203020204" pitchFamily="34" charset="0"/>
              </a:rPr>
              <a:t>Enterprise Ready</a:t>
            </a:r>
          </a:p>
          <a:p>
            <a:pPr>
              <a:spcAft>
                <a:spcPts val="600"/>
              </a:spcAft>
              <a:buClr>
                <a:schemeClr val="bg2"/>
              </a:buClr>
            </a:pPr>
            <a:r>
              <a:rPr lang="en-US" sz="4000" dirty="0">
                <a:solidFill>
                  <a:srgbClr val="FFFFFF"/>
                </a:solidFill>
                <a:latin typeface="Effra" panose="020B0603020203020204" pitchFamily="34" charset="0"/>
                <a:cs typeface="Effra" panose="020B0603020203020204" pitchFamily="34" charset="0"/>
              </a:rPr>
              <a:t>Software</a:t>
            </a:r>
          </a:p>
        </p:txBody>
      </p:sp>
      <p:sp>
        <p:nvSpPr>
          <p:cNvPr id="34" name="Rectangle 33">
            <a:extLst>
              <a:ext uri="{FF2B5EF4-FFF2-40B4-BE49-F238E27FC236}">
                <a16:creationId xmlns:a16="http://schemas.microsoft.com/office/drawing/2014/main" id="{526210E0-AD1F-4EC8-ACEB-3F5CA2E396FE}"/>
              </a:ext>
            </a:extLst>
          </p:cNvPr>
          <p:cNvSpPr/>
          <p:nvPr/>
        </p:nvSpPr>
        <p:spPr>
          <a:xfrm>
            <a:off x="727357" y="2177644"/>
            <a:ext cx="5905455" cy="903565"/>
          </a:xfrm>
          <a:prstGeom prst="rect">
            <a:avLst/>
          </a:prstGeom>
          <a:noFill/>
          <a:ln w="12700" cap="flat" cmpd="sng" algn="ctr">
            <a:noFill/>
            <a:prstDash val="solid"/>
            <a:miter lim="800000"/>
          </a:ln>
          <a:effectLst/>
        </p:spPr>
        <p:txBody>
          <a:bodyPr lIns="0" tIns="0" rIns="0" bIns="0" rtlCol="0" anchor="t" anchorCtr="0"/>
          <a:lstStyle/>
          <a:p>
            <a:r>
              <a:rPr lang="en-US" sz="2400">
                <a:cs typeface="Effra" panose="020B0603020203020204" pitchFamily="34" charset="0"/>
              </a:rPr>
              <a:t>Extensive Stability Testing Delivers</a:t>
            </a:r>
            <a:br>
              <a:rPr lang="en-US" sz="2400">
                <a:cs typeface="Effra" panose="020B0603020203020204" pitchFamily="34" charset="0"/>
              </a:rPr>
            </a:br>
            <a:r>
              <a:rPr lang="en-US" sz="2400">
                <a:cs typeface="Effra" panose="020B0603020203020204" pitchFamily="34" charset="0"/>
              </a:rPr>
              <a:t>Enterprise-Grade Driver Quality</a:t>
            </a:r>
          </a:p>
        </p:txBody>
      </p:sp>
      <p:grpSp>
        <p:nvGrpSpPr>
          <p:cNvPr id="18" name="Group 17">
            <a:extLst>
              <a:ext uri="{FF2B5EF4-FFF2-40B4-BE49-F238E27FC236}">
                <a16:creationId xmlns:a16="http://schemas.microsoft.com/office/drawing/2014/main" id="{3942DEF0-FAA3-4704-AEF5-4D1AD2819CCC}"/>
              </a:ext>
            </a:extLst>
          </p:cNvPr>
          <p:cNvGrpSpPr/>
          <p:nvPr/>
        </p:nvGrpSpPr>
        <p:grpSpPr>
          <a:xfrm>
            <a:off x="732046" y="3290726"/>
            <a:ext cx="548640" cy="548640"/>
            <a:chOff x="732046" y="3290726"/>
            <a:chExt cx="548640" cy="548640"/>
          </a:xfrm>
        </p:grpSpPr>
        <p:pic>
          <p:nvPicPr>
            <p:cNvPr id="10" name="Graphic 9" descr="Refresh">
              <a:extLst>
                <a:ext uri="{FF2B5EF4-FFF2-40B4-BE49-F238E27FC236}">
                  <a16:creationId xmlns:a16="http://schemas.microsoft.com/office/drawing/2014/main" id="{684A83AF-8775-4BE8-BFF2-4BE7FFE609C5}"/>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32046" y="3290726"/>
              <a:ext cx="548640" cy="548640"/>
            </a:xfrm>
            <a:prstGeom prst="rect">
              <a:avLst/>
            </a:prstGeom>
          </p:spPr>
        </p:pic>
        <p:sp>
          <p:nvSpPr>
            <p:cNvPr id="11" name="TextBox 10">
              <a:extLst>
                <a:ext uri="{FF2B5EF4-FFF2-40B4-BE49-F238E27FC236}">
                  <a16:creationId xmlns:a16="http://schemas.microsoft.com/office/drawing/2014/main" id="{1EE9594C-6DB0-4022-9355-945BF0A0E44F}"/>
                </a:ext>
              </a:extLst>
            </p:cNvPr>
            <p:cNvSpPr txBox="1"/>
            <p:nvPr/>
          </p:nvSpPr>
          <p:spPr>
            <a:xfrm>
              <a:off x="833798" y="3416656"/>
              <a:ext cx="418378" cy="338554"/>
            </a:xfrm>
            <a:prstGeom prst="rect">
              <a:avLst/>
            </a:prstGeom>
            <a:noFill/>
          </p:spPr>
          <p:txBody>
            <a:bodyPr wrap="square" rtlCol="0">
              <a:spAutoFit/>
            </a:bodyPr>
            <a:lstStyle/>
            <a:p>
              <a:pPr algn="ctr">
                <a:spcAft>
                  <a:spcPts val="600"/>
                </a:spcAft>
                <a:buClr>
                  <a:schemeClr val="bg2"/>
                </a:buClr>
              </a:pPr>
              <a:r>
                <a:rPr lang="en-US" sz="1600" dirty="0">
                  <a:latin typeface="Effra Heavy" panose="020B0803020203020204" pitchFamily="34" charset="0"/>
                  <a:cs typeface="Effra Heavy" panose="020B0803020203020204" pitchFamily="34" charset="0"/>
                </a:rPr>
                <a:t>24</a:t>
              </a:r>
            </a:p>
          </p:txBody>
        </p:sp>
      </p:grpSp>
      <p:pic>
        <p:nvPicPr>
          <p:cNvPr id="51" name="Graphic 50">
            <a:extLst>
              <a:ext uri="{FF2B5EF4-FFF2-40B4-BE49-F238E27FC236}">
                <a16:creationId xmlns:a16="http://schemas.microsoft.com/office/drawing/2014/main" id="{8461A780-C837-44DF-99C6-48F2C6D07488}"/>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78010" y="5264699"/>
            <a:ext cx="452336" cy="411480"/>
          </a:xfrm>
          <a:prstGeom prst="rect">
            <a:avLst/>
          </a:prstGeom>
        </p:spPr>
      </p:pic>
      <p:pic>
        <p:nvPicPr>
          <p:cNvPr id="5" name="Graphic 4" descr="Computer">
            <a:extLst>
              <a:ext uri="{FF2B5EF4-FFF2-40B4-BE49-F238E27FC236}">
                <a16:creationId xmlns:a16="http://schemas.microsoft.com/office/drawing/2014/main" id="{E0455D3B-1A86-4CF3-961E-5DC3915DF2F0}"/>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75578" y="4289760"/>
            <a:ext cx="457200" cy="457200"/>
          </a:xfrm>
          <a:prstGeom prst="rect">
            <a:avLst/>
          </a:prstGeom>
        </p:spPr>
      </p:pic>
      <p:sp>
        <p:nvSpPr>
          <p:cNvPr id="29" name="Rectangle 28">
            <a:extLst>
              <a:ext uri="{FF2B5EF4-FFF2-40B4-BE49-F238E27FC236}">
                <a16:creationId xmlns:a16="http://schemas.microsoft.com/office/drawing/2014/main" id="{4EB68441-54EB-43E7-A65C-AB3267DBEC11}"/>
              </a:ext>
            </a:extLst>
          </p:cNvPr>
          <p:cNvSpPr/>
          <p:nvPr/>
        </p:nvSpPr>
        <p:spPr>
          <a:xfrm>
            <a:off x="7802880" y="4746960"/>
            <a:ext cx="4389120" cy="548640"/>
          </a:xfrm>
          <a:prstGeom prst="rect">
            <a:avLst/>
          </a:prstGeom>
          <a:gradFill flip="none" rotWithShape="1">
            <a:gsLst>
              <a:gs pos="33000">
                <a:sysClr val="window" lastClr="FFFFFF">
                  <a:alpha val="91000"/>
                </a:sysClr>
              </a:gs>
              <a:gs pos="0">
                <a:sysClr val="window" lastClr="FFFFFF">
                  <a:alpha val="0"/>
                </a:sysClr>
              </a:gs>
            </a:gsLst>
            <a:lin ang="0" scaled="1"/>
            <a:tileRect/>
          </a:gradFill>
          <a:ln w="12700" cap="flat" cmpd="sng" algn="ctr">
            <a:noFill/>
            <a:prstDash val="solid"/>
            <a:miter lim="800000"/>
          </a:ln>
          <a:effectLst/>
        </p:spPr>
        <p:txBody>
          <a:bodyPr lIns="173736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prstClr val="black"/>
              </a:solidFill>
              <a:effectLst/>
              <a:uLnTx/>
              <a:uFillTx/>
              <a:latin typeface="Effra Medium" panose="020B0703020203020204" pitchFamily="34" charset="0"/>
              <a:ea typeface="+mn-ea"/>
              <a:cs typeface="Effra Medium" panose="020B0703020203020204" pitchFamily="34" charset="0"/>
            </a:endParaRPr>
          </a:p>
        </p:txBody>
      </p:sp>
      <p:grpSp>
        <p:nvGrpSpPr>
          <p:cNvPr id="35" name="Group 34">
            <a:extLst>
              <a:ext uri="{FF2B5EF4-FFF2-40B4-BE49-F238E27FC236}">
                <a16:creationId xmlns:a16="http://schemas.microsoft.com/office/drawing/2014/main" id="{9A55CFA2-E92F-48D2-A868-A83557A1A597}"/>
              </a:ext>
            </a:extLst>
          </p:cNvPr>
          <p:cNvGrpSpPr/>
          <p:nvPr/>
        </p:nvGrpSpPr>
        <p:grpSpPr>
          <a:xfrm>
            <a:off x="11643360" y="4746960"/>
            <a:ext cx="548640" cy="548640"/>
            <a:chOff x="11650705" y="4924540"/>
            <a:chExt cx="548640" cy="548640"/>
          </a:xfrm>
        </p:grpSpPr>
        <p:sp>
          <p:nvSpPr>
            <p:cNvPr id="36" name="Rectangle 35">
              <a:extLst>
                <a:ext uri="{FF2B5EF4-FFF2-40B4-BE49-F238E27FC236}">
                  <a16:creationId xmlns:a16="http://schemas.microsoft.com/office/drawing/2014/main" id="{DF773960-FEF4-4C1F-999F-473AC46D3E09}"/>
                </a:ext>
              </a:extLst>
            </p:cNvPr>
            <p:cNvSpPr/>
            <p:nvPr/>
          </p:nvSpPr>
          <p:spPr>
            <a:xfrm>
              <a:off x="11650705" y="4924540"/>
              <a:ext cx="548640" cy="54864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pic>
          <p:nvPicPr>
            <p:cNvPr id="38" name="Picture 37">
              <a:extLst>
                <a:ext uri="{FF2B5EF4-FFF2-40B4-BE49-F238E27FC236}">
                  <a16:creationId xmlns:a16="http://schemas.microsoft.com/office/drawing/2014/main" id="{8A77BD3D-9BEB-48A6-B09B-6BF1C4352A4C}"/>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l="1" t="-2" r="88154" b="56518"/>
            <a:stretch/>
          </p:blipFill>
          <p:spPr>
            <a:xfrm>
              <a:off x="11803742" y="5074505"/>
              <a:ext cx="274320" cy="274320"/>
            </a:xfrm>
            <a:prstGeom prst="rect">
              <a:avLst/>
            </a:prstGeom>
            <a:noFill/>
            <a:ln>
              <a:noFill/>
            </a:ln>
          </p:spPr>
        </p:pic>
      </p:grpSp>
      <p:sp>
        <p:nvSpPr>
          <p:cNvPr id="41" name="Rectangle 40">
            <a:extLst>
              <a:ext uri="{FF2B5EF4-FFF2-40B4-BE49-F238E27FC236}">
                <a16:creationId xmlns:a16="http://schemas.microsoft.com/office/drawing/2014/main" id="{E4D60B59-EC3A-47FE-9D38-7758893524BC}"/>
              </a:ext>
            </a:extLst>
          </p:cNvPr>
          <p:cNvSpPr/>
          <p:nvPr/>
        </p:nvSpPr>
        <p:spPr>
          <a:xfrm>
            <a:off x="8713957" y="4766889"/>
            <a:ext cx="2708040" cy="548640"/>
          </a:xfrm>
          <a:prstGeom prst="rect">
            <a:avLst/>
          </a:prstGeom>
          <a:noFill/>
          <a:ln w="12700" cap="flat" cmpd="sng" algn="ctr">
            <a:noFill/>
            <a:prstDash val="solid"/>
            <a:miter lim="800000"/>
          </a:ln>
          <a:effectLst/>
        </p:spPr>
        <p:txBody>
          <a:bodyPr lIns="0" tIns="0" rIns="0" bIns="0" rtlCol="0" anchor="ctr"/>
          <a:lstStyle/>
          <a:p>
            <a:pPr lvl="0">
              <a:lnSpc>
                <a:spcPct val="90000"/>
              </a:lnSpc>
              <a:defRPr/>
            </a:pPr>
            <a:r>
              <a:rPr lang="en-US" kern="0">
                <a:solidFill>
                  <a:prstClr val="black"/>
                </a:solidFill>
                <a:latin typeface="Effra Medium" panose="020B0703020203020204" pitchFamily="34" charset="0"/>
                <a:cs typeface="Effra Medium" panose="020B0703020203020204" pitchFamily="34" charset="0"/>
              </a:rPr>
              <a:t>Designed for 100% Uptime</a:t>
            </a:r>
          </a:p>
        </p:txBody>
      </p:sp>
      <p:sp>
        <p:nvSpPr>
          <p:cNvPr id="4" name="Arrow: Up 3">
            <a:extLst>
              <a:ext uri="{FF2B5EF4-FFF2-40B4-BE49-F238E27FC236}">
                <a16:creationId xmlns:a16="http://schemas.microsoft.com/office/drawing/2014/main" id="{CD345262-8094-42B2-929B-232A2426EB4D}"/>
              </a:ext>
            </a:extLst>
          </p:cNvPr>
          <p:cNvSpPr/>
          <p:nvPr/>
        </p:nvSpPr>
        <p:spPr>
          <a:xfrm>
            <a:off x="8158932" y="4815540"/>
            <a:ext cx="342900" cy="411480"/>
          </a:xfrm>
          <a:prstGeom prst="upArrow">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chemeClr val="bg1"/>
              </a:solidFill>
            </a:endParaRPr>
          </a:p>
        </p:txBody>
      </p:sp>
      <p:sp>
        <p:nvSpPr>
          <p:cNvPr id="7" name="TextBox 6">
            <a:extLst>
              <a:ext uri="{FF2B5EF4-FFF2-40B4-BE49-F238E27FC236}">
                <a16:creationId xmlns:a16="http://schemas.microsoft.com/office/drawing/2014/main" id="{3EF7E8AF-4999-40E4-8CDF-98DDA6D7A33F}"/>
              </a:ext>
            </a:extLst>
          </p:cNvPr>
          <p:cNvSpPr txBox="1"/>
          <p:nvPr/>
        </p:nvSpPr>
        <p:spPr>
          <a:xfrm>
            <a:off x="1295931" y="3182062"/>
            <a:ext cx="3453664" cy="846386"/>
          </a:xfrm>
          <a:prstGeom prst="rect">
            <a:avLst/>
          </a:prstGeom>
          <a:noFill/>
        </p:spPr>
        <p:txBody>
          <a:bodyPr wrap="square" rtlCol="0">
            <a:spAutoFit/>
          </a:bodyPr>
          <a:lstStyle/>
          <a:p>
            <a:pPr>
              <a:spcAft>
                <a:spcPts val="600"/>
              </a:spcAft>
              <a:buClr>
                <a:schemeClr val="bg2"/>
              </a:buClr>
            </a:pPr>
            <a:r>
              <a:rPr lang="en-US" sz="1600">
                <a:solidFill>
                  <a:srgbClr val="FFFFFF"/>
                </a:solidFill>
                <a:latin typeface="Effra" panose="020B0603020203020204" pitchFamily="34" charset="0"/>
                <a:cs typeface="Effra" panose="020B0603020203020204" pitchFamily="34" charset="0"/>
              </a:rPr>
              <a:t>Stress Tested for 24/7 Environments</a:t>
            </a:r>
          </a:p>
          <a:p>
            <a:pPr>
              <a:spcAft>
                <a:spcPts val="600"/>
              </a:spcAft>
              <a:buClr>
                <a:schemeClr val="bg2"/>
              </a:buClr>
            </a:pPr>
            <a:r>
              <a:rPr lang="en-US" sz="1400">
                <a:cs typeface="Effra" panose="020B0603020203020204" pitchFamily="34" charset="0"/>
              </a:rPr>
              <a:t>ZERO End-User CAD Issues with</a:t>
            </a:r>
            <a:br>
              <a:rPr lang="en-US" sz="1400">
                <a:cs typeface="Effra" panose="020B0603020203020204" pitchFamily="34" charset="0"/>
              </a:rPr>
            </a:br>
            <a:r>
              <a:rPr lang="en-US" sz="1400">
                <a:cs typeface="Effra" panose="020B0603020203020204" pitchFamily="34" charset="0"/>
              </a:rPr>
              <a:t>AMD’s Lead Automotive Partner</a:t>
            </a:r>
            <a:r>
              <a:rPr lang="en-US" sz="1400" baseline="30000"/>
              <a:t>*</a:t>
            </a:r>
          </a:p>
        </p:txBody>
      </p:sp>
      <p:sp>
        <p:nvSpPr>
          <p:cNvPr id="47" name="TextBox 46">
            <a:extLst>
              <a:ext uri="{FF2B5EF4-FFF2-40B4-BE49-F238E27FC236}">
                <a16:creationId xmlns:a16="http://schemas.microsoft.com/office/drawing/2014/main" id="{0A89D7EC-7397-4598-93B0-9BA375AE1487}"/>
              </a:ext>
            </a:extLst>
          </p:cNvPr>
          <p:cNvSpPr txBox="1"/>
          <p:nvPr/>
        </p:nvSpPr>
        <p:spPr>
          <a:xfrm>
            <a:off x="1295931" y="4136796"/>
            <a:ext cx="3419187" cy="846386"/>
          </a:xfrm>
          <a:prstGeom prst="rect">
            <a:avLst/>
          </a:prstGeom>
          <a:noFill/>
        </p:spPr>
        <p:txBody>
          <a:bodyPr wrap="square" rtlCol="0">
            <a:spAutoFit/>
          </a:bodyPr>
          <a:lstStyle/>
          <a:p>
            <a:pPr>
              <a:spcAft>
                <a:spcPts val="600"/>
              </a:spcAft>
              <a:buClr>
                <a:schemeClr val="bg2"/>
              </a:buClr>
            </a:pPr>
            <a:r>
              <a:rPr lang="en-US" sz="1600">
                <a:solidFill>
                  <a:srgbClr val="FFFFFF"/>
                </a:solidFill>
                <a:latin typeface="Effra" panose="020B0603020203020204" pitchFamily="34" charset="0"/>
                <a:cs typeface="Effra" panose="020B0603020203020204" pitchFamily="34" charset="0"/>
              </a:rPr>
              <a:t>Extensive </a:t>
            </a:r>
            <a:r>
              <a:rPr lang="en-US" altLang="en-US" sz="1600">
                <a:solidFill>
                  <a:prstClr val="white"/>
                </a:solidFill>
                <a:latin typeface="Effra" panose="020B0603020203020204" pitchFamily="34" charset="0"/>
                <a:cs typeface="Effra" panose="020B0603020203020204" pitchFamily="34" charset="0"/>
              </a:rPr>
              <a:t>OEM Platform Testing</a:t>
            </a:r>
            <a:endParaRPr lang="en-US" sz="1600">
              <a:solidFill>
                <a:srgbClr val="FFFFFF"/>
              </a:solidFill>
              <a:latin typeface="Effra" panose="020B0603020203020204" pitchFamily="34" charset="0"/>
              <a:cs typeface="Effra" panose="020B0603020203020204" pitchFamily="34" charset="0"/>
            </a:endParaRPr>
          </a:p>
          <a:p>
            <a:r>
              <a:rPr lang="en-US" sz="1400">
                <a:solidFill>
                  <a:srgbClr val="FFFFFF"/>
                </a:solidFill>
                <a:cs typeface="Effra Light" panose="020B0403020203020204" pitchFamily="34" charset="0"/>
              </a:rPr>
              <a:t>Only ONE End-Customer Issue Reported</a:t>
            </a:r>
            <a:br>
              <a:rPr lang="en-US" sz="1400">
                <a:solidFill>
                  <a:srgbClr val="FFFFFF"/>
                </a:solidFill>
                <a:cs typeface="Effra Light" panose="020B0403020203020204" pitchFamily="34" charset="0"/>
              </a:rPr>
            </a:br>
            <a:r>
              <a:rPr lang="en-US" sz="1400">
                <a:solidFill>
                  <a:srgbClr val="FFFFFF"/>
                </a:solidFill>
                <a:cs typeface="Effra Light" panose="020B0403020203020204" pitchFamily="34" charset="0"/>
              </a:rPr>
              <a:t>by AMD’s Leading OEM Partner</a:t>
            </a:r>
            <a:r>
              <a:rPr lang="en-US" sz="1400" baseline="30000"/>
              <a:t>*</a:t>
            </a:r>
          </a:p>
        </p:txBody>
      </p:sp>
      <p:sp>
        <p:nvSpPr>
          <p:cNvPr id="48" name="TextBox 47">
            <a:extLst>
              <a:ext uri="{FF2B5EF4-FFF2-40B4-BE49-F238E27FC236}">
                <a16:creationId xmlns:a16="http://schemas.microsoft.com/office/drawing/2014/main" id="{9EBAA9E7-7FB5-4CDC-94A9-B24CB55AA88A}"/>
              </a:ext>
            </a:extLst>
          </p:cNvPr>
          <p:cNvSpPr txBox="1"/>
          <p:nvPr/>
        </p:nvSpPr>
        <p:spPr>
          <a:xfrm>
            <a:off x="1295931" y="5088968"/>
            <a:ext cx="3457546" cy="846386"/>
          </a:xfrm>
          <a:prstGeom prst="rect">
            <a:avLst/>
          </a:prstGeom>
          <a:noFill/>
        </p:spPr>
        <p:txBody>
          <a:bodyPr wrap="square" rtlCol="0">
            <a:spAutoFit/>
          </a:bodyPr>
          <a:lstStyle/>
          <a:p>
            <a:pPr>
              <a:spcAft>
                <a:spcPts val="600"/>
              </a:spcAft>
              <a:buClr>
                <a:schemeClr val="bg2"/>
              </a:buClr>
            </a:pPr>
            <a:r>
              <a:rPr lang="en-US" sz="1600">
                <a:solidFill>
                  <a:srgbClr val="FFFFFF"/>
                </a:solidFill>
                <a:latin typeface="Effra" panose="020B0603020203020204" pitchFamily="34" charset="0"/>
                <a:cs typeface="Effra" panose="020B0603020203020204" pitchFamily="34" charset="0"/>
              </a:rPr>
              <a:t>Extensive ISV Certification</a:t>
            </a:r>
            <a:r>
              <a:rPr lang="en-US" altLang="en-US" sz="1600">
                <a:solidFill>
                  <a:prstClr val="white"/>
                </a:solidFill>
                <a:latin typeface="Effra" panose="020B0603020203020204" pitchFamily="34" charset="0"/>
                <a:cs typeface="Effra" panose="020B0603020203020204" pitchFamily="34" charset="0"/>
              </a:rPr>
              <a:t> Testing</a:t>
            </a:r>
            <a:endParaRPr lang="en-US" sz="1600">
              <a:solidFill>
                <a:srgbClr val="FFFFFF"/>
              </a:solidFill>
              <a:latin typeface="Effra" panose="020B0603020203020204" pitchFamily="34" charset="0"/>
              <a:cs typeface="Effra" panose="020B0603020203020204" pitchFamily="34" charset="0"/>
            </a:endParaRPr>
          </a:p>
          <a:p>
            <a:r>
              <a:rPr lang="en-US" sz="1400">
                <a:solidFill>
                  <a:srgbClr val="FFFFFF"/>
                </a:solidFill>
                <a:cs typeface="Effra Light" panose="020B0403020203020204" pitchFamily="34" charset="0"/>
              </a:rPr>
              <a:t>100% Success Rate for Enterprise Edition 18.Q1 Certifications</a:t>
            </a:r>
            <a:r>
              <a:rPr lang="en-US" sz="1400" baseline="30000"/>
              <a:t>*</a:t>
            </a:r>
          </a:p>
        </p:txBody>
      </p:sp>
      <p:sp>
        <p:nvSpPr>
          <p:cNvPr id="50" name="Rectangle 49">
            <a:extLst>
              <a:ext uri="{FF2B5EF4-FFF2-40B4-BE49-F238E27FC236}">
                <a16:creationId xmlns:a16="http://schemas.microsoft.com/office/drawing/2014/main" id="{AE28A313-9A48-470F-AD21-BBEFED3B6A75}"/>
              </a:ext>
            </a:extLst>
          </p:cNvPr>
          <p:cNvSpPr/>
          <p:nvPr/>
        </p:nvSpPr>
        <p:spPr>
          <a:xfrm>
            <a:off x="1" y="6038721"/>
            <a:ext cx="7863840" cy="461665"/>
          </a:xfrm>
          <a:prstGeom prst="rect">
            <a:avLst/>
          </a:prstGeom>
        </p:spPr>
        <p:txBody>
          <a:bodyPr wrap="square">
            <a:spAutoFit/>
          </a:bodyPr>
          <a:lstStyle/>
          <a:p>
            <a:pPr lvl="0">
              <a:defRPr/>
            </a:pPr>
            <a:endParaRPr lang="en-US" sz="800">
              <a:solidFill>
                <a:srgbClr val="FFFFFF">
                  <a:alpha val="50000"/>
                </a:srgbClr>
              </a:solidFill>
              <a:cs typeface="Effra Light" panose="020B0403020203020204" pitchFamily="34" charset="0"/>
            </a:endParaRPr>
          </a:p>
          <a:p>
            <a:pPr lvl="0">
              <a:defRPr/>
            </a:pPr>
            <a:endParaRPr lang="en-US" sz="800">
              <a:solidFill>
                <a:srgbClr val="FFFFFF">
                  <a:alpha val="50000"/>
                </a:srgbClr>
              </a:solidFill>
              <a:cs typeface="Effra Light" panose="020B0403020203020204" pitchFamily="34" charset="0"/>
            </a:endParaRPr>
          </a:p>
          <a:p>
            <a:pPr lvl="0">
              <a:defRPr/>
            </a:pPr>
            <a:r>
              <a:rPr lang="en-US" sz="800">
                <a:solidFill>
                  <a:srgbClr val="FFFFFF">
                    <a:alpha val="50000"/>
                  </a:srgbClr>
                </a:solidFill>
                <a:cs typeface="Effra Light" panose="020B0403020203020204" pitchFamily="34" charset="0"/>
              </a:rPr>
              <a:t>*2017 internal AMD Radeon</a:t>
            </a:r>
            <a:r>
              <a:rPr lang="en-US" sz="800" baseline="22000">
                <a:solidFill>
                  <a:srgbClr val="FFFFFF">
                    <a:alpha val="50000"/>
                  </a:srgbClr>
                </a:solidFill>
                <a:cs typeface="Effra Light" panose="020B0403020203020204" pitchFamily="34" charset="0"/>
              </a:rPr>
              <a:t>™</a:t>
            </a:r>
            <a:r>
              <a:rPr lang="en-US" sz="800">
                <a:solidFill>
                  <a:srgbClr val="FFFFFF">
                    <a:alpha val="50000"/>
                  </a:srgbClr>
                </a:solidFill>
                <a:cs typeface="Effra Light" panose="020B0403020203020204" pitchFamily="34" charset="0"/>
              </a:rPr>
              <a:t> Pro Software testing data</a:t>
            </a:r>
          </a:p>
        </p:txBody>
      </p:sp>
      <p:pic>
        <p:nvPicPr>
          <p:cNvPr id="33" name="Picture 32">
            <a:extLst>
              <a:ext uri="{FF2B5EF4-FFF2-40B4-BE49-F238E27FC236}">
                <a16:creationId xmlns:a16="http://schemas.microsoft.com/office/drawing/2014/main" id="{73EA700D-D154-4379-9F71-8461761ECA35}"/>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644927" y="501317"/>
            <a:ext cx="4846320" cy="4036174"/>
          </a:xfrm>
          <a:prstGeom prst="rect">
            <a:avLst/>
          </a:prstGeom>
        </p:spPr>
      </p:pic>
      <p:grpSp>
        <p:nvGrpSpPr>
          <p:cNvPr id="44" name="Group 43">
            <a:extLst>
              <a:ext uri="{FF2B5EF4-FFF2-40B4-BE49-F238E27FC236}">
                <a16:creationId xmlns:a16="http://schemas.microsoft.com/office/drawing/2014/main" id="{A6BE8359-F5E4-46DF-875F-9E0E468C412B}"/>
              </a:ext>
            </a:extLst>
          </p:cNvPr>
          <p:cNvGrpSpPr/>
          <p:nvPr/>
        </p:nvGrpSpPr>
        <p:grpSpPr>
          <a:xfrm>
            <a:off x="10205859" y="5429528"/>
            <a:ext cx="1847088" cy="1059018"/>
            <a:chOff x="10205859" y="5429528"/>
            <a:chExt cx="1847088" cy="1059018"/>
          </a:xfrm>
        </p:grpSpPr>
        <p:sp>
          <p:nvSpPr>
            <p:cNvPr id="45" name="TextBox 44">
              <a:extLst>
                <a:ext uri="{FF2B5EF4-FFF2-40B4-BE49-F238E27FC236}">
                  <a16:creationId xmlns:a16="http://schemas.microsoft.com/office/drawing/2014/main" id="{A93ACF3E-07B7-4CBB-B300-6A548EDC9A11}"/>
                </a:ext>
              </a:extLst>
            </p:cNvPr>
            <p:cNvSpPr txBox="1"/>
            <p:nvPr/>
          </p:nvSpPr>
          <p:spPr>
            <a:xfrm>
              <a:off x="10205859" y="6149992"/>
              <a:ext cx="1847088" cy="338554"/>
            </a:xfrm>
            <a:prstGeom prst="rect">
              <a:avLst/>
            </a:prstGeom>
            <a:noFill/>
          </p:spPr>
          <p:txBody>
            <a:bodyPr wrap="square" rtlCol="0">
              <a:spAutoFit/>
            </a:bodyPr>
            <a:lstStyle/>
            <a:p>
              <a:pPr algn="ctr">
                <a:spcAft>
                  <a:spcPts val="600"/>
                </a:spcAft>
                <a:buClr>
                  <a:schemeClr val="bg2"/>
                </a:buClr>
              </a:pPr>
              <a:r>
                <a:rPr lang="en-US" sz="1600" dirty="0">
                  <a:latin typeface="Effra" panose="020B0603020203020204" pitchFamily="34" charset="0"/>
                  <a:cs typeface="Effra" panose="020B0603020203020204" pitchFamily="34" charset="0"/>
                </a:rPr>
                <a:t>FOR ENTERPRISE</a:t>
              </a:r>
            </a:p>
          </p:txBody>
        </p:sp>
        <p:pic>
          <p:nvPicPr>
            <p:cNvPr id="46" name="Picture 45">
              <a:extLst>
                <a:ext uri="{FF2B5EF4-FFF2-40B4-BE49-F238E27FC236}">
                  <a16:creationId xmlns:a16="http://schemas.microsoft.com/office/drawing/2014/main" id="{1293ED47-2A12-4F6E-A09C-E37E6FBEDFE1}"/>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350867" y="5429528"/>
              <a:ext cx="1621874" cy="657296"/>
            </a:xfrm>
            <a:prstGeom prst="rect">
              <a:avLst/>
            </a:prstGeom>
          </p:spPr>
        </p:pic>
      </p:grpSp>
    </p:spTree>
    <p:extLst>
      <p:ext uri="{BB962C8B-B14F-4D97-AF65-F5344CB8AC3E}">
        <p14:creationId xmlns:p14="http://schemas.microsoft.com/office/powerpoint/2010/main" val="36963326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a:extLst>
              <a:ext uri="{FF2B5EF4-FFF2-40B4-BE49-F238E27FC236}">
                <a16:creationId xmlns:a16="http://schemas.microsoft.com/office/drawing/2014/main" id="{5907C270-9395-4496-BCC5-B1FB9E6CB1F0}"/>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33000"/>
                    </a14:imgEffect>
                  </a14:imgLayer>
                </a14:imgProps>
              </a:ext>
              <a:ext uri="{28A0092B-C50C-407E-A947-70E740481C1C}">
                <a14:useLocalDpi xmlns:a14="http://schemas.microsoft.com/office/drawing/2010/main" val="0"/>
              </a:ext>
            </a:extLst>
          </a:blip>
          <a:srcRect t="31743" r="8005" b="11314"/>
          <a:stretch/>
        </p:blipFill>
        <p:spPr>
          <a:xfrm>
            <a:off x="4862" y="0"/>
            <a:ext cx="12187137" cy="5029200"/>
          </a:xfrm>
          <a:prstGeom prst="rect">
            <a:avLst/>
          </a:prstGeom>
        </p:spPr>
      </p:pic>
      <p:sp>
        <p:nvSpPr>
          <p:cNvPr id="47" name="Rectangle 46">
            <a:extLst>
              <a:ext uri="{FF2B5EF4-FFF2-40B4-BE49-F238E27FC236}">
                <a16:creationId xmlns:a16="http://schemas.microsoft.com/office/drawing/2014/main" id="{17726BB2-4566-4BEB-997F-B6E17D411254}"/>
              </a:ext>
            </a:extLst>
          </p:cNvPr>
          <p:cNvSpPr/>
          <p:nvPr/>
        </p:nvSpPr>
        <p:spPr>
          <a:xfrm rot="16200000">
            <a:off x="3578647" y="-3578646"/>
            <a:ext cx="5034707" cy="12192001"/>
          </a:xfrm>
          <a:prstGeom prst="rect">
            <a:avLst/>
          </a:prstGeom>
          <a:gradFill>
            <a:gsLst>
              <a:gs pos="99000">
                <a:srgbClr val="0000E1"/>
              </a:gs>
              <a:gs pos="25000">
                <a:srgbClr val="0000E1">
                  <a:alpha val="0"/>
                </a:srgb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Effra Light"/>
              <a:ea typeface="+mn-ea"/>
              <a:cs typeface="+mn-cs"/>
            </a:endParaRPr>
          </a:p>
        </p:txBody>
      </p:sp>
      <p:cxnSp>
        <p:nvCxnSpPr>
          <p:cNvPr id="62" name="Straight Connector 61"/>
          <p:cNvCxnSpPr/>
          <p:nvPr/>
        </p:nvCxnSpPr>
        <p:spPr>
          <a:xfrm>
            <a:off x="1" y="5029200"/>
            <a:ext cx="12192000"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p:spPr>
        <p:style>
          <a:lnRef idx="1">
            <a:schemeClr val="accent1"/>
          </a:lnRef>
          <a:fillRef idx="0">
            <a:schemeClr val="accent1"/>
          </a:fillRef>
          <a:effectRef idx="0">
            <a:schemeClr val="accent1"/>
          </a:effectRef>
          <a:fontRef idx="minor">
            <a:schemeClr val="tx1"/>
          </a:fontRef>
        </p:style>
      </p:cxnSp>
      <p:sp>
        <p:nvSpPr>
          <p:cNvPr id="68" name="Rectangle 67">
            <a:extLst>
              <a:ext uri="{FF2B5EF4-FFF2-40B4-BE49-F238E27FC236}">
                <a16:creationId xmlns:a16="http://schemas.microsoft.com/office/drawing/2014/main" id="{011B62E0-19A9-43CB-AB40-0402D03B903D}"/>
              </a:ext>
            </a:extLst>
          </p:cNvPr>
          <p:cNvSpPr/>
          <p:nvPr/>
        </p:nvSpPr>
        <p:spPr>
          <a:xfrm>
            <a:off x="1" y="116420"/>
            <a:ext cx="5410048" cy="365760"/>
          </a:xfrm>
          <a:prstGeom prst="rect">
            <a:avLst/>
          </a:prstGeom>
          <a:gradFill>
            <a:gsLst>
              <a:gs pos="25000">
                <a:srgbClr val="FFFFFF">
                  <a:alpha val="82000"/>
                </a:srgbClr>
              </a:gs>
              <a:gs pos="100000">
                <a:sysClr val="window" lastClr="FFFFFF"/>
              </a:gs>
              <a:gs pos="0">
                <a:sysClr val="window" lastClr="FFFFFF">
                  <a:alpha val="0"/>
                </a:sysClr>
              </a:gs>
            </a:gsLst>
            <a:lin ang="10800000" scaled="1"/>
          </a:gradFill>
          <a:ln w="12700" cap="flat" cmpd="sng" algn="ctr">
            <a:noFill/>
            <a:prstDash val="solid"/>
            <a:miter lim="800000"/>
          </a:ln>
          <a:effectLst/>
        </p:spPr>
        <p:txBody>
          <a:bodyPr rtlCol="0" anchor="ctr"/>
          <a:lstStyle/>
          <a:p>
            <a:pPr algn="ctr"/>
            <a:endParaRPr lang="en-US" sz="1100" kern="0">
              <a:solidFill>
                <a:prstClr val="white"/>
              </a:solidFill>
              <a:latin typeface="Effra Medium" panose="020B0703020203020204" pitchFamily="34" charset="0"/>
              <a:cs typeface="Effra Medium" panose="020B0703020203020204" pitchFamily="34" charset="0"/>
            </a:endParaRPr>
          </a:p>
        </p:txBody>
      </p:sp>
      <p:sp>
        <p:nvSpPr>
          <p:cNvPr id="70" name="Rectangle 69">
            <a:extLst>
              <a:ext uri="{FF2B5EF4-FFF2-40B4-BE49-F238E27FC236}">
                <a16:creationId xmlns:a16="http://schemas.microsoft.com/office/drawing/2014/main" id="{43684D99-58D9-4DF2-819B-B7413DEFC2A3}"/>
              </a:ext>
            </a:extLst>
          </p:cNvPr>
          <p:cNvSpPr/>
          <p:nvPr/>
        </p:nvSpPr>
        <p:spPr>
          <a:xfrm>
            <a:off x="1" y="0"/>
            <a:ext cx="5700313" cy="117936"/>
          </a:xfrm>
          <a:prstGeom prst="rect">
            <a:avLst/>
          </a:prstGeom>
          <a:gradFill>
            <a:gsLst>
              <a:gs pos="100000">
                <a:srgbClr val="0000E1"/>
              </a:gs>
              <a:gs pos="0">
                <a:srgbClr val="0000E1">
                  <a:alpha val="0"/>
                </a:srgbClr>
              </a:gs>
            </a:gsLst>
            <a:lin ang="10800000" scaled="0"/>
          </a:gra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sp>
        <p:nvSpPr>
          <p:cNvPr id="73" name="TextBox 72">
            <a:extLst>
              <a:ext uri="{FF2B5EF4-FFF2-40B4-BE49-F238E27FC236}">
                <a16:creationId xmlns:a16="http://schemas.microsoft.com/office/drawing/2014/main" id="{72EE3E2B-AD10-4A3A-B467-8115E525C720}"/>
              </a:ext>
            </a:extLst>
          </p:cNvPr>
          <p:cNvSpPr txBox="1"/>
          <p:nvPr/>
        </p:nvSpPr>
        <p:spPr>
          <a:xfrm>
            <a:off x="222279" y="131887"/>
            <a:ext cx="5063953" cy="369332"/>
          </a:xfrm>
          <a:prstGeom prst="rect">
            <a:avLst/>
          </a:prstGeom>
          <a:noFill/>
        </p:spPr>
        <p:txBody>
          <a:bodyPr wrap="square" lIns="0" rIns="0" rtlCol="0">
            <a:spAutoFit/>
          </a:bodyPr>
          <a:lstStyle/>
          <a:p>
            <a:pPr lvl="0">
              <a:defRPr/>
            </a:pPr>
            <a:r>
              <a:rPr lang="en-US">
                <a:solidFill>
                  <a:schemeClr val="bg1"/>
                </a:solidFill>
                <a:latin typeface="Effra Medium" panose="020B0703020203020204" pitchFamily="34" charset="0"/>
                <a:cs typeface="Effra Medium" panose="020B0703020203020204" pitchFamily="34" charset="0"/>
              </a:rPr>
              <a:t>QUALITY</a:t>
            </a:r>
            <a:endParaRPr lang="en-US">
              <a:solidFill>
                <a:srgbClr val="000000"/>
              </a:solidFill>
              <a:latin typeface="Effra Medium" panose="020B0703020203020204" pitchFamily="34" charset="0"/>
              <a:cs typeface="Effra Medium" panose="020B0703020203020204" pitchFamily="34" charset="0"/>
            </a:endParaRPr>
          </a:p>
        </p:txBody>
      </p:sp>
      <p:sp>
        <p:nvSpPr>
          <p:cNvPr id="74" name="Rectangle 73">
            <a:extLst>
              <a:ext uri="{FF2B5EF4-FFF2-40B4-BE49-F238E27FC236}">
                <a16:creationId xmlns:a16="http://schemas.microsoft.com/office/drawing/2014/main" id="{9F9F6AB1-CE03-4AA5-A016-EC2915876E29}"/>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grpSp>
        <p:nvGrpSpPr>
          <p:cNvPr id="125" name="Group 124">
            <a:extLst>
              <a:ext uri="{FF2B5EF4-FFF2-40B4-BE49-F238E27FC236}">
                <a16:creationId xmlns:a16="http://schemas.microsoft.com/office/drawing/2014/main" id="{A177DFFB-3927-4A95-B792-C4B227D757C6}"/>
              </a:ext>
            </a:extLst>
          </p:cNvPr>
          <p:cNvGrpSpPr/>
          <p:nvPr/>
        </p:nvGrpSpPr>
        <p:grpSpPr>
          <a:xfrm>
            <a:off x="4205584" y="5155367"/>
            <a:ext cx="3778774" cy="1097280"/>
            <a:chOff x="4438196" y="4235724"/>
            <a:chExt cx="1503116" cy="326812"/>
          </a:xfrm>
        </p:grpSpPr>
        <p:cxnSp>
          <p:nvCxnSpPr>
            <p:cNvPr id="126" name="Straight Connector 125">
              <a:extLst>
                <a:ext uri="{FF2B5EF4-FFF2-40B4-BE49-F238E27FC236}">
                  <a16:creationId xmlns:a16="http://schemas.microsoft.com/office/drawing/2014/main" id="{7DCAE323-87DF-4937-8313-B1053D88D21B}"/>
                </a:ext>
              </a:extLst>
            </p:cNvPr>
            <p:cNvCxnSpPr/>
            <p:nvPr/>
          </p:nvCxnSpPr>
          <p:spPr>
            <a:xfrm>
              <a:off x="5941312" y="4235724"/>
              <a:ext cx="0" cy="326812"/>
            </a:xfrm>
            <a:prstGeom prst="line">
              <a:avLst/>
            </a:prstGeom>
            <a:ln>
              <a:gradFill>
                <a:gsLst>
                  <a:gs pos="0">
                    <a:schemeClr val="accent2">
                      <a:alpha val="0"/>
                    </a:schemeClr>
                  </a:gs>
                  <a:gs pos="20000">
                    <a:schemeClr val="bg2">
                      <a:alpha val="50000"/>
                    </a:schemeClr>
                  </a:gs>
                  <a:gs pos="80000">
                    <a:schemeClr val="bg2">
                      <a:alpha val="50000"/>
                    </a:schemeClr>
                  </a:gs>
                  <a:gs pos="100000">
                    <a:schemeClr val="bg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581F83A7-E2D1-4239-B1F3-9DC83E6172FE}"/>
                </a:ext>
              </a:extLst>
            </p:cNvPr>
            <p:cNvCxnSpPr/>
            <p:nvPr/>
          </p:nvCxnSpPr>
          <p:spPr>
            <a:xfrm>
              <a:off x="4438196" y="4235724"/>
              <a:ext cx="0" cy="326812"/>
            </a:xfrm>
            <a:prstGeom prst="line">
              <a:avLst/>
            </a:prstGeom>
            <a:ln>
              <a:gradFill>
                <a:gsLst>
                  <a:gs pos="0">
                    <a:schemeClr val="accent2">
                      <a:alpha val="0"/>
                    </a:schemeClr>
                  </a:gs>
                  <a:gs pos="20000">
                    <a:schemeClr val="bg2">
                      <a:alpha val="50000"/>
                    </a:schemeClr>
                  </a:gs>
                  <a:gs pos="80000">
                    <a:schemeClr val="bg2">
                      <a:alpha val="50000"/>
                    </a:schemeClr>
                  </a:gs>
                  <a:gs pos="100000">
                    <a:schemeClr val="bg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67" name="Straight Connector 66"/>
          <p:cNvCxnSpPr/>
          <p:nvPr/>
        </p:nvCxnSpPr>
        <p:spPr>
          <a:xfrm>
            <a:off x="1" y="5034706"/>
            <a:ext cx="12192000"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p:spPr>
        <p:style>
          <a:lnRef idx="1">
            <a:schemeClr val="accent1"/>
          </a:lnRef>
          <a:fillRef idx="0">
            <a:schemeClr val="accent1"/>
          </a:fillRef>
          <a:effectRef idx="0">
            <a:schemeClr val="accent1"/>
          </a:effectRef>
          <a:fontRef idx="minor">
            <a:schemeClr val="tx1"/>
          </a:fontRef>
        </p:style>
      </p:cxnSp>
      <p:sp>
        <p:nvSpPr>
          <p:cNvPr id="123" name="TextBox 122">
            <a:extLst>
              <a:ext uri="{FF2B5EF4-FFF2-40B4-BE49-F238E27FC236}">
                <a16:creationId xmlns:a16="http://schemas.microsoft.com/office/drawing/2014/main" id="{DD163788-18DD-4698-A910-6C46EFC23CD9}"/>
              </a:ext>
            </a:extLst>
          </p:cNvPr>
          <p:cNvSpPr txBox="1"/>
          <p:nvPr/>
        </p:nvSpPr>
        <p:spPr>
          <a:xfrm>
            <a:off x="4255213" y="5839977"/>
            <a:ext cx="3681575" cy="553998"/>
          </a:xfrm>
          <a:prstGeom prst="rect">
            <a:avLst/>
          </a:prstGeom>
          <a:noFill/>
        </p:spPr>
        <p:txBody>
          <a:bodyPr wrap="square" rtlCol="0">
            <a:spAutoFit/>
          </a:bodyPr>
          <a:lstStyle/>
          <a:p>
            <a:pPr lvl="0" algn="ctr">
              <a:defRPr/>
            </a:pPr>
            <a:r>
              <a:rPr lang="en-US" sz="1500"/>
              <a:t>Comprehensive Stability, Functionality, and Security Tests Performed</a:t>
            </a:r>
            <a:endParaRPr lang="en-US" sz="1500" baseline="30000"/>
          </a:p>
        </p:txBody>
      </p:sp>
      <p:sp>
        <p:nvSpPr>
          <p:cNvPr id="92" name="Rectangle 91">
            <a:extLst>
              <a:ext uri="{FF2B5EF4-FFF2-40B4-BE49-F238E27FC236}">
                <a16:creationId xmlns:a16="http://schemas.microsoft.com/office/drawing/2014/main" id="{A07658A7-120B-4713-8CA0-98D0A2FFFF4B}"/>
              </a:ext>
            </a:extLst>
          </p:cNvPr>
          <p:cNvSpPr/>
          <p:nvPr/>
        </p:nvSpPr>
        <p:spPr>
          <a:xfrm>
            <a:off x="1" y="548640"/>
            <a:ext cx="12192000" cy="1200329"/>
          </a:xfrm>
          <a:prstGeom prst="rect">
            <a:avLst/>
          </a:prstGeom>
        </p:spPr>
        <p:txBody>
          <a:bodyPr wrap="square">
            <a:spAutoFit/>
          </a:bodyPr>
          <a:lstStyle/>
          <a:p>
            <a:pPr lvl="0" algn="ctr">
              <a:defRPr/>
            </a:pPr>
            <a:r>
              <a:rPr lang="en-US" sz="4400" kern="0">
                <a:solidFill>
                  <a:srgbClr val="FFFFFF"/>
                </a:solidFill>
                <a:latin typeface="Effra" panose="020B0603020203020204" pitchFamily="34" charset="0"/>
                <a:cs typeface="Effra" panose="020B0603020203020204" pitchFamily="34" charset="0"/>
              </a:rPr>
              <a:t>AMD Radeon</a:t>
            </a:r>
            <a:r>
              <a:rPr lang="en-US" sz="2800" kern="0" baseline="62000">
                <a:solidFill>
                  <a:srgbClr val="FFFFFF"/>
                </a:solidFill>
                <a:latin typeface="Effra" panose="020B0603020203020204" pitchFamily="34" charset="0"/>
                <a:cs typeface="Effra" panose="020B0603020203020204" pitchFamily="34" charset="0"/>
              </a:rPr>
              <a:t>™</a:t>
            </a:r>
            <a:r>
              <a:rPr lang="en-US" sz="4400" kern="0">
                <a:solidFill>
                  <a:srgbClr val="FFFFFF"/>
                </a:solidFill>
                <a:latin typeface="Effra" panose="020B0603020203020204" pitchFamily="34" charset="0"/>
                <a:cs typeface="Effra" panose="020B0603020203020204" pitchFamily="34" charset="0"/>
              </a:rPr>
              <a:t> Pro Software Testing </a:t>
            </a:r>
            <a:r>
              <a:rPr kumimoji="0" lang="en-US" sz="4400" u="none" strike="noStrike" kern="0" cap="none" spc="0" normalizeH="0" baseline="0" noProof="0">
                <a:ln>
                  <a:noFill/>
                </a:ln>
                <a:solidFill>
                  <a:srgbClr val="FFFFFF"/>
                </a:solidFill>
                <a:uLnTx/>
                <a:uFillTx/>
                <a:latin typeface="Effra" panose="020B0603020203020204" pitchFamily="34" charset="0"/>
                <a:cs typeface="Effra" panose="020B0603020203020204" pitchFamily="34" charset="0"/>
              </a:rPr>
              <a:t>Process</a:t>
            </a:r>
            <a:br>
              <a:rPr kumimoji="0" lang="en-US" sz="4400" b="0" i="0" u="none" strike="noStrike" kern="0" cap="none" spc="0" normalizeH="0" baseline="0" noProof="0">
                <a:ln>
                  <a:noFill/>
                </a:ln>
                <a:solidFill>
                  <a:srgbClr val="FFFFFF"/>
                </a:solidFill>
                <a:uLnTx/>
                <a:uFillTx/>
                <a:cs typeface="Effra Light" panose="020B0403020203020204" pitchFamily="34" charset="0"/>
              </a:rPr>
            </a:br>
            <a:r>
              <a:rPr lang="en-US" sz="2800" kern="0">
                <a:solidFill>
                  <a:srgbClr val="FFFFFF"/>
                </a:solidFill>
                <a:cs typeface="Effra Light" panose="020B0403020203020204" pitchFamily="34" charset="0"/>
              </a:rPr>
              <a:t>How AMD Delivers </a:t>
            </a:r>
            <a:r>
              <a:rPr lang="en-US" sz="2800">
                <a:solidFill>
                  <a:srgbClr val="FFFFFF"/>
                </a:solidFill>
                <a:cs typeface="Effra Light" panose="020B0403020203020204" pitchFamily="34" charset="0"/>
              </a:rPr>
              <a:t>Enterprise Edition Quality</a:t>
            </a:r>
            <a:endParaRPr kumimoji="0" lang="en-US" sz="2800" b="0" i="0" u="none" kern="0" cap="none" spc="0" normalizeH="0" baseline="0" noProof="0">
              <a:ln>
                <a:noFill/>
              </a:ln>
              <a:solidFill>
                <a:srgbClr val="FFFFFF"/>
              </a:solidFill>
              <a:uLnTx/>
              <a:uFillTx/>
              <a:cs typeface="Effra Light" panose="020B0403020203020204" pitchFamily="34" charset="0"/>
            </a:endParaRPr>
          </a:p>
        </p:txBody>
      </p:sp>
      <p:grpSp>
        <p:nvGrpSpPr>
          <p:cNvPr id="2" name="Group 1">
            <a:extLst>
              <a:ext uri="{FF2B5EF4-FFF2-40B4-BE49-F238E27FC236}">
                <a16:creationId xmlns:a16="http://schemas.microsoft.com/office/drawing/2014/main" id="{2CF51809-E4D7-4B96-8583-95147C54312E}"/>
              </a:ext>
            </a:extLst>
          </p:cNvPr>
          <p:cNvGrpSpPr/>
          <p:nvPr/>
        </p:nvGrpSpPr>
        <p:grpSpPr>
          <a:xfrm>
            <a:off x="8002891" y="5286024"/>
            <a:ext cx="3543390" cy="1107951"/>
            <a:chOff x="8002891" y="5286024"/>
            <a:chExt cx="3543390" cy="1107951"/>
          </a:xfrm>
        </p:grpSpPr>
        <p:sp>
          <p:nvSpPr>
            <p:cNvPr id="124" name="TextBox 123">
              <a:extLst>
                <a:ext uri="{FF2B5EF4-FFF2-40B4-BE49-F238E27FC236}">
                  <a16:creationId xmlns:a16="http://schemas.microsoft.com/office/drawing/2014/main" id="{9CC34522-D816-440F-B6F0-A15CFCE5FCE5}"/>
                </a:ext>
              </a:extLst>
            </p:cNvPr>
            <p:cNvSpPr txBox="1"/>
            <p:nvPr/>
          </p:nvSpPr>
          <p:spPr>
            <a:xfrm>
              <a:off x="8002891" y="5839977"/>
              <a:ext cx="3543390" cy="553998"/>
            </a:xfrm>
            <a:prstGeom prst="rect">
              <a:avLst/>
            </a:prstGeom>
            <a:noFill/>
          </p:spPr>
          <p:txBody>
            <a:bodyPr wrap="square" rtlCol="0">
              <a:spAutoFit/>
            </a:bodyPr>
            <a:lstStyle/>
            <a:p>
              <a:pPr lvl="0" algn="ctr">
                <a:defRPr/>
              </a:pPr>
              <a:r>
                <a:rPr lang="en-US" sz="1500"/>
                <a:t>AMD’s Robust Testing Process</a:t>
              </a:r>
              <a:br>
                <a:rPr lang="en-US" sz="1500"/>
              </a:br>
              <a:r>
                <a:rPr lang="en-US" sz="1500"/>
                <a:t>Delivers High-Quality Drivers</a:t>
              </a:r>
              <a:endParaRPr lang="en-US" sz="1500" baseline="30000"/>
            </a:p>
          </p:txBody>
        </p:sp>
        <p:grpSp>
          <p:nvGrpSpPr>
            <p:cNvPr id="5" name="Group 4">
              <a:extLst>
                <a:ext uri="{FF2B5EF4-FFF2-40B4-BE49-F238E27FC236}">
                  <a16:creationId xmlns:a16="http://schemas.microsoft.com/office/drawing/2014/main" id="{79BF0B16-A07A-40F7-A6D3-47E7BB4675B3}"/>
                </a:ext>
              </a:extLst>
            </p:cNvPr>
            <p:cNvGrpSpPr/>
            <p:nvPr/>
          </p:nvGrpSpPr>
          <p:grpSpPr>
            <a:xfrm>
              <a:off x="9523126" y="5286024"/>
              <a:ext cx="502920" cy="502920"/>
              <a:chOff x="9391054" y="4624224"/>
              <a:chExt cx="502920" cy="502920"/>
            </a:xfrm>
          </p:grpSpPr>
          <p:pic>
            <p:nvPicPr>
              <p:cNvPr id="45" name="Graphic 44" descr="Checkmark">
                <a:extLst>
                  <a:ext uri="{FF2B5EF4-FFF2-40B4-BE49-F238E27FC236}">
                    <a16:creationId xmlns:a16="http://schemas.microsoft.com/office/drawing/2014/main" id="{15AB62DF-7FD8-459A-94DB-CAE75699F57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460607" y="4693777"/>
                <a:ext cx="363814" cy="363814"/>
              </a:xfrm>
              <a:prstGeom prst="rect">
                <a:avLst/>
              </a:prstGeom>
            </p:spPr>
          </p:pic>
          <p:sp>
            <p:nvSpPr>
              <p:cNvPr id="46" name="Oval 45">
                <a:extLst>
                  <a:ext uri="{FF2B5EF4-FFF2-40B4-BE49-F238E27FC236}">
                    <a16:creationId xmlns:a16="http://schemas.microsoft.com/office/drawing/2014/main" id="{E04A30F3-304B-48C3-92B4-801D31B3270B}"/>
                  </a:ext>
                </a:extLst>
              </p:cNvPr>
              <p:cNvSpPr>
                <a:spLocks noChangeAspect="1"/>
              </p:cNvSpPr>
              <p:nvPr/>
            </p:nvSpPr>
            <p:spPr>
              <a:xfrm>
                <a:off x="9391054" y="4624224"/>
                <a:ext cx="502920" cy="502920"/>
              </a:xfrm>
              <a:prstGeom prst="ellipse">
                <a:avLst/>
              </a:prstGeom>
              <a:noFill/>
              <a:ln w="508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grpSp>
      <p:pic>
        <p:nvPicPr>
          <p:cNvPr id="48" name="Graphic 47" descr="Lock">
            <a:extLst>
              <a:ext uri="{FF2B5EF4-FFF2-40B4-BE49-F238E27FC236}">
                <a16:creationId xmlns:a16="http://schemas.microsoft.com/office/drawing/2014/main" id="{6772BFD9-8301-4DA6-93FC-2BD4ACB598D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739384" y="5180868"/>
            <a:ext cx="713232" cy="713232"/>
          </a:xfrm>
          <a:prstGeom prst="rect">
            <a:avLst/>
          </a:prstGeom>
          <a:effectLst/>
        </p:spPr>
      </p:pic>
      <p:grpSp>
        <p:nvGrpSpPr>
          <p:cNvPr id="3" name="Group 2">
            <a:extLst>
              <a:ext uri="{FF2B5EF4-FFF2-40B4-BE49-F238E27FC236}">
                <a16:creationId xmlns:a16="http://schemas.microsoft.com/office/drawing/2014/main" id="{3072FB02-6957-40B5-8810-B7653981FBB8}"/>
              </a:ext>
            </a:extLst>
          </p:cNvPr>
          <p:cNvGrpSpPr/>
          <p:nvPr/>
        </p:nvGrpSpPr>
        <p:grpSpPr>
          <a:xfrm>
            <a:off x="655301" y="5318028"/>
            <a:ext cx="3537927" cy="1075947"/>
            <a:chOff x="655301" y="5318028"/>
            <a:chExt cx="3537927" cy="1075947"/>
          </a:xfrm>
        </p:grpSpPr>
        <p:sp>
          <p:nvSpPr>
            <p:cNvPr id="120" name="TextBox 119">
              <a:extLst>
                <a:ext uri="{FF2B5EF4-FFF2-40B4-BE49-F238E27FC236}">
                  <a16:creationId xmlns:a16="http://schemas.microsoft.com/office/drawing/2014/main" id="{ADAF7A19-2C8A-4AF7-87BE-E45AF777809E}"/>
                </a:ext>
              </a:extLst>
            </p:cNvPr>
            <p:cNvSpPr txBox="1"/>
            <p:nvPr/>
          </p:nvSpPr>
          <p:spPr>
            <a:xfrm>
              <a:off x="655301" y="5839977"/>
              <a:ext cx="3537927" cy="553998"/>
            </a:xfrm>
            <a:prstGeom prst="rect">
              <a:avLst/>
            </a:prstGeom>
            <a:noFill/>
          </p:spPr>
          <p:txBody>
            <a:bodyPr wrap="square" rtlCol="0">
              <a:spAutoFit/>
            </a:bodyPr>
            <a:lstStyle/>
            <a:p>
              <a:pPr lvl="0" algn="ctr">
                <a:defRPr/>
              </a:pPr>
              <a:r>
                <a:rPr lang="en-CA" sz="1500" kern="0">
                  <a:solidFill>
                    <a:prstClr val="white"/>
                  </a:solidFill>
                  <a:cs typeface="Effra Light" panose="020B0403020203020204" pitchFamily="34" charset="0"/>
                </a:rPr>
                <a:t>Multi-Wave AMD and Partner</a:t>
              </a:r>
              <a:br>
                <a:rPr lang="en-CA" sz="1500" kern="0">
                  <a:solidFill>
                    <a:prstClr val="white"/>
                  </a:solidFill>
                  <a:cs typeface="Effra Light" panose="020B0403020203020204" pitchFamily="34" charset="0"/>
                </a:rPr>
              </a:br>
              <a:r>
                <a:rPr lang="en-CA" sz="1500" kern="0">
                  <a:solidFill>
                    <a:prstClr val="white"/>
                  </a:solidFill>
                  <a:cs typeface="Effra Light" panose="020B0403020203020204" pitchFamily="34" charset="0"/>
                </a:rPr>
                <a:t>Testing Process</a:t>
              </a:r>
            </a:p>
          </p:txBody>
        </p:sp>
        <p:pic>
          <p:nvPicPr>
            <p:cNvPr id="7" name="Picture 6">
              <a:extLst>
                <a:ext uri="{FF2B5EF4-FFF2-40B4-BE49-F238E27FC236}">
                  <a16:creationId xmlns:a16="http://schemas.microsoft.com/office/drawing/2014/main" id="{9CA9D7FF-8CE8-4C1C-A298-D308A07E2ED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58504" y="5318028"/>
              <a:ext cx="731520" cy="438912"/>
            </a:xfrm>
            <a:prstGeom prst="rect">
              <a:avLst/>
            </a:prstGeom>
          </p:spPr>
        </p:pic>
      </p:grpSp>
      <p:graphicFrame>
        <p:nvGraphicFramePr>
          <p:cNvPr id="49" name="Table 48">
            <a:extLst>
              <a:ext uri="{FF2B5EF4-FFF2-40B4-BE49-F238E27FC236}">
                <a16:creationId xmlns:a16="http://schemas.microsoft.com/office/drawing/2014/main" id="{C1B91412-8A9F-480D-B493-78D46A96E059}"/>
              </a:ext>
            </a:extLst>
          </p:cNvPr>
          <p:cNvGraphicFramePr>
            <a:graphicFrameLocks noGrp="1"/>
          </p:cNvGraphicFramePr>
          <p:nvPr>
            <p:extLst>
              <p:ext uri="{D42A27DB-BD31-4B8C-83A1-F6EECF244321}">
                <p14:modId xmlns:p14="http://schemas.microsoft.com/office/powerpoint/2010/main" val="3780453956"/>
              </p:ext>
            </p:extLst>
          </p:nvPr>
        </p:nvGraphicFramePr>
        <p:xfrm>
          <a:off x="609599" y="1939976"/>
          <a:ext cx="10972800" cy="2656840"/>
        </p:xfrm>
        <a:graphic>
          <a:graphicData uri="http://schemas.openxmlformats.org/drawingml/2006/table">
            <a:tbl>
              <a:tblPr firstRow="1" bandRow="1">
                <a:effectLst>
                  <a:outerShdw blurRad="50800" dist="38100" dir="2700000" algn="tl" rotWithShape="0">
                    <a:prstClr val="black">
                      <a:alpha val="40000"/>
                    </a:prstClr>
                  </a:outerShdw>
                </a:effectLst>
                <a:tableStyleId>{F5AB1C69-6EDB-4FF4-983F-18BD219EF322}</a:tableStyleId>
              </a:tblPr>
              <a:tblGrid>
                <a:gridCol w="1097280">
                  <a:extLst>
                    <a:ext uri="{9D8B030D-6E8A-4147-A177-3AD203B41FA5}">
                      <a16:colId xmlns:a16="http://schemas.microsoft.com/office/drawing/2014/main" val="3253284973"/>
                    </a:ext>
                  </a:extLst>
                </a:gridCol>
                <a:gridCol w="1097280">
                  <a:extLst>
                    <a:ext uri="{9D8B030D-6E8A-4147-A177-3AD203B41FA5}">
                      <a16:colId xmlns:a16="http://schemas.microsoft.com/office/drawing/2014/main" val="4228220544"/>
                    </a:ext>
                  </a:extLst>
                </a:gridCol>
                <a:gridCol w="1097280">
                  <a:extLst>
                    <a:ext uri="{9D8B030D-6E8A-4147-A177-3AD203B41FA5}">
                      <a16:colId xmlns:a16="http://schemas.microsoft.com/office/drawing/2014/main" val="2048880091"/>
                    </a:ext>
                  </a:extLst>
                </a:gridCol>
                <a:gridCol w="1097280">
                  <a:extLst>
                    <a:ext uri="{9D8B030D-6E8A-4147-A177-3AD203B41FA5}">
                      <a16:colId xmlns:a16="http://schemas.microsoft.com/office/drawing/2014/main" val="2410416266"/>
                    </a:ext>
                  </a:extLst>
                </a:gridCol>
                <a:gridCol w="1097280">
                  <a:extLst>
                    <a:ext uri="{9D8B030D-6E8A-4147-A177-3AD203B41FA5}">
                      <a16:colId xmlns:a16="http://schemas.microsoft.com/office/drawing/2014/main" val="2742900438"/>
                    </a:ext>
                  </a:extLst>
                </a:gridCol>
                <a:gridCol w="1097280">
                  <a:extLst>
                    <a:ext uri="{9D8B030D-6E8A-4147-A177-3AD203B41FA5}">
                      <a16:colId xmlns:a16="http://schemas.microsoft.com/office/drawing/2014/main" val="2502168293"/>
                    </a:ext>
                  </a:extLst>
                </a:gridCol>
                <a:gridCol w="1097280">
                  <a:extLst>
                    <a:ext uri="{9D8B030D-6E8A-4147-A177-3AD203B41FA5}">
                      <a16:colId xmlns:a16="http://schemas.microsoft.com/office/drawing/2014/main" val="4269932799"/>
                    </a:ext>
                  </a:extLst>
                </a:gridCol>
                <a:gridCol w="1097280">
                  <a:extLst>
                    <a:ext uri="{9D8B030D-6E8A-4147-A177-3AD203B41FA5}">
                      <a16:colId xmlns:a16="http://schemas.microsoft.com/office/drawing/2014/main" val="3055040037"/>
                    </a:ext>
                  </a:extLst>
                </a:gridCol>
                <a:gridCol w="1097280">
                  <a:extLst>
                    <a:ext uri="{9D8B030D-6E8A-4147-A177-3AD203B41FA5}">
                      <a16:colId xmlns:a16="http://schemas.microsoft.com/office/drawing/2014/main" val="671662591"/>
                    </a:ext>
                  </a:extLst>
                </a:gridCol>
                <a:gridCol w="1097280">
                  <a:extLst>
                    <a:ext uri="{9D8B030D-6E8A-4147-A177-3AD203B41FA5}">
                      <a16:colId xmlns:a16="http://schemas.microsoft.com/office/drawing/2014/main" val="3969014108"/>
                    </a:ext>
                  </a:extLst>
                </a:gridCol>
              </a:tblGrid>
              <a:tr h="2286000">
                <a:tc>
                  <a:txBody>
                    <a:bodyPr/>
                    <a:lstStyle/>
                    <a:p>
                      <a:pPr algn="ctr"/>
                      <a:r>
                        <a:rPr lang="en-US" sz="1400" b="0">
                          <a:ln w="3175">
                            <a:noFill/>
                          </a:ln>
                          <a:solidFill>
                            <a:schemeClr val="bg1"/>
                          </a:solidFill>
                          <a:latin typeface="Effra Medium" panose="020B0703020203020204" pitchFamily="34" charset="0"/>
                          <a:cs typeface="Effra Medium" panose="020B0703020203020204" pitchFamily="34" charset="0"/>
                        </a:rPr>
                        <a:t>Pre-Test</a:t>
                      </a:r>
                    </a:p>
                    <a:p>
                      <a:pPr algn="ctr"/>
                      <a:r>
                        <a:rPr lang="en-US" sz="1400" b="0">
                          <a:ln w="3175">
                            <a:noFill/>
                          </a:ln>
                          <a:solidFill>
                            <a:schemeClr val="bg1"/>
                          </a:solidFill>
                          <a:latin typeface="Effra Medium" panose="020B0703020203020204" pitchFamily="34" charset="0"/>
                          <a:cs typeface="Effra Medium" panose="020B0703020203020204" pitchFamily="34" charset="0"/>
                        </a:rPr>
                        <a:t>Planning</a:t>
                      </a:r>
                    </a:p>
                  </a:txBody>
                  <a:tcPr anchor="ctr">
                    <a:lnL w="28575" cap="flat" cmpd="sng" algn="ctr">
                      <a:noFill/>
                      <a:prstDash val="solid"/>
                      <a:round/>
                      <a:headEnd type="none" w="med" len="med"/>
                      <a:tailEnd type="none" w="med" len="med"/>
                    </a:lnL>
                    <a:lnR w="19050" cap="flat" cmpd="sng" algn="ctr">
                      <a:solidFill>
                        <a:srgbClr val="27282B"/>
                      </a:solid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rgbClr val="27282B"/>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400" b="0">
                          <a:ln w="3175">
                            <a:noFill/>
                          </a:ln>
                          <a:solidFill>
                            <a:schemeClr val="bg1"/>
                          </a:solidFill>
                          <a:latin typeface="Effra Medium" panose="020B0703020203020204" pitchFamily="34" charset="0"/>
                          <a:cs typeface="Effra Medium" panose="020B0703020203020204" pitchFamily="34" charset="0"/>
                        </a:rPr>
                        <a:t>Developer</a:t>
                      </a:r>
                    </a:p>
                    <a:p>
                      <a:pPr algn="ctr"/>
                      <a:r>
                        <a:rPr lang="en-US" sz="1400" b="0">
                          <a:ln w="3175">
                            <a:noFill/>
                          </a:ln>
                          <a:solidFill>
                            <a:schemeClr val="bg1"/>
                          </a:solidFill>
                          <a:latin typeface="Effra Medium" panose="020B0703020203020204" pitchFamily="34" charset="0"/>
                          <a:cs typeface="Effra Medium" panose="020B0703020203020204" pitchFamily="34" charset="0"/>
                        </a:rPr>
                        <a:t>Testing</a:t>
                      </a:r>
                    </a:p>
                    <a:p>
                      <a:pPr algn="ctr"/>
                      <a:r>
                        <a:rPr lang="en-US" sz="1400" b="0">
                          <a:ln w="3175">
                            <a:noFill/>
                          </a:ln>
                          <a:solidFill>
                            <a:schemeClr val="bg1"/>
                          </a:solidFill>
                          <a:latin typeface="Effra Medium" panose="020B0703020203020204" pitchFamily="34" charset="0"/>
                          <a:cs typeface="Effra Medium" panose="020B0703020203020204" pitchFamily="34" charset="0"/>
                        </a:rPr>
                        <a:t>Wave</a:t>
                      </a:r>
                    </a:p>
                  </a:txBody>
                  <a:tcPr anchor="ctr">
                    <a:lnL w="19050" cap="flat" cmpd="sng" algn="ctr">
                      <a:solidFill>
                        <a:srgbClr val="27282B"/>
                      </a:solidFill>
                      <a:prstDash val="solid"/>
                      <a:round/>
                      <a:headEnd type="none" w="med" len="med"/>
                      <a:tailEnd type="none" w="med" len="med"/>
                    </a:lnL>
                    <a:lnR w="19050" cap="flat" cmpd="sng" algn="ctr">
                      <a:solidFill>
                        <a:srgbClr val="27282B"/>
                      </a:solid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rgbClr val="27282B"/>
                      </a:solidFill>
                      <a:prstDash val="solid"/>
                      <a:round/>
                      <a:headEnd type="none" w="med" len="med"/>
                      <a:tailEnd type="none" w="med" len="med"/>
                    </a:lnB>
                    <a:lnTlToBr w="12700" cmpd="sng">
                      <a:noFill/>
                      <a:prstDash val="solid"/>
                    </a:lnTlToBr>
                    <a:lnBlToTr w="12700" cmpd="sng">
                      <a:noFill/>
                      <a:prstDash val="solid"/>
                    </a:lnBlToTr>
                    <a:solidFill>
                      <a:srgbClr val="E2E2FB"/>
                    </a:solidFill>
                  </a:tcPr>
                </a:tc>
                <a:tc>
                  <a:txBody>
                    <a:bodyPr/>
                    <a:lstStyle/>
                    <a:p>
                      <a:pPr algn="ctr"/>
                      <a:r>
                        <a:rPr lang="en-US" sz="1400" b="0">
                          <a:ln w="3175">
                            <a:noFill/>
                          </a:ln>
                          <a:solidFill>
                            <a:schemeClr val="bg1"/>
                          </a:solidFill>
                          <a:latin typeface="Effra Medium" panose="020B0703020203020204" pitchFamily="34" charset="0"/>
                          <a:cs typeface="Effra Medium" panose="020B0703020203020204" pitchFamily="34" charset="0"/>
                        </a:rPr>
                        <a:t>Validation</a:t>
                      </a:r>
                    </a:p>
                    <a:p>
                      <a:pPr algn="ctr"/>
                      <a:r>
                        <a:rPr lang="en-US" sz="1400" b="0">
                          <a:ln w="3175">
                            <a:noFill/>
                          </a:ln>
                          <a:solidFill>
                            <a:schemeClr val="bg1"/>
                          </a:solidFill>
                          <a:latin typeface="Effra Medium" panose="020B0703020203020204" pitchFamily="34" charset="0"/>
                          <a:cs typeface="Effra Medium" panose="020B0703020203020204" pitchFamily="34" charset="0"/>
                        </a:rPr>
                        <a:t>Testing</a:t>
                      </a:r>
                    </a:p>
                    <a:p>
                      <a:pPr algn="ctr"/>
                      <a:r>
                        <a:rPr lang="en-US" sz="1400" b="0">
                          <a:ln w="3175">
                            <a:noFill/>
                          </a:ln>
                          <a:solidFill>
                            <a:schemeClr val="bg1"/>
                          </a:solidFill>
                          <a:latin typeface="Effra Medium" panose="020B0703020203020204" pitchFamily="34" charset="0"/>
                          <a:cs typeface="Effra Medium" panose="020B0703020203020204" pitchFamily="34" charset="0"/>
                        </a:rPr>
                        <a:t>Wave</a:t>
                      </a:r>
                    </a:p>
                  </a:txBody>
                  <a:tcPr anchor="ctr">
                    <a:lnL w="19050" cap="flat" cmpd="sng" algn="ctr">
                      <a:solidFill>
                        <a:srgbClr val="27282B"/>
                      </a:solidFill>
                      <a:prstDash val="solid"/>
                      <a:round/>
                      <a:headEnd type="none" w="med" len="med"/>
                      <a:tailEnd type="none" w="med" len="med"/>
                    </a:lnL>
                    <a:lnR w="19050" cap="flat" cmpd="sng" algn="ctr">
                      <a:solidFill>
                        <a:srgbClr val="27282B"/>
                      </a:solid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rgbClr val="27282B"/>
                      </a:solidFill>
                      <a:prstDash val="solid"/>
                      <a:round/>
                      <a:headEnd type="none" w="med" len="med"/>
                      <a:tailEnd type="none" w="med" len="med"/>
                    </a:lnB>
                    <a:lnTlToBr w="12700" cmpd="sng">
                      <a:noFill/>
                      <a:prstDash val="solid"/>
                    </a:lnTlToBr>
                    <a:lnBlToTr w="12700" cmpd="sng">
                      <a:noFill/>
                      <a:prstDash val="solid"/>
                    </a:lnBlToTr>
                    <a:solidFill>
                      <a:srgbClr val="C6C6F8"/>
                    </a:solidFill>
                  </a:tcPr>
                </a:tc>
                <a:tc>
                  <a:txBody>
                    <a:bodyPr/>
                    <a:lstStyle/>
                    <a:p>
                      <a:pPr algn="ctr"/>
                      <a:r>
                        <a:rPr lang="en-US" sz="1400" b="0">
                          <a:ln w="3175">
                            <a:noFill/>
                          </a:ln>
                          <a:solidFill>
                            <a:schemeClr val="bg1"/>
                          </a:solidFill>
                          <a:latin typeface="Effra Medium" panose="020B0703020203020204" pitchFamily="34" charset="0"/>
                          <a:cs typeface="Effra Medium" panose="020B0703020203020204" pitchFamily="34" charset="0"/>
                        </a:rPr>
                        <a:t>Rework</a:t>
                      </a:r>
                    </a:p>
                    <a:p>
                      <a:pPr algn="ctr"/>
                      <a:r>
                        <a:rPr lang="en-US" sz="1400" b="0">
                          <a:ln w="3175">
                            <a:noFill/>
                          </a:ln>
                          <a:solidFill>
                            <a:schemeClr val="bg1"/>
                          </a:solidFill>
                          <a:latin typeface="Effra Medium" panose="020B0703020203020204" pitchFamily="34" charset="0"/>
                          <a:cs typeface="Effra Medium" panose="020B0703020203020204" pitchFamily="34" charset="0"/>
                        </a:rPr>
                        <a:t>Testing</a:t>
                      </a:r>
                    </a:p>
                    <a:p>
                      <a:pPr algn="ctr"/>
                      <a:r>
                        <a:rPr lang="en-US" sz="1400" b="0">
                          <a:ln w="3175">
                            <a:noFill/>
                          </a:ln>
                          <a:solidFill>
                            <a:schemeClr val="bg1"/>
                          </a:solidFill>
                          <a:latin typeface="Effra Medium" panose="020B0703020203020204" pitchFamily="34" charset="0"/>
                          <a:cs typeface="Effra Medium" panose="020B0703020203020204" pitchFamily="34" charset="0"/>
                        </a:rPr>
                        <a:t>Wave</a:t>
                      </a:r>
                    </a:p>
                  </a:txBody>
                  <a:tcPr anchor="ctr">
                    <a:lnL w="19050" cap="flat" cmpd="sng" algn="ctr">
                      <a:solidFill>
                        <a:srgbClr val="27282B"/>
                      </a:solidFill>
                      <a:prstDash val="solid"/>
                      <a:round/>
                      <a:headEnd type="none" w="med" len="med"/>
                      <a:tailEnd type="none" w="med" len="med"/>
                    </a:lnL>
                    <a:lnR w="19050" cap="flat" cmpd="sng" algn="ctr">
                      <a:solidFill>
                        <a:srgbClr val="27282B"/>
                      </a:solid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rgbClr val="27282B"/>
                      </a:solidFill>
                      <a:prstDash val="solid"/>
                      <a:round/>
                      <a:headEnd type="none" w="med" len="med"/>
                      <a:tailEnd type="none" w="med" len="med"/>
                    </a:lnB>
                    <a:lnTlToBr w="12700" cmpd="sng">
                      <a:noFill/>
                      <a:prstDash val="solid"/>
                    </a:lnTlToBr>
                    <a:lnBlToTr w="12700" cmpd="sng">
                      <a:noFill/>
                      <a:prstDash val="solid"/>
                    </a:lnBlToTr>
                    <a:solidFill>
                      <a:srgbClr val="AAAAF5"/>
                    </a:solidFill>
                  </a:tcPr>
                </a:tc>
                <a:tc>
                  <a:txBody>
                    <a:bodyPr/>
                    <a:lstStyle/>
                    <a:p>
                      <a:pPr algn="ctr"/>
                      <a:r>
                        <a:rPr lang="en-US" sz="1400" b="0">
                          <a:ln w="3175">
                            <a:noFill/>
                          </a:ln>
                          <a:solidFill>
                            <a:schemeClr val="bg1"/>
                          </a:solidFill>
                          <a:latin typeface="Effra Medium" panose="020B0703020203020204" pitchFamily="34" charset="0"/>
                          <a:cs typeface="Effra Medium" panose="020B0703020203020204" pitchFamily="34" charset="0"/>
                        </a:rPr>
                        <a:t>Final Pass</a:t>
                      </a:r>
                    </a:p>
                    <a:p>
                      <a:pPr algn="ctr"/>
                      <a:r>
                        <a:rPr lang="en-US" sz="1400" b="0">
                          <a:ln w="3175">
                            <a:noFill/>
                          </a:ln>
                          <a:solidFill>
                            <a:schemeClr val="bg1"/>
                          </a:solidFill>
                          <a:latin typeface="Effra Medium" panose="020B0703020203020204" pitchFamily="34" charset="0"/>
                          <a:cs typeface="Effra Medium" panose="020B0703020203020204" pitchFamily="34" charset="0"/>
                        </a:rPr>
                        <a:t>Testing</a:t>
                      </a:r>
                    </a:p>
                    <a:p>
                      <a:pPr algn="ctr"/>
                      <a:r>
                        <a:rPr lang="en-US" sz="1400" b="0">
                          <a:ln w="3175">
                            <a:noFill/>
                          </a:ln>
                          <a:solidFill>
                            <a:schemeClr val="bg1"/>
                          </a:solidFill>
                          <a:latin typeface="Effra Medium" panose="020B0703020203020204" pitchFamily="34" charset="0"/>
                          <a:cs typeface="Effra Medium" panose="020B0703020203020204" pitchFamily="34" charset="0"/>
                        </a:rPr>
                        <a:t>Wave</a:t>
                      </a:r>
                    </a:p>
                  </a:txBody>
                  <a:tcPr anchor="ctr">
                    <a:lnL w="19050" cap="flat" cmpd="sng" algn="ctr">
                      <a:solidFill>
                        <a:srgbClr val="27282B"/>
                      </a:solidFill>
                      <a:prstDash val="solid"/>
                      <a:round/>
                      <a:headEnd type="none" w="med" len="med"/>
                      <a:tailEnd type="none" w="med" len="med"/>
                    </a:lnL>
                    <a:lnR w="19050" cap="flat" cmpd="sng" algn="ctr">
                      <a:solidFill>
                        <a:srgbClr val="27282B"/>
                      </a:solid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rgbClr val="27282B"/>
                      </a:solidFill>
                      <a:prstDash val="solid"/>
                      <a:round/>
                      <a:headEnd type="none" w="med" len="med"/>
                      <a:tailEnd type="none" w="med" len="med"/>
                    </a:lnB>
                    <a:lnTlToBr w="12700" cmpd="sng">
                      <a:noFill/>
                      <a:prstDash val="solid"/>
                    </a:lnTlToBr>
                    <a:lnBlToTr w="12700" cmpd="sng">
                      <a:noFill/>
                      <a:prstDash val="solid"/>
                    </a:lnBlToTr>
                    <a:solidFill>
                      <a:srgbClr val="8D8DF1"/>
                    </a:solidFill>
                  </a:tcPr>
                </a:tc>
                <a:tc>
                  <a:txBody>
                    <a:bodyPr/>
                    <a:lstStyle/>
                    <a:p>
                      <a:pPr algn="ctr"/>
                      <a:r>
                        <a:rPr lang="en-US" sz="1400" b="0">
                          <a:ln w="3175">
                            <a:noFill/>
                          </a:ln>
                          <a:solidFill>
                            <a:schemeClr val="tx1"/>
                          </a:solidFill>
                          <a:latin typeface="Effra Medium" panose="020B0703020203020204" pitchFamily="34" charset="0"/>
                          <a:cs typeface="Effra Medium" panose="020B0703020203020204" pitchFamily="34" charset="0"/>
                        </a:rPr>
                        <a:t>OEM</a:t>
                      </a:r>
                    </a:p>
                    <a:p>
                      <a:pPr algn="ctr"/>
                      <a:r>
                        <a:rPr lang="en-US" sz="1400" b="0">
                          <a:ln w="3175">
                            <a:noFill/>
                          </a:ln>
                          <a:solidFill>
                            <a:schemeClr val="tx1"/>
                          </a:solidFill>
                          <a:latin typeface="Effra Medium" panose="020B0703020203020204" pitchFamily="34" charset="0"/>
                          <a:cs typeface="Effra Medium" panose="020B0703020203020204" pitchFamily="34" charset="0"/>
                        </a:rPr>
                        <a:t>Testing</a:t>
                      </a:r>
                    </a:p>
                    <a:p>
                      <a:pPr algn="ctr"/>
                      <a:r>
                        <a:rPr lang="en-US" sz="1400" b="0">
                          <a:ln w="3175">
                            <a:noFill/>
                          </a:ln>
                          <a:solidFill>
                            <a:schemeClr val="tx1"/>
                          </a:solidFill>
                          <a:latin typeface="Effra Medium" panose="020B0703020203020204" pitchFamily="34" charset="0"/>
                          <a:cs typeface="Effra Medium" panose="020B0703020203020204" pitchFamily="34" charset="0"/>
                        </a:rPr>
                        <a:t>Wave</a:t>
                      </a:r>
                    </a:p>
                  </a:txBody>
                  <a:tcPr anchor="ctr">
                    <a:lnL w="19050" cap="flat" cmpd="sng" algn="ctr">
                      <a:solidFill>
                        <a:srgbClr val="27282B"/>
                      </a:solidFill>
                      <a:prstDash val="solid"/>
                      <a:round/>
                      <a:headEnd type="none" w="med" len="med"/>
                      <a:tailEnd type="none" w="med" len="med"/>
                    </a:lnL>
                    <a:lnR w="19050" cap="flat" cmpd="sng" algn="ctr">
                      <a:solidFill>
                        <a:srgbClr val="27282B"/>
                      </a:solid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rgbClr val="27282B"/>
                      </a:solidFill>
                      <a:prstDash val="solid"/>
                      <a:round/>
                      <a:headEnd type="none" w="med" len="med"/>
                      <a:tailEnd type="none" w="med" len="med"/>
                    </a:lnB>
                    <a:lnTlToBr w="12700" cmpd="sng">
                      <a:noFill/>
                      <a:prstDash val="solid"/>
                    </a:lnTlToBr>
                    <a:lnBlToTr w="12700" cmpd="sng">
                      <a:noFill/>
                      <a:prstDash val="solid"/>
                    </a:lnBlToTr>
                    <a:solidFill>
                      <a:srgbClr val="7171EE"/>
                    </a:solidFill>
                  </a:tcPr>
                </a:tc>
                <a:tc>
                  <a:txBody>
                    <a:bodyPr/>
                    <a:lstStyle/>
                    <a:p>
                      <a:pPr algn="ctr"/>
                      <a:r>
                        <a:rPr lang="en-US" sz="1400" b="0">
                          <a:ln w="3175">
                            <a:noFill/>
                          </a:ln>
                          <a:solidFill>
                            <a:schemeClr val="tx1"/>
                          </a:solidFill>
                          <a:latin typeface="Effra Medium" panose="020B0703020203020204" pitchFamily="34" charset="0"/>
                          <a:cs typeface="Effra Medium" panose="020B0703020203020204" pitchFamily="34" charset="0"/>
                        </a:rPr>
                        <a:t>ISV</a:t>
                      </a:r>
                    </a:p>
                    <a:p>
                      <a:pPr algn="ctr"/>
                      <a:r>
                        <a:rPr lang="en-US" sz="1400" b="0">
                          <a:ln w="3175">
                            <a:noFill/>
                          </a:ln>
                          <a:solidFill>
                            <a:schemeClr val="tx1"/>
                          </a:solidFill>
                          <a:latin typeface="Effra Medium" panose="020B0703020203020204" pitchFamily="34" charset="0"/>
                          <a:cs typeface="Effra Medium" panose="020B0703020203020204" pitchFamily="34" charset="0"/>
                        </a:rPr>
                        <a:t>Testing</a:t>
                      </a:r>
                    </a:p>
                    <a:p>
                      <a:pPr algn="ctr"/>
                      <a:r>
                        <a:rPr lang="en-US" sz="1400" b="0">
                          <a:ln w="3175">
                            <a:noFill/>
                          </a:ln>
                          <a:solidFill>
                            <a:schemeClr val="tx1"/>
                          </a:solidFill>
                          <a:latin typeface="Effra Medium" panose="020B0703020203020204" pitchFamily="34" charset="0"/>
                          <a:cs typeface="Effra Medium" panose="020B0703020203020204" pitchFamily="34" charset="0"/>
                        </a:rPr>
                        <a:t>Wave</a:t>
                      </a:r>
                    </a:p>
                  </a:txBody>
                  <a:tcPr anchor="ctr">
                    <a:lnL w="19050" cap="flat" cmpd="sng" algn="ctr">
                      <a:solidFill>
                        <a:srgbClr val="27282B"/>
                      </a:solidFill>
                      <a:prstDash val="solid"/>
                      <a:round/>
                      <a:headEnd type="none" w="med" len="med"/>
                      <a:tailEnd type="none" w="med" len="med"/>
                    </a:lnL>
                    <a:lnR w="19050" cap="flat" cmpd="sng" algn="ctr">
                      <a:solidFill>
                        <a:srgbClr val="27282B"/>
                      </a:solid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rgbClr val="27282B"/>
                      </a:solidFill>
                      <a:prstDash val="solid"/>
                      <a:round/>
                      <a:headEnd type="none" w="med" len="med"/>
                      <a:tailEnd type="none" w="med" len="med"/>
                    </a:lnB>
                    <a:lnTlToBr w="12700" cmpd="sng">
                      <a:noFill/>
                      <a:prstDash val="solid"/>
                    </a:lnTlToBr>
                    <a:lnBlToTr w="12700" cmpd="sng">
                      <a:noFill/>
                      <a:prstDash val="solid"/>
                    </a:lnBlToTr>
                    <a:solidFill>
                      <a:srgbClr val="5555EB"/>
                    </a:solidFill>
                  </a:tcPr>
                </a:tc>
                <a:tc>
                  <a:txBody>
                    <a:bodyPr/>
                    <a:lstStyle/>
                    <a:p>
                      <a:pPr algn="ctr"/>
                      <a:r>
                        <a:rPr lang="en-US" sz="1400" b="0">
                          <a:ln w="3175">
                            <a:noFill/>
                          </a:ln>
                          <a:solidFill>
                            <a:schemeClr val="tx1"/>
                          </a:solidFill>
                          <a:latin typeface="Effra Medium" panose="020B0703020203020204" pitchFamily="34" charset="0"/>
                          <a:cs typeface="Effra Medium" panose="020B0703020203020204" pitchFamily="34" charset="0"/>
                        </a:rPr>
                        <a:t>Beta User</a:t>
                      </a:r>
                    </a:p>
                    <a:p>
                      <a:pPr algn="ctr"/>
                      <a:r>
                        <a:rPr lang="en-US" sz="1400" b="0">
                          <a:ln w="3175">
                            <a:noFill/>
                          </a:ln>
                          <a:solidFill>
                            <a:schemeClr val="tx1"/>
                          </a:solidFill>
                          <a:latin typeface="Effra Medium" panose="020B0703020203020204" pitchFamily="34" charset="0"/>
                          <a:cs typeface="Effra Medium" panose="020B0703020203020204" pitchFamily="34" charset="0"/>
                        </a:rPr>
                        <a:t>Testing</a:t>
                      </a:r>
                    </a:p>
                    <a:p>
                      <a:pPr algn="ctr"/>
                      <a:r>
                        <a:rPr lang="en-US" sz="1400" b="0">
                          <a:ln w="3175">
                            <a:noFill/>
                          </a:ln>
                          <a:solidFill>
                            <a:schemeClr val="tx1"/>
                          </a:solidFill>
                          <a:latin typeface="Effra Medium" panose="020B0703020203020204" pitchFamily="34" charset="0"/>
                          <a:cs typeface="Effra Medium" panose="020B0703020203020204" pitchFamily="34" charset="0"/>
                        </a:rPr>
                        <a:t>Wave</a:t>
                      </a:r>
                    </a:p>
                  </a:txBody>
                  <a:tcPr anchor="ctr">
                    <a:lnL w="19050" cap="flat" cmpd="sng" algn="ctr">
                      <a:solidFill>
                        <a:srgbClr val="27282B"/>
                      </a:solidFill>
                      <a:prstDash val="solid"/>
                      <a:round/>
                      <a:headEnd type="none" w="med" len="med"/>
                      <a:tailEnd type="none" w="med" len="med"/>
                    </a:lnL>
                    <a:lnR w="19050" cap="flat" cmpd="sng" algn="ctr">
                      <a:solidFill>
                        <a:srgbClr val="27282B"/>
                      </a:solid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rgbClr val="27282B"/>
                      </a:solidFill>
                      <a:prstDash val="solid"/>
                      <a:round/>
                      <a:headEnd type="none" w="med" len="med"/>
                      <a:tailEnd type="none" w="med" len="med"/>
                    </a:lnB>
                    <a:lnTlToBr w="12700" cmpd="sng">
                      <a:noFill/>
                      <a:prstDash val="solid"/>
                    </a:lnTlToBr>
                    <a:lnBlToTr w="12700" cmpd="sng">
                      <a:noFill/>
                      <a:prstDash val="solid"/>
                    </a:lnBlToTr>
                    <a:solidFill>
                      <a:srgbClr val="3838E7"/>
                    </a:solidFill>
                  </a:tcPr>
                </a:tc>
                <a:tc>
                  <a:txBody>
                    <a:bodyPr/>
                    <a:lstStyle/>
                    <a:p>
                      <a:pPr algn="ctr"/>
                      <a:r>
                        <a:rPr lang="en-US" sz="1400" b="0">
                          <a:ln w="3175">
                            <a:noFill/>
                          </a:ln>
                          <a:solidFill>
                            <a:schemeClr val="tx1"/>
                          </a:solidFill>
                          <a:latin typeface="Effra Medium" panose="020B0703020203020204" pitchFamily="34" charset="0"/>
                          <a:cs typeface="Effra Medium" panose="020B0703020203020204" pitchFamily="34" charset="0"/>
                        </a:rPr>
                        <a:t>Enterprise Edition Product Launch</a:t>
                      </a:r>
                    </a:p>
                  </a:txBody>
                  <a:tcPr anchor="ctr">
                    <a:lnL w="19050" cap="flat" cmpd="sng" algn="ctr">
                      <a:solidFill>
                        <a:srgbClr val="27282B"/>
                      </a:solidFill>
                      <a:prstDash val="solid"/>
                      <a:round/>
                      <a:headEnd type="none" w="med" len="med"/>
                      <a:tailEnd type="none" w="med" len="med"/>
                    </a:lnL>
                    <a:lnR w="19050" cap="flat" cmpd="sng" algn="ctr">
                      <a:solidFill>
                        <a:srgbClr val="27282B"/>
                      </a:solid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rgbClr val="27282B"/>
                      </a:solidFill>
                      <a:prstDash val="solid"/>
                      <a:round/>
                      <a:headEnd type="none" w="med" len="med"/>
                      <a:tailEnd type="none" w="med" len="med"/>
                    </a:lnB>
                    <a:lnTlToBr w="12700" cmpd="sng">
                      <a:noFill/>
                      <a:prstDash val="solid"/>
                    </a:lnTlToBr>
                    <a:lnBlToTr w="12700" cmpd="sng">
                      <a:noFill/>
                      <a:prstDash val="solid"/>
                    </a:lnBlToTr>
                    <a:solidFill>
                      <a:srgbClr val="1C1CE4"/>
                    </a:solidFill>
                  </a:tcPr>
                </a:tc>
                <a:tc>
                  <a:txBody>
                    <a:bodyPr/>
                    <a:lstStyle/>
                    <a:p>
                      <a:pPr algn="ctr"/>
                      <a:r>
                        <a:rPr lang="en-US" sz="1400" b="0">
                          <a:ln w="3175">
                            <a:noFill/>
                          </a:ln>
                          <a:solidFill>
                            <a:schemeClr val="tx1"/>
                          </a:solidFill>
                          <a:latin typeface="Effra Medium" panose="020B0703020203020204" pitchFamily="34" charset="0"/>
                          <a:cs typeface="Effra Medium" panose="020B0703020203020204" pitchFamily="34" charset="0"/>
                        </a:rPr>
                        <a:t>Post</a:t>
                      </a:r>
                    </a:p>
                    <a:p>
                      <a:pPr algn="ctr"/>
                      <a:r>
                        <a:rPr lang="en-US" sz="1400" b="0">
                          <a:ln w="3175">
                            <a:noFill/>
                          </a:ln>
                          <a:solidFill>
                            <a:schemeClr val="tx1"/>
                          </a:solidFill>
                          <a:latin typeface="Effra Medium" panose="020B0703020203020204" pitchFamily="34" charset="0"/>
                          <a:cs typeface="Effra Medium" panose="020B0703020203020204" pitchFamily="34" charset="0"/>
                        </a:rPr>
                        <a:t>Mortem</a:t>
                      </a:r>
                    </a:p>
                  </a:txBody>
                  <a:tcPr anchor="ctr">
                    <a:lnL w="19050" cap="flat" cmpd="sng" algn="ctr">
                      <a:solidFill>
                        <a:srgbClr val="27282B"/>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rgbClr val="27282B"/>
                      </a:solidFill>
                      <a:prstDash val="solid"/>
                      <a:round/>
                      <a:headEnd type="none" w="med" len="med"/>
                      <a:tailEnd type="none" w="med" len="med"/>
                    </a:lnB>
                    <a:lnTlToBr w="12700" cmpd="sng">
                      <a:noFill/>
                      <a:prstDash val="solid"/>
                    </a:lnTlToBr>
                    <a:lnBlToTr w="12700" cmpd="sng">
                      <a:noFill/>
                      <a:prstDash val="solid"/>
                    </a:lnBlToTr>
                    <a:solidFill>
                      <a:srgbClr val="0000E1"/>
                    </a:solidFill>
                  </a:tcPr>
                </a:tc>
                <a:extLst>
                  <a:ext uri="{0D108BD9-81ED-4DB2-BD59-A6C34878D82A}">
                    <a16:rowId xmlns:a16="http://schemas.microsoft.com/office/drawing/2014/main" val="1080038951"/>
                  </a:ext>
                </a:extLst>
              </a:tr>
              <a:tr h="370840">
                <a:tc gridSpan="5">
                  <a:txBody>
                    <a:bodyPr/>
                    <a:lstStyle/>
                    <a:p>
                      <a:pPr algn="ctr"/>
                      <a:r>
                        <a:rPr lang="en-US" sz="1600" b="0" i="0">
                          <a:solidFill>
                            <a:schemeClr val="tx1"/>
                          </a:solidFill>
                          <a:latin typeface="Effra" panose="020B0603020203020204" pitchFamily="34" charset="0"/>
                          <a:cs typeface="Effra" panose="020B0603020203020204" pitchFamily="34" charset="0"/>
                        </a:rPr>
                        <a:t>AMD</a:t>
                      </a:r>
                    </a:p>
                  </a:txBody>
                  <a:tcPr anchor="ctr">
                    <a:lnL w="28575" cap="flat" cmpd="sng" algn="ctr">
                      <a:noFill/>
                      <a:prstDash val="solid"/>
                      <a:round/>
                      <a:headEnd type="none" w="med" len="med"/>
                      <a:tailEnd type="none" w="med" len="med"/>
                    </a:lnL>
                    <a:lnR w="19050" cap="flat" cmpd="sng" algn="ctr">
                      <a:solidFill>
                        <a:srgbClr val="27282B"/>
                      </a:solidFill>
                      <a:prstDash val="solid"/>
                      <a:round/>
                      <a:headEnd type="none" w="med" len="med"/>
                      <a:tailEnd type="none" w="med" len="med"/>
                    </a:lnR>
                    <a:lnT w="19050" cap="flat" cmpd="sng" algn="ctr">
                      <a:solidFill>
                        <a:srgbClr val="27282B"/>
                      </a:solid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rgbClr val="55565A"/>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2">
                  <a:txBody>
                    <a:bodyPr/>
                    <a:lstStyle/>
                    <a:p>
                      <a:pPr algn="ctr"/>
                      <a:r>
                        <a:rPr lang="en-US" sz="1600" b="0" i="0">
                          <a:solidFill>
                            <a:schemeClr val="tx1"/>
                          </a:solidFill>
                          <a:latin typeface="Effra" panose="020B0603020203020204" pitchFamily="34" charset="0"/>
                          <a:cs typeface="Effra" panose="020B0603020203020204" pitchFamily="34" charset="0"/>
                        </a:rPr>
                        <a:t>Partner Testing</a:t>
                      </a:r>
                    </a:p>
                  </a:txBody>
                  <a:tcPr anchor="ctr">
                    <a:lnL w="19050" cap="flat" cmpd="sng" algn="ctr">
                      <a:solidFill>
                        <a:srgbClr val="27282B"/>
                      </a:solidFill>
                      <a:prstDash val="solid"/>
                      <a:round/>
                      <a:headEnd type="none" w="med" len="med"/>
                      <a:tailEnd type="none" w="med" len="med"/>
                    </a:lnL>
                    <a:lnR w="19050" cap="flat" cmpd="sng" algn="ctr">
                      <a:solidFill>
                        <a:srgbClr val="27282B"/>
                      </a:solidFill>
                      <a:prstDash val="solid"/>
                      <a:round/>
                      <a:headEnd type="none" w="med" len="med"/>
                      <a:tailEnd type="none" w="med" len="med"/>
                    </a:lnR>
                    <a:lnT w="19050" cap="flat" cmpd="sng" algn="ctr">
                      <a:solidFill>
                        <a:srgbClr val="27282B"/>
                      </a:solid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rgbClr val="55565A"/>
                    </a:solidFill>
                  </a:tcPr>
                </a:tc>
                <a:tc hMerge="1">
                  <a:txBody>
                    <a:bodyPr/>
                    <a:lstStyle/>
                    <a:p>
                      <a:endParaRPr lang="en-US"/>
                    </a:p>
                  </a:txBody>
                  <a:tcPr/>
                </a:tc>
                <a:tc gridSpan="2">
                  <a:txBody>
                    <a:bodyPr/>
                    <a:lstStyle/>
                    <a:p>
                      <a:pPr algn="ctr"/>
                      <a:r>
                        <a:rPr lang="en-US" sz="1600" b="0" i="0">
                          <a:solidFill>
                            <a:schemeClr val="tx1"/>
                          </a:solidFill>
                          <a:latin typeface="Effra" panose="020B0603020203020204" pitchFamily="34" charset="0"/>
                          <a:cs typeface="Effra" panose="020B0603020203020204" pitchFamily="34" charset="0"/>
                        </a:rPr>
                        <a:t>Public</a:t>
                      </a:r>
                    </a:p>
                  </a:txBody>
                  <a:tcPr anchor="ctr">
                    <a:lnL w="19050" cap="flat" cmpd="sng" algn="ctr">
                      <a:solidFill>
                        <a:srgbClr val="27282B"/>
                      </a:solidFill>
                      <a:prstDash val="solid"/>
                      <a:round/>
                      <a:headEnd type="none" w="med" len="med"/>
                      <a:tailEnd type="none" w="med" len="med"/>
                    </a:lnL>
                    <a:lnR w="19050" cap="flat" cmpd="sng" algn="ctr">
                      <a:solidFill>
                        <a:srgbClr val="27282B"/>
                      </a:solidFill>
                      <a:prstDash val="solid"/>
                      <a:round/>
                      <a:headEnd type="none" w="med" len="med"/>
                      <a:tailEnd type="none" w="med" len="med"/>
                    </a:lnR>
                    <a:lnT w="19050" cap="flat" cmpd="sng" algn="ctr">
                      <a:solidFill>
                        <a:srgbClr val="27282B"/>
                      </a:solid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rgbClr val="55565A"/>
                    </a:solidFill>
                  </a:tcPr>
                </a:tc>
                <a:tc hMerge="1">
                  <a:txBody>
                    <a:bodyPr/>
                    <a:lstStyle/>
                    <a:p>
                      <a:endParaRPr lang="en-US"/>
                    </a:p>
                  </a:txBody>
                  <a:tcPr/>
                </a:tc>
                <a:tc>
                  <a:txBody>
                    <a:bodyPr/>
                    <a:lstStyle/>
                    <a:p>
                      <a:pPr algn="ctr"/>
                      <a:r>
                        <a:rPr lang="en-US" sz="1600" b="0" i="0">
                          <a:solidFill>
                            <a:schemeClr val="tx1"/>
                          </a:solidFill>
                          <a:latin typeface="Effra" panose="020B0603020203020204" pitchFamily="34" charset="0"/>
                          <a:cs typeface="Effra" panose="020B0603020203020204" pitchFamily="34" charset="0"/>
                        </a:rPr>
                        <a:t>AMD</a:t>
                      </a:r>
                    </a:p>
                  </a:txBody>
                  <a:tcPr anchor="ctr">
                    <a:lnL w="19050" cap="flat" cmpd="sng" algn="ctr">
                      <a:solidFill>
                        <a:srgbClr val="27282B"/>
                      </a:solidFill>
                      <a:prstDash val="solid"/>
                      <a:round/>
                      <a:headEnd type="none" w="med" len="med"/>
                      <a:tailEnd type="none" w="med" len="med"/>
                    </a:lnL>
                    <a:lnR w="28575" cap="flat" cmpd="sng" algn="ctr">
                      <a:noFill/>
                      <a:prstDash val="solid"/>
                      <a:round/>
                      <a:headEnd type="none" w="med" len="med"/>
                      <a:tailEnd type="none" w="med" len="med"/>
                    </a:lnR>
                    <a:lnT w="19050" cap="flat" cmpd="sng" algn="ctr">
                      <a:solidFill>
                        <a:srgbClr val="27282B"/>
                      </a:solid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rgbClr val="55565A"/>
                    </a:solidFill>
                  </a:tcPr>
                </a:tc>
                <a:extLst>
                  <a:ext uri="{0D108BD9-81ED-4DB2-BD59-A6C34878D82A}">
                    <a16:rowId xmlns:a16="http://schemas.microsoft.com/office/drawing/2014/main" val="2689214418"/>
                  </a:ext>
                </a:extLst>
              </a:tr>
            </a:tbl>
          </a:graphicData>
        </a:graphic>
      </p:graphicFrame>
    </p:spTree>
    <p:extLst>
      <p:ext uri="{BB962C8B-B14F-4D97-AF65-F5344CB8AC3E}">
        <p14:creationId xmlns:p14="http://schemas.microsoft.com/office/powerpoint/2010/main" val="20387266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C5F6AE4C-CFD2-4A05-8B33-126CD09F3874}"/>
              </a:ext>
            </a:extLst>
          </p:cNvPr>
          <p:cNvSpPr/>
          <p:nvPr/>
        </p:nvSpPr>
        <p:spPr>
          <a:xfrm>
            <a:off x="5196840" y="-1"/>
            <a:ext cx="6995160" cy="6454220"/>
          </a:xfrm>
          <a:prstGeom prst="rect">
            <a:avLst/>
          </a:prstGeom>
          <a:gradFill flip="none" rotWithShape="1">
            <a:gsLst>
              <a:gs pos="100000">
                <a:srgbClr val="0000E1"/>
              </a:gs>
              <a:gs pos="0">
                <a:srgbClr val="0000E1">
                  <a:alpha val="0"/>
                </a:srgb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10" name="Picture 9" descr="A picture containing indoor, light&#10;&#10;Description generated with high confidence">
            <a:extLst>
              <a:ext uri="{FF2B5EF4-FFF2-40B4-BE49-F238E27FC236}">
                <a16:creationId xmlns:a16="http://schemas.microsoft.com/office/drawing/2014/main" id="{4C514EBD-54EF-432F-B067-07438ED192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1453" y="0"/>
            <a:ext cx="6990547" cy="6454219"/>
          </a:xfrm>
          <a:prstGeom prst="rect">
            <a:avLst/>
          </a:prstGeom>
        </p:spPr>
      </p:pic>
      <p:sp>
        <p:nvSpPr>
          <p:cNvPr id="3" name="TextBox 2">
            <a:extLst>
              <a:ext uri="{FF2B5EF4-FFF2-40B4-BE49-F238E27FC236}">
                <a16:creationId xmlns:a16="http://schemas.microsoft.com/office/drawing/2014/main" id="{E5BAD1B5-EABC-469E-8F69-55DEAC00DBAE}"/>
              </a:ext>
            </a:extLst>
          </p:cNvPr>
          <p:cNvSpPr txBox="1"/>
          <p:nvPr/>
        </p:nvSpPr>
        <p:spPr>
          <a:xfrm>
            <a:off x="222280" y="131887"/>
            <a:ext cx="4453415" cy="369332"/>
          </a:xfrm>
          <a:prstGeom prst="rect">
            <a:avLst/>
          </a:prstGeom>
          <a:noFill/>
        </p:spPr>
        <p:txBody>
          <a:bodyPr wrap="square" lIns="0" rIns="0" rtlCol="0">
            <a:spAutoFit/>
          </a:bodyPr>
          <a:lstStyle/>
          <a:p>
            <a:pPr lvl="0">
              <a:defRPr/>
            </a:pPr>
            <a:r>
              <a:rPr lang="en-US">
                <a:solidFill>
                  <a:schemeClr val="bg1"/>
                </a:solidFill>
                <a:latin typeface="Effra Medium" panose="020B0703020203020204" pitchFamily="34" charset="0"/>
                <a:cs typeface="Effra Medium" panose="020B0703020203020204" pitchFamily="34" charset="0"/>
              </a:rPr>
              <a:t>QUALITY</a:t>
            </a:r>
            <a:endParaRPr lang="en-US">
              <a:solidFill>
                <a:srgbClr val="000000"/>
              </a:solidFill>
              <a:latin typeface="Effra Medium" panose="020B0703020203020204" pitchFamily="34" charset="0"/>
              <a:cs typeface="Effra Medium" panose="020B0703020203020204" pitchFamily="34" charset="0"/>
            </a:endParaRPr>
          </a:p>
        </p:txBody>
      </p:sp>
      <p:cxnSp>
        <p:nvCxnSpPr>
          <p:cNvPr id="12" name="Straight Connector 11">
            <a:extLst>
              <a:ext uri="{FF2B5EF4-FFF2-40B4-BE49-F238E27FC236}">
                <a16:creationId xmlns:a16="http://schemas.microsoft.com/office/drawing/2014/main" id="{A2388DB0-F0A0-447C-88B8-B893B2FB97C1}"/>
              </a:ext>
            </a:extLst>
          </p:cNvPr>
          <p:cNvCxnSpPr/>
          <p:nvPr/>
        </p:nvCxnSpPr>
        <p:spPr>
          <a:xfrm>
            <a:off x="711492" y="4042235"/>
            <a:ext cx="3978341" cy="0"/>
          </a:xfrm>
          <a:prstGeom prst="line">
            <a:avLst/>
          </a:prstGeom>
          <a:noFill/>
          <a:ln w="9525" cap="flat" cmpd="sng" algn="ctr">
            <a:solidFill>
              <a:sysClr val="window" lastClr="FFFFFF">
                <a:alpha val="24000"/>
              </a:sysClr>
            </a:solidFill>
            <a:prstDash val="solid"/>
            <a:miter lim="800000"/>
          </a:ln>
          <a:effectLst/>
        </p:spPr>
      </p:cxnSp>
      <p:cxnSp>
        <p:nvCxnSpPr>
          <p:cNvPr id="13" name="Straight Connector 12">
            <a:extLst>
              <a:ext uri="{FF2B5EF4-FFF2-40B4-BE49-F238E27FC236}">
                <a16:creationId xmlns:a16="http://schemas.microsoft.com/office/drawing/2014/main" id="{69EFE58F-13DF-4829-8F40-20E4E5781F6E}"/>
              </a:ext>
            </a:extLst>
          </p:cNvPr>
          <p:cNvCxnSpPr/>
          <p:nvPr/>
        </p:nvCxnSpPr>
        <p:spPr>
          <a:xfrm>
            <a:off x="711492" y="3089982"/>
            <a:ext cx="3978341" cy="0"/>
          </a:xfrm>
          <a:prstGeom prst="line">
            <a:avLst/>
          </a:prstGeom>
          <a:noFill/>
          <a:ln w="9525" cap="flat" cmpd="sng" algn="ctr">
            <a:solidFill>
              <a:sysClr val="window" lastClr="FFFFFF">
                <a:alpha val="24000"/>
              </a:sysClr>
            </a:solidFill>
            <a:prstDash val="solid"/>
            <a:miter lim="800000"/>
          </a:ln>
          <a:effectLst/>
        </p:spPr>
      </p:cxnSp>
      <p:cxnSp>
        <p:nvCxnSpPr>
          <p:cNvPr id="14" name="Straight Connector 13">
            <a:extLst>
              <a:ext uri="{FF2B5EF4-FFF2-40B4-BE49-F238E27FC236}">
                <a16:creationId xmlns:a16="http://schemas.microsoft.com/office/drawing/2014/main" id="{FEB10373-5742-4E7D-8234-23956A174FA2}"/>
              </a:ext>
            </a:extLst>
          </p:cNvPr>
          <p:cNvCxnSpPr/>
          <p:nvPr/>
        </p:nvCxnSpPr>
        <p:spPr>
          <a:xfrm>
            <a:off x="711492" y="4994488"/>
            <a:ext cx="3978341" cy="0"/>
          </a:xfrm>
          <a:prstGeom prst="line">
            <a:avLst/>
          </a:prstGeom>
          <a:noFill/>
          <a:ln w="9525" cap="flat" cmpd="sng" algn="ctr">
            <a:solidFill>
              <a:sysClr val="window" lastClr="FFFFFF">
                <a:alpha val="24000"/>
              </a:sysClr>
            </a:solidFill>
            <a:prstDash val="solid"/>
            <a:miter lim="800000"/>
          </a:ln>
          <a:effectLst/>
        </p:spPr>
      </p:cxnSp>
      <p:cxnSp>
        <p:nvCxnSpPr>
          <p:cNvPr id="15" name="Straight Connector 14">
            <a:extLst>
              <a:ext uri="{FF2B5EF4-FFF2-40B4-BE49-F238E27FC236}">
                <a16:creationId xmlns:a16="http://schemas.microsoft.com/office/drawing/2014/main" id="{5126F8F8-BF7E-4257-8F9F-BF6E75A77198}"/>
              </a:ext>
            </a:extLst>
          </p:cNvPr>
          <p:cNvCxnSpPr/>
          <p:nvPr/>
        </p:nvCxnSpPr>
        <p:spPr>
          <a:xfrm>
            <a:off x="711492" y="5946738"/>
            <a:ext cx="3978341" cy="0"/>
          </a:xfrm>
          <a:prstGeom prst="line">
            <a:avLst/>
          </a:prstGeom>
          <a:noFill/>
          <a:ln w="9525" cap="flat" cmpd="sng" algn="ctr">
            <a:solidFill>
              <a:sysClr val="window" lastClr="FFFFFF">
                <a:alpha val="24000"/>
              </a:sysClr>
            </a:solidFill>
            <a:prstDash val="solid"/>
            <a:miter lim="800000"/>
          </a:ln>
          <a:effectLst/>
        </p:spPr>
      </p:cxnSp>
      <p:sp>
        <p:nvSpPr>
          <p:cNvPr id="24" name="Rectangle 23">
            <a:extLst>
              <a:ext uri="{FF2B5EF4-FFF2-40B4-BE49-F238E27FC236}">
                <a16:creationId xmlns:a16="http://schemas.microsoft.com/office/drawing/2014/main" id="{5CD50A6B-EA7D-4246-B027-E98BCD2C2D5A}"/>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
        <p:nvSpPr>
          <p:cNvPr id="32" name="TextBox 31">
            <a:extLst>
              <a:ext uri="{FF2B5EF4-FFF2-40B4-BE49-F238E27FC236}">
                <a16:creationId xmlns:a16="http://schemas.microsoft.com/office/drawing/2014/main" id="{F3377271-B6BA-4DBB-A93B-435B68623203}"/>
              </a:ext>
            </a:extLst>
          </p:cNvPr>
          <p:cNvSpPr txBox="1"/>
          <p:nvPr/>
        </p:nvSpPr>
        <p:spPr>
          <a:xfrm>
            <a:off x="619459" y="763512"/>
            <a:ext cx="5043368" cy="1400383"/>
          </a:xfrm>
          <a:prstGeom prst="rect">
            <a:avLst/>
          </a:prstGeom>
          <a:noFill/>
        </p:spPr>
        <p:txBody>
          <a:bodyPr wrap="none" rtlCol="0">
            <a:spAutoFit/>
          </a:bodyPr>
          <a:lstStyle/>
          <a:p>
            <a:pPr>
              <a:spcAft>
                <a:spcPts val="600"/>
              </a:spcAft>
              <a:buClr>
                <a:schemeClr val="bg2"/>
              </a:buClr>
            </a:pPr>
            <a:r>
              <a:rPr lang="en-US" sz="4000" dirty="0">
                <a:solidFill>
                  <a:srgbClr val="FFFFFF"/>
                </a:solidFill>
                <a:latin typeface="Effra" panose="020B0603020203020204" pitchFamily="34" charset="0"/>
                <a:cs typeface="Effra" panose="020B0603020203020204" pitchFamily="34" charset="0"/>
              </a:rPr>
              <a:t>3</a:t>
            </a:r>
            <a:r>
              <a:rPr lang="en-US" sz="4000" baseline="30000" dirty="0">
                <a:solidFill>
                  <a:srgbClr val="FFFFFF"/>
                </a:solidFill>
                <a:latin typeface="Effra" panose="020B0603020203020204" pitchFamily="34" charset="0"/>
                <a:cs typeface="Effra" panose="020B0603020203020204" pitchFamily="34" charset="0"/>
              </a:rPr>
              <a:t>rd</a:t>
            </a:r>
            <a:r>
              <a:rPr lang="en-US" sz="4000" dirty="0">
                <a:solidFill>
                  <a:srgbClr val="FFFFFF"/>
                </a:solidFill>
                <a:latin typeface="Effra" panose="020B0603020203020204" pitchFamily="34" charset="0"/>
                <a:cs typeface="Effra" panose="020B0603020203020204" pitchFamily="34" charset="0"/>
              </a:rPr>
              <a:t>-Party Assessment</a:t>
            </a:r>
          </a:p>
          <a:p>
            <a:pPr>
              <a:spcAft>
                <a:spcPts val="600"/>
              </a:spcAft>
              <a:buClr>
                <a:schemeClr val="bg2"/>
              </a:buClr>
            </a:pPr>
            <a:r>
              <a:rPr lang="en-US" sz="4000" dirty="0">
                <a:solidFill>
                  <a:srgbClr val="FFFFFF"/>
                </a:solidFill>
                <a:latin typeface="Effra" panose="020B0603020203020204" pitchFamily="34" charset="0"/>
                <a:cs typeface="Effra" panose="020B0603020203020204" pitchFamily="34" charset="0"/>
              </a:rPr>
              <a:t>of Driver Stability</a:t>
            </a:r>
            <a:r>
              <a:rPr lang="en-CA" sz="2000" baseline="90000" dirty="0">
                <a:solidFill>
                  <a:srgbClr val="FFFFFF"/>
                </a:solidFill>
                <a:latin typeface="Effra" panose="020B0603020203020204" pitchFamily="34" charset="0"/>
                <a:cs typeface="Effra" panose="020B0603020203020204" pitchFamily="34" charset="0"/>
              </a:rPr>
              <a:t>*</a:t>
            </a:r>
            <a:r>
              <a:rPr lang="en-US" sz="4000" dirty="0">
                <a:solidFill>
                  <a:srgbClr val="FFFFFF"/>
                </a:solidFill>
                <a:latin typeface="Effra" panose="020B0603020203020204" pitchFamily="34" charset="0"/>
                <a:cs typeface="Effra" panose="020B0603020203020204" pitchFamily="34" charset="0"/>
              </a:rPr>
              <a:t> </a:t>
            </a:r>
          </a:p>
        </p:txBody>
      </p:sp>
      <p:sp>
        <p:nvSpPr>
          <p:cNvPr id="34" name="Rectangle 33">
            <a:extLst>
              <a:ext uri="{FF2B5EF4-FFF2-40B4-BE49-F238E27FC236}">
                <a16:creationId xmlns:a16="http://schemas.microsoft.com/office/drawing/2014/main" id="{526210E0-AD1F-4EC8-ACEB-3F5CA2E396FE}"/>
              </a:ext>
            </a:extLst>
          </p:cNvPr>
          <p:cNvSpPr/>
          <p:nvPr/>
        </p:nvSpPr>
        <p:spPr>
          <a:xfrm>
            <a:off x="727357" y="2177644"/>
            <a:ext cx="5905455" cy="903565"/>
          </a:xfrm>
          <a:prstGeom prst="rect">
            <a:avLst/>
          </a:prstGeom>
          <a:noFill/>
          <a:ln w="12700" cap="flat" cmpd="sng" algn="ctr">
            <a:noFill/>
            <a:prstDash val="solid"/>
            <a:miter lim="800000"/>
          </a:ln>
          <a:effectLst/>
        </p:spPr>
        <p:txBody>
          <a:bodyPr lIns="0" tIns="0" rIns="0" bIns="0" rtlCol="0" anchor="t" anchorCtr="0"/>
          <a:lstStyle/>
          <a:p>
            <a:r>
              <a:rPr lang="en-US" sz="2400" dirty="0">
                <a:cs typeface="Effra" panose="020B0603020203020204" pitchFamily="34" charset="0"/>
              </a:rPr>
              <a:t>AMD Delivers “The Most Stable</a:t>
            </a:r>
            <a:br>
              <a:rPr lang="en-US" sz="2400" dirty="0">
                <a:cs typeface="Effra" panose="020B0603020203020204" pitchFamily="34" charset="0"/>
              </a:rPr>
            </a:br>
            <a:r>
              <a:rPr lang="en-US" sz="2400" dirty="0">
                <a:cs typeface="Effra" panose="020B0603020203020204" pitchFamily="34" charset="0"/>
              </a:rPr>
              <a:t>Graphics Driver in the Industry”</a:t>
            </a:r>
          </a:p>
          <a:p>
            <a:r>
              <a:rPr lang="en-US" sz="2400" dirty="0">
                <a:cs typeface="Effra" panose="020B0603020203020204" pitchFamily="34" charset="0"/>
              </a:rPr>
              <a:t> </a:t>
            </a:r>
          </a:p>
          <a:p>
            <a:r>
              <a:rPr lang="en-US" sz="2400" dirty="0">
                <a:cs typeface="Effra" panose="020B0603020203020204" pitchFamily="34" charset="0"/>
              </a:rPr>
              <a:t> </a:t>
            </a:r>
          </a:p>
          <a:p>
            <a:r>
              <a:rPr lang="en-US" sz="2400" dirty="0">
                <a:cs typeface="Effra" panose="020B0603020203020204" pitchFamily="34" charset="0"/>
              </a:rPr>
              <a:t> </a:t>
            </a:r>
          </a:p>
        </p:txBody>
      </p:sp>
      <p:sp>
        <p:nvSpPr>
          <p:cNvPr id="50" name="Rectangle 49">
            <a:extLst>
              <a:ext uri="{FF2B5EF4-FFF2-40B4-BE49-F238E27FC236}">
                <a16:creationId xmlns:a16="http://schemas.microsoft.com/office/drawing/2014/main" id="{AE28A313-9A48-470F-AD21-BBEFED3B6A75}"/>
              </a:ext>
            </a:extLst>
          </p:cNvPr>
          <p:cNvSpPr/>
          <p:nvPr/>
        </p:nvSpPr>
        <p:spPr>
          <a:xfrm>
            <a:off x="0" y="6038721"/>
            <a:ext cx="9102055" cy="461665"/>
          </a:xfrm>
          <a:prstGeom prst="rect">
            <a:avLst/>
          </a:prstGeom>
        </p:spPr>
        <p:txBody>
          <a:bodyPr wrap="square">
            <a:spAutoFit/>
          </a:bodyPr>
          <a:lstStyle/>
          <a:p>
            <a:pPr lvl="0">
              <a:defRPr/>
            </a:pPr>
            <a:endParaRPr lang="en-US" sz="800" dirty="0">
              <a:solidFill>
                <a:srgbClr val="FFFFFF">
                  <a:alpha val="50000"/>
                </a:srgbClr>
              </a:solidFill>
              <a:cs typeface="Effra Light" panose="020B0403020203020204" pitchFamily="34" charset="0"/>
            </a:endParaRPr>
          </a:p>
          <a:p>
            <a:pPr lvl="0">
              <a:defRPr/>
            </a:pPr>
            <a:r>
              <a:rPr lang="en-US" sz="800" dirty="0">
                <a:solidFill>
                  <a:srgbClr val="FFFFFF">
                    <a:alpha val="50000"/>
                  </a:srgbClr>
                </a:solidFill>
                <a:cs typeface="Effra Light" panose="020B0403020203020204" pitchFamily="34" charset="0"/>
              </a:rPr>
              <a:t>*In May 2018, AMD commissioned QA Consultants to evaluate the stability of several of the latest graphics drivers from both AMD and NVIDIA</a:t>
            </a:r>
          </a:p>
          <a:p>
            <a:pPr lvl="0">
              <a:defRPr/>
            </a:pPr>
            <a:r>
              <a:rPr lang="en-US" sz="800" dirty="0">
                <a:solidFill>
                  <a:srgbClr val="FFFFFF">
                    <a:alpha val="50000"/>
                  </a:srgbClr>
                </a:solidFill>
                <a:cs typeface="Effra Light" panose="020B0403020203020204" pitchFamily="34" charset="0"/>
              </a:rPr>
              <a:t>*See Page 1 of the  “Graphics Driver Quality - Determination of Stability from Leading Market Vendors” report at https://www.amd.com/system/files/documents/graphics-driver-quality.pdf for more details  </a:t>
            </a:r>
          </a:p>
        </p:txBody>
      </p:sp>
      <p:sp>
        <p:nvSpPr>
          <p:cNvPr id="39" name="Rectangle 38">
            <a:extLst>
              <a:ext uri="{FF2B5EF4-FFF2-40B4-BE49-F238E27FC236}">
                <a16:creationId xmlns:a16="http://schemas.microsoft.com/office/drawing/2014/main" id="{34015854-1EB0-418B-93FD-3DDECFB9A278}"/>
              </a:ext>
            </a:extLst>
          </p:cNvPr>
          <p:cNvSpPr/>
          <p:nvPr/>
        </p:nvSpPr>
        <p:spPr>
          <a:xfrm>
            <a:off x="1377380" y="3309100"/>
            <a:ext cx="4160555" cy="595968"/>
          </a:xfrm>
          <a:prstGeom prst="rect">
            <a:avLst/>
          </a:prstGeom>
        </p:spPr>
        <p:txBody>
          <a:bodyPr wrap="square" lIns="0" tIns="0" rIns="0" bIns="0" anchor="t" anchorCtr="0">
            <a:noAutofit/>
          </a:bodyPr>
          <a:lstStyle/>
          <a:p>
            <a:r>
              <a:rPr lang="en-US" dirty="0">
                <a:solidFill>
                  <a:srgbClr val="FFFFFF"/>
                </a:solidFill>
                <a:cs typeface="Effra Light" panose="020B0403020203020204" pitchFamily="34" charset="0"/>
              </a:rPr>
              <a:t>Results Show That AMD’s Driver Is</a:t>
            </a:r>
            <a:br>
              <a:rPr lang="en-US" dirty="0">
                <a:solidFill>
                  <a:srgbClr val="FFFFFF"/>
                </a:solidFill>
                <a:cs typeface="Effra Light" panose="020B0403020203020204" pitchFamily="34" charset="0"/>
              </a:rPr>
            </a:br>
            <a:r>
              <a:rPr lang="en-US" dirty="0">
                <a:solidFill>
                  <a:srgbClr val="FFFFFF"/>
                </a:solidFill>
                <a:cs typeface="Effra Light" panose="020B0403020203020204" pitchFamily="34" charset="0"/>
              </a:rPr>
              <a:t>up to </a:t>
            </a:r>
            <a:r>
              <a:rPr lang="en-US" dirty="0">
                <a:solidFill>
                  <a:srgbClr val="FFFFFF"/>
                </a:solidFill>
                <a:latin typeface="Effra" panose="020B0603020203020204" pitchFamily="34" charset="0"/>
                <a:cs typeface="Effra" panose="020B0603020203020204" pitchFamily="34" charset="0"/>
              </a:rPr>
              <a:t>11% More Stable</a:t>
            </a:r>
            <a:r>
              <a:rPr lang="en-US" dirty="0">
                <a:solidFill>
                  <a:srgbClr val="FFFFFF"/>
                </a:solidFill>
                <a:cs typeface="Effra Light" panose="020B0403020203020204" pitchFamily="34" charset="0"/>
              </a:rPr>
              <a:t> Than NVIDIA’s</a:t>
            </a:r>
            <a:r>
              <a:rPr lang="en-US" baseline="30000" dirty="0">
                <a:solidFill>
                  <a:srgbClr val="FFFFFF"/>
                </a:solidFill>
                <a:cs typeface="Effra Light" panose="020B0403020203020204" pitchFamily="34" charset="0"/>
              </a:rPr>
              <a:t>*</a:t>
            </a:r>
          </a:p>
        </p:txBody>
      </p:sp>
      <p:sp>
        <p:nvSpPr>
          <p:cNvPr id="42" name="Rectangle 41">
            <a:extLst>
              <a:ext uri="{FF2B5EF4-FFF2-40B4-BE49-F238E27FC236}">
                <a16:creationId xmlns:a16="http://schemas.microsoft.com/office/drawing/2014/main" id="{38864ACB-33DD-4D56-B5B1-C4A669A0A454}"/>
              </a:ext>
            </a:extLst>
          </p:cNvPr>
          <p:cNvSpPr/>
          <p:nvPr/>
        </p:nvSpPr>
        <p:spPr>
          <a:xfrm>
            <a:off x="1377380" y="4261769"/>
            <a:ext cx="4356495" cy="595968"/>
          </a:xfrm>
          <a:prstGeom prst="rect">
            <a:avLst/>
          </a:prstGeom>
        </p:spPr>
        <p:txBody>
          <a:bodyPr wrap="square" lIns="0" tIns="0" rIns="0" bIns="0" anchor="t" anchorCtr="0">
            <a:noAutofit/>
          </a:bodyPr>
          <a:lstStyle/>
          <a:p>
            <a:r>
              <a:rPr lang="en-US" dirty="0">
                <a:solidFill>
                  <a:srgbClr val="FFFFFF"/>
                </a:solidFill>
                <a:cs typeface="Effra Light" panose="020B0403020203020204" pitchFamily="34" charset="0"/>
              </a:rPr>
              <a:t>From QA Consultants, a Leading Quality Assurance and Software Testing Firm</a:t>
            </a:r>
            <a:br>
              <a:rPr lang="en-US" dirty="0">
                <a:solidFill>
                  <a:srgbClr val="FFFFFF"/>
                </a:solidFill>
                <a:cs typeface="Effra Light" panose="020B0403020203020204" pitchFamily="34" charset="0"/>
              </a:rPr>
            </a:br>
            <a:endParaRPr lang="en-US" dirty="0">
              <a:solidFill>
                <a:srgbClr val="FFFFFF"/>
              </a:solidFill>
              <a:cs typeface="Effra Light" panose="020B0403020203020204" pitchFamily="34" charset="0"/>
            </a:endParaRPr>
          </a:p>
        </p:txBody>
      </p:sp>
      <p:sp>
        <p:nvSpPr>
          <p:cNvPr id="45" name="Rectangle 44">
            <a:extLst>
              <a:ext uri="{FF2B5EF4-FFF2-40B4-BE49-F238E27FC236}">
                <a16:creationId xmlns:a16="http://schemas.microsoft.com/office/drawing/2014/main" id="{11EED3A1-4E28-406A-8C4F-F9B07F0E97A7}"/>
              </a:ext>
            </a:extLst>
          </p:cNvPr>
          <p:cNvSpPr/>
          <p:nvPr/>
        </p:nvSpPr>
        <p:spPr>
          <a:xfrm>
            <a:off x="1377381" y="5213872"/>
            <a:ext cx="3654140" cy="595968"/>
          </a:xfrm>
          <a:prstGeom prst="rect">
            <a:avLst/>
          </a:prstGeom>
        </p:spPr>
        <p:txBody>
          <a:bodyPr wrap="square" lIns="0" tIns="0" rIns="0" bIns="0" anchor="t" anchorCtr="0">
            <a:noAutofit/>
          </a:bodyPr>
          <a:lstStyle/>
          <a:p>
            <a:pPr>
              <a:spcAft>
                <a:spcPts val="600"/>
              </a:spcAft>
              <a:buClr>
                <a:schemeClr val="bg2"/>
              </a:buClr>
            </a:pPr>
            <a:r>
              <a:rPr lang="en-US" altLang="en-US">
                <a:solidFill>
                  <a:prstClr val="white"/>
                </a:solidFill>
                <a:latin typeface="Effra" panose="020B0603020203020204" pitchFamily="34" charset="0"/>
                <a:cs typeface="Effra" panose="020B0603020203020204" pitchFamily="34" charset="0"/>
              </a:rPr>
              <a:t>More Details Available at:</a:t>
            </a:r>
            <a:br>
              <a:rPr lang="en-US" altLang="en-US">
                <a:solidFill>
                  <a:prstClr val="white"/>
                </a:solidFill>
                <a:cs typeface="Effra Light" panose="020B0403020203020204" pitchFamily="34" charset="0"/>
              </a:rPr>
            </a:br>
            <a:r>
              <a:rPr lang="en-US" altLang="en-US" sz="1500">
                <a:solidFill>
                  <a:prstClr val="white"/>
                </a:solidFill>
                <a:cs typeface="Effra Light" panose="020B0403020203020204" pitchFamily="34" charset="0"/>
              </a:rPr>
              <a:t>pro.radeon.com/</a:t>
            </a:r>
            <a:r>
              <a:rPr lang="en-US" altLang="en-US" sz="1500" err="1">
                <a:solidFill>
                  <a:prstClr val="white"/>
                </a:solidFill>
                <a:cs typeface="Effra Light" panose="020B0403020203020204" pitchFamily="34" charset="0"/>
              </a:rPr>
              <a:t>en</a:t>
            </a:r>
            <a:r>
              <a:rPr lang="en-US" altLang="en-US" sz="1500">
                <a:solidFill>
                  <a:prstClr val="white"/>
                </a:solidFill>
                <a:cs typeface="Effra Light" panose="020B0403020203020204" pitchFamily="34" charset="0"/>
              </a:rPr>
              <a:t>/</a:t>
            </a:r>
            <a:r>
              <a:rPr lang="en-US" altLang="en-US" sz="1500" err="1">
                <a:solidFill>
                  <a:prstClr val="white"/>
                </a:solidFill>
                <a:cs typeface="Effra Light" panose="020B0403020203020204" pitchFamily="34" charset="0"/>
              </a:rPr>
              <a:t>worldsmoststabledriver</a:t>
            </a:r>
            <a:r>
              <a:rPr lang="en-US" altLang="en-US" sz="1500">
                <a:solidFill>
                  <a:prstClr val="white"/>
                </a:solidFill>
                <a:cs typeface="Effra Light" panose="020B0403020203020204" pitchFamily="34" charset="0"/>
              </a:rPr>
              <a:t>/</a:t>
            </a:r>
          </a:p>
          <a:p>
            <a:pPr>
              <a:spcAft>
                <a:spcPts val="600"/>
              </a:spcAft>
              <a:buClr>
                <a:schemeClr val="bg2"/>
              </a:buClr>
            </a:pPr>
            <a:endParaRPr lang="en-US" altLang="en-US">
              <a:solidFill>
                <a:prstClr val="white"/>
              </a:solidFill>
              <a:cs typeface="Effra Light" panose="020B0403020203020204" pitchFamily="34" charset="0"/>
            </a:endParaRPr>
          </a:p>
        </p:txBody>
      </p:sp>
      <p:grpSp>
        <p:nvGrpSpPr>
          <p:cNvPr id="31" name="Group 30">
            <a:extLst>
              <a:ext uri="{FF2B5EF4-FFF2-40B4-BE49-F238E27FC236}">
                <a16:creationId xmlns:a16="http://schemas.microsoft.com/office/drawing/2014/main" id="{4C6CF35E-04D2-442A-8F93-5CEE19D5690E}"/>
              </a:ext>
            </a:extLst>
          </p:cNvPr>
          <p:cNvGrpSpPr/>
          <p:nvPr/>
        </p:nvGrpSpPr>
        <p:grpSpPr>
          <a:xfrm>
            <a:off x="687087" y="5192975"/>
            <a:ext cx="634180" cy="548640"/>
            <a:chOff x="5599167" y="2971800"/>
            <a:chExt cx="634180" cy="548640"/>
          </a:xfrm>
        </p:grpSpPr>
        <p:pic>
          <p:nvPicPr>
            <p:cNvPr id="21" name="Graphic 20" descr="Monitor">
              <a:extLst>
                <a:ext uri="{FF2B5EF4-FFF2-40B4-BE49-F238E27FC236}">
                  <a16:creationId xmlns:a16="http://schemas.microsoft.com/office/drawing/2014/main" id="{63FF930C-BF46-401A-9971-A06CF826B02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641937" y="2971800"/>
              <a:ext cx="548640" cy="548640"/>
            </a:xfrm>
            <a:prstGeom prst="rect">
              <a:avLst/>
            </a:prstGeom>
          </p:spPr>
        </p:pic>
        <p:sp>
          <p:nvSpPr>
            <p:cNvPr id="26" name="TextBox 25">
              <a:extLst>
                <a:ext uri="{FF2B5EF4-FFF2-40B4-BE49-F238E27FC236}">
                  <a16:creationId xmlns:a16="http://schemas.microsoft.com/office/drawing/2014/main" id="{53F0E453-8247-4ED2-A1A7-6BCA4D50A9E3}"/>
                </a:ext>
              </a:extLst>
            </p:cNvPr>
            <p:cNvSpPr txBox="1"/>
            <p:nvPr/>
          </p:nvSpPr>
          <p:spPr>
            <a:xfrm>
              <a:off x="5599167" y="3089147"/>
              <a:ext cx="634180" cy="246221"/>
            </a:xfrm>
            <a:prstGeom prst="rect">
              <a:avLst/>
            </a:prstGeom>
            <a:noFill/>
          </p:spPr>
          <p:txBody>
            <a:bodyPr wrap="square" rtlCol="0">
              <a:spAutoFit/>
            </a:bodyPr>
            <a:lstStyle/>
            <a:p>
              <a:pPr algn="ctr">
                <a:spcAft>
                  <a:spcPts val="600"/>
                </a:spcAft>
                <a:buClr>
                  <a:schemeClr val="bg2"/>
                </a:buClr>
              </a:pPr>
              <a:r>
                <a:rPr lang="en-US" sz="1000">
                  <a:latin typeface="Effra" panose="020B0603020203020204" pitchFamily="34" charset="0"/>
                  <a:cs typeface="Effra" panose="020B0603020203020204" pitchFamily="34" charset="0"/>
                </a:rPr>
                <a:t>www</a:t>
              </a:r>
            </a:p>
          </p:txBody>
        </p:sp>
      </p:grpSp>
      <p:sp>
        <p:nvSpPr>
          <p:cNvPr id="71" name="Arrow: Up 70">
            <a:extLst>
              <a:ext uri="{FF2B5EF4-FFF2-40B4-BE49-F238E27FC236}">
                <a16:creationId xmlns:a16="http://schemas.microsoft.com/office/drawing/2014/main" id="{B02D08EB-3775-4449-9FEC-B98C037DE288}"/>
              </a:ext>
            </a:extLst>
          </p:cNvPr>
          <p:cNvSpPr/>
          <p:nvPr/>
        </p:nvSpPr>
        <p:spPr>
          <a:xfrm>
            <a:off x="832727" y="3359306"/>
            <a:ext cx="342900" cy="411480"/>
          </a:xfrm>
          <a:prstGeom prst="upArrow">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chemeClr val="bg1"/>
              </a:solidFill>
            </a:endParaRPr>
          </a:p>
        </p:txBody>
      </p:sp>
      <p:grpSp>
        <p:nvGrpSpPr>
          <p:cNvPr id="2" name="Group 1">
            <a:extLst>
              <a:ext uri="{FF2B5EF4-FFF2-40B4-BE49-F238E27FC236}">
                <a16:creationId xmlns:a16="http://schemas.microsoft.com/office/drawing/2014/main" id="{E48244AE-849A-4825-9BAE-7F355842437F}"/>
              </a:ext>
            </a:extLst>
          </p:cNvPr>
          <p:cNvGrpSpPr/>
          <p:nvPr/>
        </p:nvGrpSpPr>
        <p:grpSpPr>
          <a:xfrm>
            <a:off x="7620000" y="4746960"/>
            <a:ext cx="4572000" cy="568569"/>
            <a:chOff x="7620000" y="4924540"/>
            <a:chExt cx="4572000" cy="568569"/>
          </a:xfrm>
        </p:grpSpPr>
        <p:sp>
          <p:nvSpPr>
            <p:cNvPr id="29" name="Rectangle 28">
              <a:extLst>
                <a:ext uri="{FF2B5EF4-FFF2-40B4-BE49-F238E27FC236}">
                  <a16:creationId xmlns:a16="http://schemas.microsoft.com/office/drawing/2014/main" id="{4EB68441-54EB-43E7-A65C-AB3267DBEC11}"/>
                </a:ext>
              </a:extLst>
            </p:cNvPr>
            <p:cNvSpPr/>
            <p:nvPr/>
          </p:nvSpPr>
          <p:spPr>
            <a:xfrm>
              <a:off x="7620000" y="4924540"/>
              <a:ext cx="4572000" cy="548640"/>
            </a:xfrm>
            <a:prstGeom prst="rect">
              <a:avLst/>
            </a:prstGeom>
            <a:gradFill flip="none" rotWithShape="1">
              <a:gsLst>
                <a:gs pos="33000">
                  <a:sysClr val="window" lastClr="FFFFFF">
                    <a:alpha val="91000"/>
                  </a:sysClr>
                </a:gs>
                <a:gs pos="0">
                  <a:sysClr val="window" lastClr="FFFFFF">
                    <a:alpha val="0"/>
                  </a:sysClr>
                </a:gs>
              </a:gsLst>
              <a:lin ang="0" scaled="1"/>
              <a:tileRect/>
            </a:gradFill>
            <a:ln w="12700" cap="flat" cmpd="sng" algn="ctr">
              <a:noFill/>
              <a:prstDash val="solid"/>
              <a:miter lim="800000"/>
            </a:ln>
            <a:effectLst/>
          </p:spPr>
          <p:txBody>
            <a:bodyPr lIns="173736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prstClr val="black"/>
                </a:solidFill>
                <a:effectLst/>
                <a:uLnTx/>
                <a:uFillTx/>
                <a:latin typeface="Effra Medium" panose="020B0703020203020204" pitchFamily="34" charset="0"/>
                <a:ea typeface="+mn-ea"/>
                <a:cs typeface="Effra Medium" panose="020B0703020203020204" pitchFamily="34" charset="0"/>
              </a:endParaRPr>
            </a:p>
          </p:txBody>
        </p:sp>
        <p:grpSp>
          <p:nvGrpSpPr>
            <p:cNvPr id="35" name="Group 34">
              <a:extLst>
                <a:ext uri="{FF2B5EF4-FFF2-40B4-BE49-F238E27FC236}">
                  <a16:creationId xmlns:a16="http://schemas.microsoft.com/office/drawing/2014/main" id="{9A55CFA2-E92F-48D2-A868-A83557A1A597}"/>
                </a:ext>
              </a:extLst>
            </p:cNvPr>
            <p:cNvGrpSpPr/>
            <p:nvPr/>
          </p:nvGrpSpPr>
          <p:grpSpPr>
            <a:xfrm>
              <a:off x="11643360" y="4924540"/>
              <a:ext cx="548640" cy="548640"/>
              <a:chOff x="11650705" y="4924540"/>
              <a:chExt cx="548640" cy="548640"/>
            </a:xfrm>
          </p:grpSpPr>
          <p:sp>
            <p:nvSpPr>
              <p:cNvPr id="36" name="Rectangle 35">
                <a:extLst>
                  <a:ext uri="{FF2B5EF4-FFF2-40B4-BE49-F238E27FC236}">
                    <a16:creationId xmlns:a16="http://schemas.microsoft.com/office/drawing/2014/main" id="{DF773960-FEF4-4C1F-999F-473AC46D3E09}"/>
                  </a:ext>
                </a:extLst>
              </p:cNvPr>
              <p:cNvSpPr/>
              <p:nvPr/>
            </p:nvSpPr>
            <p:spPr>
              <a:xfrm>
                <a:off x="11650705" y="4924540"/>
                <a:ext cx="548640" cy="54864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pic>
            <p:nvPicPr>
              <p:cNvPr id="38" name="Picture 37">
                <a:extLst>
                  <a:ext uri="{FF2B5EF4-FFF2-40B4-BE49-F238E27FC236}">
                    <a16:creationId xmlns:a16="http://schemas.microsoft.com/office/drawing/2014/main" id="{8A77BD3D-9BEB-48A6-B09B-6BF1C4352A4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1" t="-2" r="88154" b="56518"/>
              <a:stretch/>
            </p:blipFill>
            <p:spPr>
              <a:xfrm>
                <a:off x="11803742" y="5074505"/>
                <a:ext cx="274320" cy="274320"/>
              </a:xfrm>
              <a:prstGeom prst="rect">
                <a:avLst/>
              </a:prstGeom>
              <a:noFill/>
              <a:ln>
                <a:noFill/>
              </a:ln>
            </p:spPr>
          </p:pic>
        </p:grpSp>
        <p:pic>
          <p:nvPicPr>
            <p:cNvPr id="53" name="Graphic 52" descr="Gears">
              <a:extLst>
                <a:ext uri="{FF2B5EF4-FFF2-40B4-BE49-F238E27FC236}">
                  <a16:creationId xmlns:a16="http://schemas.microsoft.com/office/drawing/2014/main" id="{126E3517-63BA-4ABE-B8E2-1CFA2098E23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838558" y="4970260"/>
              <a:ext cx="457200" cy="457200"/>
            </a:xfrm>
            <a:prstGeom prst="rect">
              <a:avLst/>
            </a:prstGeom>
          </p:spPr>
        </p:pic>
        <p:sp>
          <p:nvSpPr>
            <p:cNvPr id="44" name="Rectangle 43">
              <a:extLst>
                <a:ext uri="{FF2B5EF4-FFF2-40B4-BE49-F238E27FC236}">
                  <a16:creationId xmlns:a16="http://schemas.microsoft.com/office/drawing/2014/main" id="{D4BFD392-066C-41C6-A79C-5FACDFE68699}"/>
                </a:ext>
              </a:extLst>
            </p:cNvPr>
            <p:cNvSpPr/>
            <p:nvPr/>
          </p:nvSpPr>
          <p:spPr>
            <a:xfrm>
              <a:off x="8313628" y="4944469"/>
              <a:ext cx="3245219" cy="548640"/>
            </a:xfrm>
            <a:prstGeom prst="rect">
              <a:avLst/>
            </a:prstGeom>
            <a:noFill/>
            <a:ln w="12700" cap="flat" cmpd="sng" algn="ctr">
              <a:noFill/>
              <a:prstDash val="solid"/>
              <a:miter lim="800000"/>
            </a:ln>
            <a:effectLst/>
          </p:spPr>
          <p:txBody>
            <a:bodyPr lIns="0" tIns="0" rIns="0" bIns="0" rtlCol="0" anchor="ctr"/>
            <a:lstStyle/>
            <a:p>
              <a:pPr lvl="0" algn="ctr">
                <a:lnSpc>
                  <a:spcPct val="90000"/>
                </a:lnSpc>
                <a:defRPr/>
              </a:pPr>
              <a:r>
                <a:rPr lang="en-US" kern="0">
                  <a:solidFill>
                    <a:prstClr val="black"/>
                  </a:solidFill>
                  <a:latin typeface="Effra Medium" panose="020B0703020203020204" pitchFamily="34" charset="0"/>
                  <a:cs typeface="Effra Medium" panose="020B0703020203020204" pitchFamily="34" charset="0"/>
                </a:rPr>
                <a:t>288 Hours of Stability Testing</a:t>
              </a:r>
            </a:p>
          </p:txBody>
        </p:sp>
      </p:grpSp>
      <p:pic>
        <p:nvPicPr>
          <p:cNvPr id="6" name="Graphic 5" descr="Checklist">
            <a:extLst>
              <a:ext uri="{FF2B5EF4-FFF2-40B4-BE49-F238E27FC236}">
                <a16:creationId xmlns:a16="http://schemas.microsoft.com/office/drawing/2014/main" id="{DAF33738-6F78-4A1D-BACD-0C0DB3C1029D}"/>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29857" y="4236717"/>
            <a:ext cx="548640" cy="548640"/>
          </a:xfrm>
          <a:prstGeom prst="rect">
            <a:avLst/>
          </a:prstGeom>
        </p:spPr>
      </p:pic>
      <p:grpSp>
        <p:nvGrpSpPr>
          <p:cNvPr id="41" name="Group 40">
            <a:extLst>
              <a:ext uri="{FF2B5EF4-FFF2-40B4-BE49-F238E27FC236}">
                <a16:creationId xmlns:a16="http://schemas.microsoft.com/office/drawing/2014/main" id="{582D6354-E599-4A5E-AA4D-A818C6F828EB}"/>
              </a:ext>
            </a:extLst>
          </p:cNvPr>
          <p:cNvGrpSpPr/>
          <p:nvPr/>
        </p:nvGrpSpPr>
        <p:grpSpPr>
          <a:xfrm>
            <a:off x="10205859" y="5429528"/>
            <a:ext cx="1847088" cy="1059018"/>
            <a:chOff x="10205859" y="5429528"/>
            <a:chExt cx="1847088" cy="1059018"/>
          </a:xfrm>
        </p:grpSpPr>
        <p:sp>
          <p:nvSpPr>
            <p:cNvPr id="48" name="TextBox 47">
              <a:extLst>
                <a:ext uri="{FF2B5EF4-FFF2-40B4-BE49-F238E27FC236}">
                  <a16:creationId xmlns:a16="http://schemas.microsoft.com/office/drawing/2014/main" id="{04F9EA55-59C1-4AAB-92D5-E2F5109BE1E0}"/>
                </a:ext>
              </a:extLst>
            </p:cNvPr>
            <p:cNvSpPr txBox="1"/>
            <p:nvPr/>
          </p:nvSpPr>
          <p:spPr>
            <a:xfrm>
              <a:off x="10205859" y="6149992"/>
              <a:ext cx="1847088" cy="338554"/>
            </a:xfrm>
            <a:prstGeom prst="rect">
              <a:avLst/>
            </a:prstGeom>
            <a:noFill/>
          </p:spPr>
          <p:txBody>
            <a:bodyPr wrap="square" rtlCol="0">
              <a:spAutoFit/>
            </a:bodyPr>
            <a:lstStyle/>
            <a:p>
              <a:pPr algn="ctr">
                <a:spcAft>
                  <a:spcPts val="600"/>
                </a:spcAft>
                <a:buClr>
                  <a:schemeClr val="bg2"/>
                </a:buClr>
              </a:pPr>
              <a:r>
                <a:rPr lang="en-US" sz="1600" dirty="0">
                  <a:latin typeface="Effra" panose="020B0603020203020204" pitchFamily="34" charset="0"/>
                  <a:cs typeface="Effra" panose="020B0603020203020204" pitchFamily="34" charset="0"/>
                </a:rPr>
                <a:t>FOR ENTERPRISE</a:t>
              </a:r>
            </a:p>
          </p:txBody>
        </p:sp>
        <p:pic>
          <p:nvPicPr>
            <p:cNvPr id="49" name="Picture 48">
              <a:extLst>
                <a:ext uri="{FF2B5EF4-FFF2-40B4-BE49-F238E27FC236}">
                  <a16:creationId xmlns:a16="http://schemas.microsoft.com/office/drawing/2014/main" id="{F91E46B2-E339-4E93-9D77-8E9578C5B514}"/>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350867" y="5429528"/>
              <a:ext cx="1621874" cy="657296"/>
            </a:xfrm>
            <a:prstGeom prst="rect">
              <a:avLst/>
            </a:prstGeom>
          </p:spPr>
        </p:pic>
      </p:grpSp>
    </p:spTree>
    <p:extLst>
      <p:ext uri="{BB962C8B-B14F-4D97-AF65-F5344CB8AC3E}">
        <p14:creationId xmlns:p14="http://schemas.microsoft.com/office/powerpoint/2010/main" val="30240293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20B2D41-1509-4ED5-8CF9-45E078B53703}"/>
              </a:ext>
            </a:extLst>
          </p:cNvPr>
          <p:cNvSpPr txBox="1"/>
          <p:nvPr/>
        </p:nvSpPr>
        <p:spPr>
          <a:xfrm>
            <a:off x="222280" y="131887"/>
            <a:ext cx="4453415" cy="369332"/>
          </a:xfrm>
          <a:prstGeom prst="rect">
            <a:avLst/>
          </a:prstGeom>
          <a:noFill/>
        </p:spPr>
        <p:txBody>
          <a:bodyPr wrap="square" lIns="0" rIns="0" rtlCol="0">
            <a:spAutoFit/>
          </a:bodyPr>
          <a:lstStyle/>
          <a:p>
            <a:pPr lvl="0">
              <a:defRPr/>
            </a:pPr>
            <a:r>
              <a:rPr lang="en-US">
                <a:solidFill>
                  <a:schemeClr val="bg1"/>
                </a:solidFill>
                <a:latin typeface="Effra Medium" panose="020B0703020203020204" pitchFamily="34" charset="0"/>
                <a:cs typeface="Effra Medium" panose="020B0703020203020204" pitchFamily="34" charset="0"/>
              </a:rPr>
              <a:t>QUALITY</a:t>
            </a:r>
            <a:endParaRPr lang="en-US">
              <a:solidFill>
                <a:srgbClr val="000000"/>
              </a:solidFill>
              <a:latin typeface="Effra Medium" panose="020B0703020203020204" pitchFamily="34" charset="0"/>
              <a:cs typeface="Effra Medium" panose="020B0703020203020204" pitchFamily="34" charset="0"/>
            </a:endParaRPr>
          </a:p>
        </p:txBody>
      </p:sp>
      <p:sp>
        <p:nvSpPr>
          <p:cNvPr id="4" name="Rectangle 3">
            <a:extLst>
              <a:ext uri="{FF2B5EF4-FFF2-40B4-BE49-F238E27FC236}">
                <a16:creationId xmlns:a16="http://schemas.microsoft.com/office/drawing/2014/main" id="{56C1BE8F-BD0B-4142-856A-E1D93480FAED}"/>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
        <p:nvSpPr>
          <p:cNvPr id="48" name="Content Placeholder 1">
            <a:extLst>
              <a:ext uri="{FF2B5EF4-FFF2-40B4-BE49-F238E27FC236}">
                <a16:creationId xmlns:a16="http://schemas.microsoft.com/office/drawing/2014/main" id="{D6809E2B-6148-42C1-9A1F-D22844B570F4}"/>
              </a:ext>
            </a:extLst>
          </p:cNvPr>
          <p:cNvSpPr txBox="1">
            <a:spLocks/>
          </p:cNvSpPr>
          <p:nvPr/>
        </p:nvSpPr>
        <p:spPr>
          <a:xfrm>
            <a:off x="0" y="1117600"/>
            <a:ext cx="11474450" cy="636588"/>
          </a:xfrm>
          <a:prstGeom prst="rect">
            <a:avLst/>
          </a:prstGeom>
        </p:spPr>
        <p:txBody>
          <a:bodyPr numCol="2"/>
          <a:lstStyle>
            <a:lvl1pPr marL="342797" indent="-342797" algn="l" defTabSz="914126" rtl="0" eaLnBrk="1" latinLnBrk="0" hangingPunct="1">
              <a:spcBef>
                <a:spcPts val="600"/>
              </a:spcBef>
              <a:spcAft>
                <a:spcPts val="0"/>
              </a:spcAft>
              <a:buClr>
                <a:schemeClr val="accent1"/>
              </a:buClr>
              <a:buSzPct val="80000"/>
              <a:buFontTx/>
              <a:buBlip>
                <a:blip r:embed="rId2"/>
              </a:buBlip>
              <a:defRPr sz="1999" b="0" i="0" kern="1200">
                <a:solidFill>
                  <a:schemeClr val="tx1"/>
                </a:solidFill>
                <a:latin typeface="Effra Light" charset="0"/>
                <a:ea typeface="Effra Light" charset="0"/>
                <a:cs typeface="Effra Light" charset="0"/>
              </a:defRPr>
            </a:lvl1pPr>
            <a:lvl2pPr marL="548475" indent="-180921" algn="l" defTabSz="914126" rtl="0" eaLnBrk="1" latinLnBrk="0" hangingPunct="1">
              <a:spcBef>
                <a:spcPts val="200"/>
              </a:spcBef>
              <a:spcAft>
                <a:spcPts val="0"/>
              </a:spcAft>
              <a:buClr>
                <a:schemeClr val="accent1"/>
              </a:buClr>
              <a:buSzPct val="80000"/>
              <a:buFontTx/>
              <a:buBlip>
                <a:blip r:embed="rId2"/>
              </a:buBlip>
              <a:defRPr sz="1799" b="0" i="0" kern="1200" spc="0">
                <a:solidFill>
                  <a:schemeClr val="tx1"/>
                </a:solidFill>
                <a:latin typeface="Effra Light" charset="0"/>
                <a:ea typeface="Effra Light" charset="0"/>
                <a:cs typeface="Effra Light" charset="0"/>
              </a:defRPr>
            </a:lvl2pPr>
            <a:lvl3pPr marL="745901" indent="-176160" algn="l" defTabSz="914126" rtl="0" eaLnBrk="1" latinLnBrk="0" hangingPunct="1">
              <a:spcBef>
                <a:spcPts val="200"/>
              </a:spcBef>
              <a:spcAft>
                <a:spcPts val="0"/>
              </a:spcAft>
              <a:buClr>
                <a:schemeClr val="accent1"/>
              </a:buClr>
              <a:buSzPct val="80000"/>
              <a:buFontTx/>
              <a:buBlip>
                <a:blip r:embed="rId2"/>
              </a:buBlip>
              <a:defRPr sz="14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914126" indent="-168225" algn="l" defTabSz="914126" rtl="0" eaLnBrk="1" latinLnBrk="0" hangingPunct="1">
              <a:spcBef>
                <a:spcPts val="200"/>
              </a:spcBef>
              <a:spcAft>
                <a:spcPts val="0"/>
              </a:spcAft>
              <a:buClr>
                <a:schemeClr val="accent1"/>
              </a:buClr>
              <a:buSzPct val="80000"/>
              <a:buFontTx/>
              <a:buBlip>
                <a:blip r:embed="rId2"/>
              </a:buBlip>
              <a:defRPr sz="12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4pPr>
            <a:lvl5pPr marL="1082350" indent="-168225" algn="l" defTabSz="914126" rtl="0" eaLnBrk="1" latinLnBrk="0" hangingPunct="1">
              <a:spcBef>
                <a:spcPts val="200"/>
              </a:spcBef>
              <a:spcAft>
                <a:spcPts val="0"/>
              </a:spcAft>
              <a:buClr>
                <a:schemeClr val="accent1"/>
              </a:buClr>
              <a:buSzPct val="80000"/>
              <a:buFontTx/>
              <a:buBlip>
                <a:blip r:embed="rId2"/>
              </a:buBlip>
              <a:defRPr sz="105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5pPr>
            <a:lvl6pPr marL="2513846"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2970908"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27971"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885034"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9pPr>
          </a:lstStyle>
          <a:p>
            <a:endParaRPr lang="en-US">
              <a:latin typeface="Effra Light" panose="020B0403020203020204"/>
            </a:endParaRPr>
          </a:p>
          <a:p>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a:p>
        </p:txBody>
      </p:sp>
      <p:sp>
        <p:nvSpPr>
          <p:cNvPr id="49" name="Rectangle 48">
            <a:extLst>
              <a:ext uri="{FF2B5EF4-FFF2-40B4-BE49-F238E27FC236}">
                <a16:creationId xmlns:a16="http://schemas.microsoft.com/office/drawing/2014/main" id="{3B7B8AE2-3CCB-4361-A2F3-62F09A000FB9}"/>
              </a:ext>
            </a:extLst>
          </p:cNvPr>
          <p:cNvSpPr/>
          <p:nvPr/>
        </p:nvSpPr>
        <p:spPr>
          <a:xfrm>
            <a:off x="0" y="1844983"/>
            <a:ext cx="12192000" cy="3989520"/>
          </a:xfrm>
          <a:prstGeom prst="rect">
            <a:avLst/>
          </a:prstGeom>
          <a:gradFill flip="none" rotWithShape="1">
            <a:gsLst>
              <a:gs pos="50000">
                <a:srgbClr val="0000E1">
                  <a:alpha val="50000"/>
                </a:srgbClr>
              </a:gs>
              <a:gs pos="15000">
                <a:srgbClr val="0000E1">
                  <a:alpha val="40000"/>
                </a:srgbClr>
              </a:gs>
              <a:gs pos="0">
                <a:srgbClr val="0000E1">
                  <a:alpha val="0"/>
                </a:srgbClr>
              </a:gs>
              <a:gs pos="85000">
                <a:srgbClr val="0000E1">
                  <a:alpha val="40000"/>
                </a:srgbClr>
              </a:gs>
              <a:gs pos="100000">
                <a:srgbClr val="0000E1">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Effra Heavy" panose="020B0803020203020204" pitchFamily="34" charset="0"/>
              <a:cs typeface="Effra Heavy" panose="020B0803020203020204" pitchFamily="34" charset="0"/>
            </a:endParaRPr>
          </a:p>
        </p:txBody>
      </p:sp>
      <p:grpSp>
        <p:nvGrpSpPr>
          <p:cNvPr id="50" name="Group 49">
            <a:extLst>
              <a:ext uri="{FF2B5EF4-FFF2-40B4-BE49-F238E27FC236}">
                <a16:creationId xmlns:a16="http://schemas.microsoft.com/office/drawing/2014/main" id="{A470A0CD-A3BE-419F-9A8E-54292B1B3873}"/>
              </a:ext>
            </a:extLst>
          </p:cNvPr>
          <p:cNvGrpSpPr/>
          <p:nvPr/>
        </p:nvGrpSpPr>
        <p:grpSpPr>
          <a:xfrm>
            <a:off x="1" y="1851325"/>
            <a:ext cx="12192000" cy="3983178"/>
            <a:chOff x="423747" y="2043549"/>
            <a:chExt cx="11329889" cy="3983178"/>
          </a:xfrm>
        </p:grpSpPr>
        <p:cxnSp>
          <p:nvCxnSpPr>
            <p:cNvPr id="51" name="Straight Connector 50">
              <a:extLst>
                <a:ext uri="{FF2B5EF4-FFF2-40B4-BE49-F238E27FC236}">
                  <a16:creationId xmlns:a16="http://schemas.microsoft.com/office/drawing/2014/main" id="{CE693B88-0FFB-439C-AF87-0600F111820A}"/>
                </a:ext>
              </a:extLst>
            </p:cNvPr>
            <p:cNvCxnSpPr/>
            <p:nvPr/>
          </p:nvCxnSpPr>
          <p:spPr>
            <a:xfrm>
              <a:off x="423747" y="2043549"/>
              <a:ext cx="11329889"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BBC52E09-3BC1-4E61-BF56-BA9CC88E4578}"/>
                </a:ext>
              </a:extLst>
            </p:cNvPr>
            <p:cNvCxnSpPr/>
            <p:nvPr userDrawn="1"/>
          </p:nvCxnSpPr>
          <p:spPr>
            <a:xfrm>
              <a:off x="423747" y="6026727"/>
              <a:ext cx="11329889"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p:spPr>
          <p:style>
            <a:lnRef idx="1">
              <a:schemeClr val="accent1"/>
            </a:lnRef>
            <a:fillRef idx="0">
              <a:schemeClr val="accent1"/>
            </a:fillRef>
            <a:effectRef idx="0">
              <a:schemeClr val="accent1"/>
            </a:effectRef>
            <a:fontRef idx="minor">
              <a:schemeClr val="tx1"/>
            </a:fontRef>
          </p:style>
        </p:cxnSp>
      </p:grpSp>
      <p:sp>
        <p:nvSpPr>
          <p:cNvPr id="53" name="Rectangle 52">
            <a:extLst>
              <a:ext uri="{FF2B5EF4-FFF2-40B4-BE49-F238E27FC236}">
                <a16:creationId xmlns:a16="http://schemas.microsoft.com/office/drawing/2014/main" id="{02CF8EF1-AB1E-4218-BA9F-E2380CFE1671}"/>
              </a:ext>
            </a:extLst>
          </p:cNvPr>
          <p:cNvSpPr/>
          <p:nvPr/>
        </p:nvSpPr>
        <p:spPr>
          <a:xfrm>
            <a:off x="0" y="608816"/>
            <a:ext cx="12192000" cy="1077218"/>
          </a:xfrm>
          <a:prstGeom prst="rect">
            <a:avLst/>
          </a:prstGeom>
        </p:spPr>
        <p:txBody>
          <a:bodyPr wrap="square">
            <a:spAutoFit/>
          </a:bodyPr>
          <a:lstStyle/>
          <a:p>
            <a:pPr lvl="0" algn="ctr">
              <a:defRPr/>
            </a:pPr>
            <a:r>
              <a:rPr lang="en-US" sz="4000" kern="0">
                <a:solidFill>
                  <a:srgbClr val="FFFFFF"/>
                </a:solidFill>
                <a:latin typeface="Effra" panose="020B0603020203020204" pitchFamily="34" charset="0"/>
                <a:cs typeface="Effra" panose="020B0603020203020204" pitchFamily="34" charset="0"/>
              </a:rPr>
              <a:t>AMD Radeon</a:t>
            </a:r>
            <a:r>
              <a:rPr lang="en-US" sz="2600" kern="0" baseline="59000">
                <a:solidFill>
                  <a:srgbClr val="FFFFFF"/>
                </a:solidFill>
                <a:latin typeface="Effra" panose="020B0603020203020204" pitchFamily="34" charset="0"/>
                <a:cs typeface="Effra" panose="020B0603020203020204" pitchFamily="34" charset="0"/>
              </a:rPr>
              <a:t>™</a:t>
            </a:r>
            <a:r>
              <a:rPr lang="en-US" sz="4000" kern="0" baseline="62000">
                <a:solidFill>
                  <a:srgbClr val="FFFFFF"/>
                </a:solidFill>
                <a:latin typeface="Effra" panose="020B0603020203020204" pitchFamily="34" charset="0"/>
                <a:cs typeface="Effra" panose="020B0603020203020204" pitchFamily="34" charset="0"/>
              </a:rPr>
              <a:t> </a:t>
            </a:r>
            <a:r>
              <a:rPr lang="en-US" sz="4000" kern="0">
                <a:solidFill>
                  <a:srgbClr val="FFFFFF"/>
                </a:solidFill>
                <a:latin typeface="Effra" panose="020B0603020203020204" pitchFamily="34" charset="0"/>
                <a:cs typeface="Effra" panose="020B0603020203020204" pitchFamily="34" charset="0"/>
              </a:rPr>
              <a:t>Pro Software for Enterprise Stability</a:t>
            </a:r>
            <a:br>
              <a:rPr kumimoji="0" lang="en-US" sz="4400" b="0" i="0" u="none" strike="noStrike" kern="0" cap="none" spc="0" normalizeH="0" baseline="0" noProof="0">
                <a:ln>
                  <a:noFill/>
                </a:ln>
                <a:solidFill>
                  <a:srgbClr val="FFFFFF"/>
                </a:solidFill>
                <a:effectLst/>
                <a:uLnTx/>
                <a:uFillTx/>
                <a:cs typeface="Effra Light" panose="020B0403020203020204" pitchFamily="34" charset="0"/>
              </a:rPr>
            </a:br>
            <a:r>
              <a:rPr lang="en-US" sz="2400" kern="0">
                <a:solidFill>
                  <a:srgbClr val="FFFFFF"/>
                </a:solidFill>
                <a:latin typeface="Effra Light" panose="020B0403020203020204" pitchFamily="34" charset="0"/>
                <a:cs typeface="Effra Light" panose="020B0403020203020204" pitchFamily="34" charset="0"/>
              </a:rPr>
              <a:t>When Compared by QA Consultants to NVIDIA Quadro Optimal Drivers for Enterprise</a:t>
            </a:r>
            <a:r>
              <a:rPr lang="en-US" sz="2000" kern="0" baseline="40000">
                <a:solidFill>
                  <a:srgbClr val="FFFFFF"/>
                </a:solidFill>
                <a:latin typeface="Effra Light" panose="020B0403020203020204" pitchFamily="34" charset="0"/>
                <a:cs typeface="Effra Light" panose="020B0403020203020204" pitchFamily="34" charset="0"/>
              </a:rPr>
              <a:t>*</a:t>
            </a:r>
            <a:endParaRPr lang="en-US" sz="2800" kern="0" baseline="40000">
              <a:solidFill>
                <a:srgbClr val="FFFFFF"/>
              </a:solidFill>
              <a:latin typeface="Effra Light" panose="020B0403020203020204" pitchFamily="34" charset="0"/>
              <a:cs typeface="Effra Light" panose="020B0403020203020204" pitchFamily="34" charset="0"/>
            </a:endParaRPr>
          </a:p>
        </p:txBody>
      </p:sp>
      <p:grpSp>
        <p:nvGrpSpPr>
          <p:cNvPr id="54" name="Group 53">
            <a:extLst>
              <a:ext uri="{FF2B5EF4-FFF2-40B4-BE49-F238E27FC236}">
                <a16:creationId xmlns:a16="http://schemas.microsoft.com/office/drawing/2014/main" id="{26392DF3-F740-404E-BB4A-3609A5869EB5}"/>
              </a:ext>
            </a:extLst>
          </p:cNvPr>
          <p:cNvGrpSpPr/>
          <p:nvPr/>
        </p:nvGrpSpPr>
        <p:grpSpPr>
          <a:xfrm>
            <a:off x="670232" y="3240901"/>
            <a:ext cx="10304031" cy="261610"/>
            <a:chOff x="670232" y="3394896"/>
            <a:chExt cx="10304031" cy="261610"/>
          </a:xfrm>
        </p:grpSpPr>
        <p:cxnSp>
          <p:nvCxnSpPr>
            <p:cNvPr id="55" name="Straight Connector 54">
              <a:extLst>
                <a:ext uri="{FF2B5EF4-FFF2-40B4-BE49-F238E27FC236}">
                  <a16:creationId xmlns:a16="http://schemas.microsoft.com/office/drawing/2014/main" id="{F71650BB-7965-4854-B4D4-1CBA735A0EA0}"/>
                </a:ext>
              </a:extLst>
            </p:cNvPr>
            <p:cNvCxnSpPr/>
            <p:nvPr/>
          </p:nvCxnSpPr>
          <p:spPr>
            <a:xfrm>
              <a:off x="1217615" y="3525701"/>
              <a:ext cx="9756648"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56" name="Rectangle 55">
              <a:extLst>
                <a:ext uri="{FF2B5EF4-FFF2-40B4-BE49-F238E27FC236}">
                  <a16:creationId xmlns:a16="http://schemas.microsoft.com/office/drawing/2014/main" id="{A9CD44C7-B159-4810-8ED2-51F727DA127C}"/>
                </a:ext>
              </a:extLst>
            </p:cNvPr>
            <p:cNvSpPr/>
            <p:nvPr/>
          </p:nvSpPr>
          <p:spPr>
            <a:xfrm>
              <a:off x="670232" y="3394896"/>
              <a:ext cx="534121" cy="2616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effectLst/>
                  <a:uLnTx/>
                  <a:uFillTx/>
                </a:rPr>
                <a:t>100%</a:t>
              </a:r>
            </a:p>
          </p:txBody>
        </p:sp>
      </p:grpSp>
      <p:graphicFrame>
        <p:nvGraphicFramePr>
          <p:cNvPr id="57" name="Chart 56">
            <a:extLst>
              <a:ext uri="{FF2B5EF4-FFF2-40B4-BE49-F238E27FC236}">
                <a16:creationId xmlns:a16="http://schemas.microsoft.com/office/drawing/2014/main" id="{144D9935-EB6E-4BB2-8D7E-57FC092FDD84}"/>
              </a:ext>
            </a:extLst>
          </p:cNvPr>
          <p:cNvGraphicFramePr/>
          <p:nvPr>
            <p:extLst>
              <p:ext uri="{D42A27DB-BD31-4B8C-83A1-F6EECF244321}">
                <p14:modId xmlns:p14="http://schemas.microsoft.com/office/powerpoint/2010/main" val="1039219908"/>
              </p:ext>
            </p:extLst>
          </p:nvPr>
        </p:nvGraphicFramePr>
        <p:xfrm>
          <a:off x="1066800" y="1846160"/>
          <a:ext cx="10058400" cy="4836163"/>
        </p:xfrm>
        <a:graphic>
          <a:graphicData uri="http://schemas.openxmlformats.org/drawingml/2006/chart">
            <c:chart xmlns:c="http://schemas.openxmlformats.org/drawingml/2006/chart" xmlns:r="http://schemas.openxmlformats.org/officeDocument/2006/relationships" r:id="rId3"/>
          </a:graphicData>
        </a:graphic>
      </p:graphicFrame>
      <p:sp>
        <p:nvSpPr>
          <p:cNvPr id="58" name="TextBox 57">
            <a:extLst>
              <a:ext uri="{FF2B5EF4-FFF2-40B4-BE49-F238E27FC236}">
                <a16:creationId xmlns:a16="http://schemas.microsoft.com/office/drawing/2014/main" id="{EBFF5002-A476-4F71-B556-7061E168A931}"/>
              </a:ext>
            </a:extLst>
          </p:cNvPr>
          <p:cNvSpPr txBox="1"/>
          <p:nvPr/>
        </p:nvSpPr>
        <p:spPr>
          <a:xfrm>
            <a:off x="865311" y="6217148"/>
            <a:ext cx="10461379" cy="338554"/>
          </a:xfrm>
          <a:prstGeom prst="rect">
            <a:avLst/>
          </a:prstGeom>
          <a:noFill/>
        </p:spPr>
        <p:txBody>
          <a:bodyPr wrap="square" rtlCol="0">
            <a:spAutoFit/>
          </a:bodyPr>
          <a:lstStyle/>
          <a:p>
            <a:pPr algn="ctr">
              <a:spcAft>
                <a:spcPts val="600"/>
              </a:spcAft>
              <a:buClr>
                <a:srgbClr val="FFFFFF"/>
              </a:buClr>
              <a:defRPr/>
            </a:pPr>
            <a:r>
              <a:rPr lang="en-US" sz="800" dirty="0">
                <a:solidFill>
                  <a:srgbClr val="FFFFFF">
                    <a:alpha val="50000"/>
                  </a:srgbClr>
                </a:solidFill>
                <a:cs typeface="Effra Light" panose="020B0403020203020204" pitchFamily="34" charset="0"/>
              </a:rPr>
              <a:t>Use of third party marks / logos is for informational purposes only and no endorsement of or by AMD is intended or implied. GD-83</a:t>
            </a:r>
            <a:br>
              <a:rPr kumimoji="0" lang="en-US" sz="800" b="0" i="0" u="none" strike="noStrike" kern="0" cap="none" spc="0" normalizeH="0" baseline="0" noProof="0" dirty="0">
                <a:ln>
                  <a:noFill/>
                </a:ln>
                <a:solidFill>
                  <a:srgbClr val="FFFFFF">
                    <a:alpha val="50000"/>
                  </a:srgbClr>
                </a:solidFill>
                <a:effectLst/>
                <a:uLnTx/>
                <a:uFillTx/>
                <a:cs typeface="Effra Light" panose="020B0403020203020204" pitchFamily="34" charset="0"/>
              </a:rPr>
            </a:br>
            <a:r>
              <a:rPr lang="en-US" sz="800" kern="0" dirty="0">
                <a:solidFill>
                  <a:srgbClr val="FFFFFF">
                    <a:alpha val="50000"/>
                  </a:srgbClr>
                </a:solidFill>
                <a:cs typeface="Effra Light" panose="020B0403020203020204" pitchFamily="34" charset="0"/>
              </a:rPr>
              <a:t>*S</a:t>
            </a:r>
            <a:r>
              <a:rPr lang="en-US" sz="800" dirty="0">
                <a:solidFill>
                  <a:srgbClr val="FFFFFF">
                    <a:alpha val="50000"/>
                  </a:srgbClr>
                </a:solidFill>
                <a:latin typeface="Effra Light" panose="020B0403020203020204" pitchFamily="34" charset="0"/>
                <a:cs typeface="Effra Light" panose="020B0403020203020204" pitchFamily="34" charset="0"/>
              </a:rPr>
              <a:t>ee RPS-35, RPS-36, and RPS-37 in endnotes. Results are based on </a:t>
            </a:r>
            <a:r>
              <a:rPr lang="en-US" sz="800" dirty="0">
                <a:solidFill>
                  <a:srgbClr val="FFFFFF">
                    <a:alpha val="50000"/>
                  </a:srgbClr>
                </a:solidFill>
                <a:cs typeface="Effra Light" panose="020B0403020203020204" pitchFamily="34" charset="0"/>
              </a:rPr>
              <a:t>“Graphics Driver Quality - Determination of Stability from Leading Market Vendors” report at https://www.amd.com/system/files/documents/graphics-driver-quality.pdf </a:t>
            </a:r>
            <a:endParaRPr kumimoji="0" lang="en-US" sz="800" b="0" i="0" u="none" strike="noStrike" kern="0" cap="none" spc="0" normalizeH="0" baseline="0" noProof="0" dirty="0">
              <a:ln>
                <a:noFill/>
              </a:ln>
              <a:solidFill>
                <a:srgbClr val="FFFFFF">
                  <a:alpha val="50000"/>
                </a:srgbClr>
              </a:solidFill>
              <a:effectLst/>
              <a:uLnTx/>
              <a:uFillTx/>
              <a:cs typeface="Effra Light" panose="020B0403020203020204" pitchFamily="34" charset="0"/>
            </a:endParaRPr>
          </a:p>
        </p:txBody>
      </p:sp>
      <p:sp>
        <p:nvSpPr>
          <p:cNvPr id="72" name="TextBox 71">
            <a:extLst>
              <a:ext uri="{FF2B5EF4-FFF2-40B4-BE49-F238E27FC236}">
                <a16:creationId xmlns:a16="http://schemas.microsoft.com/office/drawing/2014/main" id="{730793EC-50C2-4D5D-8CBD-535CA09532FD}"/>
              </a:ext>
            </a:extLst>
          </p:cNvPr>
          <p:cNvSpPr txBox="1"/>
          <p:nvPr/>
        </p:nvSpPr>
        <p:spPr>
          <a:xfrm>
            <a:off x="2778515" y="2561952"/>
            <a:ext cx="908857"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600"/>
              </a:spcAft>
              <a:buClr>
                <a:srgbClr val="FFFFFF"/>
              </a:buClr>
              <a:buSzTx/>
              <a:buFontTx/>
              <a:buNone/>
              <a:tabLst/>
              <a:defRPr/>
            </a:pPr>
            <a:r>
              <a:rPr lang="en-US" sz="2000" kern="0">
                <a:solidFill>
                  <a:srgbClr val="FFFFFF"/>
                </a:solidFill>
                <a:latin typeface="Effra" panose="020B0603020203020204" pitchFamily="34" charset="0"/>
                <a:cs typeface="Effra" panose="020B0603020203020204" pitchFamily="34" charset="0"/>
              </a:rPr>
              <a:t>~25</a:t>
            </a:r>
            <a:r>
              <a:rPr kumimoji="0" lang="en-US" sz="2000" b="0" i="0" u="none" strike="noStrike" kern="0" cap="none" spc="0" normalizeH="0" baseline="0" noProof="0">
                <a:ln>
                  <a:noFill/>
                </a:ln>
                <a:solidFill>
                  <a:srgbClr val="FFFFFF"/>
                </a:solidFill>
                <a:effectLst/>
                <a:uLnTx/>
                <a:uFillTx/>
                <a:latin typeface="Effra" panose="020B0603020203020204" pitchFamily="34" charset="0"/>
                <a:cs typeface="Effra" panose="020B0603020203020204" pitchFamily="34" charset="0"/>
              </a:rPr>
              <a:t>%</a:t>
            </a:r>
            <a:r>
              <a:rPr kumimoji="0" lang="en-US" sz="1200" b="0" i="0" u="none" strike="noStrike" kern="0" cap="none" spc="0" normalizeH="0" baseline="75000">
                <a:ln>
                  <a:noFill/>
                </a:ln>
                <a:solidFill>
                  <a:srgbClr val="FFFFFF"/>
                </a:solidFill>
                <a:effectLst/>
                <a:uLnTx/>
                <a:uFillTx/>
                <a:latin typeface="Effra" panose="020B0603020203020204" pitchFamily="34" charset="0"/>
                <a:cs typeface="Effra" panose="020B0603020203020204" pitchFamily="34" charset="0"/>
              </a:rPr>
              <a:t>*</a:t>
            </a:r>
            <a:endParaRPr kumimoji="0" lang="en-US" sz="1200" b="0" i="0" u="none" strike="noStrike" kern="0" cap="none" spc="0" normalizeH="0" baseline="75000" noProof="0">
              <a:ln>
                <a:noFill/>
              </a:ln>
              <a:solidFill>
                <a:srgbClr val="FFFFFF"/>
              </a:solidFill>
              <a:effectLst/>
              <a:uLnTx/>
              <a:uFillTx/>
              <a:latin typeface="Effra" panose="020B0603020203020204" pitchFamily="34" charset="0"/>
              <a:cs typeface="Effra" panose="020B0603020203020204" pitchFamily="34" charset="0"/>
            </a:endParaRPr>
          </a:p>
        </p:txBody>
      </p:sp>
      <p:sp>
        <p:nvSpPr>
          <p:cNvPr id="73" name="TextBox 72">
            <a:extLst>
              <a:ext uri="{FF2B5EF4-FFF2-40B4-BE49-F238E27FC236}">
                <a16:creationId xmlns:a16="http://schemas.microsoft.com/office/drawing/2014/main" id="{4D85E752-FC58-460E-8230-0D7916785333}"/>
              </a:ext>
            </a:extLst>
          </p:cNvPr>
          <p:cNvSpPr txBox="1"/>
          <p:nvPr/>
        </p:nvSpPr>
        <p:spPr>
          <a:xfrm>
            <a:off x="9282664" y="2949354"/>
            <a:ext cx="908857"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600"/>
              </a:spcAft>
              <a:buClr>
                <a:srgbClr val="FFFFFF"/>
              </a:buClr>
              <a:buSzTx/>
              <a:buFontTx/>
              <a:buNone/>
              <a:tabLst/>
              <a:defRPr/>
            </a:pPr>
            <a:r>
              <a:rPr lang="en-US" sz="2000" kern="0">
                <a:solidFill>
                  <a:srgbClr val="FFFFFF"/>
                </a:solidFill>
                <a:latin typeface="Effra" panose="020B0603020203020204" pitchFamily="34" charset="0"/>
                <a:cs typeface="Effra" panose="020B0603020203020204" pitchFamily="34" charset="0"/>
              </a:rPr>
              <a:t>~13%</a:t>
            </a:r>
            <a:r>
              <a:rPr kumimoji="0" lang="en-US" sz="1200" b="0" i="0" u="none" strike="noStrike" kern="0" cap="none" spc="0" normalizeH="0" baseline="75000">
                <a:ln>
                  <a:noFill/>
                </a:ln>
                <a:solidFill>
                  <a:srgbClr val="FFFFFF"/>
                </a:solidFill>
                <a:effectLst/>
                <a:uLnTx/>
                <a:uFillTx/>
                <a:latin typeface="Effra" panose="020B0603020203020204" pitchFamily="34" charset="0"/>
                <a:cs typeface="Effra" panose="020B0603020203020204" pitchFamily="34" charset="0"/>
              </a:rPr>
              <a:t>*</a:t>
            </a:r>
            <a:endParaRPr kumimoji="0" lang="en-US" sz="1200" b="0" i="0" u="none" strike="noStrike" kern="0" cap="none" spc="0" normalizeH="0" baseline="75000" noProof="0">
              <a:ln>
                <a:noFill/>
              </a:ln>
              <a:solidFill>
                <a:srgbClr val="FFFFFF"/>
              </a:solidFill>
              <a:effectLst/>
              <a:uLnTx/>
              <a:uFillTx/>
              <a:latin typeface="Effra" panose="020B0603020203020204" pitchFamily="34" charset="0"/>
              <a:cs typeface="Effra" panose="020B0603020203020204" pitchFamily="34" charset="0"/>
            </a:endParaRPr>
          </a:p>
        </p:txBody>
      </p:sp>
      <p:sp>
        <p:nvSpPr>
          <p:cNvPr id="74" name="TextBox 73">
            <a:extLst>
              <a:ext uri="{FF2B5EF4-FFF2-40B4-BE49-F238E27FC236}">
                <a16:creationId xmlns:a16="http://schemas.microsoft.com/office/drawing/2014/main" id="{52E0A287-1D6A-41FA-9DAA-082D909942A6}"/>
              </a:ext>
            </a:extLst>
          </p:cNvPr>
          <p:cNvSpPr txBox="1"/>
          <p:nvPr/>
        </p:nvSpPr>
        <p:spPr>
          <a:xfrm>
            <a:off x="6029654" y="3046209"/>
            <a:ext cx="908857"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600"/>
              </a:spcAft>
              <a:buClr>
                <a:srgbClr val="FFFFFF"/>
              </a:buClr>
              <a:buSzTx/>
              <a:buFontTx/>
              <a:buNone/>
              <a:tabLst/>
              <a:defRPr/>
            </a:pPr>
            <a:r>
              <a:rPr lang="en-US" sz="2000" kern="0">
                <a:solidFill>
                  <a:srgbClr val="FFFFFF"/>
                </a:solidFill>
                <a:latin typeface="Effra" panose="020B0603020203020204" pitchFamily="34" charset="0"/>
                <a:cs typeface="Effra" panose="020B0603020203020204" pitchFamily="34" charset="0"/>
              </a:rPr>
              <a:t>~10</a:t>
            </a:r>
            <a:r>
              <a:rPr kumimoji="0" lang="en-US" sz="2000" b="0" i="0" u="none" strike="noStrike" kern="0" cap="none" spc="0" normalizeH="0" baseline="0" noProof="0">
                <a:ln>
                  <a:noFill/>
                </a:ln>
                <a:solidFill>
                  <a:srgbClr val="FFFFFF"/>
                </a:solidFill>
                <a:effectLst/>
                <a:uLnTx/>
                <a:uFillTx/>
                <a:latin typeface="Effra" panose="020B0603020203020204" pitchFamily="34" charset="0"/>
                <a:cs typeface="Effra" panose="020B0603020203020204" pitchFamily="34" charset="0"/>
              </a:rPr>
              <a:t>%</a:t>
            </a:r>
            <a:r>
              <a:rPr kumimoji="0" lang="en-US" sz="1200" b="0" i="0" u="none" strike="noStrike" kern="0" cap="none" spc="0" normalizeH="0" baseline="75000">
                <a:ln>
                  <a:noFill/>
                </a:ln>
                <a:solidFill>
                  <a:srgbClr val="FFFFFF"/>
                </a:solidFill>
                <a:effectLst/>
                <a:uLnTx/>
                <a:uFillTx/>
                <a:latin typeface="Effra" panose="020B0603020203020204" pitchFamily="34" charset="0"/>
                <a:cs typeface="Effra" panose="020B0603020203020204" pitchFamily="34" charset="0"/>
              </a:rPr>
              <a:t>*</a:t>
            </a:r>
            <a:endParaRPr kumimoji="0" lang="en-US" sz="1200" b="0" i="0" u="none" strike="noStrike" kern="0" cap="none" spc="0" normalizeH="0" baseline="75000" noProof="0">
              <a:ln>
                <a:noFill/>
              </a:ln>
              <a:solidFill>
                <a:srgbClr val="FFFFFF"/>
              </a:solidFill>
              <a:effectLst/>
              <a:uLnTx/>
              <a:uFillTx/>
              <a:latin typeface="Effra" panose="020B0603020203020204" pitchFamily="34" charset="0"/>
              <a:cs typeface="Effra" panose="020B0603020203020204" pitchFamily="34" charset="0"/>
            </a:endParaRPr>
          </a:p>
        </p:txBody>
      </p:sp>
      <p:grpSp>
        <p:nvGrpSpPr>
          <p:cNvPr id="31" name="Group 30">
            <a:extLst>
              <a:ext uri="{FF2B5EF4-FFF2-40B4-BE49-F238E27FC236}">
                <a16:creationId xmlns:a16="http://schemas.microsoft.com/office/drawing/2014/main" id="{FB6C2FC9-C440-4D73-9391-73A445BC431C}"/>
              </a:ext>
            </a:extLst>
          </p:cNvPr>
          <p:cNvGrpSpPr/>
          <p:nvPr/>
        </p:nvGrpSpPr>
        <p:grpSpPr>
          <a:xfrm>
            <a:off x="2206168" y="5306652"/>
            <a:ext cx="7875585" cy="446490"/>
            <a:chOff x="2206168" y="5306652"/>
            <a:chExt cx="7875585" cy="446490"/>
          </a:xfrm>
        </p:grpSpPr>
        <p:pic>
          <p:nvPicPr>
            <p:cNvPr id="32" name="Picture 31" descr="A picture containing object&#10;&#10;Description generated with very high confidence">
              <a:extLst>
                <a:ext uri="{FF2B5EF4-FFF2-40B4-BE49-F238E27FC236}">
                  <a16:creationId xmlns:a16="http://schemas.microsoft.com/office/drawing/2014/main" id="{10F91922-C7BC-49A3-81F2-2C830C2A034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06168" y="5307760"/>
              <a:ext cx="1371600" cy="444274"/>
            </a:xfrm>
            <a:prstGeom prst="rect">
              <a:avLst/>
            </a:prstGeom>
          </p:spPr>
        </p:pic>
        <p:pic>
          <p:nvPicPr>
            <p:cNvPr id="33" name="Picture 32" descr="A picture containing object&#10;&#10;Description generated with very high confidence">
              <a:extLst>
                <a:ext uri="{FF2B5EF4-FFF2-40B4-BE49-F238E27FC236}">
                  <a16:creationId xmlns:a16="http://schemas.microsoft.com/office/drawing/2014/main" id="{1E469DEA-0762-49F1-84BF-5FC6B014756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59859" y="5307206"/>
              <a:ext cx="1371600" cy="445382"/>
            </a:xfrm>
            <a:prstGeom prst="rect">
              <a:avLst/>
            </a:prstGeom>
          </p:spPr>
        </p:pic>
        <p:pic>
          <p:nvPicPr>
            <p:cNvPr id="34" name="Picture 33" descr="A picture containing object&#10;&#10;Description generated with very high confidence">
              <a:extLst>
                <a:ext uri="{FF2B5EF4-FFF2-40B4-BE49-F238E27FC236}">
                  <a16:creationId xmlns:a16="http://schemas.microsoft.com/office/drawing/2014/main" id="{93D74B35-1FA6-4C4F-9D72-571D629C203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710153" y="5306652"/>
              <a:ext cx="1371600" cy="446490"/>
            </a:xfrm>
            <a:prstGeom prst="rect">
              <a:avLst/>
            </a:prstGeom>
          </p:spPr>
        </p:pic>
      </p:grpSp>
      <p:grpSp>
        <p:nvGrpSpPr>
          <p:cNvPr id="25" name="Group 24">
            <a:extLst>
              <a:ext uri="{FF2B5EF4-FFF2-40B4-BE49-F238E27FC236}">
                <a16:creationId xmlns:a16="http://schemas.microsoft.com/office/drawing/2014/main" id="{6E973CEF-1A3C-408D-8A6F-F4B57E66690E}"/>
              </a:ext>
            </a:extLst>
          </p:cNvPr>
          <p:cNvGrpSpPr/>
          <p:nvPr/>
        </p:nvGrpSpPr>
        <p:grpSpPr>
          <a:xfrm>
            <a:off x="10205859" y="5429528"/>
            <a:ext cx="1847088" cy="1059018"/>
            <a:chOff x="10205859" y="5429528"/>
            <a:chExt cx="1847088" cy="1059018"/>
          </a:xfrm>
        </p:grpSpPr>
        <p:sp>
          <p:nvSpPr>
            <p:cNvPr id="26" name="TextBox 25">
              <a:extLst>
                <a:ext uri="{FF2B5EF4-FFF2-40B4-BE49-F238E27FC236}">
                  <a16:creationId xmlns:a16="http://schemas.microsoft.com/office/drawing/2014/main" id="{F095EF2F-6C44-4ED5-8CBE-3E44981DE39D}"/>
                </a:ext>
              </a:extLst>
            </p:cNvPr>
            <p:cNvSpPr txBox="1"/>
            <p:nvPr/>
          </p:nvSpPr>
          <p:spPr>
            <a:xfrm>
              <a:off x="10205859" y="6149992"/>
              <a:ext cx="1847088" cy="338554"/>
            </a:xfrm>
            <a:prstGeom prst="rect">
              <a:avLst/>
            </a:prstGeom>
            <a:noFill/>
          </p:spPr>
          <p:txBody>
            <a:bodyPr wrap="square" rtlCol="0">
              <a:spAutoFit/>
            </a:bodyPr>
            <a:lstStyle/>
            <a:p>
              <a:pPr algn="ctr">
                <a:spcAft>
                  <a:spcPts val="600"/>
                </a:spcAft>
                <a:buClr>
                  <a:schemeClr val="bg2"/>
                </a:buClr>
              </a:pPr>
              <a:r>
                <a:rPr lang="en-US" sz="1600" dirty="0">
                  <a:latin typeface="Effra" panose="020B0603020203020204" pitchFamily="34" charset="0"/>
                  <a:cs typeface="Effra" panose="020B0603020203020204" pitchFamily="34" charset="0"/>
                </a:rPr>
                <a:t>FOR ENTERPRISE</a:t>
              </a:r>
            </a:p>
          </p:txBody>
        </p:sp>
        <p:pic>
          <p:nvPicPr>
            <p:cNvPr id="27" name="Picture 26">
              <a:extLst>
                <a:ext uri="{FF2B5EF4-FFF2-40B4-BE49-F238E27FC236}">
                  <a16:creationId xmlns:a16="http://schemas.microsoft.com/office/drawing/2014/main" id="{199046AD-D71C-4F57-A3DB-74F2812E3D3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350867" y="5429528"/>
              <a:ext cx="1621874" cy="657296"/>
            </a:xfrm>
            <a:prstGeom prst="rect">
              <a:avLst/>
            </a:prstGeom>
          </p:spPr>
        </p:pic>
      </p:grpSp>
    </p:spTree>
    <p:extLst>
      <p:ext uri="{BB962C8B-B14F-4D97-AF65-F5344CB8AC3E}">
        <p14:creationId xmlns:p14="http://schemas.microsoft.com/office/powerpoint/2010/main" val="234483371"/>
      </p:ext>
    </p:extLst>
  </p:cSld>
  <p:clrMapOvr>
    <a:masterClrMapping/>
  </p:clrMapOvr>
</p:sld>
</file>

<file path=ppt/theme/theme1.xml><?xml version="1.0" encoding="utf-8"?>
<a:theme xmlns:a="http://schemas.openxmlformats.org/drawingml/2006/main" name="2_Consumer Presentation Theme">
  <a:themeElements>
    <a:clrScheme name="Radeon Polaris">
      <a:dk1>
        <a:srgbClr val="000000"/>
      </a:dk1>
      <a:lt1>
        <a:srgbClr val="FFFFFF"/>
      </a:lt1>
      <a:dk2>
        <a:srgbClr val="FFFFFF"/>
      </a:dk2>
      <a:lt2>
        <a:srgbClr val="000000"/>
      </a:lt2>
      <a:accent1>
        <a:srgbClr val="DD0031"/>
      </a:accent1>
      <a:accent2>
        <a:srgbClr val="FFFFFF"/>
      </a:accent2>
      <a:accent3>
        <a:srgbClr val="27282B"/>
      </a:accent3>
      <a:accent4>
        <a:srgbClr val="55565A"/>
      </a:accent4>
      <a:accent5>
        <a:srgbClr val="E0626C"/>
      </a:accent5>
      <a:accent6>
        <a:srgbClr val="8FBCFF"/>
      </a:accent6>
      <a:hlink>
        <a:srgbClr val="ED1C24"/>
      </a:hlink>
      <a:folHlink>
        <a:srgbClr val="C7C8CA"/>
      </a:folHlink>
    </a:clrScheme>
    <a:fontScheme name="Custom 1">
      <a:majorFont>
        <a:latin typeface="Effra Light"/>
        <a:ea typeface=""/>
        <a:cs typeface=""/>
      </a:majorFont>
      <a:minorFont>
        <a:latin typeface="Effra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solidFill>
        <a:ln>
          <a:noFill/>
        </a:ln>
        <a:effectLst/>
      </a:spPr>
      <a:bodyPr rtlCol="0" anchor="ctr"/>
      <a:lstStyle>
        <a:defPPr algn="ctr">
          <a:defRPr dirty="0"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alpha val="50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marL="174625" indent="-174625">
          <a:spcAft>
            <a:spcPts val="600"/>
          </a:spcAft>
          <a:buClr>
            <a:schemeClr val="bg2"/>
          </a:buClr>
          <a:buFont typeface="Wingdings 3" pitchFamily="18" charset="2"/>
          <a:buChar char="}"/>
          <a:defRPr dirty="0" smtClean="0"/>
        </a:defPPr>
      </a:lstStyle>
    </a:txDef>
  </a:objectDefaults>
  <a:extraClrSchemeLst/>
  <a:extLst>
    <a:ext uri="{05A4C25C-085E-4340-85A3-A5531E510DB2}">
      <thm15:themeFamily xmlns:thm15="http://schemas.microsoft.com/office/thememl/2012/main" name="2017 Software Marketing - Consumer &amp; Pro.pptx" id="{2C8D6841-8831-4E93-8480-02614990F256}" vid="{0CA2268E-003E-4389-A839-A823E36CB87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Unknown Document Type" ma:contentTypeID="0x010104" ma:contentTypeVersion="0" ma:contentTypeDescription="" ma:contentTypeScope="" ma:versionID="05d83ceaa0bbd2e3bc716e6e66bd857a">
  <xsd:schema xmlns:xsd="http://www.w3.org/2001/XMLSchema" xmlns:xs="http://www.w3.org/2001/XMLSchema" xmlns:p="http://schemas.microsoft.com/office/2006/metadata/properties" targetNamespace="http://schemas.microsoft.com/office/2006/metadata/properties" ma:root="true" ma:fieldsID="b3d69fe45253d5ff147bb69036b756a7">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68E024D-65BE-499C-A4BB-B5B922E27009}">
  <ds:schemaRef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http://www.w3.org/XML/1998/namespace"/>
    <ds:schemaRef ds:uri="http://purl.org/dc/dcmitype/"/>
  </ds:schemaRefs>
</ds:datastoreItem>
</file>

<file path=customXml/itemProps2.xml><?xml version="1.0" encoding="utf-8"?>
<ds:datastoreItem xmlns:ds="http://schemas.openxmlformats.org/officeDocument/2006/customXml" ds:itemID="{D6D31AAC-E7A7-4337-9A21-1579E73592F5}">
  <ds:schemaRefs>
    <ds:schemaRef ds:uri="http://schemas.microsoft.com/sharepoint/v3/contenttype/forms"/>
  </ds:schemaRefs>
</ds:datastoreItem>
</file>

<file path=customXml/itemProps3.xml><?xml version="1.0" encoding="utf-8"?>
<ds:datastoreItem xmlns:ds="http://schemas.openxmlformats.org/officeDocument/2006/customXml" ds:itemID="{995A977C-0AFD-4B3C-B0C2-4646ED790A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1655</TotalTime>
  <Words>1682</Words>
  <Application>Microsoft Office PowerPoint</Application>
  <PresentationFormat>Widescreen</PresentationFormat>
  <Paragraphs>350</Paragraphs>
  <Slides>21</Slides>
  <Notes>16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21</vt:i4>
      </vt:variant>
    </vt:vector>
  </HeadingPairs>
  <TitlesOfParts>
    <vt:vector size="29" baseType="lpstr">
      <vt:lpstr>Arial</vt:lpstr>
      <vt:lpstr>Avenir Light</vt:lpstr>
      <vt:lpstr>Calibri</vt:lpstr>
      <vt:lpstr>Effra</vt:lpstr>
      <vt:lpstr>Effra Heavy</vt:lpstr>
      <vt:lpstr>Effra Light</vt:lpstr>
      <vt:lpstr>Effra Medium</vt:lpstr>
      <vt:lpstr>2_Consumer Presentation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Blake-Davies, Alexander</dc:creator>
  <cp:lastModifiedBy>Blake-Davies, Alexander</cp:lastModifiedBy>
  <cp:revision>6</cp:revision>
  <dcterms:modified xsi:type="dcterms:W3CDTF">2018-08-21T21:33:18Z</dcterms:modified>
</cp:coreProperties>
</file>