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4" r:id="rId4"/>
    <p:sldMasterId id="2147484676" r:id="rId5"/>
    <p:sldMasterId id="2147484680" r:id="rId6"/>
    <p:sldMasterId id="2147484684" r:id="rId7"/>
    <p:sldMasterId id="2147484688" r:id="rId8"/>
    <p:sldMasterId id="2147484645" r:id="rId9"/>
    <p:sldMasterId id="2147484641" r:id="rId10"/>
    <p:sldMasterId id="2147484637" r:id="rId11"/>
    <p:sldMasterId id="2147484633" r:id="rId12"/>
  </p:sldMasterIdLst>
  <p:notesMasterIdLst>
    <p:notesMasterId r:id="rId19"/>
  </p:notesMasterIdLst>
  <p:handoutMasterIdLst>
    <p:handoutMasterId r:id="rId20"/>
  </p:handoutMasterIdLst>
  <p:sldIdLst>
    <p:sldId id="281" r:id="rId13"/>
    <p:sldId id="282" r:id="rId14"/>
    <p:sldId id="283" r:id="rId15"/>
    <p:sldId id="284" r:id="rId16"/>
    <p:sldId id="285" r:id="rId17"/>
    <p:sldId id="286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3D3D3D"/>
    <a:srgbClr val="494949"/>
    <a:srgbClr val="EF4036"/>
    <a:srgbClr val="414141"/>
    <a:srgbClr val="3B3B3B"/>
    <a:srgbClr val="2A2A2A"/>
    <a:srgbClr val="1D1D1D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541" autoAdjust="0"/>
  </p:normalViewPr>
  <p:slideViewPr>
    <p:cSldViewPr snapToGrid="0">
      <p:cViewPr varScale="1">
        <p:scale>
          <a:sx n="140" d="100"/>
          <a:sy n="140" d="100"/>
        </p:scale>
        <p:origin x="4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66"/>
            <a:ext cx="9144972" cy="5155129"/>
          </a:xfrm>
          <a:prstGeom prst="rect">
            <a:avLst/>
          </a:prstGeom>
        </p:spPr>
      </p:pic>
      <p:sp>
        <p:nvSpPr>
          <p:cNvPr id="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463810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yriad Pro" panose="020B0503030403020204" pitchFamily="34" charset="0"/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90457" y="1612537"/>
            <a:ext cx="6532" cy="12932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1886847"/>
            <a:ext cx="3008889" cy="887869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1944013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2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00637" y="1235553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ar Thank You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7"/>
          </a:xfrm>
          <a:prstGeom prst="rect">
            <a:avLst/>
          </a:prstGeom>
        </p:spPr>
      </p:pic>
      <p:sp>
        <p:nvSpPr>
          <p:cNvPr id="12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2348854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2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yard Light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8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en"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808"/>
            <a:ext cx="9144972" cy="5155129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10144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645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843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331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10144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645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331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8239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455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653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140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8239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455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140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69699"/>
            <a:ext cx="3026652" cy="893110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28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26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013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6" y="2076049"/>
            <a:ext cx="3026652" cy="893110"/>
          </a:xfrm>
          <a:prstGeom prst="rect">
            <a:avLst/>
          </a:prstGeom>
        </p:spPr>
      </p:pic>
      <p:sp>
        <p:nvSpPr>
          <p:cNvPr id="18" name="Tit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2086745"/>
            <a:ext cx="3008889" cy="887869"/>
          </a:xfrm>
          <a:prstGeom prst="rect">
            <a:avLst/>
          </a:prstGeom>
        </p:spPr>
      </p:pic>
      <p:sp>
        <p:nvSpPr>
          <p:cNvPr id="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64292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94949"/>
              </a:buClr>
              <a:buNone/>
              <a:defRPr>
                <a:solidFill>
                  <a:srgbClr val="494949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290457" y="1914063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143911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2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</a:t>
            </a:r>
            <a:r>
              <a:rPr lang="en-US" sz="3600" cap="none" noProof="1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cap="none" noProof="1" smtClean="0"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OVERVIEW	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7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47" y="2103001"/>
            <a:ext cx="3008889" cy="8878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290457" y="1900323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7"/>
          <p:cNvSpPr txBox="1">
            <a:spLocks/>
          </p:cNvSpPr>
          <p:nvPr userDrawn="1"/>
        </p:nvSpPr>
        <p:spPr>
          <a:xfrm>
            <a:off x="348343" y="2337576"/>
            <a:ext cx="7772400" cy="4544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dirty="0" smtClean="0">
                <a:solidFill>
                  <a:schemeClr val="accent3"/>
                </a:solidFill>
              </a:rPr>
              <a:t>Thank you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rgbClr val="494949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6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accent1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9" y="4732509"/>
            <a:ext cx="9136320" cy="41874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93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740" r:id="rId11"/>
    <p:sldLayoutId id="2147484739" r:id="rId12"/>
    <p:sldLayoutId id="2147484754" r:id="rId13"/>
    <p:sldLayoutId id="2147484667" r:id="rId14"/>
    <p:sldLayoutId id="214748475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7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98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18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9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157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48" userDrawn="1">
          <p15:clr>
            <a:srgbClr val="F26B43"/>
          </p15:clr>
        </p15:guide>
        <p15:guide id="4" pos="189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1808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52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69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6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0" kern="1200" cap="all" spc="-100" baseline="0">
          <a:solidFill>
            <a:schemeClr val="bg1"/>
          </a:solidFill>
          <a:latin typeface="helvetica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1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2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pos="189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9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6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950"/>
            <a:ext cx="9144970" cy="5155128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8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3263" y="2596871"/>
            <a:ext cx="7772400" cy="329293"/>
          </a:xfrm>
        </p:spPr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3738" y="1695451"/>
            <a:ext cx="4922417" cy="601442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CLARITY MATRIX MULTITOUCH VIDEO WALL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4282355" cy="2766009"/>
          </a:xfrm>
        </p:spPr>
        <p:txBody>
          <a:bodyPr/>
          <a:lstStyle/>
          <a:p>
            <a:r>
              <a:rPr lang="en-US" dirty="0" smtClean="0"/>
              <a:t>Video wall customers in visualization and conference rooms are looking to expand their collaboration capabilities</a:t>
            </a:r>
          </a:p>
          <a:p>
            <a:r>
              <a:rPr lang="en-US" dirty="0" smtClean="0"/>
              <a:t>Digital signage customers are looking to engage and interact  better with their customers</a:t>
            </a:r>
          </a:p>
          <a:p>
            <a:r>
              <a:rPr lang="en-US" dirty="0" smtClean="0"/>
              <a:t>Multiple user interaction with the video wall at the same time</a:t>
            </a:r>
          </a:p>
          <a:p>
            <a:r>
              <a:rPr lang="en-US" dirty="0" smtClean="0"/>
              <a:t>Customers desire a turn-key </a:t>
            </a:r>
            <a:r>
              <a:rPr lang="en-US" dirty="0"/>
              <a:t>t</a:t>
            </a:r>
            <a:r>
              <a:rPr lang="en-US" dirty="0" smtClean="0"/>
              <a:t>ouch </a:t>
            </a:r>
            <a:r>
              <a:rPr lang="en-US" dirty="0"/>
              <a:t>s</a:t>
            </a:r>
            <a:r>
              <a:rPr lang="en-US" dirty="0" smtClean="0"/>
              <a:t>olution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Interactive Video Walls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Trends in interactive video walls</a:t>
            </a:r>
            <a:endParaRPr lang="en-US" dirty="0"/>
          </a:p>
        </p:txBody>
      </p:sp>
      <p:pic>
        <p:nvPicPr>
          <p:cNvPr id="12" name="Picture Placeholder 9" descr="multi-touch-web.jpg"/>
          <p:cNvPicPr>
            <a:picLocks noChangeAspect="1"/>
          </p:cNvPicPr>
          <p:nvPr/>
        </p:nvPicPr>
        <p:blipFill>
          <a:blip r:embed="rId2" cstate="print"/>
          <a:srcRect l="7037" r="7037"/>
          <a:stretch>
            <a:fillRect/>
          </a:stretch>
        </p:blipFill>
        <p:spPr>
          <a:xfrm>
            <a:off x="4941651" y="1439819"/>
            <a:ext cx="3528049" cy="20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4626066" cy="2876255"/>
          </a:xfrm>
        </p:spPr>
        <p:txBody>
          <a:bodyPr/>
          <a:lstStyle/>
          <a:p>
            <a:r>
              <a:rPr lang="en-US" dirty="0" smtClean="0"/>
              <a:t>Adds multi-touch interactivity to </a:t>
            </a:r>
            <a:r>
              <a:rPr lang="en-US" dirty="0"/>
              <a:t>Clarity® Matrix™ LCD Video Wall System </a:t>
            </a:r>
            <a:endParaRPr lang="en-US" dirty="0" smtClean="0"/>
          </a:p>
          <a:p>
            <a:r>
              <a:rPr lang="en-US" dirty="0" smtClean="0"/>
              <a:t>Supports up to 32 simultaneous touch point interactivity on the wall</a:t>
            </a:r>
          </a:p>
          <a:p>
            <a:r>
              <a:rPr lang="en-US" dirty="0" smtClean="0"/>
              <a:t>Planar</a:t>
            </a:r>
            <a:r>
              <a:rPr lang="en-US" dirty="0"/>
              <a:t>® ERO™ (Extended Ruggedness and Optics™) </a:t>
            </a:r>
            <a:r>
              <a:rPr lang="en-US" dirty="0" smtClean="0"/>
              <a:t>technology modular </a:t>
            </a:r>
            <a:r>
              <a:rPr lang="en-US" dirty="0"/>
              <a:t>t</a:t>
            </a:r>
            <a:r>
              <a:rPr lang="en-US" dirty="0" smtClean="0"/>
              <a:t>ouch surface</a:t>
            </a:r>
          </a:p>
          <a:p>
            <a:r>
              <a:rPr lang="en-US" dirty="0" smtClean="0"/>
              <a:t>Configurable up to 500” diagonal video walls</a:t>
            </a:r>
          </a:p>
          <a:p>
            <a:pPr lvl="1"/>
            <a:r>
              <a:rPr lang="en-US" dirty="0" smtClean="0"/>
              <a:t>2x2, 3x3, and custom </a:t>
            </a:r>
            <a:r>
              <a:rPr lang="en-US" dirty="0"/>
              <a:t>c</a:t>
            </a:r>
            <a:r>
              <a:rPr lang="en-US" dirty="0" smtClean="0"/>
              <a:t>onfigurations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Clarity Matrix MultiTouch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Interactive video wall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45" y="1059582"/>
            <a:ext cx="3657600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80" y="1352034"/>
            <a:ext cx="4478559" cy="2526886"/>
          </a:xfrm>
        </p:spPr>
        <p:txBody>
          <a:bodyPr/>
          <a:lstStyle/>
          <a:p>
            <a:r>
              <a:rPr lang="en-US" dirty="0" smtClean="0"/>
              <a:t>Modular Overlay Frame attaches to the sides of the Clarity Matrix</a:t>
            </a:r>
          </a:p>
          <a:p>
            <a:pPr lvl="1"/>
            <a:r>
              <a:rPr lang="en-US" dirty="0" smtClean="0"/>
              <a:t>Easy to install and configure</a:t>
            </a:r>
          </a:p>
          <a:p>
            <a:pPr lvl="1"/>
            <a:r>
              <a:rPr lang="en-US" dirty="0" smtClean="0"/>
              <a:t>Can be added to existing walls</a:t>
            </a:r>
          </a:p>
          <a:p>
            <a:r>
              <a:rPr lang="en-US" dirty="0" smtClean="0"/>
              <a:t>Utilizes IR Technology providing the most advanced and accurate touch system</a:t>
            </a:r>
          </a:p>
          <a:p>
            <a:pPr lvl="1"/>
            <a:r>
              <a:rPr lang="en-US" dirty="0" smtClean="0"/>
              <a:t>Choice of 6 or 32 Touch points</a:t>
            </a:r>
          </a:p>
          <a:p>
            <a:pPr lvl="1"/>
            <a:r>
              <a:rPr lang="en-US" dirty="0" smtClean="0"/>
              <a:t>Sizes up to 300” diagonal</a:t>
            </a:r>
          </a:p>
          <a:p>
            <a:pPr lvl="1"/>
            <a:r>
              <a:rPr lang="en-US" dirty="0" smtClean="0"/>
              <a:t>Better user experience</a:t>
            </a:r>
          </a:p>
          <a:p>
            <a:pPr lvl="1"/>
            <a:r>
              <a:rPr lang="en-US" dirty="0" smtClean="0"/>
              <a:t>Easy set up and calibration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Clarity Matrix MultiTouch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Interactive video wall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09" y="1241876"/>
            <a:ext cx="3424607" cy="22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3"/>
            <a:ext cx="3575384" cy="2312051"/>
          </a:xfrm>
        </p:spPr>
        <p:txBody>
          <a:bodyPr/>
          <a:lstStyle/>
          <a:p>
            <a:r>
              <a:rPr lang="en-US" dirty="0" smtClean="0"/>
              <a:t>Planar ERO technology provides a near-seamless protective touch surface </a:t>
            </a:r>
          </a:p>
          <a:p>
            <a:r>
              <a:rPr lang="en-US" dirty="0" smtClean="0"/>
              <a:t>Modularity eases the installation, transportation, and serviceability of large video walls</a:t>
            </a:r>
          </a:p>
          <a:p>
            <a:r>
              <a:rPr lang="en-US" dirty="0" smtClean="0"/>
              <a:t>Improves contrast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Clarity Matrix with ERO Advantage</a:t>
            </a:r>
            <a:endParaRPr lang="en-US" dirty="0"/>
          </a:p>
        </p:txBody>
      </p:sp>
      <p:pic>
        <p:nvPicPr>
          <p:cNvPr id="12" name="Picture 11" descr="ero-matr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813" y="1069639"/>
            <a:ext cx="4395280" cy="320489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65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ght Theme">
  <a:themeElements>
    <a:clrScheme name="Leyard-Planar Light">
      <a:dk1>
        <a:srgbClr val="3C3C3C"/>
      </a:dk1>
      <a:lt1>
        <a:srgbClr val="3C3C3C"/>
      </a:lt1>
      <a:dk2>
        <a:srgbClr val="FFFFFF"/>
      </a:dk2>
      <a:lt2>
        <a:srgbClr val="3C3C3C"/>
      </a:lt2>
      <a:accent1>
        <a:srgbClr val="ED661A"/>
      </a:accent1>
      <a:accent2>
        <a:srgbClr val="26B8E7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ED661A"/>
      </a:hlink>
      <a:folHlink>
        <a:srgbClr val="ED6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1B4EB7E-851D-B544-9D93-99CC8929C11C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Slide Light Red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26E2CEC5-0FD1-7340-9E58-A98A62701D27}"/>
    </a:ext>
  </a:extLst>
</a:theme>
</file>

<file path=ppt/theme/theme3.xml><?xml version="1.0" encoding="utf-8"?>
<a:theme xmlns:a="http://schemas.openxmlformats.org/drawingml/2006/main" name="Section Slide Light Green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8CAA7245-137C-3E4B-B22E-6B0396E4E14D}"/>
    </a:ext>
  </a:extLst>
</a:theme>
</file>

<file path=ppt/theme/theme4.xml><?xml version="1.0" encoding="utf-8"?>
<a:theme xmlns:a="http://schemas.openxmlformats.org/drawingml/2006/main" name="Section Slide Light Blue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DA1532E2-42C4-9043-8A5E-18C788D6E8DA}"/>
    </a:ext>
  </a:extLst>
</a:theme>
</file>

<file path=ppt/theme/theme5.xml><?xml version="1.0" encoding="utf-8"?>
<a:theme xmlns:a="http://schemas.openxmlformats.org/drawingml/2006/main" name="Section Slide Light Grey">
  <a:themeElements>
    <a:clrScheme name="Custom 6">
      <a:dk1>
        <a:srgbClr val="F57A20"/>
      </a:dk1>
      <a:lt1>
        <a:srgbClr val="3C3C3C"/>
      </a:lt1>
      <a:dk2>
        <a:srgbClr val="FFFFFF"/>
      </a:dk2>
      <a:lt2>
        <a:srgbClr val="3C3C3C"/>
      </a:lt2>
      <a:accent1>
        <a:srgbClr val="3C3C3C"/>
      </a:accent1>
      <a:accent2>
        <a:srgbClr val="3C3C3C"/>
      </a:accent2>
      <a:accent3>
        <a:srgbClr val="3C3C3C"/>
      </a:accent3>
      <a:accent4>
        <a:srgbClr val="3C3C3C"/>
      </a:accent4>
      <a:accent5>
        <a:srgbClr val="3C3C3C"/>
      </a:accent5>
      <a:accent6>
        <a:srgbClr val="FEFFFF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70AEEF16-396E-A44F-B512-B521D3C47017}"/>
    </a:ext>
  </a:extLst>
</a:theme>
</file>

<file path=ppt/theme/theme6.xml><?xml version="1.0" encoding="utf-8"?>
<a:theme xmlns:a="http://schemas.openxmlformats.org/drawingml/2006/main" name="Section Slide Red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5274D5A-C1D7-CC4E-B430-018E14F66D87}"/>
    </a:ext>
  </a:extLst>
</a:theme>
</file>

<file path=ppt/theme/theme7.xml><?xml version="1.0" encoding="utf-8"?>
<a:theme xmlns:a="http://schemas.openxmlformats.org/drawingml/2006/main" name="Section Slide Green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B2CDCA9E-BB0C-A040-919A-4639699160EC}"/>
    </a:ext>
  </a:extLst>
</a:theme>
</file>

<file path=ppt/theme/theme8.xml><?xml version="1.0" encoding="utf-8"?>
<a:theme xmlns:a="http://schemas.openxmlformats.org/drawingml/2006/main" name="Section Slide Blue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5F462444-045A-ED49-BDF0-F6EE8A9BB217}"/>
    </a:ext>
  </a:extLst>
</a:theme>
</file>

<file path=ppt/theme/theme9.xml><?xml version="1.0" encoding="utf-8"?>
<a:theme xmlns:a="http://schemas.openxmlformats.org/drawingml/2006/main" name="Section Slide Grey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43C90402-F253-9A46-AFF4-2F47271508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3EBBA4E-D582-4D66-93E1-D95B26DEDCA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2234 PLNR.Corp-Prsntn_PPT-OverviewREV3.potx</Template>
  <TotalTime>15708</TotalTime>
  <Words>170</Words>
  <Application>Microsoft Office PowerPoint</Application>
  <PresentationFormat>On-screen Show (16:9)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Bell Gothic Std Black</vt:lpstr>
      <vt:lpstr>Consolas</vt:lpstr>
      <vt:lpstr>helvetica</vt:lpstr>
      <vt:lpstr>Myriad Pro</vt:lpstr>
      <vt:lpstr>Times New Roman</vt:lpstr>
      <vt:lpstr>Wingdings</vt:lpstr>
      <vt:lpstr>Wingdings 2</vt:lpstr>
      <vt:lpstr>Light Theme</vt:lpstr>
      <vt:lpstr>Section Slide Light Red</vt:lpstr>
      <vt:lpstr>Section Slide Light Green</vt:lpstr>
      <vt:lpstr>Section Slide Light Blue</vt:lpstr>
      <vt:lpstr>Section Slide Light Grey</vt:lpstr>
      <vt:lpstr>Section Slide Red</vt:lpstr>
      <vt:lpstr>Section Slide Green</vt:lpstr>
      <vt:lpstr>Section Slide Blue</vt:lpstr>
      <vt:lpstr>Section Slide Grey</vt:lpstr>
      <vt:lpstr>CLARITY MATRIX MULTITOUCH VIDEO WALL SYSTEM</vt:lpstr>
      <vt:lpstr>Interactive Video Walls</vt:lpstr>
      <vt:lpstr>Clarity Matrix MultiTouch System</vt:lpstr>
      <vt:lpstr>Clarity Matrix MultiTouch System</vt:lpstr>
      <vt:lpstr>Clarity Matrix with ERO Advantage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Corporate Overview Presentation - January 2016</dc:title>
  <dc:creator>Stacey Moore</dc:creator>
  <dc:description>PresentationLoad.com</dc:description>
  <cp:lastModifiedBy>Erika Sessions</cp:lastModifiedBy>
  <cp:revision>1400</cp:revision>
  <cp:lastPrinted>2016-04-08T21:45:04Z</cp:lastPrinted>
  <dcterms:created xsi:type="dcterms:W3CDTF">2007-11-27T23:54:21Z</dcterms:created>
  <dcterms:modified xsi:type="dcterms:W3CDTF">2016-06-06T22:11:53Z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