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64" r:id="rId4"/>
    <p:sldMasterId id="2147484676" r:id="rId5"/>
    <p:sldMasterId id="2147484680" r:id="rId6"/>
    <p:sldMasterId id="2147484684" r:id="rId7"/>
    <p:sldMasterId id="2147484688" r:id="rId8"/>
    <p:sldMasterId id="2147484645" r:id="rId9"/>
    <p:sldMasterId id="2147484641" r:id="rId10"/>
    <p:sldMasterId id="2147484637" r:id="rId11"/>
    <p:sldMasterId id="2147484633" r:id="rId12"/>
  </p:sldMasterIdLst>
  <p:notesMasterIdLst>
    <p:notesMasterId r:id="rId28"/>
  </p:notesMasterIdLst>
  <p:handoutMasterIdLst>
    <p:handoutMasterId r:id="rId29"/>
  </p:handout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036"/>
    <a:srgbClr val="3D3D3D"/>
    <a:srgbClr val="494949"/>
    <a:srgbClr val="EF4036"/>
    <a:srgbClr val="414141"/>
    <a:srgbClr val="3B3B3B"/>
    <a:srgbClr val="2A2A2A"/>
    <a:srgbClr val="1D1D1D"/>
    <a:srgbClr val="4D4D4D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94541" autoAdjust="0"/>
  </p:normalViewPr>
  <p:slideViewPr>
    <p:cSldViewPr snapToGrid="0">
      <p:cViewPr varScale="1">
        <p:scale>
          <a:sx n="140" d="100"/>
          <a:sy n="140" d="100"/>
        </p:scale>
        <p:origin x="97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A17669A-5BB7-4D94-B429-607C76D7E0D9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8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F7B9195-2302-403D-B502-E5C2878536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233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No Fiber Extension option </a:t>
            </a:r>
            <a:r>
              <a:rPr lang="en-US" dirty="0" smtClean="0"/>
              <a:t>on the following models:</a:t>
            </a:r>
          </a:p>
          <a:p>
            <a:pPr lvl="1"/>
            <a:r>
              <a:rPr lang="en-US" b="1" dirty="0" smtClean="0">
                <a:solidFill>
                  <a:schemeClr val="accent3"/>
                </a:solidFill>
              </a:rPr>
              <a:t>HX60. </a:t>
            </a:r>
            <a:r>
              <a:rPr lang="en-US" dirty="0" smtClean="0"/>
              <a:t>Gen 1 Matrix architecture does not support fiber</a:t>
            </a:r>
          </a:p>
          <a:p>
            <a:pPr lvl="1"/>
            <a:r>
              <a:rPr lang="en-US" b="1" dirty="0" smtClean="0">
                <a:solidFill>
                  <a:schemeClr val="accent3"/>
                </a:solidFill>
              </a:rPr>
              <a:t>LX46S-3D. </a:t>
            </a:r>
            <a:r>
              <a:rPr lang="en-US" dirty="0" smtClean="0"/>
              <a:t>End of Production product. </a:t>
            </a:r>
          </a:p>
          <a:p>
            <a:pPr lvl="2"/>
            <a:r>
              <a:rPr lang="en-US" dirty="0" smtClean="0"/>
              <a:t>Plan is to offer Fiber Extension on its replacement</a:t>
            </a:r>
          </a:p>
          <a:p>
            <a:pPr lvl="1"/>
            <a:r>
              <a:rPr lang="en-US" b="1" dirty="0" smtClean="0">
                <a:solidFill>
                  <a:schemeClr val="accent3"/>
                </a:solidFill>
              </a:rPr>
              <a:t>MX46/MX55HDS. </a:t>
            </a:r>
            <a:r>
              <a:rPr lang="en-US" dirty="0" smtClean="0"/>
              <a:t>These models will be discontinued within a year due to panel obsolescence.</a:t>
            </a:r>
          </a:p>
          <a:p>
            <a:pPr lvl="2"/>
            <a:r>
              <a:rPr lang="en-US" dirty="0" smtClean="0"/>
              <a:t>Option can be added on an ad hoc basis to win a deal </a:t>
            </a:r>
          </a:p>
          <a:p>
            <a:pPr lvl="1"/>
            <a:r>
              <a:rPr lang="en-US" b="1" dirty="0" smtClean="0">
                <a:solidFill>
                  <a:schemeClr val="accent3"/>
                </a:solidFill>
              </a:rPr>
              <a:t>LX46/L55HDS.</a:t>
            </a:r>
            <a:r>
              <a:rPr lang="en-US" dirty="0" smtClean="0"/>
              <a:t> Streamline </a:t>
            </a:r>
            <a:r>
              <a:rPr lang="en-US" dirty="0" err="1" smtClean="0"/>
              <a:t>sku</a:t>
            </a:r>
            <a:r>
              <a:rPr lang="en-US" dirty="0" smtClean="0"/>
              <a:t> count and simplify HDS messaging</a:t>
            </a:r>
          </a:p>
          <a:p>
            <a:pPr lvl="2"/>
            <a:r>
              <a:rPr lang="en-US" dirty="0" smtClean="0"/>
              <a:t>Option can be added on an ad hoc basis to win a deal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39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66"/>
            <a:ext cx="9144972" cy="5155129"/>
          </a:xfrm>
          <a:prstGeom prst="rect">
            <a:avLst/>
          </a:prstGeom>
        </p:spPr>
      </p:pic>
      <p:sp>
        <p:nvSpPr>
          <p:cNvPr id="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3263" y="2463810"/>
            <a:ext cx="7772400" cy="3292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Myriad Pro" panose="020B0503030403020204" pitchFamily="34" charset="0"/>
              </a:defRPr>
            </a:lvl1pPr>
          </a:lstStyle>
          <a:p>
            <a:pPr eaLnBrk="1" hangingPunct="1">
              <a:spcBef>
                <a:spcPct val="0"/>
              </a:spcBef>
            </a:pPr>
            <a:r>
              <a:rPr lang="en-US" noProof="1" smtClean="0">
                <a:latin typeface="Arial" pitchFamily="34" charset="0"/>
                <a:cs typeface="Arial" pitchFamily="34" charset="0"/>
              </a:rPr>
              <a:t>Presented by 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290457" y="1612537"/>
            <a:ext cx="6532" cy="129322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47" y="1886847"/>
            <a:ext cx="3008889" cy="887869"/>
          </a:xfrm>
          <a:prstGeom prst="rect">
            <a:avLst/>
          </a:prstGeom>
        </p:spPr>
      </p:pic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1944013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tx1"/>
                </a:solidFill>
                <a:latin typeface="helvetica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CORPORATE OVERVIEW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625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Center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700637" y="1235553"/>
            <a:ext cx="7398589" cy="28388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31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Center) and Text (Below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33294" y="1246506"/>
            <a:ext cx="6560911" cy="2522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230099" y="3842414"/>
            <a:ext cx="6585857" cy="45753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Myriad Pro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95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Full Screen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3999" cy="4654296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232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20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nar Thank You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9950"/>
            <a:ext cx="9144969" cy="5155127"/>
          </a:xfrm>
          <a:prstGeom prst="rect">
            <a:avLst/>
          </a:prstGeom>
        </p:spPr>
      </p:pic>
      <p:sp>
        <p:nvSpPr>
          <p:cNvPr id="12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2348854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9" name="Picture 8" descr="tre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2" y="4527576"/>
            <a:ext cx="205202" cy="20520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95661" y="4530411"/>
            <a:ext cx="2728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800" dirty="0" smtClean="0">
                <a:solidFill>
                  <a:schemeClr val="bg2"/>
                </a:solidFill>
                <a:latin typeface="Myriad Pro" pitchFamily="34" charset="0"/>
              </a:rPr>
              <a:t>Consider the environment before printing this presentation.</a:t>
            </a:r>
          </a:p>
        </p:txBody>
      </p:sp>
      <p:sp>
        <p:nvSpPr>
          <p:cNvPr id="11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78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yard Light Layou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8195733" cy="6858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latin typeface="Myriad Pro" pitchFamily="34" charset="0"/>
              </a:defRPr>
            </a:lvl1pPr>
            <a:lvl2pPr>
              <a:buClr>
                <a:schemeClr val="accent1"/>
              </a:buClr>
              <a:defRPr sz="1600">
                <a:latin typeface="Myriad Pro" pitchFamily="34" charset="0"/>
              </a:defRPr>
            </a:lvl2pPr>
            <a:lvl3pPr>
              <a:buClr>
                <a:schemeClr val="accent1"/>
              </a:buClr>
              <a:defRPr sz="1600">
                <a:latin typeface="Myriad Pro" pitchFamily="34" charset="0"/>
              </a:defRPr>
            </a:lvl3pPr>
            <a:lvl4pPr>
              <a:buClr>
                <a:schemeClr val="accent1"/>
              </a:buClr>
              <a:defRPr sz="1600">
                <a:latin typeface="Myriad Pro" pitchFamily="34" charset="0"/>
              </a:defRPr>
            </a:lvl4pPr>
            <a:lvl5pPr>
              <a:buClr>
                <a:schemeClr val="accent1"/>
              </a:buCl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34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yard Light Layou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33708" y="1347035"/>
            <a:ext cx="8179329" cy="6858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  <a:lvl2pPr>
              <a:buNone/>
              <a:defRPr sz="1800">
                <a:latin typeface="Myriad Pro" pitchFamily="34" charset="0"/>
              </a:defRPr>
            </a:lvl2pPr>
            <a:lvl3pPr>
              <a:buNone/>
              <a:defRPr sz="1800">
                <a:latin typeface="Myriad Pro" pitchFamily="34" charset="0"/>
              </a:defRPr>
            </a:lvl3pPr>
            <a:lvl4pPr>
              <a:buNone/>
              <a:defRPr sz="1800">
                <a:latin typeface="Myriad Pro" pitchFamily="34" charset="0"/>
              </a:defRPr>
            </a:lvl4pPr>
            <a:lvl5pPr>
              <a:buNone/>
              <a:defRPr sz="18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5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yard Light Layou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5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33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Light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94445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348343" y="2464253"/>
            <a:ext cx="7772400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1808"/>
            <a:ext cx="9144972" cy="5155129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94445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348343" y="2464253"/>
            <a:ext cx="7772400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066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Light Green">
    <p:bg>
      <p:bgPr>
        <a:solidFill>
          <a:schemeClr val="bg2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94445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48343" y="2464253"/>
            <a:ext cx="7772400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Light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94445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48343" y="2464253"/>
            <a:ext cx="7772400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6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94445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48343" y="2464253"/>
            <a:ext cx="7772400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1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470"/>
            <a:ext cx="9144967" cy="51551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86" y="2101449"/>
            <a:ext cx="3026652" cy="893110"/>
          </a:xfrm>
          <a:prstGeom prst="rect">
            <a:avLst/>
          </a:prstGeom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26459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CORPORATE OVERVIEW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3263" y="2784387"/>
            <a:ext cx="7772400" cy="32929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noProof="1" smtClean="0">
                <a:latin typeface="Arial" pitchFamily="34" charset="0"/>
                <a:cs typeface="Arial" pitchFamily="34" charset="0"/>
              </a:rPr>
              <a:t>Presented by 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290457" y="193311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97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470"/>
            <a:ext cx="9144967" cy="5155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86" y="2101449"/>
            <a:ext cx="3026652" cy="893110"/>
          </a:xfrm>
          <a:prstGeom prst="rect">
            <a:avLst/>
          </a:prstGeom>
        </p:spPr>
      </p:pic>
      <p:sp>
        <p:nvSpPr>
          <p:cNvPr id="18" name="Tit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26459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THANK YOU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290457" y="193311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re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2" y="4527576"/>
            <a:ext cx="205202" cy="20520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95661" y="4530411"/>
            <a:ext cx="2728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800" dirty="0" smtClean="0">
                <a:solidFill>
                  <a:schemeClr val="bg1"/>
                </a:solidFill>
                <a:latin typeface="Myriad Pro" pitchFamily="34" charset="0"/>
              </a:rPr>
              <a:t>Consider the environment before printing this presentation.</a:t>
            </a:r>
          </a:p>
        </p:txBody>
      </p:sp>
      <p:sp>
        <p:nvSpPr>
          <p:cNvPr id="14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916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470"/>
            <a:ext cx="9144967" cy="51551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86" y="2082399"/>
            <a:ext cx="3026652" cy="893110"/>
          </a:xfrm>
          <a:prstGeom prst="rect">
            <a:avLst/>
          </a:prstGeom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24554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CORPORATE OVERVIEW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3263" y="2765337"/>
            <a:ext cx="7772400" cy="32929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noProof="1" smtClean="0">
                <a:latin typeface="Arial" pitchFamily="34" charset="0"/>
                <a:cs typeface="Arial" pitchFamily="34" charset="0"/>
              </a:rPr>
              <a:t>Presented by 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290457" y="191406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89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470"/>
            <a:ext cx="9144967" cy="5155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86" y="2082399"/>
            <a:ext cx="3026652" cy="893110"/>
          </a:xfrm>
          <a:prstGeom prst="rect">
            <a:avLst/>
          </a:prstGeom>
        </p:spPr>
      </p:pic>
      <p:sp>
        <p:nvSpPr>
          <p:cNvPr id="18" name="Tit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24554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THANK YOU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290457" y="191406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re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2" y="4527576"/>
            <a:ext cx="205202" cy="20520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95661" y="4530411"/>
            <a:ext cx="2728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800" dirty="0" smtClean="0">
                <a:solidFill>
                  <a:schemeClr val="bg1"/>
                </a:solidFill>
                <a:latin typeface="Myriad Pro" pitchFamily="34" charset="0"/>
              </a:rPr>
              <a:t>Consider the environment before printing this presentation.</a:t>
            </a:r>
          </a:p>
        </p:txBody>
      </p:sp>
      <p:sp>
        <p:nvSpPr>
          <p:cNvPr id="14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7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470"/>
            <a:ext cx="9144965" cy="51551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86" y="2069699"/>
            <a:ext cx="3026652" cy="893110"/>
          </a:xfrm>
          <a:prstGeom prst="rect">
            <a:avLst/>
          </a:prstGeom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23284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CORPORATE OVERVIEW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3263" y="2752637"/>
            <a:ext cx="7772400" cy="32929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noProof="1" smtClean="0">
                <a:latin typeface="Arial" pitchFamily="34" charset="0"/>
                <a:cs typeface="Arial" pitchFamily="34" charset="0"/>
              </a:rPr>
              <a:t>Presented by 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290457" y="190136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98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470"/>
            <a:ext cx="9144965" cy="5155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86" y="2076049"/>
            <a:ext cx="3026652" cy="893110"/>
          </a:xfrm>
          <a:prstGeom prst="rect">
            <a:avLst/>
          </a:prstGeom>
        </p:spPr>
      </p:pic>
      <p:sp>
        <p:nvSpPr>
          <p:cNvPr id="18" name="Tit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23919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THANK YOU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290457" y="190771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re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2" y="4527576"/>
            <a:ext cx="205202" cy="20520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95661" y="4530411"/>
            <a:ext cx="2728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800" dirty="0" smtClean="0">
                <a:solidFill>
                  <a:schemeClr val="bg1"/>
                </a:solidFill>
                <a:latin typeface="Myriad Pro" pitchFamily="34" charset="0"/>
              </a:rPr>
              <a:t>Consider the environment before printing this presentation.</a:t>
            </a:r>
          </a:p>
        </p:txBody>
      </p:sp>
      <p:sp>
        <p:nvSpPr>
          <p:cNvPr id="14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35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470"/>
            <a:ext cx="9144965" cy="5155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47" y="2086745"/>
            <a:ext cx="3008889" cy="887869"/>
          </a:xfrm>
          <a:prstGeom prst="rect">
            <a:avLst/>
          </a:prstGeom>
        </p:spPr>
      </p:pic>
      <p:sp>
        <p:nvSpPr>
          <p:cNvPr id="1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3263" y="2764292"/>
            <a:ext cx="7772400" cy="32929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494949"/>
              </a:buClr>
              <a:buNone/>
              <a:defRPr>
                <a:solidFill>
                  <a:srgbClr val="494949"/>
                </a:solidFill>
              </a:defRPr>
            </a:lvl1pPr>
          </a:lstStyle>
          <a:p>
            <a:pPr eaLnBrk="1" hangingPunct="1">
              <a:spcBef>
                <a:spcPct val="0"/>
              </a:spcBef>
            </a:pPr>
            <a:r>
              <a:rPr lang="en-US" noProof="1" smtClean="0">
                <a:latin typeface="Arial" pitchFamily="34" charset="0"/>
                <a:cs typeface="Arial" pitchFamily="34" charset="0"/>
              </a:rPr>
              <a:t>Presented by 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290457" y="1914063"/>
            <a:ext cx="6532" cy="1293223"/>
          </a:xfrm>
          <a:prstGeom prst="line">
            <a:avLst/>
          </a:prstGeom>
          <a:ln w="25400">
            <a:solidFill>
              <a:srgbClr val="49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143911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2"/>
                </a:solidFill>
                <a:latin typeface="helvetica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CORPORATE</a:t>
            </a:r>
            <a:r>
              <a:rPr lang="en-US" sz="3600" cap="none" noProof="1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cap="none" noProof="1" smtClean="0"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>OVERVIEW	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rgbClr val="3C3C3C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rgbClr val="3C3C3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472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885950"/>
            <a:ext cx="4826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indent="-347663">
              <a:buClr>
                <a:schemeClr val="accent6"/>
              </a:buClr>
              <a:buFont typeface="Wingdings" pitchFamily="2" charset="2"/>
              <a:buChar char="§"/>
              <a:defRPr/>
            </a:pPr>
            <a:endParaRPr lang="en-US" dirty="0">
              <a:latin typeface="Myriad Pro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9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470"/>
            <a:ext cx="9144965" cy="5155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47" y="2103001"/>
            <a:ext cx="3008889" cy="88786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290457" y="1900323"/>
            <a:ext cx="6532" cy="1293223"/>
          </a:xfrm>
          <a:prstGeom prst="line">
            <a:avLst/>
          </a:prstGeom>
          <a:ln w="25400">
            <a:solidFill>
              <a:srgbClr val="49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7"/>
          <p:cNvSpPr txBox="1">
            <a:spLocks/>
          </p:cNvSpPr>
          <p:nvPr userDrawn="1"/>
        </p:nvSpPr>
        <p:spPr>
          <a:xfrm>
            <a:off x="348343" y="2337576"/>
            <a:ext cx="7772400" cy="45447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r>
              <a:rPr lang="en-US" dirty="0" smtClean="0">
                <a:solidFill>
                  <a:schemeClr val="accent3"/>
                </a:solidFill>
              </a:rPr>
              <a:t>Thank you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2" name="Picture 11" descr="tre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2" y="4527576"/>
            <a:ext cx="205202" cy="20520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95661" y="4530411"/>
            <a:ext cx="2728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800" dirty="0" smtClean="0">
                <a:solidFill>
                  <a:srgbClr val="494949"/>
                </a:solidFill>
                <a:latin typeface="Myriad Pro" pitchFamily="34" charset="0"/>
              </a:rPr>
              <a:t>Consider the environment before printing this presentation.</a:t>
            </a:r>
          </a:p>
        </p:txBody>
      </p:sp>
      <p:sp>
        <p:nvSpPr>
          <p:cNvPr id="14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rgbClr val="3C3C3C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rgbClr val="3C3C3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169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Subhead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7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Inset Tex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33708" y="1347035"/>
            <a:ext cx="8179329" cy="6858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  <a:lvl2pPr>
              <a:buNone/>
              <a:defRPr sz="1800">
                <a:latin typeface="Myriad Pro" pitchFamily="34" charset="0"/>
              </a:defRPr>
            </a:lvl2pPr>
            <a:lvl3pPr>
              <a:buNone/>
              <a:defRPr sz="1800">
                <a:latin typeface="Myriad Pro" pitchFamily="34" charset="0"/>
              </a:defRPr>
            </a:lvl3pPr>
            <a:lvl4pPr>
              <a:buNone/>
              <a:defRPr sz="1800">
                <a:latin typeface="Myriad Pro" pitchFamily="34" charset="0"/>
              </a:defRPr>
            </a:lvl4pPr>
            <a:lvl5pPr>
              <a:buNone/>
              <a:defRPr sz="18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58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Bullet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8195733" cy="6858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latin typeface="Myriad Pro" pitchFamily="34" charset="0"/>
              </a:defRPr>
            </a:lvl1pPr>
            <a:lvl2pPr>
              <a:buClr>
                <a:schemeClr val="accent1"/>
              </a:buClr>
              <a:defRPr sz="1600">
                <a:latin typeface="Myriad Pro" pitchFamily="34" charset="0"/>
              </a:defRPr>
            </a:lvl2pPr>
            <a:lvl3pPr>
              <a:buClr>
                <a:schemeClr val="accent1"/>
              </a:buClr>
              <a:defRPr sz="1600">
                <a:latin typeface="Myriad Pro" pitchFamily="34" charset="0"/>
              </a:defRPr>
            </a:lvl3pPr>
            <a:lvl4pPr>
              <a:buClr>
                <a:schemeClr val="accent1"/>
              </a:buClr>
              <a:defRPr sz="1600">
                <a:latin typeface="Myriad Pro" pitchFamily="34" charset="0"/>
              </a:defRPr>
            </a:lvl4pPr>
            <a:lvl5pPr>
              <a:buClr>
                <a:schemeClr val="accent1"/>
              </a:buCl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4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Tex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885950"/>
            <a:ext cx="4826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indent="-347663">
              <a:buClr>
                <a:schemeClr val="accent6"/>
              </a:buClr>
              <a:buFont typeface="Wingdings" pitchFamily="2" charset="2"/>
              <a:buChar char="§"/>
              <a:defRPr/>
            </a:pPr>
            <a:endParaRPr lang="en-US" dirty="0">
              <a:latin typeface="Myriad Pro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8195733" cy="685800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latin typeface="Myriad Pro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7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L) and Bullets (R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34517" y="1250307"/>
            <a:ext cx="3874559" cy="27944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530241" y="1724303"/>
            <a:ext cx="4579937" cy="6858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  <a:lvl2pPr>
              <a:buClr>
                <a:schemeClr val="accent1"/>
              </a:buClr>
              <a:defRPr>
                <a:latin typeface="Myriad Pro" pitchFamily="34" charset="0"/>
              </a:defRPr>
            </a:lvl2pPr>
            <a:lvl3pPr>
              <a:buClr>
                <a:schemeClr val="accent1"/>
              </a:buClr>
              <a:defRPr>
                <a:latin typeface="Myriad Pro" pitchFamily="34" charset="0"/>
              </a:defRPr>
            </a:lvl3pPr>
            <a:lvl4pPr>
              <a:buClr>
                <a:schemeClr val="accent1"/>
              </a:buClr>
              <a:defRPr>
                <a:latin typeface="Myriad Pro" pitchFamily="34" charset="0"/>
              </a:defRPr>
            </a:lvl4pPr>
            <a:lvl5pPr>
              <a:buClr>
                <a:schemeClr val="accent1"/>
              </a:buClr>
              <a:defRPr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506684" y="1316602"/>
            <a:ext cx="4572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0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(L) and Image (R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42991" y="1250307"/>
            <a:ext cx="3720495" cy="2861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buClr>
                <a:schemeClr val="accent1"/>
              </a:buClr>
              <a:buSzPct val="100000"/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5780" y="1703397"/>
            <a:ext cx="4500112" cy="6858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1800">
                <a:latin typeface="Myriad Pro" pitchFamily="34" charset="0"/>
              </a:defRPr>
            </a:lvl1pPr>
            <a:lvl2pPr>
              <a:buClr>
                <a:schemeClr val="accent1"/>
              </a:buClr>
              <a:buSzPct val="100000"/>
              <a:defRPr sz="1800">
                <a:latin typeface="Myriad Pro" pitchFamily="34" charset="0"/>
              </a:defRPr>
            </a:lvl2pPr>
            <a:lvl3pPr>
              <a:buClr>
                <a:schemeClr val="accent1"/>
              </a:buClr>
              <a:buSzPct val="100000"/>
              <a:defRPr sz="1800">
                <a:latin typeface="Myriad Pro" pitchFamily="34" charset="0"/>
              </a:defRPr>
            </a:lvl3pPr>
            <a:lvl4pPr>
              <a:buClr>
                <a:schemeClr val="accent1"/>
              </a:buClr>
              <a:buSzPct val="100000"/>
              <a:defRPr sz="1800">
                <a:latin typeface="Myriad Pro" pitchFamily="34" charset="0"/>
              </a:defRPr>
            </a:lvl4pPr>
            <a:lvl5pPr>
              <a:buClr>
                <a:schemeClr val="accent1"/>
              </a:buClr>
              <a:buSzPct val="100000"/>
              <a:defRPr sz="18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338317" y="1328701"/>
            <a:ext cx="4506688" cy="350722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7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49" y="4732509"/>
            <a:ext cx="9136320" cy="418748"/>
          </a:xfrm>
          <a:prstGeom prst="rect">
            <a:avLst/>
          </a:prstGeom>
        </p:spPr>
      </p:pic>
      <p:sp>
        <p:nvSpPr>
          <p:cNvPr id="6" name="Title 7"/>
          <p:cNvSpPr txBox="1">
            <a:spLocks/>
          </p:cNvSpPr>
          <p:nvPr userDrawn="1"/>
        </p:nvSpPr>
        <p:spPr>
          <a:xfrm>
            <a:off x="183751" y="4846320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A0BCD-70B4-4B9D-BC9B-42A87D9211B4}" type="slidenum">
              <a:rPr lang="en-US" sz="600" b="0" smtClean="0">
                <a:latin typeface="+mn-lt"/>
              </a:rPr>
              <a:pPr marL="0" marR="914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600" b="0" baseline="0" dirty="0" smtClean="0">
                <a:latin typeface="+mn-lt"/>
              </a:rPr>
              <a:t>     </a:t>
            </a: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8932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65" r:id="rId1"/>
    <p:sldLayoutId id="2147484666" r:id="rId2"/>
    <p:sldLayoutId id="2147484668" r:id="rId3"/>
    <p:sldLayoutId id="2147484669" r:id="rId4"/>
    <p:sldLayoutId id="2147484670" r:id="rId5"/>
    <p:sldLayoutId id="2147484671" r:id="rId6"/>
    <p:sldLayoutId id="2147484672" r:id="rId7"/>
    <p:sldLayoutId id="2147484673" r:id="rId8"/>
    <p:sldLayoutId id="2147484674" r:id="rId9"/>
    <p:sldLayoutId id="2147484675" r:id="rId10"/>
    <p:sldLayoutId id="2147484740" r:id="rId11"/>
    <p:sldLayoutId id="2147484739" r:id="rId12"/>
    <p:sldLayoutId id="2147484754" r:id="rId13"/>
    <p:sldLayoutId id="2147484667" r:id="rId14"/>
    <p:sldLayoutId id="2147484755" r:id="rId15"/>
    <p:sldLayoutId id="2147484756" r:id="rId16"/>
    <p:sldLayoutId id="2147484757" r:id="rId17"/>
    <p:sldLayoutId id="2147484758" r:id="rId1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F47B20"/>
        </a:buClr>
        <a:buSzPct val="95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6" userDrawn="1">
          <p15:clr>
            <a:srgbClr val="F26B43"/>
          </p15:clr>
        </p15:guide>
        <p15:guide id="4" orient="horz" pos="21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9950"/>
            <a:ext cx="9144969" cy="5155127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rgbClr val="3C3C3C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rgbClr val="3C3C3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1988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77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9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6" userDrawn="1">
          <p15:clr>
            <a:srgbClr val="F26B43"/>
          </p15:clr>
        </p15:guide>
        <p15:guide id="4" orient="horz" pos="214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9950"/>
            <a:ext cx="9144970" cy="5155128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rgbClr val="3C3C3C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rgbClr val="3C3C3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418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81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6" userDrawn="1">
          <p15:clr>
            <a:srgbClr val="F26B43"/>
          </p15:clr>
        </p15:guide>
        <p15:guide id="4" orient="horz" pos="214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9950"/>
            <a:ext cx="9144970" cy="5155129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rgbClr val="3C3C3C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rgbClr val="3C3C3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0157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85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148" userDrawn="1">
          <p15:clr>
            <a:srgbClr val="F26B43"/>
          </p15:clr>
        </p15:guide>
        <p15:guide id="4" pos="189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1808"/>
            <a:ext cx="9144970" cy="5155128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rgbClr val="3C3C3C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rgbClr val="3C3C3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9521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89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6" userDrawn="1">
          <p15:clr>
            <a:srgbClr val="F26B43"/>
          </p15:clr>
        </p15:guide>
        <p15:guide id="4" orient="horz" pos="2148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9950"/>
            <a:ext cx="9144969" cy="5155128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663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1" r:id="rId1"/>
    <p:sldLayoutId id="2147484718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0" kern="1200" cap="all" spc="-100" baseline="0">
          <a:solidFill>
            <a:schemeClr val="bg1"/>
          </a:solidFill>
          <a:latin typeface="helvetica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6" userDrawn="1">
          <p15:clr>
            <a:srgbClr val="F26B43"/>
          </p15:clr>
        </p15:guide>
        <p15:guide id="4" orient="horz" pos="2172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9950"/>
            <a:ext cx="9144970" cy="5155128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916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7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214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68" userDrawn="1">
          <p15:clr>
            <a:srgbClr val="F26B43"/>
          </p15:clr>
        </p15:guide>
        <p15:guide id="4" pos="1896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9950"/>
            <a:ext cx="9144970" cy="5155129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119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6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6" userDrawn="1">
          <p15:clr>
            <a:srgbClr val="F26B43"/>
          </p15:clr>
        </p15:guide>
        <p15:guide id="4" orient="horz" pos="2148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9950"/>
            <a:ext cx="9144970" cy="5155128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80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6" userDrawn="1">
          <p15:clr>
            <a:srgbClr val="F26B43"/>
          </p15:clr>
        </p15:guide>
        <p15:guide id="4" orient="horz" pos="21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43263" y="2588087"/>
            <a:ext cx="7772400" cy="329293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33738" y="1695451"/>
            <a:ext cx="4909261" cy="601442"/>
          </a:xfrm>
        </p:spPr>
        <p:txBody>
          <a:bodyPr/>
          <a:lstStyle/>
          <a:p>
            <a:r>
              <a:rPr lang="en-US" dirty="0" smtClean="0"/>
              <a:t>CLARITY MATRIX FIBER VIDEO EXTENSION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764" y="138910"/>
            <a:ext cx="8469792" cy="464342"/>
          </a:xfrm>
        </p:spPr>
        <p:txBody>
          <a:bodyPr/>
          <a:lstStyle/>
          <a:p>
            <a:r>
              <a:rPr lang="en-US" dirty="0" smtClean="0"/>
              <a:t>Bulk Fiber Cable and Components &amp; Termination Kit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14601" y="894538"/>
          <a:ext cx="8514798" cy="3553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748"/>
                <a:gridCol w="1645481"/>
                <a:gridCol w="3151989"/>
                <a:gridCol w="1172728"/>
                <a:gridCol w="760852"/>
              </a:tblGrid>
              <a:tr h="564804">
                <a:tc>
                  <a:txBody>
                    <a:bodyPr/>
                    <a:lstStyle/>
                    <a:p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Myriad Pro" panose="020B0503030403020204" pitchFamily="34" charset="0"/>
                        </a:rPr>
                        <a:t>Item</a:t>
                      </a:r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Myriad Pro" panose="020B0503030403020204" pitchFamily="34" charset="0"/>
                        </a:rPr>
                        <a:t>Description</a:t>
                      </a:r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Myriad Pro" panose="020B0503030403020204" pitchFamily="34" charset="0"/>
                        </a:rPr>
                        <a:t>Part Number</a:t>
                      </a:r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Myriad Pro" panose="020B0503030403020204" pitchFamily="34" charset="0"/>
                        </a:rPr>
                        <a:t>$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  <a:latin typeface="Myriad Pro" panose="020B0503030403020204" pitchFamily="34" charset="0"/>
                        </a:rPr>
                        <a:t> List Price</a:t>
                      </a:r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</a:tr>
              <a:tr h="632927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Bulk cable:</a:t>
                      </a:r>
                      <a:r>
                        <a:rPr lang="en-US" sz="1400" baseline="0" dirty="0" smtClean="0">
                          <a:latin typeface="Myriad Pro" panose="020B0503030403020204" pitchFamily="34" charset="0"/>
                        </a:rPr>
                        <a:t> 1640ft / 500m</a:t>
                      </a:r>
                      <a:endParaRPr lang="en-US" sz="1400" dirty="0" smtClean="0">
                        <a:latin typeface="Myriad Pro" panose="020B0503030403020204" pitchFamily="34" charset="0"/>
                      </a:endParaRPr>
                    </a:p>
                    <a:p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10g OM3 50/125 micron multimode duplex Plenum fiber optic cable. </a:t>
                      </a:r>
                      <a:endParaRPr lang="en-US" sz="1400" dirty="0" smtClean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903-1474-00</a:t>
                      </a:r>
                    </a:p>
                    <a:p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$1420</a:t>
                      </a:r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</a:tr>
              <a:tr h="1071529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Connector kit for bulk duplex fiber cable</a:t>
                      </a:r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Fiber cable connector kit to build up to 8 fiber cable assemblies. Kit contains 34 fiber connectors and 34 crimp rings, plus 17 red boots and 17 black boots to identify signal direction. </a:t>
                      </a:r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955-0603-00</a:t>
                      </a:r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$1100</a:t>
                      </a:r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</a:tr>
              <a:tr h="1099273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Fiber Termination Kit</a:t>
                      </a:r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Pre-polished kit for field termination of multimode and single-mode LC, SC and ST® compatible connectors. </a:t>
                      </a:r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541-0139-00</a:t>
                      </a:r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$4025</a:t>
                      </a:r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999" b="9144"/>
          <a:stretch/>
        </p:blipFill>
        <p:spPr>
          <a:xfrm>
            <a:off x="538499" y="1518831"/>
            <a:ext cx="1332745" cy="550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30" y="2250619"/>
            <a:ext cx="927164" cy="473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29" y="2747555"/>
            <a:ext cx="729716" cy="534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76" y="2732844"/>
            <a:ext cx="507298" cy="5340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t="4862"/>
          <a:stretch/>
        </p:blipFill>
        <p:spPr>
          <a:xfrm>
            <a:off x="585288" y="3376887"/>
            <a:ext cx="1239165" cy="102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Bulk Fiber Ordering Examples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Need </a:t>
            </a:r>
            <a:r>
              <a:rPr lang="en-US" b="1" dirty="0" smtClean="0">
                <a:solidFill>
                  <a:schemeClr val="accent1"/>
                </a:solidFill>
              </a:rPr>
              <a:t>QTY 8 </a:t>
            </a:r>
            <a:r>
              <a:rPr lang="en-US" dirty="0" smtClean="0"/>
              <a:t>200-foot multimode cables: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79" y="1926459"/>
            <a:ext cx="1959243" cy="964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2243" y="3130979"/>
            <a:ext cx="1316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600" dirty="0" smtClean="0">
                <a:latin typeface="Myriad Pro" panose="020B0503030403020204" pitchFamily="34" charset="0"/>
              </a:rPr>
              <a:t>Bulk cable: 903-1474-00</a:t>
            </a:r>
          </a:p>
          <a:p>
            <a:pPr>
              <a:buClr>
                <a:schemeClr val="accent6"/>
              </a:buClr>
            </a:pPr>
            <a:r>
              <a:rPr lang="en-US" sz="1600" dirty="0" smtClean="0">
                <a:latin typeface="Myriad Pro" panose="020B0503030403020204" pitchFamily="34" charset="0"/>
              </a:rPr>
              <a:t>QTY: 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753215" y="1793756"/>
            <a:ext cx="1653067" cy="1170929"/>
            <a:chOff x="3694787" y="1814725"/>
            <a:chExt cx="1653067" cy="117092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3561" y="1863849"/>
              <a:ext cx="927164" cy="47304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3119" y="2376283"/>
              <a:ext cx="729716" cy="53409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08566" y="2369321"/>
              <a:ext cx="507298" cy="53409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694787" y="1814725"/>
              <a:ext cx="1653067" cy="1170929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48300" y="3136696"/>
            <a:ext cx="1429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600" dirty="0" smtClean="0">
                <a:latin typeface="Myriad Pro" panose="020B0503030403020204" pitchFamily="34" charset="0"/>
              </a:rPr>
              <a:t>Connector Kit: 955-0603-00</a:t>
            </a:r>
          </a:p>
          <a:p>
            <a:pPr>
              <a:buClr>
                <a:schemeClr val="accent6"/>
              </a:buClr>
            </a:pPr>
            <a:r>
              <a:rPr lang="en-US" sz="1600" dirty="0" smtClean="0">
                <a:latin typeface="Myriad Pro" panose="020B0503030403020204" pitchFamily="34" charset="0"/>
              </a:rPr>
              <a:t>QTY: 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911" y="1614676"/>
            <a:ext cx="1697538" cy="14812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93823" y="3130980"/>
            <a:ext cx="1619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600" dirty="0" smtClean="0">
                <a:latin typeface="Myriad Pro" panose="020B0503030403020204" pitchFamily="34" charset="0"/>
              </a:rPr>
              <a:t>Termination Kit: 541-0139-00</a:t>
            </a:r>
          </a:p>
          <a:p>
            <a:pPr>
              <a:buClr>
                <a:schemeClr val="accent6"/>
              </a:buClr>
            </a:pPr>
            <a:r>
              <a:rPr lang="en-US" sz="1600" dirty="0" smtClean="0">
                <a:latin typeface="Myriad Pro" panose="020B0503030403020204" pitchFamily="34" charset="0"/>
              </a:rPr>
              <a:t>QTY: 1</a:t>
            </a:r>
          </a:p>
        </p:txBody>
      </p:sp>
      <p:sp>
        <p:nvSpPr>
          <p:cNvPr id="19" name="Plus 18"/>
          <p:cNvSpPr/>
          <p:nvPr/>
        </p:nvSpPr>
        <p:spPr>
          <a:xfrm>
            <a:off x="2573169" y="1902197"/>
            <a:ext cx="949662" cy="945396"/>
          </a:xfrm>
          <a:prstGeom prst="mathPlus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5639249" y="1904558"/>
            <a:ext cx="949662" cy="945396"/>
          </a:xfrm>
          <a:prstGeom prst="mathPlus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3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Bulk Fiber Ordering Examples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Need </a:t>
            </a:r>
            <a:r>
              <a:rPr lang="en-US" b="1" dirty="0" smtClean="0">
                <a:solidFill>
                  <a:schemeClr val="accent1"/>
                </a:solidFill>
              </a:rPr>
              <a:t>QTY 2 </a:t>
            </a:r>
            <a:r>
              <a:rPr lang="en-US" dirty="0" smtClean="0"/>
              <a:t>1000-foot multimode cables: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79" y="1926459"/>
            <a:ext cx="1959243" cy="964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2243" y="3130979"/>
            <a:ext cx="1316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600" dirty="0" smtClean="0">
                <a:latin typeface="Myriad Pro" panose="020B0503030403020204" pitchFamily="34" charset="0"/>
              </a:rPr>
              <a:t>Bulk cable: 903-1474-00</a:t>
            </a:r>
          </a:p>
          <a:p>
            <a:pPr>
              <a:buClr>
                <a:schemeClr val="accent6"/>
              </a:buClr>
            </a:pPr>
            <a:r>
              <a:rPr lang="en-US" sz="1600" dirty="0" smtClean="0">
                <a:latin typeface="Myriad Pro" panose="020B0503030403020204" pitchFamily="34" charset="0"/>
              </a:rPr>
              <a:t>QTY: 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753215" y="1793756"/>
            <a:ext cx="1653067" cy="1170929"/>
            <a:chOff x="3694787" y="1814725"/>
            <a:chExt cx="1653067" cy="117092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3561" y="1863849"/>
              <a:ext cx="927164" cy="47304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3119" y="2376283"/>
              <a:ext cx="729716" cy="53409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08566" y="2369321"/>
              <a:ext cx="507298" cy="53409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694787" y="1814725"/>
              <a:ext cx="1653067" cy="1170929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48300" y="3136696"/>
            <a:ext cx="1429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600" dirty="0" smtClean="0">
                <a:latin typeface="Myriad Pro" panose="020B0503030403020204" pitchFamily="34" charset="0"/>
              </a:rPr>
              <a:t>Connector Kit: 955-0603-00</a:t>
            </a:r>
          </a:p>
          <a:p>
            <a:pPr>
              <a:buClr>
                <a:schemeClr val="accent6"/>
              </a:buClr>
            </a:pPr>
            <a:r>
              <a:rPr lang="en-US" sz="1600" dirty="0" smtClean="0">
                <a:latin typeface="Myriad Pro" panose="020B0503030403020204" pitchFamily="34" charset="0"/>
              </a:rPr>
              <a:t>QTY: 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911" y="1614676"/>
            <a:ext cx="1697538" cy="14812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93823" y="3130980"/>
            <a:ext cx="1619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600" dirty="0" smtClean="0">
                <a:latin typeface="Myriad Pro" panose="020B0503030403020204" pitchFamily="34" charset="0"/>
              </a:rPr>
              <a:t>Termination Kit: 541-0139-00</a:t>
            </a:r>
          </a:p>
          <a:p>
            <a:pPr>
              <a:buClr>
                <a:schemeClr val="accent6"/>
              </a:buClr>
            </a:pPr>
            <a:r>
              <a:rPr lang="en-US" sz="1600" dirty="0" smtClean="0">
                <a:latin typeface="Myriad Pro" panose="020B0503030403020204" pitchFamily="34" charset="0"/>
              </a:rPr>
              <a:t>QTY: 1</a:t>
            </a:r>
          </a:p>
        </p:txBody>
      </p:sp>
      <p:sp>
        <p:nvSpPr>
          <p:cNvPr id="19" name="Plus 18"/>
          <p:cNvSpPr/>
          <p:nvPr/>
        </p:nvSpPr>
        <p:spPr>
          <a:xfrm>
            <a:off x="2573169" y="1902197"/>
            <a:ext cx="949662" cy="945396"/>
          </a:xfrm>
          <a:prstGeom prst="mathPlus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5639249" y="1904558"/>
            <a:ext cx="949662" cy="945396"/>
          </a:xfrm>
          <a:prstGeom prst="mathPlus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6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Bulk Fiber Ordering Examples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Need </a:t>
            </a:r>
            <a:r>
              <a:rPr lang="en-US" b="1" dirty="0" smtClean="0">
                <a:solidFill>
                  <a:schemeClr val="accent1"/>
                </a:solidFill>
              </a:rPr>
              <a:t>QTY 10 </a:t>
            </a:r>
            <a:r>
              <a:rPr lang="en-US" dirty="0"/>
              <a:t>6</a:t>
            </a:r>
            <a:r>
              <a:rPr lang="en-US" dirty="0" smtClean="0"/>
              <a:t>00-foot multimode cables: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79" y="1926459"/>
            <a:ext cx="1959243" cy="964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2243" y="3130979"/>
            <a:ext cx="21757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600" dirty="0" smtClean="0">
                <a:latin typeface="Myriad Pro" panose="020B0503030403020204" pitchFamily="34" charset="0"/>
              </a:rPr>
              <a:t>Bulk cable: </a:t>
            </a:r>
          </a:p>
          <a:p>
            <a:pPr>
              <a:buClr>
                <a:schemeClr val="accent6"/>
              </a:buClr>
            </a:pPr>
            <a:r>
              <a:rPr lang="en-US" sz="1600" dirty="0" smtClean="0">
                <a:latin typeface="Myriad Pro" panose="020B0503030403020204" pitchFamily="34" charset="0"/>
              </a:rPr>
              <a:t>903-1474-00</a:t>
            </a:r>
          </a:p>
          <a:p>
            <a:pPr>
              <a:buClr>
                <a:schemeClr val="accent6"/>
              </a:buClr>
            </a:pPr>
            <a:r>
              <a:rPr lang="en-US" sz="1600" dirty="0" smtClean="0">
                <a:latin typeface="Myriad Pro" panose="020B0503030403020204" pitchFamily="34" charset="0"/>
              </a:rPr>
              <a:t>QTY: 5</a:t>
            </a:r>
          </a:p>
          <a:p>
            <a:pPr>
              <a:buClr>
                <a:schemeClr val="accent6"/>
              </a:buClr>
            </a:pPr>
            <a:r>
              <a:rPr lang="en-US" sz="1400" i="1" dirty="0" smtClean="0">
                <a:solidFill>
                  <a:schemeClr val="accent5"/>
                </a:solidFill>
                <a:latin typeface="Myriad Pro" panose="020B0503030403020204" pitchFamily="34" charset="0"/>
              </a:rPr>
              <a:t>(only QTY 2 600-ft cables from each 1640-ft spool)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753215" y="1793756"/>
            <a:ext cx="1653067" cy="1170929"/>
            <a:chOff x="3694787" y="1814725"/>
            <a:chExt cx="1653067" cy="117092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3561" y="1863849"/>
              <a:ext cx="927164" cy="47304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3119" y="2376283"/>
              <a:ext cx="729716" cy="53409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08566" y="2369321"/>
              <a:ext cx="507298" cy="53409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694787" y="1814725"/>
              <a:ext cx="1653067" cy="1170929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48300" y="3136696"/>
            <a:ext cx="1429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600" dirty="0" smtClean="0">
                <a:latin typeface="Myriad Pro" panose="020B0503030403020204" pitchFamily="34" charset="0"/>
              </a:rPr>
              <a:t>Connector Kit: 955-0603-00</a:t>
            </a:r>
          </a:p>
          <a:p>
            <a:pPr>
              <a:buClr>
                <a:schemeClr val="accent6"/>
              </a:buClr>
            </a:pPr>
            <a:r>
              <a:rPr lang="en-US" sz="1600" dirty="0" smtClean="0">
                <a:latin typeface="Myriad Pro" panose="020B0503030403020204" pitchFamily="34" charset="0"/>
              </a:rPr>
              <a:t>QTY: 2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911" y="1614676"/>
            <a:ext cx="1697538" cy="14812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93823" y="3130980"/>
            <a:ext cx="1619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600" dirty="0" smtClean="0">
                <a:latin typeface="Myriad Pro" panose="020B0503030403020204" pitchFamily="34" charset="0"/>
              </a:rPr>
              <a:t>Termination Kit: 541-0139-00</a:t>
            </a:r>
          </a:p>
          <a:p>
            <a:pPr>
              <a:buClr>
                <a:schemeClr val="accent6"/>
              </a:buClr>
            </a:pPr>
            <a:r>
              <a:rPr lang="en-US" sz="1600" dirty="0" smtClean="0">
                <a:latin typeface="Myriad Pro" panose="020B0503030403020204" pitchFamily="34" charset="0"/>
              </a:rPr>
              <a:t>QTY: 1</a:t>
            </a:r>
          </a:p>
        </p:txBody>
      </p:sp>
      <p:sp>
        <p:nvSpPr>
          <p:cNvPr id="19" name="Plus 18"/>
          <p:cNvSpPr/>
          <p:nvPr/>
        </p:nvSpPr>
        <p:spPr>
          <a:xfrm>
            <a:off x="2573169" y="1902197"/>
            <a:ext cx="949662" cy="945396"/>
          </a:xfrm>
          <a:prstGeom prst="mathPlus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5639249" y="1904558"/>
            <a:ext cx="949662" cy="945396"/>
          </a:xfrm>
          <a:prstGeom prst="mathPlus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36079" y="1352033"/>
            <a:ext cx="8195733" cy="2649325"/>
          </a:xfrm>
        </p:spPr>
        <p:txBody>
          <a:bodyPr numCol="2"/>
          <a:lstStyle/>
          <a:p>
            <a:pPr marL="68263" indent="0">
              <a:buNone/>
            </a:pPr>
            <a:r>
              <a:rPr lang="en-US" dirty="0" smtClean="0"/>
              <a:t>Updates to:</a:t>
            </a:r>
          </a:p>
          <a:p>
            <a:r>
              <a:rPr lang="en-US" dirty="0" smtClean="0"/>
              <a:t>Product family brochures</a:t>
            </a:r>
          </a:p>
          <a:p>
            <a:pPr lvl="1"/>
            <a:r>
              <a:rPr lang="en-US" dirty="0" smtClean="0"/>
              <a:t>Control Room</a:t>
            </a:r>
          </a:p>
          <a:p>
            <a:pPr lvl="1"/>
            <a:r>
              <a:rPr lang="en-US" dirty="0" smtClean="0"/>
              <a:t>Digital Signage</a:t>
            </a:r>
          </a:p>
          <a:p>
            <a:r>
              <a:rPr lang="en-US" dirty="0" smtClean="0"/>
              <a:t>Clarity Matrix G2 presentation</a:t>
            </a:r>
          </a:p>
          <a:p>
            <a:r>
              <a:rPr lang="en-US" dirty="0" smtClean="0"/>
              <a:t>Clarity Matrix family web pages</a:t>
            </a:r>
          </a:p>
          <a:p>
            <a:r>
              <a:rPr lang="en-US" dirty="0" smtClean="0"/>
              <a:t>Bid specification document</a:t>
            </a:r>
          </a:p>
          <a:p>
            <a:r>
              <a:rPr lang="en-US" dirty="0" smtClean="0"/>
              <a:t>Clarity Matrix Calculator</a:t>
            </a:r>
          </a:p>
          <a:p>
            <a:pPr marL="68263" indent="0">
              <a:buNone/>
            </a:pPr>
            <a:r>
              <a:rPr lang="en-US" dirty="0" smtClean="0"/>
              <a:t>New:</a:t>
            </a:r>
          </a:p>
          <a:p>
            <a:r>
              <a:rPr lang="en-US" dirty="0" smtClean="0"/>
              <a:t>Product Rendering </a:t>
            </a:r>
          </a:p>
          <a:p>
            <a:r>
              <a:rPr lang="en-US" dirty="0" smtClean="0"/>
              <a:t>Fiber Extension brochure</a:t>
            </a:r>
          </a:p>
          <a:p>
            <a:r>
              <a:rPr lang="en-US" dirty="0" smtClean="0"/>
              <a:t>Specs sheet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Sales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4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3513407" cy="2319316"/>
          </a:xfrm>
        </p:spPr>
        <p:txBody>
          <a:bodyPr/>
          <a:lstStyle/>
          <a:p>
            <a:r>
              <a:rPr lang="en-US" dirty="0" smtClean="0"/>
              <a:t>Customers in military “secure” environments prefer/require the use of fiber optic cable to transport data and video</a:t>
            </a:r>
          </a:p>
          <a:p>
            <a:r>
              <a:rPr lang="en-US" dirty="0" smtClean="0"/>
              <a:t>While the 500 ft. supported cable distance of the Clarity® Matrix™ LCD Video Wall System with G2 </a:t>
            </a:r>
            <a:r>
              <a:rPr lang="en-US" dirty="0"/>
              <a:t>A</a:t>
            </a:r>
            <a:r>
              <a:rPr lang="en-US" dirty="0" smtClean="0"/>
              <a:t>rchitecture is adequate for most customers, occasionally we do receive requests to go longer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Video Fiber Extension on Video Walls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mtClean="0"/>
              <a:t>Opportunity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7"/>
          <a:stretch/>
        </p:blipFill>
        <p:spPr>
          <a:xfrm>
            <a:off x="4048964" y="1435602"/>
            <a:ext cx="4414100" cy="24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3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536079" y="1352033"/>
            <a:ext cx="5129075" cy="2436455"/>
          </a:xfrm>
        </p:spPr>
        <p:txBody>
          <a:bodyPr/>
          <a:lstStyle/>
          <a:p>
            <a:r>
              <a:rPr lang="en-US" dirty="0" smtClean="0"/>
              <a:t>Clarity® Matrix™ Fiber Video Extension Option will transmit the video signal over fiber optic cable between the quad and the Clarity Matrix LCD Module</a:t>
            </a:r>
          </a:p>
          <a:p>
            <a:pPr lvl="2"/>
            <a:r>
              <a:rPr lang="en-US" dirty="0" smtClean="0"/>
              <a:t>One 1RU Rack unit per 4 panels</a:t>
            </a:r>
          </a:p>
          <a:p>
            <a:r>
              <a:rPr lang="en-US" dirty="0" smtClean="0"/>
              <a:t>Extends the supported distance between the wall and off-board electronics</a:t>
            </a:r>
          </a:p>
          <a:p>
            <a:pPr lvl="1"/>
            <a:r>
              <a:rPr lang="en-US" dirty="0" smtClean="0"/>
              <a:t>Multimode (standard): up to 1000 </a:t>
            </a:r>
            <a:r>
              <a:rPr lang="en-US" dirty="0" err="1" smtClean="0"/>
              <a:t>ft</a:t>
            </a:r>
            <a:r>
              <a:rPr lang="en-US" dirty="0" smtClean="0"/>
              <a:t> / 300 m</a:t>
            </a:r>
          </a:p>
          <a:p>
            <a:pPr lvl="1"/>
            <a:r>
              <a:rPr lang="en-US" dirty="0" smtClean="0"/>
              <a:t>Single mode (option): up to 10 km</a:t>
            </a:r>
          </a:p>
          <a:p>
            <a:r>
              <a:rPr lang="en-US" dirty="0" smtClean="0"/>
              <a:t>Better integration for Clarity® Matrix™ </a:t>
            </a:r>
            <a:r>
              <a:rPr lang="en-US" dirty="0" err="1" smtClean="0"/>
              <a:t>MultiTouch</a:t>
            </a:r>
            <a:endParaRPr lang="en-US" dirty="0" smtClean="0"/>
          </a:p>
          <a:p>
            <a:pPr lvl="1"/>
            <a:r>
              <a:rPr lang="en-US" dirty="0" smtClean="0"/>
              <a:t>Built-in USB Extension and Power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2764" y="138910"/>
            <a:ext cx="8569048" cy="464342"/>
          </a:xfrm>
        </p:spPr>
        <p:txBody>
          <a:bodyPr/>
          <a:lstStyle/>
          <a:p>
            <a:r>
              <a:rPr lang="en-US" dirty="0" smtClean="0"/>
              <a:t>Clarity Matrix Fiber Video Extension Module Option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mtClean="0"/>
              <a:t>Highest level of protection for mission-critical information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628" y="1128594"/>
            <a:ext cx="3717860" cy="2590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69"/>
          <p:cNvSpPr txBox="1"/>
          <p:nvPr/>
        </p:nvSpPr>
        <p:spPr>
          <a:xfrm>
            <a:off x="5665155" y="3361825"/>
            <a:ext cx="28753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buClr>
                <a:schemeClr val="accent6"/>
              </a:buClr>
            </a:pPr>
            <a:r>
              <a:rPr lang="en-US" sz="1400" i="1" dirty="0" smtClean="0">
                <a:latin typeface="Myriad Pro" panose="020B0503030403020204" pitchFamily="34" charset="0"/>
              </a:rPr>
              <a:t>Applications:</a:t>
            </a:r>
          </a:p>
          <a:p>
            <a:pPr algn="r">
              <a:buClr>
                <a:schemeClr val="accent6"/>
              </a:buClr>
            </a:pPr>
            <a:r>
              <a:rPr lang="en-US" sz="1400" i="1" dirty="0" smtClean="0">
                <a:latin typeface="Myriad Pro" panose="020B0503030403020204" pitchFamily="34" charset="0"/>
              </a:rPr>
              <a:t>Transportation and Traffic | Government/Military </a:t>
            </a:r>
            <a:r>
              <a:rPr lang="en-US" sz="1400" i="1" dirty="0">
                <a:latin typeface="Myriad Pro" panose="020B0503030403020204" pitchFamily="34" charset="0"/>
              </a:rPr>
              <a:t>| </a:t>
            </a:r>
            <a:r>
              <a:rPr lang="en-US" sz="1400" i="1" dirty="0" smtClean="0">
                <a:latin typeface="Myriad Pro" panose="020B0503030403020204" pitchFamily="34" charset="0"/>
              </a:rPr>
              <a:t>Utilities</a:t>
            </a:r>
            <a:r>
              <a:rPr lang="en-US" sz="1400" i="1" dirty="0">
                <a:latin typeface="Myriad Pro" panose="020B0503030403020204" pitchFamily="34" charset="0"/>
              </a:rPr>
              <a:t> | </a:t>
            </a:r>
            <a:r>
              <a:rPr lang="en-US" sz="1400" i="1" dirty="0" smtClean="0">
                <a:latin typeface="Myriad Pro" panose="020B0503030403020204" pitchFamily="34" charset="0"/>
              </a:rPr>
              <a:t>Corporate</a:t>
            </a:r>
            <a:r>
              <a:rPr lang="en-US" sz="1400" i="1" dirty="0">
                <a:latin typeface="Myriad Pro" panose="020B0503030403020204" pitchFamily="34" charset="0"/>
              </a:rPr>
              <a:t> | </a:t>
            </a:r>
            <a:r>
              <a:rPr lang="en-US" sz="1400" i="1" dirty="0" smtClean="0">
                <a:latin typeface="Myriad Pro" panose="020B0503030403020204" pitchFamily="34" charset="0"/>
              </a:rPr>
              <a:t>Security</a:t>
            </a:r>
          </a:p>
          <a:p>
            <a:pPr algn="r">
              <a:buClr>
                <a:schemeClr val="accent6"/>
              </a:buClr>
            </a:pPr>
            <a:endParaRPr lang="en-US" sz="1400" i="1" dirty="0" smtClean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Design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Clarity Matrix Fiber Video Extension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78" y="2188849"/>
            <a:ext cx="2825862" cy="91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Elbow Connector 7"/>
          <p:cNvCxnSpPr/>
          <p:nvPr/>
        </p:nvCxnSpPr>
        <p:spPr>
          <a:xfrm flipV="1">
            <a:off x="1650087" y="1733929"/>
            <a:ext cx="3889207" cy="588982"/>
          </a:xfrm>
          <a:prstGeom prst="bentConnector3">
            <a:avLst>
              <a:gd name="adj1" fmla="val -28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flipV="1">
            <a:off x="2291157" y="1843192"/>
            <a:ext cx="3327880" cy="479720"/>
          </a:xfrm>
          <a:prstGeom prst="bentConnector3">
            <a:avLst>
              <a:gd name="adj1" fmla="val 4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V="1">
            <a:off x="2962251" y="1938693"/>
            <a:ext cx="2731879" cy="362954"/>
          </a:xfrm>
          <a:prstGeom prst="bentConnector3">
            <a:avLst>
              <a:gd name="adj1" fmla="val 170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flipV="1">
            <a:off x="3615753" y="2041595"/>
            <a:ext cx="2133900" cy="280039"/>
          </a:xfrm>
          <a:prstGeom prst="bentConnector3">
            <a:avLst>
              <a:gd name="adj1" fmla="val 383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22" y="3034871"/>
            <a:ext cx="2822318" cy="90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971910" y="3871312"/>
            <a:ext cx="2818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1400" dirty="0" smtClean="0">
                <a:latin typeface="Myriad Pro" panose="020B0503030403020204" pitchFamily="34" charset="0"/>
              </a:rPr>
              <a:t>Cat 6 Cables</a:t>
            </a:r>
          </a:p>
          <a:p>
            <a:pPr marL="347663" indent="-347663" algn="ctr">
              <a:buClr>
                <a:schemeClr val="accent6"/>
              </a:buClr>
            </a:pPr>
            <a:r>
              <a:rPr lang="en-US" sz="1400" dirty="0" smtClean="0">
                <a:latin typeface="Myriad Pro" panose="020B0503030403020204" pitchFamily="34" charset="0"/>
              </a:rPr>
              <a:t>Powered from AC Power Adapter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50087" y="1429542"/>
            <a:ext cx="3764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1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Fiber Cables Connect Directly to Panel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10" y="2464844"/>
            <a:ext cx="2818330" cy="63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1272032" y="2344611"/>
            <a:ext cx="470074" cy="582486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926922" y="2343831"/>
            <a:ext cx="182117" cy="576177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962251" y="2348602"/>
            <a:ext cx="290374" cy="565206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549743" y="2328881"/>
            <a:ext cx="22047" cy="591127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http://authoring.planar.com/media/429955/claritymatrixHDU-model-2x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96" y="1116513"/>
            <a:ext cx="3225659" cy="224881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068500" y="3519539"/>
            <a:ext cx="199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Added Bonus: </a:t>
            </a:r>
          </a:p>
          <a:p>
            <a:pPr marL="347663" indent="-347663">
              <a:buClr>
                <a:schemeClr val="accent6"/>
              </a:buClr>
            </a:pPr>
            <a:r>
              <a:rPr lang="en-US" sz="1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USB 2.0 extension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887019" y="3581414"/>
            <a:ext cx="1321276" cy="697967"/>
            <a:chOff x="4887019" y="3495898"/>
            <a:chExt cx="1321276" cy="69796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87019" y="3495898"/>
              <a:ext cx="1157696" cy="576766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42" name="Rectangle 41"/>
            <p:cNvSpPr/>
            <p:nvPr/>
          </p:nvSpPr>
          <p:spPr>
            <a:xfrm>
              <a:off x="5864535" y="3994484"/>
              <a:ext cx="343760" cy="1993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985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Video Extension Module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1978069"/>
            <a:ext cx="8752259" cy="9638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642" y="1214359"/>
            <a:ext cx="925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Myriad Pro" panose="020B0503030403020204" pitchFamily="34" charset="0"/>
              </a:rPr>
              <a:t>Fiber module power switch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20785" y="2940647"/>
            <a:ext cx="0" cy="65061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100" y="3581487"/>
            <a:ext cx="1371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Myriad Pro" panose="020B0503030403020204" pitchFamily="34" charset="0"/>
              </a:rPr>
              <a:t>DC Power (4-pin mini-DIN) for Fiber module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98388" y="1635920"/>
            <a:ext cx="1" cy="34214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84076" y="1060471"/>
            <a:ext cx="10286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Myriad Pro" panose="020B0503030403020204" pitchFamily="34" charset="0"/>
              </a:rPr>
              <a:t>USB 2.0 </a:t>
            </a:r>
            <a:r>
              <a:rPr lang="en-US" sz="1000" dirty="0" smtClean="0">
                <a:latin typeface="Myriad Pro" panose="020B0503030403020204" pitchFamily="34" charset="0"/>
              </a:rPr>
              <a:t> input</a:t>
            </a:r>
            <a:r>
              <a:rPr lang="en-US" sz="1000" dirty="0">
                <a:latin typeface="Myriad Pro" panose="020B0503030403020204" pitchFamily="34" charset="0"/>
              </a:rPr>
              <a:t/>
            </a:r>
            <a:br>
              <a:rPr lang="en-US" sz="1000" dirty="0">
                <a:latin typeface="Myriad Pro" panose="020B0503030403020204" pitchFamily="34" charset="0"/>
              </a:rPr>
            </a:br>
            <a:r>
              <a:rPr lang="en-US" sz="1000" dirty="0">
                <a:latin typeface="Myriad Pro" panose="020B0503030403020204" pitchFamily="34" charset="0"/>
              </a:rPr>
              <a:t>(Type-B connector)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77743" y="2713585"/>
            <a:ext cx="3181" cy="665741"/>
          </a:xfrm>
          <a:prstGeom prst="line">
            <a:avLst/>
          </a:prstGeom>
          <a:ln>
            <a:solidFill>
              <a:schemeClr val="accent6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88895" y="3379326"/>
            <a:ext cx="596486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191585" y="3419197"/>
            <a:ext cx="0" cy="48644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69210" y="3945508"/>
            <a:ext cx="1695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Myriad Pro" panose="020B0503030403020204" pitchFamily="34" charset="0"/>
              </a:rPr>
              <a:t>Input from the Quad Controller </a:t>
            </a:r>
          </a:p>
        </p:txBody>
      </p:sp>
      <p:grpSp>
        <p:nvGrpSpPr>
          <p:cNvPr id="16" name="Group 15"/>
          <p:cNvGrpSpPr/>
          <p:nvPr/>
        </p:nvGrpSpPr>
        <p:grpSpPr>
          <a:xfrm rot="10800000">
            <a:off x="2455604" y="1559413"/>
            <a:ext cx="5964866" cy="797442"/>
            <a:chOff x="1938670" y="2746744"/>
            <a:chExt cx="7953154" cy="1063256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1938670" y="2746744"/>
              <a:ext cx="10633" cy="1063256"/>
            </a:xfrm>
            <a:prstGeom prst="line">
              <a:avLst/>
            </a:prstGeom>
            <a:ln>
              <a:solidFill>
                <a:schemeClr val="accent6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579088" y="2746744"/>
              <a:ext cx="10633" cy="1063256"/>
            </a:xfrm>
            <a:prstGeom prst="line">
              <a:avLst/>
            </a:prstGeom>
            <a:ln>
              <a:solidFill>
                <a:schemeClr val="accent6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240772" y="2746744"/>
              <a:ext cx="10633" cy="1063256"/>
            </a:xfrm>
            <a:prstGeom prst="line">
              <a:avLst/>
            </a:prstGeom>
            <a:ln>
              <a:solidFill>
                <a:schemeClr val="accent6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9881191" y="2746744"/>
              <a:ext cx="10633" cy="1063256"/>
            </a:xfrm>
            <a:prstGeom prst="line">
              <a:avLst/>
            </a:prstGeom>
            <a:ln>
              <a:solidFill>
                <a:schemeClr val="accent6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938670" y="3810000"/>
              <a:ext cx="795315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>
            <a:stCxn id="23" idx="2"/>
          </p:cNvCxnSpPr>
          <p:nvPr/>
        </p:nvCxnSpPr>
        <p:spPr>
          <a:xfrm>
            <a:off x="5144821" y="1258116"/>
            <a:ext cx="5585" cy="30129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74959" y="858006"/>
            <a:ext cx="1939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Myriad Pro" panose="020B0503030403020204" pitchFamily="34" charset="0"/>
              </a:rPr>
              <a:t>SFP fiber transceiver connection output to the panel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261238" y="2713585"/>
            <a:ext cx="7972" cy="665741"/>
          </a:xfrm>
          <a:prstGeom prst="line">
            <a:avLst/>
          </a:prstGeom>
          <a:ln>
            <a:solidFill>
              <a:schemeClr val="accent6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253761" y="2713585"/>
            <a:ext cx="11153" cy="664493"/>
          </a:xfrm>
          <a:prstGeom prst="line">
            <a:avLst/>
          </a:prstGeom>
          <a:ln>
            <a:solidFill>
              <a:schemeClr val="accent6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241553" y="2713585"/>
            <a:ext cx="293" cy="664493"/>
          </a:xfrm>
          <a:prstGeom prst="line">
            <a:avLst/>
          </a:prstGeom>
          <a:ln>
            <a:solidFill>
              <a:schemeClr val="accent6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20785" y="1635920"/>
            <a:ext cx="1" cy="34214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355635" y="3595793"/>
            <a:ext cx="1506603" cy="833096"/>
            <a:chOff x="1355635" y="3510279"/>
            <a:chExt cx="1506603" cy="83309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5635" y="3510279"/>
              <a:ext cx="1443392" cy="71910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2518478" y="4143994"/>
              <a:ext cx="343760" cy="1993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190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Interface Board</a:t>
            </a:r>
            <a:endParaRPr lang="en-US" dirty="0"/>
          </a:p>
        </p:txBody>
      </p:sp>
      <p:pic>
        <p:nvPicPr>
          <p:cNvPr id="5" name="809496C9-73B5-4FEE-9EC2-A6D5064BEDED" descr="809496C9-73B5-4FEE-9EC2-A6D5064BEDED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99" b="34987"/>
          <a:stretch/>
        </p:blipFill>
        <p:spPr bwMode="auto">
          <a:xfrm>
            <a:off x="273550" y="2021556"/>
            <a:ext cx="8420234" cy="145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760055" y="2918360"/>
            <a:ext cx="0" cy="48644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605" y="2637694"/>
            <a:ext cx="342900" cy="238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05233" y="3429448"/>
            <a:ext cx="1695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Myriad Pro" panose="020B0503030403020204" pitchFamily="34" charset="0"/>
              </a:rPr>
              <a:t>SFP Input from Fiber Module</a:t>
            </a:r>
            <a:endParaRPr lang="en-US" sz="1000" dirty="0">
              <a:latin typeface="Myriad Pro" panose="020B05030304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1126" y="3429448"/>
            <a:ext cx="1695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Myriad Pro" panose="020B0503030403020204" pitchFamily="34" charset="0"/>
              </a:rPr>
              <a:t>Power Input and Loop Through</a:t>
            </a:r>
            <a:endParaRPr lang="en-US" sz="1000" dirty="0">
              <a:latin typeface="Myriad Pro" panose="020B0503030403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912754" y="2918360"/>
            <a:ext cx="547445" cy="48644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690572" y="1695450"/>
            <a:ext cx="3529" cy="70017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78895" y="1274567"/>
            <a:ext cx="1564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Myriad Pro" panose="020B0503030403020204" pitchFamily="34" charset="0"/>
              </a:rPr>
              <a:t>IR and Ambient Light Sensor Outputs</a:t>
            </a:r>
            <a:endParaRPr lang="en-US" sz="1000" dirty="0">
              <a:latin typeface="Myriad Pro" panose="020B0503030403020204" pitchFamily="34" charset="0"/>
            </a:endParaRPr>
          </a:p>
        </p:txBody>
      </p:sp>
      <p:cxnSp>
        <p:nvCxnSpPr>
          <p:cNvPr id="15" name="Straight Arrow Connector 14"/>
          <p:cNvCxnSpPr>
            <a:stCxn id="16" idx="2"/>
          </p:cNvCxnSpPr>
          <p:nvPr/>
        </p:nvCxnSpPr>
        <p:spPr>
          <a:xfrm>
            <a:off x="5281741" y="1674677"/>
            <a:ext cx="2104" cy="57336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33794" y="1274567"/>
            <a:ext cx="1695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Myriad Pro" panose="020B0503030403020204" pitchFamily="34" charset="0"/>
              </a:rPr>
              <a:t>USB 2.0 Output – Clarity Matrix </a:t>
            </a:r>
            <a:r>
              <a:rPr lang="en-US" sz="1000" dirty="0" err="1" smtClean="0">
                <a:latin typeface="Myriad Pro" panose="020B0503030403020204" pitchFamily="34" charset="0"/>
              </a:rPr>
              <a:t>MultiTouch</a:t>
            </a:r>
            <a:endParaRPr lang="en-US" sz="1000" dirty="0">
              <a:latin typeface="Myriad Pro" panose="020B0503030403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42991" y="1274567"/>
            <a:ext cx="1455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Myriad Pro" panose="020B0503030403020204" pitchFamily="34" charset="0"/>
              </a:rPr>
              <a:t>Power for Clarity </a:t>
            </a:r>
          </a:p>
          <a:p>
            <a:pPr algn="ctr"/>
            <a:r>
              <a:rPr lang="en-US" sz="1000" dirty="0" smtClean="0">
                <a:latin typeface="Myriad Pro" panose="020B0503030403020204" pitchFamily="34" charset="0"/>
              </a:rPr>
              <a:t>Matrix </a:t>
            </a:r>
            <a:r>
              <a:rPr lang="en-US" sz="1000" dirty="0" err="1" smtClean="0">
                <a:latin typeface="Myriad Pro" panose="020B0503030403020204" pitchFamily="34" charset="0"/>
              </a:rPr>
              <a:t>MultiTouch</a:t>
            </a:r>
            <a:endParaRPr lang="en-US" sz="1000" dirty="0">
              <a:latin typeface="Myriad Pro" panose="020B0503030403020204" pitchFamily="34" charset="0"/>
            </a:endParaRP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>
            <a:off x="7470758" y="1674677"/>
            <a:ext cx="0" cy="72479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460199" y="2923510"/>
            <a:ext cx="402476" cy="48129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052690" y="1695450"/>
            <a:ext cx="3529" cy="70017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78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Clarity Matrix G2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Supported cable lengths</a:t>
            </a:r>
            <a:endParaRPr lang="en-US" dirty="0"/>
          </a:p>
        </p:txBody>
      </p:sp>
      <p:grpSp>
        <p:nvGrpSpPr>
          <p:cNvPr id="6" name="Group 39"/>
          <p:cNvGrpSpPr/>
          <p:nvPr/>
        </p:nvGrpSpPr>
        <p:grpSpPr>
          <a:xfrm>
            <a:off x="244861" y="1232480"/>
            <a:ext cx="1963270" cy="573614"/>
            <a:chOff x="654436" y="3238078"/>
            <a:chExt cx="1963270" cy="764815"/>
          </a:xfrm>
        </p:grpSpPr>
        <p:pic>
          <p:nvPicPr>
            <p:cNvPr id="7" name="Picture 6" descr="quad front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36" y="3733796"/>
              <a:ext cx="1963270" cy="26909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6742" y="3238078"/>
              <a:ext cx="1864659" cy="53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6"/>
                </a:buClr>
              </a:pPr>
              <a:r>
                <a:rPr lang="en-US" sz="1000" dirty="0" smtClean="0">
                  <a:latin typeface="Myriad Pro" panose="020B0503030403020204" pitchFamily="34" charset="0"/>
                </a:rPr>
                <a:t>Clarity Matrix G2</a:t>
              </a:r>
              <a:br>
                <a:rPr lang="en-US" sz="1000" dirty="0" smtClean="0">
                  <a:latin typeface="Myriad Pro" panose="020B0503030403020204" pitchFamily="34" charset="0"/>
                </a:rPr>
              </a:br>
              <a:r>
                <a:rPr lang="en-US" sz="1000" dirty="0" smtClean="0">
                  <a:latin typeface="Myriad Pro" panose="020B0503030403020204" pitchFamily="34" charset="0"/>
                </a:rPr>
                <a:t>Quad Controller Module</a:t>
              </a:r>
            </a:p>
          </p:txBody>
        </p:sp>
      </p:grpSp>
      <p:sp>
        <p:nvSpPr>
          <p:cNvPr id="9" name="Pentagon 8"/>
          <p:cNvSpPr/>
          <p:nvPr/>
        </p:nvSpPr>
        <p:spPr>
          <a:xfrm>
            <a:off x="5125720" y="1256756"/>
            <a:ext cx="1332231" cy="302269"/>
          </a:xfrm>
          <a:prstGeom prst="homePlate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/>
                </a:solidFill>
                <a:latin typeface="Myriad Pro" panose="020B0503030403020204" pitchFamily="34" charset="0"/>
              </a:rPr>
              <a:t>Third party</a:t>
            </a:r>
            <a:br>
              <a:rPr lang="en-US" sz="900" dirty="0" smtClean="0">
                <a:solidFill>
                  <a:schemeClr val="bg2"/>
                </a:solidFill>
                <a:latin typeface="Myriad Pro" panose="020B0503030403020204" pitchFamily="34" charset="0"/>
              </a:rPr>
            </a:br>
            <a:r>
              <a:rPr lang="en-US" sz="900" dirty="0" smtClean="0">
                <a:solidFill>
                  <a:schemeClr val="bg2"/>
                </a:solidFill>
                <a:latin typeface="Myriad Pro" panose="020B0503030403020204" pitchFamily="34" charset="0"/>
              </a:rPr>
              <a:t>extenders</a:t>
            </a:r>
            <a:endParaRPr lang="en-US" sz="900" dirty="0">
              <a:solidFill>
                <a:schemeClr val="bg2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11600" y="1256758"/>
            <a:ext cx="1376680" cy="30520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Extended length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500 ft / 150m</a:t>
            </a:r>
            <a:endParaRPr lang="en-US" sz="9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4543425" y="1601141"/>
            <a:ext cx="1914526" cy="330783"/>
          </a:xfrm>
          <a:prstGeom prst="homePlate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1003">
            <a:schemeClr val="lt2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Bulk cables and connectors support field-terminated lengths </a:t>
            </a:r>
            <a:endParaRPr lang="en-US" sz="9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3204" y="1604262"/>
            <a:ext cx="2260221" cy="327663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/>
                </a:solidFill>
                <a:latin typeface="Myriad Pro" panose="020B0503030403020204" pitchFamily="34" charset="0"/>
              </a:rPr>
              <a:t>Cat 6 Cable Lengths</a:t>
            </a:r>
            <a:endParaRPr lang="en-US" sz="900" dirty="0">
              <a:solidFill>
                <a:schemeClr val="bg2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3204" y="1256757"/>
            <a:ext cx="1628396" cy="305209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/>
                </a:solidFill>
                <a:latin typeface="Myriad Pro" panose="020B0503030403020204" pitchFamily="34" charset="0"/>
              </a:rPr>
              <a:t>Standard length </a:t>
            </a:r>
            <a:br>
              <a:rPr lang="en-US" sz="900" dirty="0" smtClean="0">
                <a:solidFill>
                  <a:schemeClr val="bg2"/>
                </a:solidFill>
                <a:latin typeface="Myriad Pro" panose="020B0503030403020204" pitchFamily="34" charset="0"/>
              </a:rPr>
            </a:br>
            <a:r>
              <a:rPr lang="en-US" sz="900" dirty="0" smtClean="0">
                <a:solidFill>
                  <a:schemeClr val="bg2"/>
                </a:solidFill>
                <a:latin typeface="Myriad Pro" panose="020B0503030403020204" pitchFamily="34" charset="0"/>
              </a:rPr>
              <a:t>200 ft / 61 m</a:t>
            </a:r>
            <a:endParaRPr lang="en-US" sz="900" dirty="0">
              <a:solidFill>
                <a:schemeClr val="bg2"/>
              </a:solidFill>
              <a:latin typeface="Myriad Pro" panose="020B0503030403020204" pitchFamily="34" charset="0"/>
            </a:endParaRPr>
          </a:p>
        </p:txBody>
      </p:sp>
      <p:pic>
        <p:nvPicPr>
          <p:cNvPr id="14" name="Picture 13" descr="quad back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1" y="1798687"/>
            <a:ext cx="1998512" cy="215712"/>
          </a:xfrm>
          <a:prstGeom prst="rect">
            <a:avLst/>
          </a:prstGeom>
        </p:spPr>
      </p:pic>
      <p:sp>
        <p:nvSpPr>
          <p:cNvPr id="15" name="Pentagon 14"/>
          <p:cNvSpPr/>
          <p:nvPr/>
        </p:nvSpPr>
        <p:spPr>
          <a:xfrm>
            <a:off x="2289666" y="2381106"/>
            <a:ext cx="4168285" cy="322233"/>
          </a:xfrm>
          <a:prstGeom prst="homePlate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/>
                </a:solidFill>
                <a:latin typeface="Myriad Pro" panose="020B0503030403020204" pitchFamily="34" charset="0"/>
              </a:rPr>
              <a:t>Standard configuration support – 500 ft / 152 m</a:t>
            </a:r>
            <a:endParaRPr lang="en-US" sz="900" dirty="0">
              <a:solidFill>
                <a:schemeClr val="bg2"/>
              </a:solidFill>
              <a:latin typeface="Myriad Pro" panose="020B0503030403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4861" y="2381308"/>
            <a:ext cx="1981200" cy="756735"/>
            <a:chOff x="244861" y="2421179"/>
            <a:chExt cx="1981200" cy="756735"/>
          </a:xfrm>
        </p:grpSpPr>
        <p:sp>
          <p:nvSpPr>
            <p:cNvPr id="17" name="TextBox 16"/>
            <p:cNvSpPr txBox="1"/>
            <p:nvPr/>
          </p:nvSpPr>
          <p:spPr>
            <a:xfrm>
              <a:off x="297167" y="2421179"/>
              <a:ext cx="1864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6"/>
                </a:buClr>
              </a:pPr>
              <a:r>
                <a:rPr lang="en-US" sz="1000" dirty="0" smtClean="0">
                  <a:latin typeface="Myriad Pro" panose="020B0503030403020204" pitchFamily="34" charset="0"/>
                </a:rPr>
                <a:t>Clarity Matrix G2 </a:t>
              </a:r>
              <a:br>
                <a:rPr lang="en-US" sz="1000" dirty="0" smtClean="0">
                  <a:latin typeface="Myriad Pro" panose="020B0503030403020204" pitchFamily="34" charset="0"/>
                </a:rPr>
              </a:br>
              <a:r>
                <a:rPr lang="en-US" sz="1000" dirty="0" smtClean="0">
                  <a:latin typeface="Myriad Pro" panose="020B0503030403020204" pitchFamily="34" charset="0"/>
                </a:rPr>
                <a:t>Power Supply Module</a:t>
              </a:r>
            </a:p>
          </p:txBody>
        </p:sp>
        <p:pic>
          <p:nvPicPr>
            <p:cNvPr id="18" name="Picture 17" descr="ps front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861" y="2780508"/>
              <a:ext cx="1963270" cy="215960"/>
            </a:xfrm>
            <a:prstGeom prst="rect">
              <a:avLst/>
            </a:prstGeom>
          </p:spPr>
        </p:pic>
        <p:pic>
          <p:nvPicPr>
            <p:cNvPr id="19" name="Picture 18" descr="ps back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44861" y="2996468"/>
              <a:ext cx="1981200" cy="181446"/>
            </a:xfrm>
            <a:prstGeom prst="rect">
              <a:avLst/>
            </a:prstGeom>
          </p:spPr>
        </p:pic>
      </p:grpSp>
      <p:sp>
        <p:nvSpPr>
          <p:cNvPr id="20" name="Pentagon 19"/>
          <p:cNvSpPr/>
          <p:nvPr/>
        </p:nvSpPr>
        <p:spPr>
          <a:xfrm>
            <a:off x="4543425" y="2770808"/>
            <a:ext cx="1920965" cy="288726"/>
          </a:xfrm>
          <a:prstGeom prst="homePlate">
            <a:avLst/>
          </a:prstGeom>
          <a:solidFill>
            <a:schemeClr val="bg1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1">
            <a:schemeClr val="accent5"/>
          </a:lnRef>
          <a:fillRef idx="1003">
            <a:schemeClr val="lt2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Bulk cables and connectors support field-terminated lengths </a:t>
            </a:r>
            <a:endParaRPr lang="en-US" sz="9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9643" y="2763729"/>
            <a:ext cx="2260221" cy="295804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/>
                </a:solidFill>
                <a:latin typeface="Myriad Pro" panose="020B0503030403020204" pitchFamily="34" charset="0"/>
              </a:rPr>
              <a:t>Power Cable Lengths</a:t>
            </a:r>
            <a:endParaRPr lang="en-US" sz="900" dirty="0">
              <a:solidFill>
                <a:schemeClr val="bg2"/>
              </a:solidFill>
              <a:latin typeface="Myriad Pro" panose="020B0503030403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1700" y="2082343"/>
            <a:ext cx="7262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7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25 ft/7.6 m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2877794" y="2010061"/>
            <a:ext cx="15901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854410" y="2010061"/>
            <a:ext cx="15901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378649" y="2010061"/>
            <a:ext cx="15901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498014" y="2082343"/>
            <a:ext cx="8423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7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50 ft/15.2 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72886" y="2082343"/>
            <a:ext cx="8784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7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75 ft/22.8 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69658" y="2082343"/>
            <a:ext cx="1128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7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100 ft/30.4m</a:t>
            </a: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3325710" y="2010061"/>
            <a:ext cx="15901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352250" y="2010061"/>
            <a:ext cx="15901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67498" y="2082343"/>
            <a:ext cx="1128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7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200 ft/60m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17263" y="3197733"/>
            <a:ext cx="7262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7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25 ft/7.6 m</a:t>
            </a: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918117" y="3133200"/>
            <a:ext cx="15901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950613" y="3133200"/>
            <a:ext cx="15901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2434212" y="3133200"/>
            <a:ext cx="15901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538337" y="3197733"/>
            <a:ext cx="8423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7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50 ft/15.2 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53849" y="3197733"/>
            <a:ext cx="8784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7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75 ft/22.8 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65861" y="3197733"/>
            <a:ext cx="1128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7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100 ft/30.4m</a:t>
            </a:r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3406673" y="3133200"/>
            <a:ext cx="15901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433530" y="3133200"/>
            <a:ext cx="15901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991309" y="3197733"/>
            <a:ext cx="1128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7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200 ft/60m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283204" y="3545418"/>
            <a:ext cx="4224070" cy="396689"/>
            <a:chOff x="3580267" y="1301375"/>
            <a:chExt cx="2877684" cy="396689"/>
          </a:xfrm>
        </p:grpSpPr>
        <p:sp>
          <p:nvSpPr>
            <p:cNvPr id="47" name="Pentagon 46"/>
            <p:cNvSpPr/>
            <p:nvPr/>
          </p:nvSpPr>
          <p:spPr>
            <a:xfrm>
              <a:off x="4850860" y="1301375"/>
              <a:ext cx="1607091" cy="396688"/>
            </a:xfrm>
            <a:prstGeom prst="homePlate">
              <a:avLst/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accent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580267" y="1301376"/>
              <a:ext cx="1435829" cy="396688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5"/>
            </a:lnRef>
            <a:fillRef idx="1003">
              <a:schemeClr val="lt1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Pentagon 48"/>
          <p:cNvSpPr/>
          <p:nvPr/>
        </p:nvSpPr>
        <p:spPr>
          <a:xfrm>
            <a:off x="4412317" y="3983944"/>
            <a:ext cx="2094957" cy="406665"/>
          </a:xfrm>
          <a:prstGeom prst="homePlate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1003">
            <a:schemeClr val="lt2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aseline="30000" dirty="0">
                <a:solidFill>
                  <a:schemeClr val="accent1"/>
                </a:solidFill>
              </a:rPr>
              <a:t/>
            </a:r>
            <a:br>
              <a:rPr lang="en-US" sz="1400" baseline="30000" dirty="0">
                <a:solidFill>
                  <a:schemeClr val="accent1"/>
                </a:solidFill>
              </a:rPr>
            </a:br>
            <a:endParaRPr lang="en-US" sz="1300" baseline="30000" dirty="0">
              <a:solidFill>
                <a:schemeClr val="accent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89643" y="3983944"/>
            <a:ext cx="2122675" cy="403304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/>
                </a:solidFill>
                <a:latin typeface="Myriad Pro" panose="020B0503030403020204" pitchFamily="34" charset="0"/>
              </a:rPr>
              <a:t>FIBER CABLE LENGTHS</a:t>
            </a:r>
            <a:endParaRPr lang="en-US" sz="900" dirty="0">
              <a:solidFill>
                <a:schemeClr val="bg2"/>
              </a:solidFill>
              <a:latin typeface="Myriad Pro" panose="020B0503030403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02139" y="4518862"/>
            <a:ext cx="7262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7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65.6 </a:t>
            </a:r>
            <a:r>
              <a:rPr lang="en-US" sz="7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ft</a:t>
            </a:r>
            <a:r>
              <a:rPr lang="en-US" sz="7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/20m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3832092" y="4463269"/>
            <a:ext cx="15901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496211" y="4518862"/>
            <a:ext cx="8423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7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98.4 </a:t>
            </a:r>
            <a:r>
              <a:rPr lang="en-US" sz="7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ft</a:t>
            </a:r>
            <a:r>
              <a:rPr lang="en-US" sz="7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/30m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715300" y="3630738"/>
            <a:ext cx="13931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chemeClr val="bg2"/>
                </a:solidFill>
                <a:latin typeface="Myriad Pro" panose="020B0503030403020204" pitchFamily="34" charset="0"/>
              </a:rPr>
              <a:t>SINGLE MODE 10 km</a:t>
            </a:r>
            <a:endParaRPr lang="en-US" sz="900" dirty="0">
              <a:solidFill>
                <a:schemeClr val="bg2"/>
              </a:solidFill>
              <a:latin typeface="Myriad Pro" panose="020B0503030403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338966" y="3621498"/>
            <a:ext cx="20733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MUTLI-MODE 1000 </a:t>
            </a:r>
            <a:r>
              <a:rPr lang="en-US" sz="9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ft</a:t>
            </a:r>
            <a:r>
              <a:rPr lang="en-US" sz="9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/ 300 m</a:t>
            </a:r>
            <a:endParaRPr lang="en-US" sz="9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5" y="4109477"/>
            <a:ext cx="1865376" cy="21276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6" y="3937588"/>
            <a:ext cx="1838415" cy="251984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4373808" y="4000930"/>
            <a:ext cx="2073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Bulk </a:t>
            </a:r>
            <a:r>
              <a:rPr lang="en-US" sz="900" dirty="0">
                <a:solidFill>
                  <a:schemeClr val="bg1"/>
                </a:solidFill>
                <a:latin typeface="Myriad Pro" panose="020B0503030403020204" pitchFamily="34" charset="0"/>
              </a:rPr>
              <a:t>cables and connectors available to support </a:t>
            </a:r>
            <a:r>
              <a:rPr lang="en-US" sz="9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field-terminated </a:t>
            </a:r>
            <a:r>
              <a:rPr lang="en-US" sz="900" dirty="0">
                <a:solidFill>
                  <a:schemeClr val="bg1"/>
                </a:solidFill>
                <a:latin typeface="Myriad Pro" panose="020B0503030403020204" pitchFamily="34" charset="0"/>
              </a:rPr>
              <a:t>lengths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2176" y="1786985"/>
            <a:ext cx="2296629" cy="1953237"/>
          </a:xfrm>
          <a:prstGeom prst="rect">
            <a:avLst/>
          </a:prstGeom>
        </p:spPr>
      </p:pic>
      <p:cxnSp>
        <p:nvCxnSpPr>
          <p:cNvPr id="60" name="Straight Connector 59"/>
          <p:cNvCxnSpPr/>
          <p:nvPr/>
        </p:nvCxnSpPr>
        <p:spPr>
          <a:xfrm rot="5400000">
            <a:off x="3107125" y="4463269"/>
            <a:ext cx="15901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97167" y="3570812"/>
            <a:ext cx="1820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000" dirty="0" smtClean="0">
                <a:latin typeface="Myriad Pro" panose="020B0503030403020204" pitchFamily="34" charset="0"/>
              </a:rPr>
              <a:t>Clarity Matrix G2 </a:t>
            </a:r>
            <a:br>
              <a:rPr lang="en-US" sz="1000" dirty="0" smtClean="0">
                <a:latin typeface="Myriad Pro" panose="020B0503030403020204" pitchFamily="34" charset="0"/>
              </a:rPr>
            </a:br>
            <a:r>
              <a:rPr lang="en-US" sz="1000" dirty="0" smtClean="0">
                <a:latin typeface="Myriad Pro" panose="020B0503030403020204" pitchFamily="34" charset="0"/>
              </a:rPr>
              <a:t>Fiber Extension Module</a:t>
            </a:r>
          </a:p>
        </p:txBody>
      </p:sp>
    </p:spTree>
    <p:extLst>
      <p:ext uri="{BB962C8B-B14F-4D97-AF65-F5344CB8AC3E}">
        <p14:creationId xmlns:p14="http://schemas.microsoft.com/office/powerpoint/2010/main" val="215953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36079" y="1391502"/>
            <a:ext cx="3904185" cy="2456820"/>
          </a:xfrm>
        </p:spPr>
        <p:txBody>
          <a:bodyPr/>
          <a:lstStyle/>
          <a:p>
            <a:r>
              <a:rPr lang="en-US" dirty="0" smtClean="0"/>
              <a:t>Clarity Matrix Fiber Extension option is not available for the following models:</a:t>
            </a:r>
          </a:p>
          <a:p>
            <a:pPr lvl="1"/>
            <a:r>
              <a:rPr lang="en-US" dirty="0" smtClean="0"/>
              <a:t>HX60</a:t>
            </a:r>
          </a:p>
          <a:p>
            <a:pPr lvl="1"/>
            <a:r>
              <a:rPr lang="en-US" dirty="0" smtClean="0"/>
              <a:t>LX46S-3D</a:t>
            </a:r>
          </a:p>
          <a:p>
            <a:pPr lvl="1"/>
            <a:r>
              <a:rPr lang="en-US" dirty="0" smtClean="0"/>
              <a:t>MX46HDS</a:t>
            </a:r>
          </a:p>
          <a:p>
            <a:pPr lvl="1"/>
            <a:r>
              <a:rPr lang="en-US" dirty="0" smtClean="0"/>
              <a:t>MX55HDS</a:t>
            </a:r>
          </a:p>
          <a:p>
            <a:pPr lvl="1"/>
            <a:r>
              <a:rPr lang="en-US" dirty="0" smtClean="0"/>
              <a:t>LX46HDS</a:t>
            </a:r>
          </a:p>
          <a:p>
            <a:pPr lvl="1"/>
            <a:r>
              <a:rPr lang="en-US" dirty="0" smtClean="0"/>
              <a:t>LX55HDS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Video Extension Option Pricing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4592625" y="1307928"/>
          <a:ext cx="3866967" cy="2765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751"/>
                <a:gridCol w="1185108"/>
                <a:gridCol w="1185108"/>
              </a:tblGrid>
              <a:tr h="3723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latin typeface="Myriad Pro" panose="020B0503030403020204" pitchFamily="34" charset="0"/>
                        </a:rPr>
                        <a:t> Matrix </a:t>
                      </a:r>
                      <a:endParaRPr lang="en-US" sz="1400" b="1" i="0" u="none" strike="noStrike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solidFill>
                            <a:schemeClr val="bg2"/>
                          </a:solidFill>
                          <a:latin typeface="Myriad Pro" panose="020B0503030403020204" pitchFamily="34" charset="0"/>
                        </a:rPr>
                        <a:t>$ List </a:t>
                      </a:r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latin typeface="Myriad Pro" panose="020B0503030403020204" pitchFamily="34" charset="0"/>
                        </a:rPr>
                        <a:t>Price </a:t>
                      </a:r>
                      <a:endParaRPr lang="en-US" sz="1400" b="1" i="0" u="none" strike="noStrike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2"/>
                          </a:solidFill>
                          <a:latin typeface="Myriad Pro" panose="020B0503030403020204" pitchFamily="34" charset="0"/>
                        </a:rPr>
                        <a:t>€ List Price</a:t>
                      </a:r>
                      <a:endParaRPr lang="en-US" sz="1400" b="1" i="0" u="none" strike="noStrike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9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latin typeface="Myriad Pro" panose="020B0503030403020204" pitchFamily="34" charset="0"/>
                        </a:rPr>
                        <a:t>LX46HDU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latin typeface="Myriad Pro" panose="020B0503030403020204" pitchFamily="34" charset="0"/>
                        </a:rPr>
                        <a:t>$4,333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400" u="none" strike="noStrike" kern="1200" dirty="0" smtClean="0">
                          <a:latin typeface="Myriad Pro" panose="020B0503030403020204" pitchFamily="34" charset="0"/>
                        </a:rPr>
                        <a:t>€3,535</a:t>
                      </a:r>
                      <a:endParaRPr kumimoji="0" lang="en-US" sz="1400" b="0" i="0" u="none" strike="noStrike" kern="1200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99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accent6"/>
                          </a:solidFill>
                          <a:latin typeface="Myriad Pro" panose="020B0503030403020204" pitchFamily="34" charset="0"/>
                        </a:rPr>
                        <a:t>LX46HDU-F</a:t>
                      </a:r>
                      <a:endParaRPr lang="en-US" sz="1400" b="1" i="0" u="none" strike="noStrike" dirty="0">
                        <a:solidFill>
                          <a:schemeClr val="accent6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accent6"/>
                          </a:solidFill>
                          <a:latin typeface="Myriad Pro" panose="020B0503030403020204" pitchFamily="34" charset="0"/>
                        </a:rPr>
                        <a:t>$7,000</a:t>
                      </a:r>
                      <a:endParaRPr lang="en-US" sz="1400" b="1" i="0" u="none" strike="noStrike" dirty="0">
                        <a:solidFill>
                          <a:schemeClr val="accent6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dirty="0" smtClean="0">
                          <a:solidFill>
                            <a:schemeClr val="accent6"/>
                          </a:solidFill>
                          <a:latin typeface="Myriad Pro" panose="020B0503030403020204" pitchFamily="34" charset="0"/>
                        </a:rPr>
                        <a:t>€5,535</a:t>
                      </a:r>
                      <a:endParaRPr kumimoji="0" lang="en-US" sz="1400" b="1" i="0" u="none" strike="noStrike" kern="1200" dirty="0" smtClean="0">
                        <a:solidFill>
                          <a:schemeClr val="accent6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99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latin typeface="Myriad Pro" panose="020B0503030403020204" pitchFamily="34" charset="0"/>
                        </a:rPr>
                        <a:t>MX46HDU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latin typeface="Myriad Pro" panose="020B0503030403020204" pitchFamily="34" charset="0"/>
                        </a:rPr>
                        <a:t>$6,333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latin typeface="Myriad Pro" panose="020B0503030403020204" pitchFamily="34" charset="0"/>
                        </a:rPr>
                        <a:t>€5,300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9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accent6"/>
                          </a:solidFill>
                          <a:latin typeface="Myriad Pro" panose="020B0503030403020204" pitchFamily="34" charset="0"/>
                        </a:rPr>
                        <a:t>MX46HDU-F</a:t>
                      </a:r>
                      <a:endParaRPr lang="en-US" sz="1400" b="1" i="0" u="none" strike="noStrike" dirty="0">
                        <a:solidFill>
                          <a:schemeClr val="accent6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accent6"/>
                          </a:solidFill>
                          <a:latin typeface="Myriad Pro" panose="020B0503030403020204" pitchFamily="34" charset="0"/>
                        </a:rPr>
                        <a:t>$9,000</a:t>
                      </a:r>
                      <a:endParaRPr lang="en-US" sz="1400" b="1" i="0" u="none" strike="noStrike" dirty="0">
                        <a:solidFill>
                          <a:schemeClr val="accent6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dirty="0" smtClean="0">
                          <a:solidFill>
                            <a:schemeClr val="accent6"/>
                          </a:solidFill>
                          <a:latin typeface="Myriad Pro" panose="020B0503030403020204" pitchFamily="34" charset="0"/>
                        </a:rPr>
                        <a:t>€7,300</a:t>
                      </a:r>
                      <a:endParaRPr kumimoji="0" lang="en-US" sz="1400" b="1" i="0" u="none" strike="noStrike" kern="1200" dirty="0" smtClean="0">
                        <a:solidFill>
                          <a:schemeClr val="accent6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99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latin typeface="Myriad Pro" panose="020B0503030403020204" pitchFamily="34" charset="0"/>
                        </a:rPr>
                        <a:t>LX55HDU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latin typeface="Myriad Pro" panose="020B0503030403020204" pitchFamily="34" charset="0"/>
                        </a:rPr>
                        <a:t>$7,060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dirty="0" smtClean="0">
                          <a:latin typeface="Myriad Pro" panose="020B0503030403020204" pitchFamily="34" charset="0"/>
                        </a:rPr>
                        <a:t>€5,900</a:t>
                      </a:r>
                      <a:endParaRPr kumimoji="0" lang="en-US" sz="1400" b="0" i="0" u="none" strike="noStrike" kern="1200" dirty="0" smtClean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99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accent6"/>
                          </a:solidFill>
                          <a:latin typeface="Myriad Pro" panose="020B0503030403020204" pitchFamily="34" charset="0"/>
                        </a:rPr>
                        <a:t>LX55HDU-F</a:t>
                      </a:r>
                      <a:endParaRPr lang="en-US" sz="1400" b="1" i="0" u="none" strike="noStrike" dirty="0">
                        <a:solidFill>
                          <a:schemeClr val="accent6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accent6"/>
                          </a:solidFill>
                          <a:latin typeface="Myriad Pro" panose="020B0503030403020204" pitchFamily="34" charset="0"/>
                        </a:rPr>
                        <a:t>$9,727</a:t>
                      </a:r>
                      <a:endParaRPr lang="en-US" sz="1400" b="1" i="0" u="none" strike="noStrike" dirty="0">
                        <a:solidFill>
                          <a:schemeClr val="accent6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dirty="0" smtClean="0">
                          <a:solidFill>
                            <a:schemeClr val="accent6"/>
                          </a:solidFill>
                          <a:latin typeface="Myriad Pro" panose="020B0503030403020204" pitchFamily="34" charset="0"/>
                        </a:rPr>
                        <a:t>€7,900</a:t>
                      </a:r>
                      <a:endParaRPr kumimoji="0" lang="en-US" sz="1400" b="1" i="0" u="none" strike="noStrike" kern="1200" dirty="0" smtClean="0">
                        <a:solidFill>
                          <a:schemeClr val="accent6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99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latin typeface="Myriad Pro" panose="020B0503030403020204" pitchFamily="34" charset="0"/>
                        </a:rPr>
                        <a:t>MX55HDU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400" u="none" strike="noStrike" kern="1200" dirty="0" smtClean="0">
                          <a:latin typeface="Myriad Pro" panose="020B0503030403020204" pitchFamily="34" charset="0"/>
                        </a:rPr>
                        <a:t> $8,660</a:t>
                      </a:r>
                      <a:endParaRPr kumimoji="0" lang="en-US" sz="1400" b="0" i="0" u="none" strike="noStrike" kern="1200" dirty="0" smtClean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400" u="none" strike="noStrike" kern="1200" dirty="0" smtClean="0">
                          <a:latin typeface="Myriad Pro" panose="020B0503030403020204" pitchFamily="34" charset="0"/>
                        </a:rPr>
                        <a:t>€7,690</a:t>
                      </a:r>
                      <a:endParaRPr kumimoji="0" lang="en-US" sz="1400" b="0" i="0" u="none" strike="noStrike" kern="1200" dirty="0" smtClean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99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accent6"/>
                          </a:solidFill>
                          <a:latin typeface="Myriad Pro" panose="020B0503030403020204" pitchFamily="34" charset="0"/>
                        </a:rPr>
                        <a:t>MX55HDU-F</a:t>
                      </a:r>
                      <a:endParaRPr lang="en-US" sz="1400" b="1" i="0" u="none" strike="noStrike" dirty="0">
                        <a:solidFill>
                          <a:schemeClr val="accent6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400" b="1" u="none" strike="noStrike" kern="1200" dirty="0" smtClean="0">
                          <a:solidFill>
                            <a:schemeClr val="accent6"/>
                          </a:solidFill>
                          <a:latin typeface="Myriad Pro" panose="020B0503030403020204" pitchFamily="34" charset="0"/>
                        </a:rPr>
                        <a:t>$11,327</a:t>
                      </a:r>
                      <a:endParaRPr kumimoji="0" lang="en-US" sz="1400" b="1" i="0" u="none" strike="noStrike" kern="1200" dirty="0" smtClean="0">
                        <a:solidFill>
                          <a:schemeClr val="accent6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dirty="0" smtClean="0">
                          <a:solidFill>
                            <a:schemeClr val="accent6"/>
                          </a:solidFill>
                          <a:latin typeface="Myriad Pro" panose="020B0503030403020204" pitchFamily="34" charset="0"/>
                        </a:rPr>
                        <a:t>€9,690</a:t>
                      </a:r>
                      <a:endParaRPr kumimoji="0" lang="en-US" sz="1400" b="1" i="0" u="none" strike="noStrike" kern="1200" dirty="0" smtClean="0">
                        <a:solidFill>
                          <a:schemeClr val="accent6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73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Optic Cables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Standard length multimode cables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80463" y="1433756"/>
          <a:ext cx="8183073" cy="2322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255"/>
                <a:gridCol w="1581376"/>
                <a:gridCol w="3029192"/>
                <a:gridCol w="1127040"/>
                <a:gridCol w="731210"/>
              </a:tblGrid>
              <a:tr h="53302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Myriad Pro" panose="020B0503030403020204" pitchFamily="34" charset="0"/>
                        </a:rPr>
                        <a:t>Item</a:t>
                      </a:r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Myriad Pro" panose="020B0503030403020204" pitchFamily="34" charset="0"/>
                        </a:rPr>
                        <a:t>Description</a:t>
                      </a:r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Myriad Pro" panose="020B0503030403020204" pitchFamily="34" charset="0"/>
                        </a:rPr>
                        <a:t>Part Number</a:t>
                      </a:r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Myriad Pro" panose="020B0503030403020204" pitchFamily="34" charset="0"/>
                        </a:rPr>
                        <a:t>$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  <a:latin typeface="Myriad Pro" panose="020B0503030403020204" pitchFamily="34" charset="0"/>
                        </a:rPr>
                        <a:t> List Price</a:t>
                      </a:r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</a:tr>
              <a:tr h="82109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Myriad Pro" panose="020B0503030403020204" pitchFamily="34" charset="0"/>
                        </a:rPr>
                        <a:t>Fiber</a:t>
                      </a:r>
                      <a:r>
                        <a:rPr lang="fr-FR" sz="1400" dirty="0" smtClean="0">
                          <a:latin typeface="Myriad Pro" panose="020B0503030403020204" pitchFamily="34" charset="0"/>
                        </a:rPr>
                        <a:t> Multi Duplex LC- 65.6ft / 20m</a:t>
                      </a:r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10g OM3 50/125 micron multimode duplex Plenum fiber optic cable</a:t>
                      </a:r>
                      <a:endParaRPr lang="en-US" sz="1400" dirty="0" smtClean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159-0055-00</a:t>
                      </a:r>
                    </a:p>
                    <a:p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$80</a:t>
                      </a:r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</a:tr>
              <a:tr h="968366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latin typeface="Myriad Pro" panose="020B0503030403020204" pitchFamily="34" charset="0"/>
                        </a:rPr>
                        <a:t>Fiber</a:t>
                      </a:r>
                      <a:r>
                        <a:rPr lang="fr-FR" sz="1400" dirty="0" smtClean="0">
                          <a:latin typeface="Myriad Pro" panose="020B0503030403020204" pitchFamily="34" charset="0"/>
                        </a:rPr>
                        <a:t> Multi Duplex LC- 98.4ft</a:t>
                      </a:r>
                      <a:r>
                        <a:rPr lang="fr-FR" sz="14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fr-FR" sz="1400" dirty="0" smtClean="0">
                          <a:latin typeface="Myriad Pro" panose="020B0503030403020204" pitchFamily="34" charset="0"/>
                        </a:rPr>
                        <a:t>/ 30m</a:t>
                      </a:r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10g OM3 50/125 micron multimode duplex Plenum fiber optic cable</a:t>
                      </a:r>
                      <a:endParaRPr lang="en-US" sz="1400" dirty="0" smtClean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159-0054-00</a:t>
                      </a:r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$100</a:t>
                      </a:r>
                      <a:endParaRPr lang="en-US" sz="14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16" y="1989441"/>
            <a:ext cx="1426184" cy="1735800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 bwMode="auto">
          <a:xfrm>
            <a:off x="2189036" y="3767508"/>
            <a:ext cx="4765925" cy="104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7B20"/>
              </a:buClr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7B2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7B2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7B2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263" indent="0" algn="ctr">
              <a:buNone/>
            </a:pPr>
            <a:r>
              <a:rPr lang="en-US" sz="1400" b="1" i="1" dirty="0" smtClean="0">
                <a:solidFill>
                  <a:schemeClr val="bg1"/>
                </a:solidFill>
              </a:rPr>
              <a:t>Note: </a:t>
            </a:r>
            <a:r>
              <a:rPr lang="en-US" sz="1400" i="1" dirty="0" smtClean="0">
                <a:solidFill>
                  <a:schemeClr val="bg1"/>
                </a:solidFill>
              </a:rPr>
              <a:t>Single mode supported, but single mode transceivers and cables must be sourced from third party.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7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ght Theme">
  <a:themeElements>
    <a:clrScheme name="Leyard-Planar Light">
      <a:dk1>
        <a:srgbClr val="3C3C3C"/>
      </a:dk1>
      <a:lt1>
        <a:srgbClr val="3C3C3C"/>
      </a:lt1>
      <a:dk2>
        <a:srgbClr val="FFFFFF"/>
      </a:dk2>
      <a:lt2>
        <a:srgbClr val="3C3C3C"/>
      </a:lt2>
      <a:accent1>
        <a:srgbClr val="ED661A"/>
      </a:accent1>
      <a:accent2>
        <a:srgbClr val="26B8E7"/>
      </a:accent2>
      <a:accent3>
        <a:srgbClr val="961D24"/>
      </a:accent3>
      <a:accent4>
        <a:srgbClr val="003F66"/>
      </a:accent4>
      <a:accent5>
        <a:srgbClr val="8BC53F"/>
      </a:accent5>
      <a:accent6>
        <a:srgbClr val="E4011C"/>
      </a:accent6>
      <a:hlink>
        <a:srgbClr val="ED661A"/>
      </a:hlink>
      <a:folHlink>
        <a:srgbClr val="ED661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E1B4EB7E-851D-B544-9D93-99CC8929C11C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Planar">
      <a:dk1>
        <a:sysClr val="windowText" lastClr="000000"/>
      </a:dk1>
      <a:lt1>
        <a:sysClr val="window" lastClr="FFFFFF"/>
      </a:lt1>
      <a:dk2>
        <a:srgbClr val="004165"/>
      </a:dk2>
      <a:lt2>
        <a:srgbClr val="005B8D"/>
      </a:lt2>
      <a:accent1>
        <a:srgbClr val="0082CB"/>
      </a:accent1>
      <a:accent2>
        <a:srgbClr val="004165"/>
      </a:accent2>
      <a:accent3>
        <a:srgbClr val="265F7E"/>
      </a:accent3>
      <a:accent4>
        <a:srgbClr val="004165"/>
      </a:accent4>
      <a:accent5>
        <a:srgbClr val="005B8D"/>
      </a:accent5>
      <a:accent6>
        <a:srgbClr val="F47B20"/>
      </a:accent6>
      <a:hlink>
        <a:srgbClr val="005B8D"/>
      </a:hlink>
      <a:folHlink>
        <a:srgbClr val="F47B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Slide Light Red">
  <a:themeElements>
    <a:clrScheme name="Custom 6">
      <a:dk1>
        <a:srgbClr val="F57A20"/>
      </a:dk1>
      <a:lt1>
        <a:srgbClr val="3C3C3C"/>
      </a:lt1>
      <a:dk2>
        <a:srgbClr val="FFFFFF"/>
      </a:dk2>
      <a:lt2>
        <a:srgbClr val="3C3C3C"/>
      </a:lt2>
      <a:accent1>
        <a:srgbClr val="3C3C3C"/>
      </a:accent1>
      <a:accent2>
        <a:srgbClr val="3C3C3C"/>
      </a:accent2>
      <a:accent3>
        <a:srgbClr val="3C3C3C"/>
      </a:accent3>
      <a:accent4>
        <a:srgbClr val="3C3C3C"/>
      </a:accent4>
      <a:accent5>
        <a:srgbClr val="3C3C3C"/>
      </a:accent5>
      <a:accent6>
        <a:srgbClr val="FEFFFF"/>
      </a:accent6>
      <a:hlink>
        <a:srgbClr val="F57A20"/>
      </a:hlink>
      <a:folHlink>
        <a:srgbClr val="F57A2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26E2CEC5-0FD1-7340-9E58-A98A62701D27}"/>
    </a:ext>
  </a:extLst>
</a:theme>
</file>

<file path=ppt/theme/theme3.xml><?xml version="1.0" encoding="utf-8"?>
<a:theme xmlns:a="http://schemas.openxmlformats.org/drawingml/2006/main" name="Section Slide Light Green">
  <a:themeElements>
    <a:clrScheme name="Custom 6">
      <a:dk1>
        <a:srgbClr val="F57A20"/>
      </a:dk1>
      <a:lt1>
        <a:srgbClr val="3C3C3C"/>
      </a:lt1>
      <a:dk2>
        <a:srgbClr val="FFFFFF"/>
      </a:dk2>
      <a:lt2>
        <a:srgbClr val="3C3C3C"/>
      </a:lt2>
      <a:accent1>
        <a:srgbClr val="3C3C3C"/>
      </a:accent1>
      <a:accent2>
        <a:srgbClr val="3C3C3C"/>
      </a:accent2>
      <a:accent3>
        <a:srgbClr val="3C3C3C"/>
      </a:accent3>
      <a:accent4>
        <a:srgbClr val="3C3C3C"/>
      </a:accent4>
      <a:accent5>
        <a:srgbClr val="3C3C3C"/>
      </a:accent5>
      <a:accent6>
        <a:srgbClr val="FEFFFF"/>
      </a:accent6>
      <a:hlink>
        <a:srgbClr val="F57A20"/>
      </a:hlink>
      <a:folHlink>
        <a:srgbClr val="F57A2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8CAA7245-137C-3E4B-B22E-6B0396E4E14D}"/>
    </a:ext>
  </a:extLst>
</a:theme>
</file>

<file path=ppt/theme/theme4.xml><?xml version="1.0" encoding="utf-8"?>
<a:theme xmlns:a="http://schemas.openxmlformats.org/drawingml/2006/main" name="Section Slide Light Blue">
  <a:themeElements>
    <a:clrScheme name="Custom 6">
      <a:dk1>
        <a:srgbClr val="F57A20"/>
      </a:dk1>
      <a:lt1>
        <a:srgbClr val="3C3C3C"/>
      </a:lt1>
      <a:dk2>
        <a:srgbClr val="FFFFFF"/>
      </a:dk2>
      <a:lt2>
        <a:srgbClr val="3C3C3C"/>
      </a:lt2>
      <a:accent1>
        <a:srgbClr val="3C3C3C"/>
      </a:accent1>
      <a:accent2>
        <a:srgbClr val="3C3C3C"/>
      </a:accent2>
      <a:accent3>
        <a:srgbClr val="3C3C3C"/>
      </a:accent3>
      <a:accent4>
        <a:srgbClr val="3C3C3C"/>
      </a:accent4>
      <a:accent5>
        <a:srgbClr val="3C3C3C"/>
      </a:accent5>
      <a:accent6>
        <a:srgbClr val="FEFFFF"/>
      </a:accent6>
      <a:hlink>
        <a:srgbClr val="F57A20"/>
      </a:hlink>
      <a:folHlink>
        <a:srgbClr val="F57A2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DA1532E2-42C4-9043-8A5E-18C788D6E8DA}"/>
    </a:ext>
  </a:extLst>
</a:theme>
</file>

<file path=ppt/theme/theme5.xml><?xml version="1.0" encoding="utf-8"?>
<a:theme xmlns:a="http://schemas.openxmlformats.org/drawingml/2006/main" name="Section Slide Light Grey">
  <a:themeElements>
    <a:clrScheme name="Custom 6">
      <a:dk1>
        <a:srgbClr val="F57A20"/>
      </a:dk1>
      <a:lt1>
        <a:srgbClr val="3C3C3C"/>
      </a:lt1>
      <a:dk2>
        <a:srgbClr val="FFFFFF"/>
      </a:dk2>
      <a:lt2>
        <a:srgbClr val="3C3C3C"/>
      </a:lt2>
      <a:accent1>
        <a:srgbClr val="3C3C3C"/>
      </a:accent1>
      <a:accent2>
        <a:srgbClr val="3C3C3C"/>
      </a:accent2>
      <a:accent3>
        <a:srgbClr val="3C3C3C"/>
      </a:accent3>
      <a:accent4>
        <a:srgbClr val="3C3C3C"/>
      </a:accent4>
      <a:accent5>
        <a:srgbClr val="3C3C3C"/>
      </a:accent5>
      <a:accent6>
        <a:srgbClr val="FEFFFF"/>
      </a:accent6>
      <a:hlink>
        <a:srgbClr val="F57A20"/>
      </a:hlink>
      <a:folHlink>
        <a:srgbClr val="F57A2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70AEEF16-396E-A44F-B512-B521D3C47017}"/>
    </a:ext>
  </a:extLst>
</a:theme>
</file>

<file path=ppt/theme/theme6.xml><?xml version="1.0" encoding="utf-8"?>
<a:theme xmlns:a="http://schemas.openxmlformats.org/drawingml/2006/main" name="Section Slide Red">
  <a:themeElements>
    <a:clrScheme name="Custom 4 1">
      <a:dk1>
        <a:srgbClr val="FFFFFF"/>
      </a:dk1>
      <a:lt1>
        <a:srgbClr val="FFFFFF"/>
      </a:lt1>
      <a:dk2>
        <a:srgbClr val="3C3C3C"/>
      </a:dk2>
      <a:lt2>
        <a:srgbClr val="3C3C3C"/>
      </a:lt2>
      <a:accent1>
        <a:srgbClr val="EE4036"/>
      </a:accent1>
      <a:accent2>
        <a:srgbClr val="A9AAA9"/>
      </a:accent2>
      <a:accent3>
        <a:srgbClr val="F57A20"/>
      </a:accent3>
      <a:accent4>
        <a:srgbClr val="757675"/>
      </a:accent4>
      <a:accent5>
        <a:srgbClr val="F15929"/>
      </a:accent5>
      <a:accent6>
        <a:srgbClr val="EE4036"/>
      </a:accent6>
      <a:hlink>
        <a:srgbClr val="EE4036"/>
      </a:hlink>
      <a:folHlink>
        <a:srgbClr val="EE40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E5274D5A-C1D7-CC4E-B430-018E14F66D87}"/>
    </a:ext>
  </a:extLst>
</a:theme>
</file>

<file path=ppt/theme/theme7.xml><?xml version="1.0" encoding="utf-8"?>
<a:theme xmlns:a="http://schemas.openxmlformats.org/drawingml/2006/main" name="Section Slide Green">
  <a:themeElements>
    <a:clrScheme name="Custom 4 1">
      <a:dk1>
        <a:srgbClr val="FFFFFF"/>
      </a:dk1>
      <a:lt1>
        <a:srgbClr val="FFFFFF"/>
      </a:lt1>
      <a:dk2>
        <a:srgbClr val="3C3C3C"/>
      </a:dk2>
      <a:lt2>
        <a:srgbClr val="3C3C3C"/>
      </a:lt2>
      <a:accent1>
        <a:srgbClr val="EE4036"/>
      </a:accent1>
      <a:accent2>
        <a:srgbClr val="A9AAA9"/>
      </a:accent2>
      <a:accent3>
        <a:srgbClr val="F57A20"/>
      </a:accent3>
      <a:accent4>
        <a:srgbClr val="757675"/>
      </a:accent4>
      <a:accent5>
        <a:srgbClr val="F15929"/>
      </a:accent5>
      <a:accent6>
        <a:srgbClr val="EE4036"/>
      </a:accent6>
      <a:hlink>
        <a:srgbClr val="EE4036"/>
      </a:hlink>
      <a:folHlink>
        <a:srgbClr val="EE40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B2CDCA9E-BB0C-A040-919A-4639699160EC}"/>
    </a:ext>
  </a:extLst>
</a:theme>
</file>

<file path=ppt/theme/theme8.xml><?xml version="1.0" encoding="utf-8"?>
<a:theme xmlns:a="http://schemas.openxmlformats.org/drawingml/2006/main" name="Section Slide Blue">
  <a:themeElements>
    <a:clrScheme name="Custom 4 1">
      <a:dk1>
        <a:srgbClr val="FFFFFF"/>
      </a:dk1>
      <a:lt1>
        <a:srgbClr val="FFFFFF"/>
      </a:lt1>
      <a:dk2>
        <a:srgbClr val="3C3C3C"/>
      </a:dk2>
      <a:lt2>
        <a:srgbClr val="3C3C3C"/>
      </a:lt2>
      <a:accent1>
        <a:srgbClr val="EE4036"/>
      </a:accent1>
      <a:accent2>
        <a:srgbClr val="A9AAA9"/>
      </a:accent2>
      <a:accent3>
        <a:srgbClr val="F57A20"/>
      </a:accent3>
      <a:accent4>
        <a:srgbClr val="757675"/>
      </a:accent4>
      <a:accent5>
        <a:srgbClr val="F15929"/>
      </a:accent5>
      <a:accent6>
        <a:srgbClr val="EE4036"/>
      </a:accent6>
      <a:hlink>
        <a:srgbClr val="EE4036"/>
      </a:hlink>
      <a:folHlink>
        <a:srgbClr val="EE40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5F462444-045A-ED49-BDF0-F6EE8A9BB217}"/>
    </a:ext>
  </a:extLst>
</a:theme>
</file>

<file path=ppt/theme/theme9.xml><?xml version="1.0" encoding="utf-8"?>
<a:theme xmlns:a="http://schemas.openxmlformats.org/drawingml/2006/main" name="Section Slide Grey">
  <a:themeElements>
    <a:clrScheme name="Custom 4 1">
      <a:dk1>
        <a:srgbClr val="FFFFFF"/>
      </a:dk1>
      <a:lt1>
        <a:srgbClr val="FFFFFF"/>
      </a:lt1>
      <a:dk2>
        <a:srgbClr val="3C3C3C"/>
      </a:dk2>
      <a:lt2>
        <a:srgbClr val="3C3C3C"/>
      </a:lt2>
      <a:accent1>
        <a:srgbClr val="EE4036"/>
      </a:accent1>
      <a:accent2>
        <a:srgbClr val="A9AAA9"/>
      </a:accent2>
      <a:accent3>
        <a:srgbClr val="F57A20"/>
      </a:accent3>
      <a:accent4>
        <a:srgbClr val="757675"/>
      </a:accent4>
      <a:accent5>
        <a:srgbClr val="F15929"/>
      </a:accent5>
      <a:accent6>
        <a:srgbClr val="EE4036"/>
      </a:accent6>
      <a:hlink>
        <a:srgbClr val="EE4036"/>
      </a:hlink>
      <a:folHlink>
        <a:srgbClr val="EE40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43C90402-F253-9A46-AFF4-2F47271508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8F88F4CBB024BB342962F6215470C" ma:contentTypeVersion="4" ma:contentTypeDescription="Create a new document." ma:contentTypeScope="" ma:versionID="f824fd14b168d41c7845c6c2d6644b08">
  <xsd:schema xmlns:xsd="http://www.w3.org/2001/XMLSchema" xmlns:p="http://schemas.microsoft.com/office/2006/metadata/properties" targetNamespace="http://schemas.microsoft.com/office/2006/metadata/properties" ma:root="true" ma:fieldsID="bfb85531492299a443187b2d09fe2a1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EBBA4E-D582-4D66-93E1-D95B26DEDCA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52EB246-FB5F-4B6F-BD62-5E5A485E8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5AD57AA-4DA0-47F1-8FED-9C84F0A451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2234 PLNR.Corp-Prsntn_PPT-OverviewREV3.potx</Template>
  <TotalTime>15729</TotalTime>
  <Words>851</Words>
  <Application>Microsoft Office PowerPoint</Application>
  <PresentationFormat>On-screen Show (16:9)</PresentationFormat>
  <Paragraphs>183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Arial</vt:lpstr>
      <vt:lpstr>Bell Gothic Std Black</vt:lpstr>
      <vt:lpstr>Consolas</vt:lpstr>
      <vt:lpstr>helvetica</vt:lpstr>
      <vt:lpstr>Myriad Pro</vt:lpstr>
      <vt:lpstr>Times New Roman</vt:lpstr>
      <vt:lpstr>Wingdings</vt:lpstr>
      <vt:lpstr>Wingdings 2</vt:lpstr>
      <vt:lpstr>Light Theme</vt:lpstr>
      <vt:lpstr>Section Slide Light Red</vt:lpstr>
      <vt:lpstr>Section Slide Light Green</vt:lpstr>
      <vt:lpstr>Section Slide Light Blue</vt:lpstr>
      <vt:lpstr>Section Slide Light Grey</vt:lpstr>
      <vt:lpstr>Section Slide Red</vt:lpstr>
      <vt:lpstr>Section Slide Green</vt:lpstr>
      <vt:lpstr>Section Slide Blue</vt:lpstr>
      <vt:lpstr>Section Slide Grey</vt:lpstr>
      <vt:lpstr>CLARITY MATRIX FIBER VIDEO EXTENSION</vt:lpstr>
      <vt:lpstr>Video Fiber Extension on Video Walls</vt:lpstr>
      <vt:lpstr>Clarity Matrix Fiber Video Extension Module Option</vt:lpstr>
      <vt:lpstr>Overview of Design</vt:lpstr>
      <vt:lpstr>Fiber Video Extension Module</vt:lpstr>
      <vt:lpstr>Panel Interface Board</vt:lpstr>
      <vt:lpstr>Clarity Matrix G2</vt:lpstr>
      <vt:lpstr>Fiber Video Extension Option Pricing</vt:lpstr>
      <vt:lpstr>Fiber Optic Cables</vt:lpstr>
      <vt:lpstr>Bulk Fiber Cable and Components &amp; Termination Kit</vt:lpstr>
      <vt:lpstr>Bulk Fiber Ordering Examples</vt:lpstr>
      <vt:lpstr>Bulk Fiber Ordering Examples</vt:lpstr>
      <vt:lpstr>Bulk Fiber Ordering Examples</vt:lpstr>
      <vt:lpstr>Sales Tools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Planar Corporate Overview Presentation - January 2016</dc:title>
  <dc:creator>Stacey Moore</dc:creator>
  <dc:description>PresentationLoad.com</dc:description>
  <cp:lastModifiedBy>Danielle Schisler</cp:lastModifiedBy>
  <cp:revision>1401</cp:revision>
  <cp:lastPrinted>2016-04-08T21:45:04Z</cp:lastPrinted>
  <dcterms:created xsi:type="dcterms:W3CDTF">2007-11-27T23:54:21Z</dcterms:created>
  <dcterms:modified xsi:type="dcterms:W3CDTF">2016-06-01T19:03:01Z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0x0101006BA8F88F4CBB024BB342962F6215470C</vt:lpwstr>
  </property>
</Properties>
</file>