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theme/theme5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6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7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64" r:id="rId4"/>
    <p:sldMasterId id="2147484676" r:id="rId5"/>
    <p:sldMasterId id="2147484680" r:id="rId6"/>
    <p:sldMasterId id="2147484684" r:id="rId7"/>
    <p:sldMasterId id="2147484688" r:id="rId8"/>
    <p:sldMasterId id="2147484645" r:id="rId9"/>
    <p:sldMasterId id="2147484641" r:id="rId10"/>
    <p:sldMasterId id="2147484637" r:id="rId11"/>
    <p:sldMasterId id="2147484633" r:id="rId12"/>
  </p:sldMasterIdLst>
  <p:notesMasterIdLst>
    <p:notesMasterId r:id="rId84"/>
  </p:notesMasterIdLst>
  <p:handoutMasterIdLst>
    <p:handoutMasterId r:id="rId85"/>
  </p:handoutMasterIdLst>
  <p:sldIdLst>
    <p:sldId id="256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77" r:id="rId34"/>
    <p:sldId id="278" r:id="rId35"/>
    <p:sldId id="279" r:id="rId36"/>
    <p:sldId id="280" r:id="rId37"/>
    <p:sldId id="281" r:id="rId38"/>
    <p:sldId id="282" r:id="rId39"/>
    <p:sldId id="283" r:id="rId40"/>
    <p:sldId id="284" r:id="rId41"/>
    <p:sldId id="285" r:id="rId42"/>
    <p:sldId id="286" r:id="rId43"/>
    <p:sldId id="287" r:id="rId44"/>
    <p:sldId id="288" r:id="rId45"/>
    <p:sldId id="289" r:id="rId46"/>
    <p:sldId id="290" r:id="rId47"/>
    <p:sldId id="291" r:id="rId48"/>
    <p:sldId id="292" r:id="rId49"/>
    <p:sldId id="293" r:id="rId50"/>
    <p:sldId id="294" r:id="rId51"/>
    <p:sldId id="295" r:id="rId52"/>
    <p:sldId id="296" r:id="rId53"/>
    <p:sldId id="297" r:id="rId54"/>
    <p:sldId id="298" r:id="rId55"/>
    <p:sldId id="299" r:id="rId56"/>
    <p:sldId id="300" r:id="rId57"/>
    <p:sldId id="301" r:id="rId58"/>
    <p:sldId id="302" r:id="rId59"/>
    <p:sldId id="303" r:id="rId60"/>
    <p:sldId id="304" r:id="rId61"/>
    <p:sldId id="305" r:id="rId62"/>
    <p:sldId id="306" r:id="rId63"/>
    <p:sldId id="307" r:id="rId64"/>
    <p:sldId id="308" r:id="rId65"/>
    <p:sldId id="309" r:id="rId66"/>
    <p:sldId id="310" r:id="rId67"/>
    <p:sldId id="311" r:id="rId68"/>
    <p:sldId id="312" r:id="rId69"/>
    <p:sldId id="313" r:id="rId70"/>
    <p:sldId id="314" r:id="rId71"/>
    <p:sldId id="315" r:id="rId72"/>
    <p:sldId id="316" r:id="rId73"/>
    <p:sldId id="317" r:id="rId74"/>
    <p:sldId id="318" r:id="rId75"/>
    <p:sldId id="319" r:id="rId76"/>
    <p:sldId id="320" r:id="rId77"/>
    <p:sldId id="321" r:id="rId78"/>
    <p:sldId id="322" r:id="rId79"/>
    <p:sldId id="323" r:id="rId80"/>
    <p:sldId id="324" r:id="rId81"/>
    <p:sldId id="325" r:id="rId82"/>
    <p:sldId id="326" r:id="rId83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4036"/>
    <a:srgbClr val="3D3D3D"/>
    <a:srgbClr val="494949"/>
    <a:srgbClr val="EF4036"/>
    <a:srgbClr val="414141"/>
    <a:srgbClr val="3B3B3B"/>
    <a:srgbClr val="2A2A2A"/>
    <a:srgbClr val="1D1D1D"/>
    <a:srgbClr val="4D4D4D"/>
    <a:srgbClr val="6969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58" autoAdjust="0"/>
    <p:restoredTop sz="94541" autoAdjust="0"/>
  </p:normalViewPr>
  <p:slideViewPr>
    <p:cSldViewPr snapToGrid="0">
      <p:cViewPr varScale="1">
        <p:scale>
          <a:sx n="141" d="100"/>
          <a:sy n="141" d="100"/>
        </p:scale>
        <p:origin x="648" y="1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-3834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76" Type="http://schemas.openxmlformats.org/officeDocument/2006/relationships/slide" Target="slides/slide64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9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slide" Target="slides/slide54.xml"/><Relationship Id="rId74" Type="http://schemas.openxmlformats.org/officeDocument/2006/relationships/slide" Target="slides/slide62.xml"/><Relationship Id="rId79" Type="http://schemas.openxmlformats.org/officeDocument/2006/relationships/slide" Target="slides/slide67.xml"/><Relationship Id="rId87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49.xml"/><Relationship Id="rId82" Type="http://schemas.openxmlformats.org/officeDocument/2006/relationships/slide" Target="slides/slide70.xml"/><Relationship Id="rId19" Type="http://schemas.openxmlformats.org/officeDocument/2006/relationships/slide" Target="slides/slide7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77" Type="http://schemas.openxmlformats.org/officeDocument/2006/relationships/slide" Target="slides/slide65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80" Type="http://schemas.openxmlformats.org/officeDocument/2006/relationships/slide" Target="slides/slide68.xml"/><Relationship Id="rId85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slide" Target="slides/slide55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slide" Target="slides/slide58.xml"/><Relationship Id="rId75" Type="http://schemas.openxmlformats.org/officeDocument/2006/relationships/slide" Target="slides/slide63.xml"/><Relationship Id="rId83" Type="http://schemas.openxmlformats.org/officeDocument/2006/relationships/slide" Target="slides/slide71.xml"/><Relationship Id="rId88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slide" Target="slides/slide61.xml"/><Relationship Id="rId78" Type="http://schemas.openxmlformats.org/officeDocument/2006/relationships/slide" Target="slides/slide66.xml"/><Relationship Id="rId81" Type="http://schemas.openxmlformats.org/officeDocument/2006/relationships/slide" Target="slides/slide69.xml"/><Relationship Id="rId86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noProof="1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noProof="1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noProof="1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noProof="1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DA17669A-5BB7-4D94-B429-607C76D7E0D9}" type="slidenum">
              <a:rPr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1892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9F7B9195-2302-403D-B502-E5C28785365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32334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56692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00080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74083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2843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92694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73183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36206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01732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82993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85442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957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68757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6417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96198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36193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0613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16707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86687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17338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75727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89198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2348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11245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60571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69641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35746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8327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391544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13604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367539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177880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915986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775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642888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530647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130348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526773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745305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962669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212458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452574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396914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975664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MX55HDU</a:t>
            </a:r>
          </a:p>
          <a:p>
            <a:r>
              <a:rPr lang="en-US" dirty="0" smtClean="0"/>
              <a:t>-3.9mm</a:t>
            </a:r>
          </a:p>
          <a:p>
            <a:r>
              <a:rPr lang="en-US" dirty="0" smtClean="0"/>
              <a:t>-ADA Compliant</a:t>
            </a:r>
          </a:p>
          <a:p>
            <a:r>
              <a:rPr lang="en-US" dirty="0" smtClean="0"/>
              <a:t>HX60 Maintains the Matrix 1 architecture</a:t>
            </a:r>
          </a:p>
          <a:p>
            <a:r>
              <a:rPr lang="en-US" dirty="0" smtClean="0"/>
              <a:t>800 Nits for MX</a:t>
            </a:r>
          </a:p>
          <a:p>
            <a:r>
              <a:rPr lang="en-US" dirty="0" smtClean="0"/>
              <a:t>LX Modules are changing</a:t>
            </a:r>
          </a:p>
          <a:p>
            <a:r>
              <a:rPr lang="en-US" dirty="0" smtClean="0"/>
              <a:t>-</a:t>
            </a:r>
            <a:r>
              <a:rPr lang="en-US" baseline="0" dirty="0" smtClean="0"/>
              <a:t> </a:t>
            </a:r>
            <a:r>
              <a:rPr lang="en-US" dirty="0" smtClean="0"/>
              <a:t>500 Nits for LX</a:t>
            </a:r>
          </a:p>
          <a:p>
            <a:pPr>
              <a:buFontTx/>
              <a:buChar char="-"/>
            </a:pPr>
            <a:r>
              <a:rPr lang="en-US" dirty="0" smtClean="0"/>
              <a:t>Increased Depth (4.6”)</a:t>
            </a:r>
          </a:p>
          <a:p>
            <a:pPr>
              <a:buFontTx/>
              <a:buChar char="-"/>
            </a:pPr>
            <a:r>
              <a:rPr lang="en-US" dirty="0" smtClean="0"/>
              <a:t>20% lower power</a:t>
            </a:r>
            <a:r>
              <a:rPr lang="en-US" baseline="0" dirty="0" smtClean="0"/>
              <a:t> consumption</a:t>
            </a:r>
          </a:p>
          <a:p>
            <a:pPr>
              <a:buFontTx/>
              <a:buNone/>
            </a:pPr>
            <a:r>
              <a:rPr lang="en-US" baseline="0" dirty="0" smtClean="0"/>
              <a:t>Matrix 3D 46”</a:t>
            </a:r>
          </a:p>
          <a:p>
            <a:pPr>
              <a:buFontTx/>
              <a:buNone/>
            </a:pPr>
            <a:r>
              <a:rPr lang="en-US" baseline="0" dirty="0" smtClean="0"/>
              <a:t>PS5580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49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9505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984104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71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67389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34419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35307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44131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7B9195-2302-403D-B502-E5C287853655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2276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9880"/>
            <a:ext cx="9144972" cy="5155129"/>
          </a:xfrm>
          <a:prstGeom prst="rect">
            <a:avLst/>
          </a:prstGeom>
        </p:spPr>
      </p:pic>
      <p:sp>
        <p:nvSpPr>
          <p:cNvPr id="8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43263" y="2463810"/>
            <a:ext cx="7772400" cy="3292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eaLnBrk="1" hangingPunct="1">
              <a:spcBef>
                <a:spcPct val="0"/>
              </a:spcBef>
            </a:pPr>
            <a:r>
              <a:rPr lang="en-US" noProof="1" smtClean="0">
                <a:latin typeface="Arial" pitchFamily="34" charset="0"/>
                <a:cs typeface="Arial" pitchFamily="34" charset="0"/>
              </a:rPr>
              <a:t>Presented by 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290457" y="1612537"/>
            <a:ext cx="6532" cy="1293223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4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33738" y="1944013"/>
            <a:ext cx="7772400" cy="454479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chemeClr val="tx1"/>
                </a:solidFill>
                <a:latin typeface="helvetica" charset="0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cap="none" noProof="1" smtClean="0">
                <a:effectLst/>
                <a:latin typeface="Arial" pitchFamily="34" charset="0"/>
                <a:cs typeface="Arial" pitchFamily="34" charset="0"/>
              </a:rPr>
              <a:t>CORPORATE OVERVIEW</a:t>
            </a:r>
            <a:endParaRPr lang="en-US" sz="3600" cap="none" noProof="1" smtClean="0">
              <a:solidFill>
                <a:schemeClr val="accent3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710" y="2104159"/>
            <a:ext cx="1700472" cy="5017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7" y="1944013"/>
            <a:ext cx="1601194" cy="711646"/>
          </a:xfrm>
          <a:prstGeom prst="rect">
            <a:avLst/>
          </a:prstGeom>
        </p:spPr>
      </p:pic>
      <p:sp>
        <p:nvSpPr>
          <p:cNvPr id="12" name="Title 7"/>
          <p:cNvSpPr txBox="1">
            <a:spLocks/>
          </p:cNvSpPr>
          <p:nvPr userDrawn="1"/>
        </p:nvSpPr>
        <p:spPr>
          <a:xfrm>
            <a:off x="382247" y="4843812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cap="none" dirty="0" smtClean="0">
                <a:latin typeface="+mn-lt"/>
              </a:rPr>
              <a:t>Confidential</a:t>
            </a:r>
            <a:endParaRPr lang="en-US" sz="600" b="0" cap="non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0625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(Center)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700637" y="1235553"/>
            <a:ext cx="7398589" cy="283889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/>
          <a:lstStyle>
            <a:lvl1pPr>
              <a:buClr>
                <a:schemeClr val="accent1"/>
              </a:buCl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342805" y="686014"/>
            <a:ext cx="8678862" cy="373568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231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(Center) and Text (Below)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233294" y="1246506"/>
            <a:ext cx="6560911" cy="252277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/>
          <a:lstStyle>
            <a:lvl1pPr>
              <a:buClr>
                <a:schemeClr val="accent1"/>
              </a:buCl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1230099" y="3842414"/>
            <a:ext cx="6585857" cy="457535"/>
          </a:xfrm>
          <a:prstGeom prst="rect">
            <a:avLst/>
          </a:prstGeom>
        </p:spPr>
        <p:txBody>
          <a:bodyPr/>
          <a:lstStyle>
            <a:lvl1pPr>
              <a:buNone/>
              <a:defRPr>
                <a:latin typeface="Myriad Pro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342805" y="686014"/>
            <a:ext cx="8678862" cy="373568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895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(Full Screen)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3999" cy="4654296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buClr>
                <a:schemeClr val="accent1"/>
              </a:buCl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3232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420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9880"/>
            <a:ext cx="9144970" cy="5155129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ctrTitle" hasCustomPrompt="1"/>
          </p:nvPr>
        </p:nvSpPr>
        <p:spPr>
          <a:xfrm>
            <a:off x="348343" y="2348854"/>
            <a:ext cx="7772400" cy="454479"/>
          </a:xfrm>
          <a:prstGeom prst="rect">
            <a:avLst/>
          </a:prstGeom>
        </p:spPr>
        <p:txBody>
          <a:bodyPr anchor="b"/>
          <a:lstStyle>
            <a:lvl1pPr marR="9144" algn="l">
              <a:defRPr sz="2800" b="1" cap="all" spc="0" baseline="0">
                <a:solidFill>
                  <a:schemeClr val="tx1"/>
                </a:solidFill>
                <a:effectLst/>
              </a:defRPr>
            </a:lvl1pPr>
            <a:extLst/>
          </a:lstStyle>
          <a:p>
            <a:r>
              <a:rPr lang="en-US" dirty="0" smtClean="0"/>
              <a:t>Thank you</a:t>
            </a:r>
            <a:endParaRPr lang="en-US" dirty="0"/>
          </a:p>
        </p:txBody>
      </p:sp>
      <p:pic>
        <p:nvPicPr>
          <p:cNvPr id="12" name="Picture 11" descr="tre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892" y="4527576"/>
            <a:ext cx="205202" cy="205202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595661" y="4530411"/>
            <a:ext cx="272863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7663" indent="-347663">
              <a:buClr>
                <a:schemeClr val="accent6"/>
              </a:buClr>
            </a:pPr>
            <a:r>
              <a:rPr lang="en-US" sz="800" dirty="0" smtClean="0">
                <a:solidFill>
                  <a:schemeClr val="bg2"/>
                </a:solidFill>
                <a:latin typeface="Myriad Pro" pitchFamily="34" charset="0"/>
              </a:rPr>
              <a:t>Consider the environment before printing this presentation.</a:t>
            </a:r>
          </a:p>
        </p:txBody>
      </p:sp>
      <p:sp>
        <p:nvSpPr>
          <p:cNvPr id="14" name="Title 7"/>
          <p:cNvSpPr txBox="1">
            <a:spLocks/>
          </p:cNvSpPr>
          <p:nvPr userDrawn="1"/>
        </p:nvSpPr>
        <p:spPr>
          <a:xfrm>
            <a:off x="382247" y="4843812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cap="none" dirty="0" smtClean="0">
                <a:latin typeface="+mn-lt"/>
              </a:rPr>
              <a:t>Confidential</a:t>
            </a:r>
            <a:endParaRPr lang="en-US" sz="600" b="0" cap="non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678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yard Light Layou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536079" y="1352034"/>
            <a:ext cx="8195733" cy="6858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1600">
                <a:latin typeface="Myriad Pro" pitchFamily="34" charset="0"/>
              </a:defRPr>
            </a:lvl1pPr>
            <a:lvl2pPr>
              <a:buClr>
                <a:schemeClr val="accent1"/>
              </a:buClr>
              <a:defRPr sz="1600">
                <a:latin typeface="Myriad Pro" pitchFamily="34" charset="0"/>
              </a:defRPr>
            </a:lvl2pPr>
            <a:lvl3pPr>
              <a:buClr>
                <a:schemeClr val="accent1"/>
              </a:buClr>
              <a:defRPr sz="1600">
                <a:latin typeface="Myriad Pro" pitchFamily="34" charset="0"/>
              </a:defRPr>
            </a:lvl3pPr>
            <a:lvl4pPr>
              <a:buClr>
                <a:schemeClr val="accent1"/>
              </a:buClr>
              <a:defRPr sz="1600">
                <a:latin typeface="Myriad Pro" pitchFamily="34" charset="0"/>
              </a:defRPr>
            </a:lvl4pPr>
            <a:lvl5pPr>
              <a:buClr>
                <a:schemeClr val="accent1"/>
              </a:buClr>
              <a:defRPr sz="1600">
                <a:latin typeface="Myriad Pro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342805" y="686014"/>
            <a:ext cx="8678862" cy="373568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217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yard Light Layou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30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yard Light Layout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852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342805" y="686014"/>
            <a:ext cx="8678862" cy="373568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144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Slide Light 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 hasCustomPrompt="1"/>
          </p:nvPr>
        </p:nvSpPr>
        <p:spPr>
          <a:xfrm>
            <a:off x="348343" y="1944456"/>
            <a:ext cx="7772400" cy="454479"/>
          </a:xfrm>
          <a:prstGeom prst="rect">
            <a:avLst/>
          </a:prstGeom>
        </p:spPr>
        <p:txBody>
          <a:bodyPr anchor="b"/>
          <a:lstStyle>
            <a:lvl1pPr marR="9144" algn="l">
              <a:defRPr sz="2800" b="1" cap="all" spc="0" baseline="0">
                <a:solidFill>
                  <a:schemeClr val="tx1"/>
                </a:solidFill>
                <a:effectLst/>
              </a:defRPr>
            </a:lvl1pPr>
            <a:extLst/>
          </a:lstStyle>
          <a:p>
            <a:r>
              <a:rPr lang="en-US" dirty="0" smtClean="0"/>
              <a:t>Click to edit master headline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48343" y="2464253"/>
            <a:ext cx="7772400" cy="329293"/>
          </a:xfrm>
          <a:prstGeom prst="rect">
            <a:avLst/>
          </a:prstGeom>
        </p:spPr>
        <p:txBody>
          <a:bodyPr lIns="100584" anchor="ctr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accent3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40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lide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9880"/>
            <a:ext cx="9144970" cy="5155129"/>
          </a:xfrm>
          <a:prstGeom prst="rect">
            <a:avLst/>
          </a:prstGeom>
        </p:spPr>
      </p:pic>
      <p:sp>
        <p:nvSpPr>
          <p:cNvPr id="10" name="Title 7"/>
          <p:cNvSpPr>
            <a:spLocks noGrp="1"/>
          </p:cNvSpPr>
          <p:nvPr>
            <p:ph type="ctrTitle" hasCustomPrompt="1"/>
          </p:nvPr>
        </p:nvSpPr>
        <p:spPr>
          <a:xfrm>
            <a:off x="348343" y="1944456"/>
            <a:ext cx="7772400" cy="454479"/>
          </a:xfrm>
          <a:prstGeom prst="rect">
            <a:avLst/>
          </a:prstGeom>
        </p:spPr>
        <p:txBody>
          <a:bodyPr anchor="b"/>
          <a:lstStyle>
            <a:lvl1pPr marR="9144" algn="l">
              <a:defRPr sz="2800" b="1" cap="all" spc="0" baseline="0">
                <a:solidFill>
                  <a:schemeClr val="bg1"/>
                </a:solidFill>
                <a:effectLst/>
              </a:defRPr>
            </a:lvl1pPr>
            <a:extLst/>
          </a:lstStyle>
          <a:p>
            <a:r>
              <a:rPr lang="en-US" dirty="0" smtClean="0"/>
              <a:t>Click to edit master headline</a:t>
            </a:r>
            <a:endParaRPr lang="en-US" dirty="0"/>
          </a:p>
        </p:txBody>
      </p:sp>
      <p:sp>
        <p:nvSpPr>
          <p:cNvPr id="11" name="Subtitle 8"/>
          <p:cNvSpPr>
            <a:spLocks noGrp="1"/>
          </p:cNvSpPr>
          <p:nvPr>
            <p:ph type="subTitle" idx="1"/>
          </p:nvPr>
        </p:nvSpPr>
        <p:spPr>
          <a:xfrm>
            <a:off x="348343" y="2464253"/>
            <a:ext cx="7772400" cy="329293"/>
          </a:xfrm>
          <a:prstGeom prst="rect">
            <a:avLst/>
          </a:prstGeom>
        </p:spPr>
        <p:txBody>
          <a:bodyPr lIns="100584" anchor="ctr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itle 7"/>
          <p:cNvSpPr txBox="1">
            <a:spLocks/>
          </p:cNvSpPr>
          <p:nvPr userDrawn="1"/>
        </p:nvSpPr>
        <p:spPr>
          <a:xfrm>
            <a:off x="382247" y="4843812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cap="none" dirty="0" smtClean="0">
                <a:latin typeface="+mn-lt"/>
              </a:rPr>
              <a:t>Confidential</a:t>
            </a:r>
            <a:endParaRPr lang="en-US" sz="600" b="0" cap="non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5066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Slide Light Green">
    <p:bg>
      <p:bgPr>
        <a:solidFill>
          <a:schemeClr val="bg2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 hasCustomPrompt="1"/>
          </p:nvPr>
        </p:nvSpPr>
        <p:spPr>
          <a:xfrm>
            <a:off x="348343" y="1944456"/>
            <a:ext cx="7772400" cy="454479"/>
          </a:xfrm>
          <a:prstGeom prst="rect">
            <a:avLst/>
          </a:prstGeom>
        </p:spPr>
        <p:txBody>
          <a:bodyPr anchor="b"/>
          <a:lstStyle>
            <a:lvl1pPr marR="9144" algn="l">
              <a:defRPr sz="2800" b="1" cap="all" spc="0" baseline="0">
                <a:solidFill>
                  <a:schemeClr val="tx1"/>
                </a:solidFill>
                <a:effectLst/>
              </a:defRPr>
            </a:lvl1pPr>
            <a:extLst/>
          </a:lstStyle>
          <a:p>
            <a:r>
              <a:rPr lang="en-US" dirty="0" smtClean="0"/>
              <a:t>Click to edit master headline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48343" y="2464253"/>
            <a:ext cx="7772400" cy="329293"/>
          </a:xfrm>
          <a:prstGeom prst="rect">
            <a:avLst/>
          </a:prstGeom>
        </p:spPr>
        <p:txBody>
          <a:bodyPr lIns="100584" anchor="ctr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accent3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88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Slide Ligh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 hasCustomPrompt="1"/>
          </p:nvPr>
        </p:nvSpPr>
        <p:spPr>
          <a:xfrm>
            <a:off x="348343" y="1944456"/>
            <a:ext cx="7772400" cy="454479"/>
          </a:xfrm>
          <a:prstGeom prst="rect">
            <a:avLst/>
          </a:prstGeom>
        </p:spPr>
        <p:txBody>
          <a:bodyPr anchor="b"/>
          <a:lstStyle>
            <a:lvl1pPr marR="9144" algn="l">
              <a:defRPr sz="2800" b="1" cap="all" spc="0" baseline="0">
                <a:solidFill>
                  <a:schemeClr val="tx1"/>
                </a:solidFill>
                <a:effectLst/>
              </a:defRPr>
            </a:lvl1pPr>
            <a:extLst/>
          </a:lstStyle>
          <a:p>
            <a:r>
              <a:rPr lang="en-US" dirty="0" smtClean="0"/>
              <a:t>Click to edit master headline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48343" y="2464253"/>
            <a:ext cx="7772400" cy="329293"/>
          </a:xfrm>
          <a:prstGeom prst="rect">
            <a:avLst/>
          </a:prstGeom>
        </p:spPr>
        <p:txBody>
          <a:bodyPr lIns="100584" anchor="ctr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accent3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79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lanar Thank You Slid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79950"/>
            <a:ext cx="9144969" cy="5155127"/>
          </a:xfrm>
          <a:prstGeom prst="rect">
            <a:avLst/>
          </a:prstGeom>
        </p:spPr>
      </p:pic>
      <p:sp>
        <p:nvSpPr>
          <p:cNvPr id="12" name="Title 7"/>
          <p:cNvSpPr>
            <a:spLocks noGrp="1"/>
          </p:cNvSpPr>
          <p:nvPr>
            <p:ph type="ctrTitle" hasCustomPrompt="1"/>
          </p:nvPr>
        </p:nvSpPr>
        <p:spPr>
          <a:xfrm>
            <a:off x="348343" y="2348854"/>
            <a:ext cx="7772400" cy="454479"/>
          </a:xfrm>
          <a:prstGeom prst="rect">
            <a:avLst/>
          </a:prstGeom>
        </p:spPr>
        <p:txBody>
          <a:bodyPr anchor="b"/>
          <a:lstStyle>
            <a:lvl1pPr marR="9144" algn="l">
              <a:defRPr sz="2800" b="1" cap="all" spc="0" baseline="0">
                <a:solidFill>
                  <a:schemeClr val="tx1"/>
                </a:solidFill>
                <a:effectLst/>
              </a:defRPr>
            </a:lvl1pPr>
            <a:extLst/>
          </a:lstStyle>
          <a:p>
            <a:r>
              <a:rPr lang="en-US" dirty="0" smtClean="0"/>
              <a:t>Thank you</a:t>
            </a:r>
            <a:endParaRPr lang="en-US" dirty="0"/>
          </a:p>
        </p:txBody>
      </p:sp>
      <p:pic>
        <p:nvPicPr>
          <p:cNvPr id="9" name="Picture 8" descr="tre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892" y="4527576"/>
            <a:ext cx="205202" cy="205202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595661" y="4530411"/>
            <a:ext cx="272863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7663" indent="-347663">
              <a:buClr>
                <a:schemeClr val="accent6"/>
              </a:buClr>
            </a:pPr>
            <a:r>
              <a:rPr lang="en-US" sz="800" dirty="0" smtClean="0">
                <a:solidFill>
                  <a:schemeClr val="bg2"/>
                </a:solidFill>
                <a:latin typeface="Myriad Pro" pitchFamily="34" charset="0"/>
              </a:rPr>
              <a:t>Consider the environment before printing this presentation.</a:t>
            </a:r>
          </a:p>
        </p:txBody>
      </p:sp>
      <p:sp>
        <p:nvSpPr>
          <p:cNvPr id="11" name="Title 7"/>
          <p:cNvSpPr txBox="1">
            <a:spLocks/>
          </p:cNvSpPr>
          <p:nvPr userDrawn="1"/>
        </p:nvSpPr>
        <p:spPr>
          <a:xfrm>
            <a:off x="382247" y="4843812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cap="none" dirty="0" smtClean="0">
                <a:latin typeface="+mn-lt"/>
              </a:rPr>
              <a:t>Confidential</a:t>
            </a:r>
            <a:endParaRPr lang="en-US" sz="600" b="0" cap="non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145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Light Re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/>
          <p:cNvSpPr>
            <a:spLocks noGrp="1"/>
          </p:cNvSpPr>
          <p:nvPr>
            <p:ph type="ctrTitle" hasCustomPrompt="1"/>
          </p:nvPr>
        </p:nvSpPr>
        <p:spPr>
          <a:xfrm>
            <a:off x="348343" y="1944456"/>
            <a:ext cx="7772400" cy="454479"/>
          </a:xfrm>
          <a:prstGeom prst="rect">
            <a:avLst/>
          </a:prstGeom>
        </p:spPr>
        <p:txBody>
          <a:bodyPr anchor="b"/>
          <a:lstStyle>
            <a:lvl1pPr marR="9144" algn="l">
              <a:defRPr sz="2800" b="1" cap="all" spc="0" baseline="0">
                <a:solidFill>
                  <a:schemeClr val="tx1"/>
                </a:solidFill>
                <a:effectLst/>
              </a:defRPr>
            </a:lvl1pPr>
            <a:extLst/>
          </a:lstStyle>
          <a:p>
            <a:r>
              <a:rPr lang="en-US" dirty="0" smtClean="0"/>
              <a:t>Click to edit master headline</a:t>
            </a:r>
            <a:endParaRPr lang="en-US" dirty="0"/>
          </a:p>
        </p:txBody>
      </p:sp>
      <p:sp>
        <p:nvSpPr>
          <p:cNvPr id="8" name="Subtitle 8"/>
          <p:cNvSpPr>
            <a:spLocks noGrp="1"/>
          </p:cNvSpPr>
          <p:nvPr>
            <p:ph type="subTitle" idx="1"/>
          </p:nvPr>
        </p:nvSpPr>
        <p:spPr>
          <a:xfrm>
            <a:off x="348343" y="2464253"/>
            <a:ext cx="7772400" cy="329293"/>
          </a:xfrm>
          <a:prstGeom prst="rect">
            <a:avLst/>
          </a:prstGeom>
        </p:spPr>
        <p:txBody>
          <a:bodyPr lIns="100584" anchor="ctr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accent3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4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Light Green">
    <p:bg>
      <p:bgPr>
        <a:solidFill>
          <a:schemeClr val="bg2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 hasCustomPrompt="1"/>
          </p:nvPr>
        </p:nvSpPr>
        <p:spPr>
          <a:xfrm>
            <a:off x="348343" y="1944456"/>
            <a:ext cx="7772400" cy="454479"/>
          </a:xfrm>
          <a:prstGeom prst="rect">
            <a:avLst/>
          </a:prstGeom>
        </p:spPr>
        <p:txBody>
          <a:bodyPr anchor="b"/>
          <a:lstStyle>
            <a:lvl1pPr marR="9144" algn="l">
              <a:defRPr sz="2800" b="1" cap="all" spc="0" baseline="0">
                <a:solidFill>
                  <a:schemeClr val="tx1"/>
                </a:solidFill>
                <a:effectLst/>
              </a:defRPr>
            </a:lvl1pPr>
            <a:extLst/>
          </a:lstStyle>
          <a:p>
            <a:r>
              <a:rPr lang="en-US" dirty="0" smtClean="0"/>
              <a:t>Click to edit master headline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48343" y="2464253"/>
            <a:ext cx="7772400" cy="329293"/>
          </a:xfrm>
          <a:prstGeom prst="rect">
            <a:avLst/>
          </a:prstGeom>
        </p:spPr>
        <p:txBody>
          <a:bodyPr lIns="100584" anchor="ctr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accent3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7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Light 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 hasCustomPrompt="1"/>
          </p:nvPr>
        </p:nvSpPr>
        <p:spPr>
          <a:xfrm>
            <a:off x="348343" y="1944456"/>
            <a:ext cx="7772400" cy="454479"/>
          </a:xfrm>
          <a:prstGeom prst="rect">
            <a:avLst/>
          </a:prstGeom>
        </p:spPr>
        <p:txBody>
          <a:bodyPr anchor="b"/>
          <a:lstStyle>
            <a:lvl1pPr marR="9144" algn="l">
              <a:defRPr sz="2800" b="1" cap="all" spc="0" baseline="0">
                <a:solidFill>
                  <a:schemeClr val="tx1"/>
                </a:solidFill>
                <a:effectLst/>
              </a:defRPr>
            </a:lvl1pPr>
            <a:extLst/>
          </a:lstStyle>
          <a:p>
            <a:r>
              <a:rPr lang="en-US" dirty="0" smtClean="0"/>
              <a:t>Click to edit master headline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48343" y="2464253"/>
            <a:ext cx="7772400" cy="329293"/>
          </a:xfrm>
          <a:prstGeom prst="rect">
            <a:avLst/>
          </a:prstGeom>
        </p:spPr>
        <p:txBody>
          <a:bodyPr lIns="100584" anchor="ctr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accent3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66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Ligh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 hasCustomPrompt="1"/>
          </p:nvPr>
        </p:nvSpPr>
        <p:spPr>
          <a:xfrm>
            <a:off x="348343" y="1944456"/>
            <a:ext cx="7772400" cy="454479"/>
          </a:xfrm>
          <a:prstGeom prst="rect">
            <a:avLst/>
          </a:prstGeom>
        </p:spPr>
        <p:txBody>
          <a:bodyPr anchor="b"/>
          <a:lstStyle>
            <a:lvl1pPr marR="9144" algn="l">
              <a:defRPr sz="2800" b="1" cap="all" spc="0" baseline="0">
                <a:solidFill>
                  <a:schemeClr val="tx1"/>
                </a:solidFill>
                <a:effectLst/>
              </a:defRPr>
            </a:lvl1pPr>
            <a:extLst/>
          </a:lstStyle>
          <a:p>
            <a:r>
              <a:rPr lang="en-US" dirty="0" smtClean="0"/>
              <a:t>Click to edit master headline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48343" y="2464253"/>
            <a:ext cx="7772400" cy="329293"/>
          </a:xfrm>
          <a:prstGeom prst="rect">
            <a:avLst/>
          </a:prstGeom>
        </p:spPr>
        <p:txBody>
          <a:bodyPr lIns="100584" anchor="ctr"/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accent3"/>
                </a:solidFill>
                <a:latin typeface="Myriad Pro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11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Title Slid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-1470"/>
            <a:ext cx="9144967" cy="5155126"/>
          </a:xfrm>
          <a:prstGeom prst="rect">
            <a:avLst/>
          </a:prstGeom>
        </p:spPr>
      </p:pic>
      <p:sp>
        <p:nvSpPr>
          <p:cNvPr id="14" name="Rectangle 4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33738" y="2258240"/>
            <a:ext cx="7772400" cy="454479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cap="none" noProof="1" smtClean="0">
                <a:effectLst/>
                <a:latin typeface="Arial" pitchFamily="34" charset="0"/>
                <a:cs typeface="Arial" pitchFamily="34" charset="0"/>
              </a:rPr>
              <a:t>CORPORATE OVERVIEW</a:t>
            </a:r>
            <a:endParaRPr lang="en-US" sz="3600" cap="none" noProof="1" smtClean="0">
              <a:solidFill>
                <a:schemeClr val="accent3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43263" y="2778037"/>
            <a:ext cx="7772400" cy="329293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bg1"/>
              </a:buClr>
              <a:buNone/>
              <a:defRPr/>
            </a:lvl1pPr>
          </a:lstStyle>
          <a:p>
            <a:pPr eaLnBrk="1" hangingPunct="1">
              <a:spcBef>
                <a:spcPct val="0"/>
              </a:spcBef>
            </a:pPr>
            <a:r>
              <a:rPr lang="en-US" noProof="1" smtClean="0">
                <a:latin typeface="Arial" pitchFamily="34" charset="0"/>
                <a:cs typeface="Arial" pitchFamily="34" charset="0"/>
              </a:rPr>
              <a:t>Presented by 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5290457" y="1926764"/>
            <a:ext cx="6532" cy="1293223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141" y="2362454"/>
            <a:ext cx="1631350" cy="48138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428279"/>
            <a:ext cx="1631349" cy="226751"/>
          </a:xfrm>
          <a:prstGeom prst="rect">
            <a:avLst/>
          </a:prstGeom>
        </p:spPr>
      </p:pic>
      <p:sp>
        <p:nvSpPr>
          <p:cNvPr id="9" name="Title 7"/>
          <p:cNvSpPr txBox="1">
            <a:spLocks/>
          </p:cNvSpPr>
          <p:nvPr userDrawn="1"/>
        </p:nvSpPr>
        <p:spPr>
          <a:xfrm>
            <a:off x="382247" y="4843812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cap="none" dirty="0" smtClean="0">
                <a:latin typeface="+mn-lt"/>
              </a:rPr>
              <a:t>Confidential</a:t>
            </a:r>
            <a:endParaRPr lang="en-US" sz="600" b="0" cap="non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697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-1470"/>
            <a:ext cx="9144967" cy="5155126"/>
          </a:xfrm>
          <a:prstGeom prst="rect">
            <a:avLst/>
          </a:prstGeom>
        </p:spPr>
      </p:pic>
      <p:sp>
        <p:nvSpPr>
          <p:cNvPr id="17" name="Rectangle 4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33738" y="2258240"/>
            <a:ext cx="7772400" cy="454479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cap="none" noProof="1" smtClean="0">
                <a:effectLst/>
                <a:latin typeface="Arial" pitchFamily="34" charset="0"/>
                <a:cs typeface="Arial" pitchFamily="34" charset="0"/>
              </a:rPr>
              <a:t>THANK YOU</a:t>
            </a:r>
            <a:endParaRPr lang="en-US" sz="3600" cap="none" noProof="1" smtClean="0">
              <a:solidFill>
                <a:schemeClr val="accent3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5290457" y="1926764"/>
            <a:ext cx="6532" cy="1293223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141" y="2362454"/>
            <a:ext cx="1631350" cy="48138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428279"/>
            <a:ext cx="1631349" cy="226751"/>
          </a:xfrm>
          <a:prstGeom prst="rect">
            <a:avLst/>
          </a:prstGeom>
        </p:spPr>
      </p:pic>
      <p:pic>
        <p:nvPicPr>
          <p:cNvPr id="11" name="Picture 10" descr="tree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892" y="4527576"/>
            <a:ext cx="205202" cy="205202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595661" y="4530411"/>
            <a:ext cx="272863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7663" indent="-347663">
              <a:buClr>
                <a:schemeClr val="accent6"/>
              </a:buClr>
            </a:pPr>
            <a:r>
              <a:rPr lang="en-US" sz="800" dirty="0" smtClean="0">
                <a:solidFill>
                  <a:schemeClr val="bg1"/>
                </a:solidFill>
                <a:latin typeface="Myriad Pro" pitchFamily="34" charset="0"/>
              </a:rPr>
              <a:t>Consider the environment before printing this presentation.</a:t>
            </a:r>
          </a:p>
        </p:txBody>
      </p:sp>
      <p:sp>
        <p:nvSpPr>
          <p:cNvPr id="14" name="Title 7"/>
          <p:cNvSpPr txBox="1">
            <a:spLocks/>
          </p:cNvSpPr>
          <p:nvPr userDrawn="1"/>
        </p:nvSpPr>
        <p:spPr>
          <a:xfrm>
            <a:off x="382247" y="4843812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cap="none" dirty="0" smtClean="0">
                <a:latin typeface="+mn-lt"/>
              </a:rPr>
              <a:t>Confidential</a:t>
            </a:r>
            <a:endParaRPr lang="en-US" sz="600" b="0" cap="non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4916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Title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-1470"/>
            <a:ext cx="9144967" cy="5155126"/>
          </a:xfrm>
          <a:prstGeom prst="rect">
            <a:avLst/>
          </a:prstGeom>
        </p:spPr>
      </p:pic>
      <p:sp>
        <p:nvSpPr>
          <p:cNvPr id="14" name="Rectangle 4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33738" y="2232840"/>
            <a:ext cx="7772400" cy="454479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cap="none" noProof="1" smtClean="0">
                <a:effectLst/>
                <a:latin typeface="Arial" pitchFamily="34" charset="0"/>
                <a:cs typeface="Arial" pitchFamily="34" charset="0"/>
              </a:rPr>
              <a:t>CORPORATE OVERVIEW</a:t>
            </a:r>
            <a:endParaRPr lang="en-US" sz="3600" cap="none" noProof="1" smtClean="0">
              <a:solidFill>
                <a:schemeClr val="accent3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43263" y="2752637"/>
            <a:ext cx="7772400" cy="329293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bg1"/>
              </a:buClr>
              <a:buNone/>
              <a:defRPr/>
            </a:lvl1pPr>
          </a:lstStyle>
          <a:p>
            <a:pPr eaLnBrk="1" hangingPunct="1">
              <a:spcBef>
                <a:spcPct val="0"/>
              </a:spcBef>
            </a:pPr>
            <a:r>
              <a:rPr lang="en-US" noProof="1" smtClean="0">
                <a:latin typeface="Arial" pitchFamily="34" charset="0"/>
                <a:cs typeface="Arial" pitchFamily="34" charset="0"/>
              </a:rPr>
              <a:t>Presented by 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5290457" y="1901364"/>
            <a:ext cx="6532" cy="1293223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141" y="2337054"/>
            <a:ext cx="1631350" cy="48138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402879"/>
            <a:ext cx="1631349" cy="226751"/>
          </a:xfrm>
          <a:prstGeom prst="rect">
            <a:avLst/>
          </a:prstGeom>
        </p:spPr>
      </p:pic>
      <p:sp>
        <p:nvSpPr>
          <p:cNvPr id="9" name="Title 7"/>
          <p:cNvSpPr txBox="1">
            <a:spLocks/>
          </p:cNvSpPr>
          <p:nvPr userDrawn="1"/>
        </p:nvSpPr>
        <p:spPr>
          <a:xfrm>
            <a:off x="382247" y="4843812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cap="none" dirty="0" smtClean="0">
                <a:latin typeface="+mn-lt"/>
              </a:rPr>
              <a:t>Confidential</a:t>
            </a:r>
            <a:endParaRPr lang="en-US" sz="600" b="0" cap="non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5897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59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-1470"/>
            <a:ext cx="9144967" cy="5155126"/>
          </a:xfrm>
          <a:prstGeom prst="rect">
            <a:avLst/>
          </a:prstGeom>
        </p:spPr>
      </p:pic>
      <p:sp>
        <p:nvSpPr>
          <p:cNvPr id="16" name="Title 15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33738" y="2232840"/>
            <a:ext cx="7772400" cy="454479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cap="none" noProof="1" smtClean="0">
                <a:effectLst/>
                <a:latin typeface="Arial" pitchFamily="34" charset="0"/>
                <a:cs typeface="Arial" pitchFamily="34" charset="0"/>
              </a:rPr>
              <a:t>THANK YOU</a:t>
            </a:r>
            <a:endParaRPr lang="en-US" sz="3600" cap="none" noProof="1" smtClean="0">
              <a:solidFill>
                <a:schemeClr val="accent3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5290457" y="1901364"/>
            <a:ext cx="6532" cy="1293223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141" y="2337054"/>
            <a:ext cx="1631350" cy="48138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402879"/>
            <a:ext cx="1631349" cy="226751"/>
          </a:xfrm>
          <a:prstGeom prst="rect">
            <a:avLst/>
          </a:prstGeom>
        </p:spPr>
      </p:pic>
      <p:pic>
        <p:nvPicPr>
          <p:cNvPr id="12" name="Picture 11" descr="tree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892" y="4527576"/>
            <a:ext cx="205202" cy="205202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595661" y="4530411"/>
            <a:ext cx="272863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7663" indent="-347663">
              <a:buClr>
                <a:schemeClr val="accent6"/>
              </a:buClr>
            </a:pPr>
            <a:r>
              <a:rPr lang="en-US" sz="800" dirty="0" smtClean="0">
                <a:solidFill>
                  <a:schemeClr val="bg1"/>
                </a:solidFill>
                <a:latin typeface="Myriad Pro" pitchFamily="34" charset="0"/>
              </a:rPr>
              <a:t>Consider the environment before printing this presentation.</a:t>
            </a:r>
          </a:p>
        </p:txBody>
      </p:sp>
      <p:sp>
        <p:nvSpPr>
          <p:cNvPr id="14" name="Title 7"/>
          <p:cNvSpPr txBox="1">
            <a:spLocks/>
          </p:cNvSpPr>
          <p:nvPr userDrawn="1"/>
        </p:nvSpPr>
        <p:spPr>
          <a:xfrm>
            <a:off x="382247" y="4843812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cap="none" dirty="0" smtClean="0">
                <a:latin typeface="+mn-lt"/>
              </a:rPr>
              <a:t>Confidential</a:t>
            </a:r>
            <a:endParaRPr lang="en-US" sz="600" b="0" cap="non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675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-1470"/>
            <a:ext cx="9144965" cy="5155126"/>
          </a:xfrm>
          <a:prstGeom prst="rect">
            <a:avLst/>
          </a:prstGeom>
        </p:spPr>
      </p:pic>
      <p:sp>
        <p:nvSpPr>
          <p:cNvPr id="15" name="Rectangle 4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33738" y="2232840"/>
            <a:ext cx="7772400" cy="454479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cap="none" noProof="1" smtClean="0">
                <a:effectLst/>
                <a:latin typeface="Arial" pitchFamily="34" charset="0"/>
                <a:cs typeface="Arial" pitchFamily="34" charset="0"/>
              </a:rPr>
              <a:t>CORPORATE OVERVIEW</a:t>
            </a:r>
            <a:endParaRPr lang="en-US" sz="3600" cap="none" noProof="1" smtClean="0">
              <a:solidFill>
                <a:schemeClr val="accent3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43263" y="2752637"/>
            <a:ext cx="7772400" cy="329293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bg1"/>
              </a:buClr>
              <a:buNone/>
              <a:defRPr/>
            </a:lvl1pPr>
          </a:lstStyle>
          <a:p>
            <a:pPr eaLnBrk="1" hangingPunct="1">
              <a:spcBef>
                <a:spcPct val="0"/>
              </a:spcBef>
            </a:pPr>
            <a:r>
              <a:rPr lang="en-US" noProof="1" smtClean="0">
                <a:latin typeface="Arial" pitchFamily="34" charset="0"/>
                <a:cs typeface="Arial" pitchFamily="34" charset="0"/>
              </a:rPr>
              <a:t>Presented by 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5290457" y="1901364"/>
            <a:ext cx="6532" cy="1293223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141" y="2337054"/>
            <a:ext cx="1631350" cy="48138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402879"/>
            <a:ext cx="1631349" cy="226751"/>
          </a:xfrm>
          <a:prstGeom prst="rect">
            <a:avLst/>
          </a:prstGeom>
        </p:spPr>
      </p:pic>
      <p:sp>
        <p:nvSpPr>
          <p:cNvPr id="9" name="Title 7"/>
          <p:cNvSpPr txBox="1">
            <a:spLocks/>
          </p:cNvSpPr>
          <p:nvPr userDrawn="1"/>
        </p:nvSpPr>
        <p:spPr>
          <a:xfrm>
            <a:off x="382247" y="4843812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cap="none" dirty="0" smtClean="0">
                <a:latin typeface="+mn-lt"/>
              </a:rPr>
              <a:t>Confidential</a:t>
            </a:r>
            <a:endParaRPr lang="en-US" sz="600" b="0" cap="non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9984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-1470"/>
            <a:ext cx="9144965" cy="5155126"/>
          </a:xfrm>
          <a:prstGeom prst="rect">
            <a:avLst/>
          </a:prstGeom>
        </p:spPr>
      </p:pic>
      <p:sp>
        <p:nvSpPr>
          <p:cNvPr id="17" name="Rectangle 4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33738" y="2232840"/>
            <a:ext cx="7772400" cy="454479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cap="none" noProof="1" smtClean="0">
                <a:effectLst/>
                <a:latin typeface="Arial" pitchFamily="34" charset="0"/>
                <a:cs typeface="Arial" pitchFamily="34" charset="0"/>
              </a:rPr>
              <a:t>THANK YOU</a:t>
            </a:r>
            <a:endParaRPr lang="en-US" sz="3600" cap="none" noProof="1" smtClean="0">
              <a:solidFill>
                <a:schemeClr val="accent3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5290457" y="1901364"/>
            <a:ext cx="6532" cy="1293223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141" y="2337054"/>
            <a:ext cx="1631350" cy="48138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402879"/>
            <a:ext cx="1631349" cy="226751"/>
          </a:xfrm>
          <a:prstGeom prst="rect">
            <a:avLst/>
          </a:prstGeom>
        </p:spPr>
      </p:pic>
      <p:pic>
        <p:nvPicPr>
          <p:cNvPr id="12" name="Picture 11" descr="tree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892" y="4527576"/>
            <a:ext cx="205202" cy="205202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595661" y="4530411"/>
            <a:ext cx="272863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7663" indent="-347663">
              <a:buClr>
                <a:schemeClr val="accent6"/>
              </a:buClr>
            </a:pPr>
            <a:r>
              <a:rPr lang="en-US" sz="800" dirty="0" smtClean="0">
                <a:solidFill>
                  <a:schemeClr val="bg1"/>
                </a:solidFill>
                <a:latin typeface="Myriad Pro" pitchFamily="34" charset="0"/>
              </a:rPr>
              <a:t>Consider the environment before printing this presentation.</a:t>
            </a:r>
          </a:p>
        </p:txBody>
      </p:sp>
      <p:sp>
        <p:nvSpPr>
          <p:cNvPr id="14" name="Title 7"/>
          <p:cNvSpPr txBox="1">
            <a:spLocks/>
          </p:cNvSpPr>
          <p:nvPr userDrawn="1"/>
        </p:nvSpPr>
        <p:spPr>
          <a:xfrm>
            <a:off x="382247" y="4843812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cap="none" dirty="0" smtClean="0">
                <a:latin typeface="+mn-lt"/>
              </a:rPr>
              <a:t>Confidential</a:t>
            </a:r>
            <a:endParaRPr lang="en-US" sz="600" b="0" cap="non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335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Title Slid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-1470"/>
            <a:ext cx="9144965" cy="51551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710" y="2337053"/>
            <a:ext cx="1700472" cy="501779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5290457" y="1893906"/>
            <a:ext cx="6532" cy="1293223"/>
          </a:xfrm>
          <a:prstGeom prst="line">
            <a:avLst/>
          </a:prstGeom>
          <a:ln w="25400">
            <a:solidFill>
              <a:srgbClr val="4949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43263" y="2754323"/>
            <a:ext cx="7772400" cy="329293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494949"/>
              </a:buClr>
              <a:buNone/>
              <a:defRPr>
                <a:solidFill>
                  <a:srgbClr val="494949"/>
                </a:solidFill>
              </a:defRPr>
            </a:lvl1pPr>
          </a:lstStyle>
          <a:p>
            <a:pPr eaLnBrk="1" hangingPunct="1">
              <a:spcBef>
                <a:spcPct val="0"/>
              </a:spcBef>
            </a:pPr>
            <a:r>
              <a:rPr lang="en-US" noProof="1" smtClean="0">
                <a:latin typeface="Arial" pitchFamily="34" charset="0"/>
                <a:cs typeface="Arial" pitchFamily="34" charset="0"/>
              </a:rPr>
              <a:t>Presented by 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7" y="2176907"/>
            <a:ext cx="1601194" cy="711646"/>
          </a:xfrm>
          <a:prstGeom prst="rect">
            <a:avLst/>
          </a:prstGeom>
        </p:spPr>
      </p:pic>
      <p:sp>
        <p:nvSpPr>
          <p:cNvPr id="9" name="Rectangle 4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33738" y="2232840"/>
            <a:ext cx="7772400" cy="454479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chemeClr val="bg2"/>
                </a:solidFill>
                <a:latin typeface="+mj-lt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cap="none" noProof="1" smtClean="0">
                <a:effectLst/>
                <a:latin typeface="Arial" pitchFamily="34" charset="0"/>
                <a:cs typeface="Arial" pitchFamily="34" charset="0"/>
              </a:rPr>
              <a:t>CORPORATE OVERVIEW</a:t>
            </a:r>
            <a:endParaRPr lang="en-US" sz="3600" cap="none" noProof="1" smtClean="0">
              <a:solidFill>
                <a:schemeClr val="accent3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itle 7"/>
          <p:cNvSpPr txBox="1">
            <a:spLocks/>
          </p:cNvSpPr>
          <p:nvPr userDrawn="1"/>
        </p:nvSpPr>
        <p:spPr>
          <a:xfrm>
            <a:off x="382247" y="4843812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cap="none" dirty="0" smtClean="0">
                <a:solidFill>
                  <a:srgbClr val="3C3C3C"/>
                </a:solidFill>
                <a:latin typeface="+mn-lt"/>
              </a:rPr>
              <a:t>Confidential</a:t>
            </a:r>
            <a:endParaRPr lang="en-US" sz="600" b="0" cap="none" dirty="0">
              <a:solidFill>
                <a:srgbClr val="3C3C3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7472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-1470"/>
            <a:ext cx="9144965" cy="5155125"/>
          </a:xfrm>
          <a:prstGeom prst="rect">
            <a:avLst/>
          </a:prstGeom>
        </p:spPr>
      </p:pic>
      <p:sp>
        <p:nvSpPr>
          <p:cNvPr id="16" name="Title 7"/>
          <p:cNvSpPr txBox="1">
            <a:spLocks/>
          </p:cNvSpPr>
          <p:nvPr userDrawn="1"/>
        </p:nvSpPr>
        <p:spPr>
          <a:xfrm>
            <a:off x="348343" y="2309615"/>
            <a:ext cx="7772400" cy="454479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r>
              <a:rPr lang="en-US" dirty="0" smtClean="0">
                <a:solidFill>
                  <a:schemeClr val="bg2"/>
                </a:solidFill>
              </a:rPr>
              <a:t>Thank you</a:t>
            </a:r>
            <a:endParaRPr lang="en-US" dirty="0">
              <a:solidFill>
                <a:schemeClr val="bg2"/>
              </a:solidFill>
            </a:endParaRP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5290457" y="1892170"/>
            <a:ext cx="6532" cy="1293223"/>
          </a:xfrm>
          <a:prstGeom prst="line">
            <a:avLst/>
          </a:prstGeom>
          <a:ln w="25400">
            <a:solidFill>
              <a:srgbClr val="4949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710" y="2349753"/>
            <a:ext cx="1700472" cy="50177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7" y="2189607"/>
            <a:ext cx="1601194" cy="711646"/>
          </a:xfrm>
          <a:prstGeom prst="rect">
            <a:avLst/>
          </a:prstGeom>
        </p:spPr>
      </p:pic>
      <p:pic>
        <p:nvPicPr>
          <p:cNvPr id="12" name="Picture 11" descr="tree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892" y="4527576"/>
            <a:ext cx="205202" cy="205202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595661" y="4530411"/>
            <a:ext cx="272863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7663" indent="-347663">
              <a:buClr>
                <a:schemeClr val="accent6"/>
              </a:buClr>
            </a:pPr>
            <a:r>
              <a:rPr lang="en-US" sz="800" dirty="0" smtClean="0">
                <a:solidFill>
                  <a:srgbClr val="494949"/>
                </a:solidFill>
                <a:latin typeface="Myriad Pro" pitchFamily="34" charset="0"/>
              </a:rPr>
              <a:t>Consider the environment before printing this presentation.</a:t>
            </a:r>
          </a:p>
        </p:txBody>
      </p:sp>
      <p:sp>
        <p:nvSpPr>
          <p:cNvPr id="14" name="Title 7"/>
          <p:cNvSpPr txBox="1">
            <a:spLocks/>
          </p:cNvSpPr>
          <p:nvPr userDrawn="1"/>
        </p:nvSpPr>
        <p:spPr>
          <a:xfrm>
            <a:off x="382247" y="4843812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cap="none" dirty="0" smtClean="0">
                <a:solidFill>
                  <a:srgbClr val="3C3C3C"/>
                </a:solidFill>
                <a:latin typeface="+mn-lt"/>
              </a:rPr>
              <a:t>Confidential</a:t>
            </a:r>
            <a:endParaRPr lang="en-US" sz="600" b="0" cap="none" dirty="0">
              <a:solidFill>
                <a:srgbClr val="3C3C3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8169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Subhead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342805" y="686014"/>
            <a:ext cx="8678862" cy="373568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579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Subhead and Inset Tex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533708" y="1347035"/>
            <a:ext cx="8179329" cy="685800"/>
          </a:xfrm>
          <a:prstGeom prst="rect">
            <a:avLst/>
          </a:prstGeom>
        </p:spPr>
        <p:txBody>
          <a:bodyPr/>
          <a:lstStyle>
            <a:lvl1pPr>
              <a:buNone/>
              <a:defRPr sz="1800">
                <a:latin typeface="Myriad Pro" pitchFamily="34" charset="0"/>
              </a:defRPr>
            </a:lvl1pPr>
            <a:lvl2pPr>
              <a:buNone/>
              <a:defRPr sz="1800">
                <a:latin typeface="Myriad Pro" pitchFamily="34" charset="0"/>
              </a:defRPr>
            </a:lvl2pPr>
            <a:lvl3pPr>
              <a:buNone/>
              <a:defRPr sz="1800">
                <a:latin typeface="Myriad Pro" pitchFamily="34" charset="0"/>
              </a:defRPr>
            </a:lvl3pPr>
            <a:lvl4pPr>
              <a:buNone/>
              <a:defRPr sz="1800">
                <a:latin typeface="Myriad Pro" pitchFamily="34" charset="0"/>
              </a:defRPr>
            </a:lvl4pPr>
            <a:lvl5pPr>
              <a:buNone/>
              <a:defRPr sz="1800">
                <a:latin typeface="Myriad Pro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342805" y="686014"/>
            <a:ext cx="8678862" cy="373568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358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Subhead and Bullets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536079" y="1352034"/>
            <a:ext cx="8195733" cy="6858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1600">
                <a:latin typeface="Myriad Pro" pitchFamily="34" charset="0"/>
              </a:defRPr>
            </a:lvl1pPr>
            <a:lvl2pPr>
              <a:buClr>
                <a:schemeClr val="accent1"/>
              </a:buClr>
              <a:defRPr sz="1600">
                <a:latin typeface="Myriad Pro" pitchFamily="34" charset="0"/>
              </a:defRPr>
            </a:lvl2pPr>
            <a:lvl3pPr>
              <a:buClr>
                <a:schemeClr val="accent1"/>
              </a:buClr>
              <a:defRPr sz="1600">
                <a:latin typeface="Myriad Pro" pitchFamily="34" charset="0"/>
              </a:defRPr>
            </a:lvl3pPr>
            <a:lvl4pPr>
              <a:buClr>
                <a:schemeClr val="accent1"/>
              </a:buClr>
              <a:defRPr sz="1600">
                <a:latin typeface="Myriad Pro" pitchFamily="34" charset="0"/>
              </a:defRPr>
            </a:lvl4pPr>
            <a:lvl5pPr>
              <a:buClr>
                <a:schemeClr val="accent1"/>
              </a:buClr>
              <a:defRPr sz="1600">
                <a:latin typeface="Myriad Pro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342805" y="686014"/>
            <a:ext cx="8678862" cy="373568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443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Subhead and Tex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1885950"/>
            <a:ext cx="4826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indent="-347663">
              <a:buClr>
                <a:schemeClr val="accent6"/>
              </a:buClr>
              <a:buFont typeface="Wingdings" pitchFamily="2" charset="2"/>
              <a:buChar char="§"/>
              <a:defRPr/>
            </a:pPr>
            <a:endParaRPr lang="en-US" dirty="0">
              <a:latin typeface="Myriad Pro" pitchFamily="34" charset="0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536079" y="1352034"/>
            <a:ext cx="8195733" cy="685800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latin typeface="Myriad Pro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342805" y="686014"/>
            <a:ext cx="8678862" cy="373568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77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(L) and Bullets (R)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534517" y="1250307"/>
            <a:ext cx="3874559" cy="279446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>
              <a:buClr>
                <a:schemeClr val="accent1"/>
              </a:buClr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530241" y="1724303"/>
            <a:ext cx="4579937" cy="6858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>
                <a:latin typeface="Myriad Pro" pitchFamily="34" charset="0"/>
              </a:defRPr>
            </a:lvl1pPr>
            <a:lvl2pPr>
              <a:buClr>
                <a:schemeClr val="accent1"/>
              </a:buClr>
              <a:defRPr>
                <a:latin typeface="Myriad Pro" pitchFamily="34" charset="0"/>
              </a:defRPr>
            </a:lvl2pPr>
            <a:lvl3pPr>
              <a:buClr>
                <a:schemeClr val="accent1"/>
              </a:buClr>
              <a:defRPr>
                <a:latin typeface="Myriad Pro" pitchFamily="34" charset="0"/>
              </a:defRPr>
            </a:lvl3pPr>
            <a:lvl4pPr>
              <a:buClr>
                <a:schemeClr val="accent1"/>
              </a:buClr>
              <a:defRPr>
                <a:latin typeface="Myriad Pro" pitchFamily="34" charset="0"/>
              </a:defRPr>
            </a:lvl4pPr>
            <a:lvl5pPr>
              <a:buClr>
                <a:schemeClr val="accent1"/>
              </a:buClr>
              <a:defRPr>
                <a:latin typeface="Myriad Pro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4506684" y="1316602"/>
            <a:ext cx="4572000" cy="685800"/>
          </a:xfrm>
          <a:prstGeom prst="rect">
            <a:avLst/>
          </a:prstGeom>
        </p:spPr>
        <p:txBody>
          <a:bodyPr/>
          <a:lstStyle>
            <a:lvl1pPr>
              <a:buNone/>
              <a:defRPr sz="180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342805" y="686014"/>
            <a:ext cx="8678862" cy="373568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40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(L) and Image (R)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942991" y="1250307"/>
            <a:ext cx="3720495" cy="28611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/>
          <a:lstStyle>
            <a:lvl1pPr>
              <a:buClr>
                <a:schemeClr val="accent1"/>
              </a:buClr>
              <a:buSzPct val="100000"/>
              <a:defRPr>
                <a:latin typeface="Myriad Pro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355780" y="1703397"/>
            <a:ext cx="4500112" cy="6858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SzPct val="100000"/>
              <a:defRPr sz="1800">
                <a:latin typeface="Myriad Pro" pitchFamily="34" charset="0"/>
              </a:defRPr>
            </a:lvl1pPr>
            <a:lvl2pPr>
              <a:buClr>
                <a:schemeClr val="accent1"/>
              </a:buClr>
              <a:buSzPct val="100000"/>
              <a:defRPr sz="1800">
                <a:latin typeface="Myriad Pro" pitchFamily="34" charset="0"/>
              </a:defRPr>
            </a:lvl2pPr>
            <a:lvl3pPr>
              <a:buClr>
                <a:schemeClr val="accent1"/>
              </a:buClr>
              <a:buSzPct val="100000"/>
              <a:defRPr sz="1800">
                <a:latin typeface="Myriad Pro" pitchFamily="34" charset="0"/>
              </a:defRPr>
            </a:lvl3pPr>
            <a:lvl4pPr>
              <a:buClr>
                <a:schemeClr val="accent1"/>
              </a:buClr>
              <a:buSzPct val="100000"/>
              <a:defRPr sz="1800">
                <a:latin typeface="Myriad Pro" pitchFamily="34" charset="0"/>
              </a:defRPr>
            </a:lvl4pPr>
            <a:lvl5pPr>
              <a:buClr>
                <a:schemeClr val="accent1"/>
              </a:buClr>
              <a:buSzPct val="100000"/>
              <a:defRPr sz="1800">
                <a:latin typeface="Myriad Pro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19"/>
          <p:cNvSpPr>
            <a:spLocks noGrp="1"/>
          </p:cNvSpPr>
          <p:nvPr>
            <p:ph type="body" sz="quarter" idx="19" hasCustomPrompt="1"/>
          </p:nvPr>
        </p:nvSpPr>
        <p:spPr>
          <a:xfrm>
            <a:off x="338317" y="1328701"/>
            <a:ext cx="4506688" cy="350722"/>
          </a:xfrm>
          <a:prstGeom prst="rect">
            <a:avLst/>
          </a:prstGeom>
        </p:spPr>
        <p:txBody>
          <a:bodyPr/>
          <a:lstStyle>
            <a:lvl1pPr>
              <a:buNone/>
              <a:defRPr sz="180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62764" y="138910"/>
            <a:ext cx="7772400" cy="464342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342805" y="686014"/>
            <a:ext cx="8678862" cy="373568"/>
          </a:xfrm>
          <a:prstGeom prst="rect">
            <a:avLst/>
          </a:prstGeom>
        </p:spPr>
        <p:txBody>
          <a:bodyPr/>
          <a:lstStyle>
            <a:lvl1pPr>
              <a:buNone/>
              <a:defRPr sz="2000" b="0">
                <a:latin typeface="Myriad Pro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070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9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0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" y="4729026"/>
            <a:ext cx="9143976" cy="419098"/>
          </a:xfrm>
          <a:prstGeom prst="rect">
            <a:avLst/>
          </a:prstGeom>
        </p:spPr>
      </p:pic>
      <p:sp>
        <p:nvSpPr>
          <p:cNvPr id="5" name="Title 7"/>
          <p:cNvSpPr txBox="1">
            <a:spLocks/>
          </p:cNvSpPr>
          <p:nvPr userDrawn="1"/>
        </p:nvSpPr>
        <p:spPr>
          <a:xfrm>
            <a:off x="183751" y="4846320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0A0BCD-70B4-4B9D-BC9B-42A87D9211B4}" type="slidenum">
              <a:rPr lang="en-US" sz="600" b="0" smtClean="0">
                <a:latin typeface="+mn-lt"/>
              </a:rPr>
              <a:pPr marL="0" marR="914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600" b="0" baseline="0" dirty="0" smtClean="0">
                <a:latin typeface="+mn-lt"/>
              </a:rPr>
              <a:t>     </a:t>
            </a:r>
            <a:r>
              <a:rPr lang="en-US" sz="600" b="0" cap="none" dirty="0" smtClean="0">
                <a:latin typeface="+mn-lt"/>
              </a:rPr>
              <a:t>Confidential</a:t>
            </a:r>
            <a:endParaRPr lang="en-US" sz="600" b="0" cap="non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789323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665" r:id="rId1"/>
    <p:sldLayoutId id="2147484666" r:id="rId2"/>
    <p:sldLayoutId id="2147484668" r:id="rId3"/>
    <p:sldLayoutId id="2147484669" r:id="rId4"/>
    <p:sldLayoutId id="2147484670" r:id="rId5"/>
    <p:sldLayoutId id="2147484671" r:id="rId6"/>
    <p:sldLayoutId id="2147484672" r:id="rId7"/>
    <p:sldLayoutId id="2147484673" r:id="rId8"/>
    <p:sldLayoutId id="2147484674" r:id="rId9"/>
    <p:sldLayoutId id="2147484675" r:id="rId10"/>
    <p:sldLayoutId id="2147484740" r:id="rId11"/>
    <p:sldLayoutId id="2147484739" r:id="rId12"/>
    <p:sldLayoutId id="2147484754" r:id="rId13"/>
    <p:sldLayoutId id="2147484667" r:id="rId14"/>
    <p:sldLayoutId id="2147484755" r:id="rId15"/>
    <p:sldLayoutId id="2147484756" r:id="rId16"/>
    <p:sldLayoutId id="2147484757" r:id="rId17"/>
    <p:sldLayoutId id="2147484758" r:id="rId18"/>
    <p:sldLayoutId id="2147484759" r:id="rId19"/>
    <p:sldLayoutId id="2147484760" r:id="rId20"/>
    <p:sldLayoutId id="2147484761" r:id="rId21"/>
    <p:sldLayoutId id="2147484762" r:id="rId2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kern="1200" spc="-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rgbClr val="F47B20"/>
        </a:buClr>
        <a:buSzPct val="95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rgbClr val="F47B20"/>
        </a:buClr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F47B20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  <p:extLst mod="1">
    <p:ext uri="{27BBF7A9-308A-43DC-89C8-2F10F3537804}">
      <p15:sldGuideLst xmlns:p15="http://schemas.microsoft.com/office/powerpoint/2012/main">
        <p15:guide id="1" orient="horz" pos="1068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896" userDrawn="1">
          <p15:clr>
            <a:srgbClr val="F26B43"/>
          </p15:clr>
        </p15:guide>
        <p15:guide id="4" orient="horz" pos="217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9880"/>
            <a:ext cx="9144969" cy="5155127"/>
          </a:xfrm>
          <a:prstGeom prst="rect">
            <a:avLst/>
          </a:prstGeom>
        </p:spPr>
      </p:pic>
      <p:sp>
        <p:nvSpPr>
          <p:cNvPr id="6" name="Title 7"/>
          <p:cNvSpPr txBox="1">
            <a:spLocks/>
          </p:cNvSpPr>
          <p:nvPr userDrawn="1"/>
        </p:nvSpPr>
        <p:spPr>
          <a:xfrm>
            <a:off x="382247" y="4843812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cap="none" dirty="0" smtClean="0">
                <a:solidFill>
                  <a:srgbClr val="3C3C3C"/>
                </a:solidFill>
                <a:latin typeface="+mn-lt"/>
              </a:rPr>
              <a:t>Confidential</a:t>
            </a:r>
            <a:endParaRPr lang="en-US" sz="600" b="0" cap="none" dirty="0">
              <a:solidFill>
                <a:srgbClr val="3C3C3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419880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677" r:id="rId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kern="1200" spc="-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rgbClr val="EF4036"/>
        </a:buClr>
        <a:buSzPct val="95000"/>
        <a:buFont typeface="Wingdings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  <p:extLst mod="1">
    <p:ext uri="{27BBF7A9-308A-43DC-89C8-2F10F3537804}">
      <p15:sldGuideLst xmlns:p15="http://schemas.microsoft.com/office/powerpoint/2012/main">
        <p15:guide id="1" orient="horz" pos="109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896" userDrawn="1">
          <p15:clr>
            <a:srgbClr val="F26B43"/>
          </p15:clr>
        </p15:guide>
        <p15:guide id="4" orient="horz" pos="2148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9880"/>
            <a:ext cx="9144969" cy="5155128"/>
          </a:xfrm>
          <a:prstGeom prst="rect">
            <a:avLst/>
          </a:prstGeom>
        </p:spPr>
      </p:pic>
      <p:sp>
        <p:nvSpPr>
          <p:cNvPr id="6" name="Title 7"/>
          <p:cNvSpPr txBox="1">
            <a:spLocks/>
          </p:cNvSpPr>
          <p:nvPr userDrawn="1"/>
        </p:nvSpPr>
        <p:spPr>
          <a:xfrm>
            <a:off x="382247" y="4843812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cap="none" dirty="0" smtClean="0">
                <a:solidFill>
                  <a:srgbClr val="3C3C3C"/>
                </a:solidFill>
                <a:latin typeface="+mn-lt"/>
              </a:rPr>
              <a:t>Confidential</a:t>
            </a:r>
            <a:endParaRPr lang="en-US" sz="600" b="0" cap="none" dirty="0">
              <a:solidFill>
                <a:srgbClr val="3C3C3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24180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681" r:id="rId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kern="1200" spc="-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rgbClr val="EF4036"/>
        </a:buClr>
        <a:buSzPct val="95000"/>
        <a:buFont typeface="Wingdings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  <p:extLst mod="1">
    <p:ext uri="{27BBF7A9-308A-43DC-89C8-2F10F3537804}">
      <p15:sldGuideLst xmlns:p15="http://schemas.microsoft.com/office/powerpoint/2012/main">
        <p15:guide id="1" orient="horz" pos="1068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896" userDrawn="1">
          <p15:clr>
            <a:srgbClr val="F26B43"/>
          </p15:clr>
        </p15:guide>
        <p15:guide id="4" orient="horz" pos="2148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9880"/>
            <a:ext cx="9144970" cy="5155128"/>
          </a:xfrm>
          <a:prstGeom prst="rect">
            <a:avLst/>
          </a:prstGeom>
        </p:spPr>
      </p:pic>
      <p:sp>
        <p:nvSpPr>
          <p:cNvPr id="6" name="Title 7"/>
          <p:cNvSpPr txBox="1">
            <a:spLocks/>
          </p:cNvSpPr>
          <p:nvPr userDrawn="1"/>
        </p:nvSpPr>
        <p:spPr>
          <a:xfrm>
            <a:off x="382247" y="4843812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cap="none" dirty="0" smtClean="0">
                <a:solidFill>
                  <a:srgbClr val="3C3C3C"/>
                </a:solidFill>
                <a:latin typeface="+mn-lt"/>
              </a:rPr>
              <a:t>Confidential</a:t>
            </a:r>
            <a:endParaRPr lang="en-US" sz="600" b="0" cap="none" dirty="0">
              <a:solidFill>
                <a:srgbClr val="3C3C3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101574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685" r:id="rId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kern="1200" spc="-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rgbClr val="EF4036"/>
        </a:buClr>
        <a:buSzPct val="95000"/>
        <a:buFont typeface="Wingdings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  <p:extLst mod="1">
    <p:ext uri="{27BBF7A9-308A-43DC-89C8-2F10F3537804}">
      <p15:sldGuideLst xmlns:p15="http://schemas.microsoft.com/office/powerpoint/2012/main">
        <p15:guide id="1" orient="horz" pos="1068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2148" userDrawn="1">
          <p15:clr>
            <a:srgbClr val="F26B43"/>
          </p15:clr>
        </p15:guide>
        <p15:guide id="4" pos="1896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9880"/>
            <a:ext cx="9144969" cy="5155128"/>
          </a:xfrm>
          <a:prstGeom prst="rect">
            <a:avLst/>
          </a:prstGeom>
        </p:spPr>
      </p:pic>
      <p:sp>
        <p:nvSpPr>
          <p:cNvPr id="6" name="Title 7"/>
          <p:cNvSpPr txBox="1">
            <a:spLocks/>
          </p:cNvSpPr>
          <p:nvPr userDrawn="1"/>
        </p:nvSpPr>
        <p:spPr>
          <a:xfrm>
            <a:off x="382247" y="4843812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cap="none" dirty="0" smtClean="0">
                <a:solidFill>
                  <a:srgbClr val="3C3C3C"/>
                </a:solidFill>
                <a:latin typeface="+mn-lt"/>
              </a:rPr>
              <a:t>Confidential</a:t>
            </a:r>
            <a:endParaRPr lang="en-US" sz="600" b="0" cap="none" dirty="0">
              <a:solidFill>
                <a:srgbClr val="3C3C3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99521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689" r:id="rId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kern="1200" spc="-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rgbClr val="EF4036"/>
        </a:buClr>
        <a:buSzPct val="95000"/>
        <a:buFont typeface="Wingdings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  <p:extLst mod="1">
    <p:ext uri="{27BBF7A9-308A-43DC-89C8-2F10F3537804}">
      <p15:sldGuideLst xmlns:p15="http://schemas.microsoft.com/office/powerpoint/2012/main">
        <p15:guide id="1" orient="horz" pos="1068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896" userDrawn="1">
          <p15:clr>
            <a:srgbClr val="F26B43"/>
          </p15:clr>
        </p15:guide>
        <p15:guide id="4" orient="horz" pos="2148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9880"/>
            <a:ext cx="9144969" cy="5155127"/>
          </a:xfrm>
          <a:prstGeom prst="rect">
            <a:avLst/>
          </a:prstGeom>
        </p:spPr>
      </p:pic>
      <p:sp>
        <p:nvSpPr>
          <p:cNvPr id="7" name="Title 7"/>
          <p:cNvSpPr txBox="1">
            <a:spLocks/>
          </p:cNvSpPr>
          <p:nvPr userDrawn="1"/>
        </p:nvSpPr>
        <p:spPr>
          <a:xfrm>
            <a:off x="382247" y="4843812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cap="none" dirty="0" smtClean="0">
                <a:latin typeface="+mn-lt"/>
              </a:rPr>
              <a:t>Confidential</a:t>
            </a:r>
            <a:endParaRPr lang="en-US" sz="600" b="0" cap="non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76632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1" r:id="rId1"/>
    <p:sldLayoutId id="2147484718" r:id="rId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 i="0" kern="1200" cap="all" spc="-100" baseline="0">
          <a:solidFill>
            <a:schemeClr val="bg1"/>
          </a:solidFill>
          <a:latin typeface="helvetica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rgbClr val="EF4036"/>
        </a:buClr>
        <a:buSzPct val="95000"/>
        <a:buFont typeface="Wingdings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  <p:extLst mod="1">
    <p:ext uri="{27BBF7A9-308A-43DC-89C8-2F10F3537804}">
      <p15:sldGuideLst xmlns:p15="http://schemas.microsoft.com/office/powerpoint/2012/main">
        <p15:guide id="1" orient="horz" pos="1068">
          <p15:clr>
            <a:srgbClr val="F26B43"/>
          </p15:clr>
        </p15:guide>
        <p15:guide id="2" pos="3840">
          <p15:clr>
            <a:srgbClr val="F26B43"/>
          </p15:clr>
        </p15:guide>
        <p15:guide id="3" pos="1896">
          <p15:clr>
            <a:srgbClr val="F26B43"/>
          </p15:clr>
        </p15:guide>
        <p15:guide id="4" orient="horz" pos="2172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1470"/>
            <a:ext cx="9144969" cy="5155128"/>
          </a:xfrm>
          <a:prstGeom prst="rect">
            <a:avLst/>
          </a:prstGeom>
        </p:spPr>
      </p:pic>
      <p:sp>
        <p:nvSpPr>
          <p:cNvPr id="5" name="Title 7"/>
          <p:cNvSpPr txBox="1">
            <a:spLocks/>
          </p:cNvSpPr>
          <p:nvPr userDrawn="1"/>
        </p:nvSpPr>
        <p:spPr>
          <a:xfrm>
            <a:off x="339199" y="4779228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cap="none" dirty="0" smtClean="0">
                <a:latin typeface="+mn-lt"/>
              </a:rPr>
              <a:t>Confidential</a:t>
            </a:r>
            <a:endParaRPr lang="en-US" sz="600" b="0" cap="non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89167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3" r:id="rId1"/>
    <p:sldLayoutId id="2147484717" r:id="rId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kern="1200" spc="-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rgbClr val="EF4036"/>
        </a:buClr>
        <a:buSzPct val="95000"/>
        <a:buFont typeface="Wingdings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  <p:extLst mod="1">
    <p:ext uri="{27BBF7A9-308A-43DC-89C8-2F10F3537804}">
      <p15:sldGuideLst xmlns:p15="http://schemas.microsoft.com/office/powerpoint/2012/main">
        <p15:guide id="1" orient="horz" pos="2148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1068">
          <p15:clr>
            <a:srgbClr val="F26B43"/>
          </p15:clr>
        </p15:guide>
        <p15:guide id="4" pos="1896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1470"/>
            <a:ext cx="9144970" cy="5155128"/>
          </a:xfrm>
          <a:prstGeom prst="rect">
            <a:avLst/>
          </a:prstGeom>
        </p:spPr>
      </p:pic>
      <p:sp>
        <p:nvSpPr>
          <p:cNvPr id="5" name="Title 7"/>
          <p:cNvSpPr txBox="1">
            <a:spLocks/>
          </p:cNvSpPr>
          <p:nvPr userDrawn="1"/>
        </p:nvSpPr>
        <p:spPr>
          <a:xfrm>
            <a:off x="339199" y="4779228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cap="none" dirty="0" smtClean="0">
                <a:latin typeface="+mn-lt"/>
              </a:rPr>
              <a:t>Confidential</a:t>
            </a:r>
            <a:endParaRPr lang="en-US" sz="600" b="0" cap="non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01190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2" r:id="rId1"/>
    <p:sldLayoutId id="2147484716" r:id="rId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kern="1200" spc="-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rgbClr val="EF4036"/>
        </a:buClr>
        <a:buSzPct val="95000"/>
        <a:buFont typeface="Wingdings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  <p:extLst mod="1">
    <p:ext uri="{27BBF7A9-308A-43DC-89C8-2F10F3537804}">
      <p15:sldGuideLst xmlns:p15="http://schemas.microsoft.com/office/powerpoint/2012/main">
        <p15:guide id="1" orient="horz" pos="1068">
          <p15:clr>
            <a:srgbClr val="F26B43"/>
          </p15:clr>
        </p15:guide>
        <p15:guide id="2" pos="3840">
          <p15:clr>
            <a:srgbClr val="F26B43"/>
          </p15:clr>
        </p15:guide>
        <p15:guide id="3" pos="1896">
          <p15:clr>
            <a:srgbClr val="F26B43"/>
          </p15:clr>
        </p15:guide>
        <p15:guide id="4" orient="horz" pos="2148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1470"/>
            <a:ext cx="9144969" cy="5155128"/>
          </a:xfrm>
          <a:prstGeom prst="rect">
            <a:avLst/>
          </a:prstGeom>
        </p:spPr>
      </p:pic>
      <p:sp>
        <p:nvSpPr>
          <p:cNvPr id="5" name="Title 7"/>
          <p:cNvSpPr txBox="1">
            <a:spLocks/>
          </p:cNvSpPr>
          <p:nvPr userDrawn="1"/>
        </p:nvSpPr>
        <p:spPr>
          <a:xfrm>
            <a:off x="339199" y="4779228"/>
            <a:ext cx="1068977" cy="22451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R="9144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 cap="all" spc="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Bell Gothic Std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marL="0" marR="914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cap="none" dirty="0" smtClean="0">
                <a:latin typeface="+mn-lt"/>
              </a:rPr>
              <a:t>Confidential</a:t>
            </a:r>
            <a:endParaRPr lang="en-US" sz="600" b="0" cap="non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21805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4" r:id="rId1"/>
    <p:sldLayoutId id="2147484715" r:id="rId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kern="1200" spc="-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Bell Gothic Std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rgbClr val="EF4036"/>
        </a:buClr>
        <a:buSzPct val="95000"/>
        <a:buFont typeface="Wingdings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EF4036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  <p:extLst mod="1">
    <p:ext uri="{27BBF7A9-308A-43DC-89C8-2F10F3537804}">
      <p15:sldGuideLst xmlns:p15="http://schemas.microsoft.com/office/powerpoint/2012/main">
        <p15:guide id="1" orient="horz" pos="1068">
          <p15:clr>
            <a:srgbClr val="F26B43"/>
          </p15:clr>
        </p15:guide>
        <p15:guide id="2" pos="3840">
          <p15:clr>
            <a:srgbClr val="F26B43"/>
          </p15:clr>
        </p15:guide>
        <p15:guide id="3" pos="1896">
          <p15:clr>
            <a:srgbClr val="F26B43"/>
          </p15:clr>
        </p15:guide>
        <p15:guide id="4" orient="horz" pos="21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casestudies.planar.com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lanar.com/innovations/ero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://casestudies.planar.com/#vertical-markets/corporate/toll-brothers-city-livin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://casestudies.planar.com/#product-categories/lcd-video-walls/paramount-miami-worldcenter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://casestudies.planar.com/#vertical-markets/control-room/electric-power-board-epb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://casestudies.planar.com/#product-categories/desktop-monitors/daimler-trucks-north-america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://casestudies.planar.com/#product-categories/lcd-video-walls/clemson-university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://casestudies.planar.com/#product-categories/lcd-video-walls/fourpoint-energy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://casestudies.planar.com/#product-categories/lcd-video-walls/university-of-nevada-las-vegas-student-recreation-and-wellness-center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://casestudies.planar.com/#product-categories/lcd-video-walls/temple-university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://casestudies.planar.com/#vertical-markets/museums/national-geographic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://casestudies.planar.com/#vertical-markets/corporate/gensler--2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://casestudies.planar.com/#vertical-markets/education/university-of-michigan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://casestudies.planar.com/#vertical-markets/sports-venues/oklahoma-city-thunder-chesapeake-energy-arena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://casestudies.planar.com/#vertical-markets/corporate/property-markets-group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://casestudies.planar.com/#vertical-markets/retail/gucci-milan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://casestudies.planar.com/#vertical-markets/corporate/costar-group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://casestudies.planar.com/#vertical-markets/museums/the-national-wwii-museum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://casestudies.planar.com/#vertical-markets/broadcast/canal-group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://casestudies.planar.com/#vertical-markets/education/university-of-illinois-cave2" TargetMode="Externa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hyperlink" Target="https://itunes.apple.com/us/app/planar-ultrares/id949987874?ls=1&amp;mt=8" TargetMode="Externa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matrixcalculator.planar.com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43263" y="2594904"/>
            <a:ext cx="7772400" cy="329293"/>
          </a:xfrm>
        </p:spPr>
        <p:txBody>
          <a:bodyPr/>
          <a:lstStyle/>
          <a:p>
            <a:r>
              <a:rPr lang="en-US" dirty="0" smtClean="0"/>
              <a:t>June 2016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33738" y="1695451"/>
            <a:ext cx="4766900" cy="601442"/>
          </a:xfrm>
        </p:spPr>
        <p:txBody>
          <a:bodyPr/>
          <a:lstStyle/>
          <a:p>
            <a:r>
              <a:rPr lang="en-US" dirty="0" smtClean="0"/>
              <a:t>CLARITY MATRIX</a:t>
            </a:r>
            <a:br>
              <a:rPr lang="en-US" dirty="0" smtClean="0"/>
            </a:br>
            <a:r>
              <a:rPr lang="en-US" dirty="0" smtClean="0"/>
              <a:t>LCD VIDEO WALL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82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smtClean="0"/>
              <a:t>Perfect panel-to-panel alignment</a:t>
            </a:r>
          </a:p>
          <a:p>
            <a:r>
              <a:rPr lang="en-US" dirty="0" smtClean="0"/>
              <a:t>Thinnest profile LCD video wall in the industry</a:t>
            </a:r>
          </a:p>
          <a:p>
            <a:r>
              <a:rPr lang="en-US" dirty="0" smtClean="0"/>
              <a:t>Brightness and color balance tools</a:t>
            </a:r>
          </a:p>
          <a:p>
            <a:r>
              <a:rPr lang="en-US" dirty="0" smtClean="0"/>
              <a:t>High bandwidth input connectivity</a:t>
            </a:r>
          </a:p>
          <a:p>
            <a:pPr lvl="0"/>
            <a:r>
              <a:rPr lang="en-US" dirty="0" smtClean="0"/>
              <a:t>Single source Ultra HD (4K) input and scaling</a:t>
            </a:r>
          </a:p>
          <a:p>
            <a:pPr lvl="0"/>
            <a:r>
              <a:rPr lang="en-US" dirty="0" smtClean="0"/>
              <a:t>10-bit color input and processing</a:t>
            </a:r>
          </a:p>
          <a:p>
            <a:pPr lvl="0"/>
            <a:r>
              <a:rPr lang="en-US" dirty="0" smtClean="0"/>
              <a:t>Tiled bezel width as narrow as </a:t>
            </a:r>
            <a:r>
              <a:rPr lang="en-US" dirty="0" smtClean="0"/>
              <a:t>1.7mm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Clarity Matrix LCD Video Wall System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smtClean="0"/>
              <a:t>1.  Superior visual performance</a:t>
            </a:r>
            <a:endParaRPr lang="en-US" dirty="0"/>
          </a:p>
        </p:txBody>
      </p:sp>
      <p:pic>
        <p:nvPicPr>
          <p:cNvPr id="12" name="Picture 11" descr="matrix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036577" y="1171307"/>
            <a:ext cx="4415929" cy="28008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370" y="3026389"/>
            <a:ext cx="1547819" cy="123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99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36080" y="1352034"/>
            <a:ext cx="7399084" cy="685800"/>
          </a:xfrm>
        </p:spPr>
        <p:txBody>
          <a:bodyPr/>
          <a:lstStyle/>
          <a:p>
            <a:r>
              <a:rPr lang="en-US" dirty="0" smtClean="0"/>
              <a:t>Redundant power supply option</a:t>
            </a:r>
          </a:p>
          <a:p>
            <a:r>
              <a:rPr lang="en-US" dirty="0" smtClean="0"/>
              <a:t>Clarity® Matrix™ Fiber Video Extension option for                                              classified information transmission</a:t>
            </a:r>
          </a:p>
          <a:p>
            <a:r>
              <a:rPr lang="en-US" dirty="0" smtClean="0"/>
              <a:t>Reduced heat load at the LCD, extending its life</a:t>
            </a:r>
          </a:p>
          <a:p>
            <a:r>
              <a:rPr lang="en-US" dirty="0" smtClean="0"/>
              <a:t>Fewer points of failure at the video wall</a:t>
            </a:r>
          </a:p>
          <a:p>
            <a:r>
              <a:rPr lang="en-US" dirty="0" smtClean="0"/>
              <a:t>High MTBF and low MTTR</a:t>
            </a:r>
          </a:p>
          <a:p>
            <a:pPr lvl="0"/>
            <a:r>
              <a:rPr lang="en-US" dirty="0" smtClean="0"/>
              <a:t>Ambient light sensor reduces the entire video wall brightness during dark times of the day, lowering operating costs</a:t>
            </a:r>
          </a:p>
          <a:p>
            <a:pPr lvl="0"/>
            <a:r>
              <a:rPr lang="en-US" dirty="0" smtClean="0"/>
              <a:t>Prevention of image retention</a:t>
            </a:r>
          </a:p>
          <a:p>
            <a:pPr lvl="0"/>
            <a:r>
              <a:rPr lang="en-US" dirty="0" smtClean="0"/>
              <a:t>SNMP and network health and status monitoring</a:t>
            </a: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Clarity Matrix LCD Video Wall System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smtClean="0"/>
              <a:t>2.  Mission critical design</a:t>
            </a:r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566493" y="1445800"/>
            <a:ext cx="2873543" cy="168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582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395784" y="1352033"/>
            <a:ext cx="8577177" cy="3673829"/>
          </a:xfrm>
        </p:spPr>
        <p:txBody>
          <a:bodyPr numCol="2" spcCol="91440"/>
          <a:lstStyle/>
          <a:p>
            <a:r>
              <a:rPr lang="en-US" sz="1500" dirty="0" smtClean="0"/>
              <a:t>Included with Clarity Matrix LCDs:</a:t>
            </a:r>
          </a:p>
          <a:p>
            <a:pPr lvl="1"/>
            <a:r>
              <a:rPr lang="en-US" sz="1500" dirty="0" smtClean="0"/>
              <a:t>Planar </a:t>
            </a:r>
            <a:r>
              <a:rPr lang="en-US" sz="1500" dirty="0" err="1" smtClean="0"/>
              <a:t>EasyAxis</a:t>
            </a:r>
            <a:r>
              <a:rPr lang="en-US" sz="1500" dirty="0" smtClean="0"/>
              <a:t> Mounting system – Six axes of adjustment for perfect panel alignment</a:t>
            </a:r>
          </a:p>
          <a:p>
            <a:pPr lvl="1"/>
            <a:r>
              <a:rPr lang="en-US" sz="1500" dirty="0" smtClean="0"/>
              <a:t>Off-board Quad Controllers – Remotely co-locate processors, power, content sources</a:t>
            </a:r>
          </a:p>
          <a:p>
            <a:pPr lvl="1"/>
            <a:r>
              <a:rPr lang="en-US" sz="1500" dirty="0" smtClean="0"/>
              <a:t>Off-board power supply modules – No AC power outlets required behind the displays</a:t>
            </a:r>
          </a:p>
          <a:p>
            <a:r>
              <a:rPr lang="en-US" sz="1500" dirty="0" smtClean="0"/>
              <a:t>Planar Big Picture Plus processing – Scale any source across the entire video wall</a:t>
            </a:r>
          </a:p>
          <a:p>
            <a:r>
              <a:rPr lang="en-US" sz="1500" dirty="0" smtClean="0"/>
              <a:t>Reduced cable count to the wall – Power cables are daisy-chained, single Cat 6 per panel</a:t>
            </a:r>
          </a:p>
          <a:p>
            <a:endParaRPr lang="en-US" sz="1500" dirty="0" smtClean="0"/>
          </a:p>
          <a:p>
            <a:pPr lvl="0"/>
            <a:r>
              <a:rPr lang="en-US" sz="1500" dirty="0" smtClean="0"/>
              <a:t>Built-in video extenders – Eliminates compatibility issues and costs of third-party extenders</a:t>
            </a:r>
          </a:p>
          <a:p>
            <a:r>
              <a:rPr lang="en-US" sz="1500" dirty="0" smtClean="0"/>
              <a:t>Single IR receiver – Control displays individually or globally with a single remote</a:t>
            </a:r>
          </a:p>
          <a:p>
            <a:pPr lvl="0"/>
            <a:r>
              <a:rPr lang="en-US" sz="1500" dirty="0" smtClean="0"/>
              <a:t>Reduced rack footprint – PS Modules are now just one rack unit high and can power 4, 6, or 8 panels</a:t>
            </a:r>
          </a:p>
          <a:p>
            <a:pPr lvl="0"/>
            <a:r>
              <a:rPr lang="en-US" sz="1500" dirty="0" smtClean="0"/>
              <a:t>VESA mounting option – LCDs include VESA hole pattern</a:t>
            </a:r>
          </a:p>
          <a:p>
            <a:endParaRPr lang="en-US" sz="15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Clarity Matrix LCD Video Wall System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smtClean="0"/>
              <a:t>3.  Simplified design, installation, and service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78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Clarity Matrix LCD Video Wall System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smtClean="0"/>
              <a:t>Case Studies – </a:t>
            </a:r>
            <a:r>
              <a:rPr lang="en-US" dirty="0" smtClean="0">
                <a:hlinkClick r:id="rId3"/>
              </a:rPr>
              <a:t>http://casestudies.planar.com</a:t>
            </a:r>
            <a:endParaRPr lang="en-US" dirty="0"/>
          </a:p>
        </p:txBody>
      </p:sp>
      <p:pic>
        <p:nvPicPr>
          <p:cNvPr id="7" name="Picture 6" descr="EVL-Chemistry_LJL2368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93437" y="1550238"/>
            <a:ext cx="2380471" cy="158861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16134" y="3146192"/>
            <a:ext cx="2368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400" b="1" dirty="0" smtClean="0">
                <a:latin typeface="Myriad Pro" panose="020B0503030403020204" pitchFamily="34" charset="0"/>
              </a:rPr>
              <a:t>University of Illinois</a:t>
            </a:r>
          </a:p>
          <a:p>
            <a:pPr>
              <a:buClr>
                <a:schemeClr val="accent6"/>
              </a:buClr>
            </a:pPr>
            <a:r>
              <a:rPr lang="en-US" sz="1400" dirty="0" smtClean="0">
                <a:latin typeface="Myriad Pro" panose="020B0503030403020204" pitchFamily="34" charset="0"/>
              </a:rPr>
              <a:t>CAVE2™ Electronic Visualization Laboratory</a:t>
            </a:r>
          </a:p>
          <a:p>
            <a:pPr>
              <a:buClr>
                <a:schemeClr val="accent6"/>
              </a:buClr>
            </a:pPr>
            <a:r>
              <a:rPr lang="en-US" sz="1400" dirty="0" smtClean="0">
                <a:latin typeface="Myriad Pro" panose="020B0503030403020204" pitchFamily="34" charset="0"/>
              </a:rPr>
              <a:t>Chicago, IL</a:t>
            </a:r>
          </a:p>
        </p:txBody>
      </p:sp>
      <p:pic>
        <p:nvPicPr>
          <p:cNvPr id="10" name="Picture 9" descr="NG_MediaWall_CaseStudy_008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6270093" y="1550238"/>
            <a:ext cx="2374900" cy="1583267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6175260" y="3146192"/>
            <a:ext cx="27813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400" b="1" dirty="0" smtClean="0">
                <a:latin typeface="Myriad Pro" panose="020B0503030403020204" pitchFamily="34" charset="0"/>
              </a:rPr>
              <a:t>National Geographic Museum</a:t>
            </a:r>
          </a:p>
          <a:p>
            <a:pPr>
              <a:buClr>
                <a:schemeClr val="accent6"/>
              </a:buClr>
            </a:pPr>
            <a:r>
              <a:rPr lang="en-US" sz="1400" dirty="0" smtClean="0">
                <a:latin typeface="Myriad Pro" panose="020B0503030403020204" pitchFamily="34" charset="0"/>
              </a:rPr>
              <a:t>Wildlife Exhibit</a:t>
            </a:r>
          </a:p>
          <a:p>
            <a:pPr>
              <a:buClr>
                <a:schemeClr val="accent6"/>
              </a:buClr>
            </a:pPr>
            <a:r>
              <a:rPr lang="en-US" sz="1400" dirty="0" smtClean="0">
                <a:latin typeface="Myriad Pro" panose="020B0503030403020204" pitchFamily="34" charset="0"/>
              </a:rPr>
              <a:t>Washington, DC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65036" y="3146192"/>
            <a:ext cx="2413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400" b="1" dirty="0" smtClean="0">
                <a:latin typeface="Myriad Pro" panose="020B0503030403020204" pitchFamily="34" charset="0"/>
              </a:rPr>
              <a:t>Gucci</a:t>
            </a:r>
          </a:p>
          <a:p>
            <a:pPr>
              <a:buClr>
                <a:schemeClr val="accent6"/>
              </a:buClr>
            </a:pPr>
            <a:r>
              <a:rPr lang="en-US" sz="1400" dirty="0" smtClean="0">
                <a:latin typeface="Myriad Pro" panose="020B0503030403020204" pitchFamily="34" charset="0"/>
              </a:rPr>
              <a:t>Retail Stores</a:t>
            </a:r>
          </a:p>
          <a:p>
            <a:pPr>
              <a:buClr>
                <a:schemeClr val="accent6"/>
              </a:buClr>
            </a:pPr>
            <a:r>
              <a:rPr lang="en-US" sz="1400" dirty="0" smtClean="0">
                <a:latin typeface="Myriad Pro" panose="020B0503030403020204" pitchFamily="34" charset="0"/>
              </a:rPr>
              <a:t>Multiple locations worldwide</a:t>
            </a:r>
          </a:p>
          <a:p>
            <a:pPr>
              <a:buClr>
                <a:schemeClr val="accent6"/>
              </a:buClr>
            </a:pPr>
            <a:endParaRPr lang="en-US" sz="1400" dirty="0" smtClean="0">
              <a:latin typeface="Myriad Pro" panose="020B0503030403020204" pitchFamily="34" charset="0"/>
            </a:endParaRPr>
          </a:p>
        </p:txBody>
      </p:sp>
      <p:pic>
        <p:nvPicPr>
          <p:cNvPr id="14" name="Picture 13" descr="Gucci Worldwide.jpg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>
            <a:off x="3275246" y="1550238"/>
            <a:ext cx="2546653" cy="158376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858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36079" y="1352034"/>
            <a:ext cx="7580055" cy="685800"/>
          </a:xfrm>
        </p:spPr>
        <p:txBody>
          <a:bodyPr/>
          <a:lstStyle/>
          <a:p>
            <a:r>
              <a:rPr lang="en-US" dirty="0" smtClean="0"/>
              <a:t>Planar has over 30 years of experience in display technologies, 15 years experience manufacturing video walls, and hundreds of technical innovations in the display industry across many markets</a:t>
            </a:r>
          </a:p>
          <a:p>
            <a:r>
              <a:rPr lang="en-US" dirty="0" smtClean="0"/>
              <a:t>Clarity Matrix has been proven in the global market for five years and has an outstanding reputation for high performance and low maintenance in mission-critical control room and retail environments</a:t>
            </a:r>
          </a:p>
          <a:p>
            <a:r>
              <a:rPr lang="en-US" dirty="0" smtClean="0"/>
              <a:t>Planar has a large global footprint of manufacturing, sales, service, and support along with hundreds of resellers that are already very knowledgeable on the Clarity Matrix system</a:t>
            </a: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Clarity Matrix LCD Video Wall System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smtClean="0"/>
              <a:t>Why Clarity Matrix and Planar?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42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48342" y="1903863"/>
            <a:ext cx="8468111" cy="911329"/>
          </a:xfrm>
        </p:spPr>
        <p:txBody>
          <a:bodyPr/>
          <a:lstStyle/>
          <a:p>
            <a:r>
              <a:rPr lang="en-US" dirty="0"/>
              <a:t>Clarity Matrix LCD Video Wall </a:t>
            </a:r>
            <a:r>
              <a:rPr lang="en-US" dirty="0" smtClean="0"/>
              <a:t>System</a:t>
            </a:r>
            <a:br>
              <a:rPr lang="en-US" dirty="0" smtClean="0"/>
            </a:br>
            <a:r>
              <a:rPr lang="en-US" dirty="0" smtClean="0"/>
              <a:t>competitive positioning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26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Ultra-Narrow Bezel LCD Comparison</a:t>
            </a:r>
            <a:endParaRPr lang="en-US" dirty="0"/>
          </a:p>
        </p:txBody>
      </p:sp>
      <p:graphicFrame>
        <p:nvGraphicFramePr>
          <p:cNvPr id="5" name="Content Placeholder 168"/>
          <p:cNvGraphicFramePr>
            <a:graphicFrameLocks/>
          </p:cNvGraphicFramePr>
          <p:nvPr>
            <p:extLst/>
          </p:nvPr>
        </p:nvGraphicFramePr>
        <p:xfrm>
          <a:off x="374187" y="859022"/>
          <a:ext cx="8395627" cy="3746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1431"/>
                <a:gridCol w="3470716"/>
                <a:gridCol w="774236"/>
                <a:gridCol w="552311"/>
                <a:gridCol w="552311"/>
                <a:gridCol w="552311"/>
                <a:gridCol w="552311"/>
              </a:tblGrid>
              <a:tr h="261618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Feature</a:t>
                      </a:r>
                      <a:endParaRPr lang="en-US" sz="800" b="1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Benefit</a:t>
                      </a:r>
                      <a:endParaRPr lang="en-US" sz="800" b="1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</a:tr>
              <a:tr h="352988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Off Board Electronics and Power Supply</a:t>
                      </a:r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53975" marR="0" indent="-539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Removes Heat, Weight, Noise, and Points of failure from the Wall </a:t>
                      </a:r>
                    </a:p>
                    <a:p>
                      <a:pPr marL="53975" marR="0" indent="-539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Quicker to service, No disruption or cost associated with servicing at the wall</a:t>
                      </a:r>
                      <a:endParaRPr lang="en-US" sz="800" dirty="0" smtClean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</a:tr>
              <a:tr h="228058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Redundant Power Supply</a:t>
                      </a:r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53975" indent="-53975">
                        <a:buFont typeface="Arial" pitchFamily="34" charset="0"/>
                        <a:buChar char="•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No downtime if power supply failure occurs</a:t>
                      </a:r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</a:tr>
              <a:tr h="321486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Fan-less LCD Design</a:t>
                      </a:r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53975" indent="-53975">
                        <a:buFont typeface="Arial" pitchFamily="34" charset="0"/>
                        <a:buChar char="•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Less noise</a:t>
                      </a:r>
                    </a:p>
                    <a:p>
                      <a:pPr marL="53975" indent="-53975">
                        <a:buFont typeface="Arial" pitchFamily="34" charset="0"/>
                        <a:buChar char="•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Less points of failure</a:t>
                      </a:r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</a:tr>
              <a:tr h="329327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Less than ≤ 3.6“/ 93mm Depth</a:t>
                      </a:r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53975" indent="-53975">
                        <a:buFont typeface="Arial" pitchFamily="34" charset="0"/>
                        <a:buChar char="•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Maintain LCD's Slim profile</a:t>
                      </a:r>
                    </a:p>
                    <a:p>
                      <a:pPr marL="53975" indent="-53975">
                        <a:buFont typeface="Arial" pitchFamily="34" charset="0"/>
                        <a:buChar char="•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ADA Compliant</a:t>
                      </a:r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</a:tr>
              <a:tr h="329327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Protective Glass Option</a:t>
                      </a:r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53975" indent="-53975">
                        <a:buFont typeface="Arial" pitchFamily="34" charset="0"/>
                        <a:buChar char="•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Provides panel protection</a:t>
                      </a:r>
                      <a:r>
                        <a:rPr lang="en-US" sz="800" baseline="0" dirty="0" smtClean="0">
                          <a:latin typeface="Myriad Pro" panose="020B0503030403020204" pitchFamily="34" charset="0"/>
                        </a:rPr>
                        <a:t> for video walls placed in public spaces</a:t>
                      </a:r>
                    </a:p>
                    <a:p>
                      <a:pPr marL="53975" indent="-53975">
                        <a:buFont typeface="Arial" pitchFamily="34" charset="0"/>
                        <a:buChar char="•"/>
                      </a:pPr>
                      <a:r>
                        <a:rPr lang="en-US" sz="800" baseline="0" dirty="0" smtClean="0">
                          <a:latin typeface="Myriad Pro" panose="020B0503030403020204" pitchFamily="34" charset="0"/>
                        </a:rPr>
                        <a:t>Provides a touch surface that is modular</a:t>
                      </a:r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</a:tr>
              <a:tr h="329327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4k resolution</a:t>
                      </a:r>
                      <a:r>
                        <a:rPr lang="en-US" sz="800" baseline="0" dirty="0" smtClean="0">
                          <a:latin typeface="Myriad Pro" panose="020B0503030403020204" pitchFamily="34" charset="0"/>
                        </a:rPr>
                        <a:t> video wall scaling</a:t>
                      </a:r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53975" indent="-53975">
                        <a:buFont typeface="Arial" pitchFamily="34" charset="0"/>
                        <a:buChar char="•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Input sources</a:t>
                      </a:r>
                      <a:r>
                        <a:rPr lang="en-US" sz="800" baseline="0" dirty="0" smtClean="0">
                          <a:latin typeface="Myriad Pro" panose="020B0503030403020204" pitchFamily="34" charset="0"/>
                        </a:rPr>
                        <a:t> of 3840x2160 </a:t>
                      </a: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can be daisy</a:t>
                      </a:r>
                      <a:r>
                        <a:rPr lang="en-US" sz="800" baseline="0" dirty="0" smtClean="0">
                          <a:latin typeface="Myriad Pro" panose="020B0503030403020204" pitchFamily="34" charset="0"/>
                        </a:rPr>
                        <a:t>-chained and scaled across the video wall</a:t>
                      </a:r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</a:tr>
              <a:tr h="329327">
                <a:tc>
                  <a:txBody>
                    <a:bodyPr/>
                    <a:lstStyle/>
                    <a:p>
                      <a:r>
                        <a:rPr kumimoji="0" lang="en-US" sz="800" kern="1200" smtClean="0">
                          <a:latin typeface="Myriad Pro" panose="020B0503030403020204" pitchFamily="34" charset="0"/>
                        </a:rPr>
                        <a:t>Positioning Sensors</a:t>
                      </a:r>
                      <a:r>
                        <a:rPr kumimoji="0" lang="en-US" sz="800" kern="1200" baseline="0" smtClean="0">
                          <a:latin typeface="Myriad Pro" panose="020B0503030403020204" pitchFamily="34" charset="0"/>
                        </a:rPr>
                        <a:t> </a:t>
                      </a:r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53975" marR="0" indent="-539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en-US" sz="800" kern="1200" baseline="0" dirty="0" smtClean="0">
                          <a:latin typeface="Myriad Pro" panose="020B0503030403020204" pitchFamily="34" charset="0"/>
                        </a:rPr>
                        <a:t>Eases installation and configuration by auto ID and video wall scaling </a:t>
                      </a:r>
                      <a:endParaRPr kumimoji="0" lang="en-US" sz="800" kern="1200" baseline="0" dirty="0" smtClean="0">
                        <a:solidFill>
                          <a:schemeClr val="tx1"/>
                        </a:solidFill>
                        <a:latin typeface="Myriad Pro" panose="020B0503030403020204" pitchFamily="34" charset="0"/>
                        <a:ea typeface="+mn-ea"/>
                        <a:cs typeface="+mn-cs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</a:tr>
              <a:tr h="2687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Color Balance Calibration Tool</a:t>
                      </a:r>
                      <a:endParaRPr lang="en-US" sz="800" dirty="0" smtClean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53975" indent="-53975">
                        <a:buFont typeface="Arial" pitchFamily="34" charset="0"/>
                        <a:buChar char="•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Eases Color and brightness matching on the displays</a:t>
                      </a:r>
                      <a:endParaRPr lang="en-US" sz="800" dirty="0" smtClean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</a:tr>
              <a:tr h="352850">
                <a:tc>
                  <a:txBody>
                    <a:bodyPr/>
                    <a:lstStyle/>
                    <a:p>
                      <a:r>
                        <a:rPr lang="en-US" sz="800" dirty="0" err="1" smtClean="0">
                          <a:latin typeface="Myriad Pro" panose="020B0503030403020204" pitchFamily="34" charset="0"/>
                        </a:rPr>
                        <a:t>DisplayPort</a:t>
                      </a:r>
                      <a:r>
                        <a:rPr lang="en-US" sz="800" baseline="0" dirty="0" smtClean="0">
                          <a:latin typeface="Myriad Pro" panose="020B0503030403020204" pitchFamily="34" charset="0"/>
                        </a:rPr>
                        <a:t> Input</a:t>
                      </a:r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53975" indent="-53975">
                        <a:buFont typeface="Arial" pitchFamily="34" charset="0"/>
                        <a:buChar char="•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Input sources</a:t>
                      </a:r>
                      <a:r>
                        <a:rPr lang="en-US" sz="800" baseline="0" dirty="0" smtClean="0">
                          <a:latin typeface="Myriad Pro" panose="020B0503030403020204" pitchFamily="34" charset="0"/>
                        </a:rPr>
                        <a:t> of 3840x2160 </a:t>
                      </a: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resolution can be input and display native resolution across 2x2 array.</a:t>
                      </a:r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</a:tr>
              <a:tr h="32148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Built-in Video Wall Scaling</a:t>
                      </a:r>
                      <a:endParaRPr lang="en-US" sz="800" dirty="0" smtClean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53975" indent="-53975">
                        <a:buFont typeface="Arial" pitchFamily="34" charset="0"/>
                        <a:buChar char="•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No additional</a:t>
                      </a:r>
                      <a:r>
                        <a:rPr lang="en-US" sz="800" baseline="0" dirty="0" smtClean="0">
                          <a:latin typeface="Myriad Pro" panose="020B0503030403020204" pitchFamily="34" charset="0"/>
                        </a:rPr>
                        <a:t> </a:t>
                      </a: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scalers or processing needed to stretch an image over</a:t>
                      </a:r>
                      <a:r>
                        <a:rPr lang="en-US" sz="800" baseline="0" dirty="0" smtClean="0">
                          <a:latin typeface="Myriad Pro" panose="020B0503030403020204" pitchFamily="34" charset="0"/>
                        </a:rPr>
                        <a:t> the entire video wall</a:t>
                      </a:r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</a:tr>
              <a:tr h="32148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kern="1200" dirty="0" smtClean="0">
                          <a:latin typeface="Myriad Pro" panose="020B0503030403020204" pitchFamily="34" charset="0"/>
                        </a:rPr>
                        <a:t>46” and 55” Ultra-narrow</a:t>
                      </a:r>
                      <a:r>
                        <a:rPr kumimoji="0" lang="en-US" sz="800" kern="1200" baseline="0" dirty="0" smtClean="0">
                          <a:latin typeface="Myriad Pro" panose="020B0503030403020204" pitchFamily="34" charset="0"/>
                        </a:rPr>
                        <a:t> and super narrow bezel LCD</a:t>
                      </a:r>
                      <a:endParaRPr kumimoji="0" lang="en-US" sz="800" kern="1200" dirty="0" smtClean="0">
                        <a:solidFill>
                          <a:schemeClr val="tx1"/>
                        </a:solidFill>
                        <a:latin typeface="Myriad Pro" panose="020B0503030403020204" pitchFamily="34" charset="0"/>
                        <a:ea typeface="+mn-ea"/>
                        <a:cs typeface="+mn-cs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53975" marR="0" indent="-539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en-US" sz="800" kern="1200" dirty="0" smtClean="0">
                          <a:latin typeface="Myriad Pro" panose="020B0503030403020204" pitchFamily="34" charset="0"/>
                        </a:rPr>
                        <a:t>Narrow bezel LCD Technology for near seamless video walls</a:t>
                      </a:r>
                      <a:endParaRPr kumimoji="0" lang="en-US" sz="800" kern="1200" dirty="0" smtClean="0">
                        <a:solidFill>
                          <a:schemeClr val="tx1"/>
                        </a:solidFill>
                        <a:latin typeface="Myriad Pro" panose="020B0503030403020204" pitchFamily="34" charset="0"/>
                        <a:ea typeface="+mn-ea"/>
                        <a:cs typeface="+mn-cs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T="34290" marB="34290" anchor="ctr"/>
                </a:tc>
              </a:tr>
            </a:tbl>
          </a:graphicData>
        </a:graphic>
      </p:graphicFrame>
      <p:pic>
        <p:nvPicPr>
          <p:cNvPr id="6" name="Picture 169" descr="PlanarArcLogo_std_NoTag_Sml.gif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879114" y="881041"/>
            <a:ext cx="625881" cy="211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9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119567" y="856394"/>
            <a:ext cx="554685" cy="24551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8" name="Picture 80"/>
          <p:cNvPicPr>
            <a:picLocks noChangeAspect="1" noChangeArrowheads="1"/>
          </p:cNvPicPr>
          <p:nvPr/>
        </p:nvPicPr>
        <p:blipFill rotWithShape="1">
          <a:blip r:embed="rId5" cstate="screen"/>
          <a:srcRect l="5125" t="7439" b="1"/>
          <a:stretch/>
        </p:blipFill>
        <p:spPr bwMode="auto">
          <a:xfrm>
            <a:off x="7674252" y="870328"/>
            <a:ext cx="538255" cy="232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1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8222936" y="889092"/>
            <a:ext cx="541337" cy="1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2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6600811" y="881041"/>
            <a:ext cx="471234" cy="2009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1" name="Oval 178"/>
          <p:cNvSpPr>
            <a:spLocks noChangeArrowheads="1"/>
          </p:cNvSpPr>
          <p:nvPr/>
        </p:nvSpPr>
        <p:spPr bwMode="auto">
          <a:xfrm>
            <a:off x="6746368" y="1217849"/>
            <a:ext cx="171081" cy="167341"/>
          </a:xfrm>
          <a:prstGeom prst="ellipse">
            <a:avLst/>
          </a:prstGeom>
          <a:noFill/>
          <a:ln w="9525" algn="ctr">
            <a:solidFill>
              <a:schemeClr val="accent4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anchor="ctr"/>
          <a:lstStyle/>
          <a:p>
            <a:endParaRPr lang="en-US" dirty="0"/>
          </a:p>
        </p:txBody>
      </p:sp>
      <p:sp>
        <p:nvSpPr>
          <p:cNvPr id="12" name="Oval 178"/>
          <p:cNvSpPr>
            <a:spLocks noChangeArrowheads="1"/>
          </p:cNvSpPr>
          <p:nvPr/>
        </p:nvSpPr>
        <p:spPr bwMode="auto">
          <a:xfrm>
            <a:off x="6746368" y="1499021"/>
            <a:ext cx="171081" cy="167341"/>
          </a:xfrm>
          <a:prstGeom prst="ellipse">
            <a:avLst/>
          </a:prstGeom>
          <a:noFill/>
          <a:ln w="9525" algn="ctr">
            <a:solidFill>
              <a:schemeClr val="accent4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3" name="Oval 178"/>
          <p:cNvSpPr>
            <a:spLocks noChangeArrowheads="1"/>
          </p:cNvSpPr>
          <p:nvPr/>
        </p:nvSpPr>
        <p:spPr bwMode="auto">
          <a:xfrm>
            <a:off x="6079132" y="1217849"/>
            <a:ext cx="171081" cy="16734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4" name="Oval 178"/>
          <p:cNvSpPr>
            <a:spLocks noChangeArrowheads="1"/>
          </p:cNvSpPr>
          <p:nvPr/>
        </p:nvSpPr>
        <p:spPr bwMode="auto">
          <a:xfrm>
            <a:off x="7288832" y="1217849"/>
            <a:ext cx="171081" cy="167341"/>
          </a:xfrm>
          <a:prstGeom prst="ellipse">
            <a:avLst/>
          </a:prstGeom>
          <a:noFill/>
          <a:ln w="9525" algn="ctr">
            <a:solidFill>
              <a:schemeClr val="accent4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5" name="Oval 178"/>
          <p:cNvSpPr>
            <a:spLocks noChangeArrowheads="1"/>
          </p:cNvSpPr>
          <p:nvPr/>
        </p:nvSpPr>
        <p:spPr bwMode="auto">
          <a:xfrm>
            <a:off x="8408530" y="1217849"/>
            <a:ext cx="171081" cy="167341"/>
          </a:xfrm>
          <a:prstGeom prst="ellipse">
            <a:avLst/>
          </a:prstGeom>
          <a:noFill/>
          <a:ln w="9525" algn="ctr">
            <a:solidFill>
              <a:schemeClr val="accent4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6" name="Oval 178"/>
          <p:cNvSpPr>
            <a:spLocks noChangeArrowheads="1"/>
          </p:cNvSpPr>
          <p:nvPr/>
        </p:nvSpPr>
        <p:spPr bwMode="auto">
          <a:xfrm>
            <a:off x="7288832" y="1499021"/>
            <a:ext cx="171081" cy="167341"/>
          </a:xfrm>
          <a:prstGeom prst="ellipse">
            <a:avLst/>
          </a:prstGeom>
          <a:noFill/>
          <a:ln w="9525" algn="ctr">
            <a:solidFill>
              <a:schemeClr val="accent4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7" name="Oval 178"/>
          <p:cNvSpPr>
            <a:spLocks noChangeArrowheads="1"/>
          </p:cNvSpPr>
          <p:nvPr/>
        </p:nvSpPr>
        <p:spPr bwMode="auto">
          <a:xfrm>
            <a:off x="7851505" y="1499021"/>
            <a:ext cx="171081" cy="167341"/>
          </a:xfrm>
          <a:prstGeom prst="ellipse">
            <a:avLst/>
          </a:prstGeom>
          <a:noFill/>
          <a:ln w="9525" algn="ctr">
            <a:solidFill>
              <a:schemeClr val="bg2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8" name="Oval 178"/>
          <p:cNvSpPr>
            <a:spLocks noChangeArrowheads="1"/>
          </p:cNvSpPr>
          <p:nvPr/>
        </p:nvSpPr>
        <p:spPr bwMode="auto">
          <a:xfrm>
            <a:off x="6079132" y="1499021"/>
            <a:ext cx="171081" cy="16734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9" name="Oval 178"/>
          <p:cNvSpPr>
            <a:spLocks noChangeArrowheads="1"/>
          </p:cNvSpPr>
          <p:nvPr/>
        </p:nvSpPr>
        <p:spPr bwMode="auto">
          <a:xfrm>
            <a:off x="6079132" y="1782207"/>
            <a:ext cx="171081" cy="16734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endParaRPr lang="en-US" dirty="0"/>
          </a:p>
        </p:txBody>
      </p:sp>
      <p:sp>
        <p:nvSpPr>
          <p:cNvPr id="20" name="Oval 178"/>
          <p:cNvSpPr>
            <a:spLocks noChangeArrowheads="1"/>
          </p:cNvSpPr>
          <p:nvPr/>
        </p:nvSpPr>
        <p:spPr bwMode="auto">
          <a:xfrm>
            <a:off x="6079132" y="2101373"/>
            <a:ext cx="171081" cy="16734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1" name="Oval 178"/>
          <p:cNvSpPr>
            <a:spLocks noChangeArrowheads="1"/>
          </p:cNvSpPr>
          <p:nvPr/>
        </p:nvSpPr>
        <p:spPr bwMode="auto">
          <a:xfrm>
            <a:off x="6079132" y="2437431"/>
            <a:ext cx="171081" cy="16734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2" name="Oval 178"/>
          <p:cNvSpPr>
            <a:spLocks noChangeArrowheads="1"/>
          </p:cNvSpPr>
          <p:nvPr/>
        </p:nvSpPr>
        <p:spPr bwMode="auto">
          <a:xfrm>
            <a:off x="6079132" y="2768772"/>
            <a:ext cx="171081" cy="16734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3" name="Oval 178"/>
          <p:cNvSpPr>
            <a:spLocks noChangeArrowheads="1"/>
          </p:cNvSpPr>
          <p:nvPr/>
        </p:nvSpPr>
        <p:spPr bwMode="auto">
          <a:xfrm>
            <a:off x="6079132" y="3089409"/>
            <a:ext cx="171081" cy="16734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4" name="Oval 178"/>
          <p:cNvSpPr>
            <a:spLocks noChangeArrowheads="1"/>
          </p:cNvSpPr>
          <p:nvPr/>
        </p:nvSpPr>
        <p:spPr bwMode="auto">
          <a:xfrm>
            <a:off x="8408530" y="1499021"/>
            <a:ext cx="171081" cy="167341"/>
          </a:xfrm>
          <a:prstGeom prst="ellipse">
            <a:avLst/>
          </a:prstGeom>
          <a:noFill/>
          <a:ln w="9525" algn="ctr">
            <a:solidFill>
              <a:schemeClr val="accent4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5" name="Oval 178"/>
          <p:cNvSpPr>
            <a:spLocks noChangeArrowheads="1"/>
          </p:cNvSpPr>
          <p:nvPr/>
        </p:nvSpPr>
        <p:spPr bwMode="auto">
          <a:xfrm>
            <a:off x="6746368" y="1782207"/>
            <a:ext cx="171081" cy="167341"/>
          </a:xfrm>
          <a:prstGeom prst="ellipse">
            <a:avLst/>
          </a:prstGeom>
          <a:noFill/>
          <a:ln w="9525" algn="ctr">
            <a:solidFill>
              <a:schemeClr val="accent4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6" name="Oval 178"/>
          <p:cNvSpPr>
            <a:spLocks noChangeArrowheads="1"/>
          </p:cNvSpPr>
          <p:nvPr/>
        </p:nvSpPr>
        <p:spPr bwMode="auto">
          <a:xfrm>
            <a:off x="7288832" y="1782207"/>
            <a:ext cx="171081" cy="167341"/>
          </a:xfrm>
          <a:prstGeom prst="ellipse">
            <a:avLst/>
          </a:prstGeom>
          <a:noFill/>
          <a:ln w="9525" algn="ctr">
            <a:solidFill>
              <a:schemeClr val="accent4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7" name="Oval 178"/>
          <p:cNvSpPr>
            <a:spLocks noChangeArrowheads="1"/>
          </p:cNvSpPr>
          <p:nvPr/>
        </p:nvSpPr>
        <p:spPr bwMode="auto">
          <a:xfrm>
            <a:off x="7851505" y="1782207"/>
            <a:ext cx="171081" cy="167341"/>
          </a:xfrm>
          <a:prstGeom prst="ellipse">
            <a:avLst/>
          </a:prstGeom>
          <a:noFill/>
          <a:ln w="9525" algn="ctr">
            <a:solidFill>
              <a:schemeClr val="accent4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8" name="Oval 178"/>
          <p:cNvSpPr>
            <a:spLocks noChangeArrowheads="1"/>
          </p:cNvSpPr>
          <p:nvPr/>
        </p:nvSpPr>
        <p:spPr bwMode="auto">
          <a:xfrm>
            <a:off x="8408530" y="1782207"/>
            <a:ext cx="171081" cy="167341"/>
          </a:xfrm>
          <a:prstGeom prst="ellipse">
            <a:avLst/>
          </a:prstGeom>
          <a:noFill/>
          <a:ln w="9525" algn="ctr">
            <a:solidFill>
              <a:schemeClr val="accent4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9" name="Oval 178"/>
          <p:cNvSpPr>
            <a:spLocks noChangeArrowheads="1"/>
          </p:cNvSpPr>
          <p:nvPr/>
        </p:nvSpPr>
        <p:spPr bwMode="auto">
          <a:xfrm>
            <a:off x="7851505" y="3089409"/>
            <a:ext cx="171081" cy="167341"/>
          </a:xfrm>
          <a:prstGeom prst="ellipse">
            <a:avLst/>
          </a:prstGeom>
          <a:noFill/>
          <a:ln w="9525" algn="ctr">
            <a:solidFill>
              <a:schemeClr val="accent4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30" name="Oval 178"/>
          <p:cNvSpPr>
            <a:spLocks noChangeArrowheads="1"/>
          </p:cNvSpPr>
          <p:nvPr/>
        </p:nvSpPr>
        <p:spPr bwMode="auto">
          <a:xfrm>
            <a:off x="8408530" y="3089409"/>
            <a:ext cx="171081" cy="167341"/>
          </a:xfrm>
          <a:prstGeom prst="ellipse">
            <a:avLst/>
          </a:prstGeom>
          <a:noFill/>
          <a:ln w="9525" algn="ctr">
            <a:solidFill>
              <a:schemeClr val="accent4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31" name="Oval 178"/>
          <p:cNvSpPr>
            <a:spLocks noChangeArrowheads="1"/>
          </p:cNvSpPr>
          <p:nvPr/>
        </p:nvSpPr>
        <p:spPr bwMode="auto">
          <a:xfrm>
            <a:off x="8408530" y="2101373"/>
            <a:ext cx="171081" cy="167341"/>
          </a:xfrm>
          <a:prstGeom prst="ellipse">
            <a:avLst/>
          </a:prstGeom>
          <a:noFill/>
          <a:ln w="9525" algn="ctr">
            <a:solidFill>
              <a:schemeClr val="accent4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32" name="Oval 178"/>
          <p:cNvSpPr>
            <a:spLocks noChangeArrowheads="1"/>
          </p:cNvSpPr>
          <p:nvPr/>
        </p:nvSpPr>
        <p:spPr bwMode="auto">
          <a:xfrm>
            <a:off x="7851505" y="2101373"/>
            <a:ext cx="171081" cy="167341"/>
          </a:xfrm>
          <a:prstGeom prst="ellipse">
            <a:avLst/>
          </a:prstGeom>
          <a:noFill/>
          <a:ln w="9525" algn="ctr">
            <a:solidFill>
              <a:schemeClr val="accent4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33" name="Oval 178"/>
          <p:cNvSpPr>
            <a:spLocks noChangeArrowheads="1"/>
          </p:cNvSpPr>
          <p:nvPr/>
        </p:nvSpPr>
        <p:spPr bwMode="auto">
          <a:xfrm>
            <a:off x="7288832" y="2101373"/>
            <a:ext cx="171081" cy="167341"/>
          </a:xfrm>
          <a:prstGeom prst="ellipse">
            <a:avLst/>
          </a:prstGeom>
          <a:noFill/>
          <a:ln w="9525" algn="ctr">
            <a:solidFill>
              <a:schemeClr val="accent4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34" name="Oval 178"/>
          <p:cNvSpPr>
            <a:spLocks noChangeArrowheads="1"/>
          </p:cNvSpPr>
          <p:nvPr/>
        </p:nvSpPr>
        <p:spPr bwMode="auto">
          <a:xfrm>
            <a:off x="6746368" y="2101373"/>
            <a:ext cx="171081" cy="167341"/>
          </a:xfrm>
          <a:prstGeom prst="ellipse">
            <a:avLst/>
          </a:prstGeom>
          <a:noFill/>
          <a:ln w="9525" algn="ctr">
            <a:solidFill>
              <a:schemeClr val="accent4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35" name="Oval 178"/>
          <p:cNvSpPr>
            <a:spLocks noChangeArrowheads="1"/>
          </p:cNvSpPr>
          <p:nvPr/>
        </p:nvSpPr>
        <p:spPr bwMode="auto">
          <a:xfrm>
            <a:off x="6746368" y="2437431"/>
            <a:ext cx="171081" cy="167341"/>
          </a:xfrm>
          <a:prstGeom prst="ellipse">
            <a:avLst/>
          </a:prstGeom>
          <a:noFill/>
          <a:ln w="9525" algn="ctr">
            <a:solidFill>
              <a:schemeClr val="accent4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36" name="Oval 178"/>
          <p:cNvSpPr>
            <a:spLocks noChangeArrowheads="1"/>
          </p:cNvSpPr>
          <p:nvPr/>
        </p:nvSpPr>
        <p:spPr bwMode="auto">
          <a:xfrm>
            <a:off x="6079132" y="4364162"/>
            <a:ext cx="171081" cy="16734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37" name="Oval 178"/>
          <p:cNvSpPr>
            <a:spLocks noChangeArrowheads="1"/>
          </p:cNvSpPr>
          <p:nvPr/>
        </p:nvSpPr>
        <p:spPr bwMode="auto">
          <a:xfrm>
            <a:off x="6746368" y="4041872"/>
            <a:ext cx="171081" cy="16734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38" name="Oval 178"/>
          <p:cNvSpPr>
            <a:spLocks noChangeArrowheads="1"/>
          </p:cNvSpPr>
          <p:nvPr/>
        </p:nvSpPr>
        <p:spPr bwMode="auto">
          <a:xfrm>
            <a:off x="6746368" y="4364162"/>
            <a:ext cx="171081" cy="16734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39" name="Oval 178"/>
          <p:cNvSpPr>
            <a:spLocks noChangeArrowheads="1"/>
          </p:cNvSpPr>
          <p:nvPr/>
        </p:nvSpPr>
        <p:spPr bwMode="auto">
          <a:xfrm>
            <a:off x="7288832" y="4041872"/>
            <a:ext cx="171081" cy="16734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40" name="Oval 178"/>
          <p:cNvSpPr>
            <a:spLocks noChangeArrowheads="1"/>
          </p:cNvSpPr>
          <p:nvPr/>
        </p:nvSpPr>
        <p:spPr bwMode="auto">
          <a:xfrm>
            <a:off x="7288832" y="4364162"/>
            <a:ext cx="171081" cy="16734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41" name="Oval 178"/>
          <p:cNvSpPr>
            <a:spLocks noChangeArrowheads="1"/>
          </p:cNvSpPr>
          <p:nvPr/>
        </p:nvSpPr>
        <p:spPr bwMode="auto">
          <a:xfrm>
            <a:off x="7851505" y="4041872"/>
            <a:ext cx="171081" cy="16734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42" name="Oval 178"/>
          <p:cNvSpPr>
            <a:spLocks noChangeArrowheads="1"/>
          </p:cNvSpPr>
          <p:nvPr/>
        </p:nvSpPr>
        <p:spPr bwMode="auto">
          <a:xfrm>
            <a:off x="8408530" y="4041872"/>
            <a:ext cx="171081" cy="16734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43" name="Oval 178"/>
          <p:cNvSpPr>
            <a:spLocks noChangeArrowheads="1"/>
          </p:cNvSpPr>
          <p:nvPr/>
        </p:nvSpPr>
        <p:spPr bwMode="auto">
          <a:xfrm>
            <a:off x="7851505" y="4364162"/>
            <a:ext cx="171081" cy="16734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44" name="Oval 178"/>
          <p:cNvSpPr>
            <a:spLocks noChangeArrowheads="1"/>
          </p:cNvSpPr>
          <p:nvPr/>
        </p:nvSpPr>
        <p:spPr bwMode="auto">
          <a:xfrm>
            <a:off x="8408530" y="4364162"/>
            <a:ext cx="171081" cy="16734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45" name="Oval 178"/>
          <p:cNvSpPr>
            <a:spLocks noChangeArrowheads="1"/>
          </p:cNvSpPr>
          <p:nvPr/>
        </p:nvSpPr>
        <p:spPr bwMode="auto">
          <a:xfrm>
            <a:off x="6079132" y="3394807"/>
            <a:ext cx="171081" cy="16734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46" name="Oval 178"/>
          <p:cNvSpPr>
            <a:spLocks noChangeArrowheads="1"/>
          </p:cNvSpPr>
          <p:nvPr/>
        </p:nvSpPr>
        <p:spPr bwMode="auto">
          <a:xfrm>
            <a:off x="6079132" y="3703728"/>
            <a:ext cx="171081" cy="16734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47" name="Oval 178"/>
          <p:cNvSpPr>
            <a:spLocks noChangeArrowheads="1"/>
          </p:cNvSpPr>
          <p:nvPr/>
        </p:nvSpPr>
        <p:spPr bwMode="auto">
          <a:xfrm>
            <a:off x="6079132" y="4041872"/>
            <a:ext cx="171081" cy="16734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48" name="Oval 178"/>
          <p:cNvSpPr>
            <a:spLocks noChangeArrowheads="1"/>
          </p:cNvSpPr>
          <p:nvPr/>
        </p:nvSpPr>
        <p:spPr bwMode="auto">
          <a:xfrm>
            <a:off x="6746368" y="3703728"/>
            <a:ext cx="171081" cy="16734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49" name="Oval 178"/>
          <p:cNvSpPr>
            <a:spLocks noChangeArrowheads="1"/>
          </p:cNvSpPr>
          <p:nvPr/>
        </p:nvSpPr>
        <p:spPr bwMode="auto">
          <a:xfrm>
            <a:off x="7288832" y="3703728"/>
            <a:ext cx="171081" cy="16734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50" name="Oval 178"/>
          <p:cNvSpPr>
            <a:spLocks noChangeArrowheads="1"/>
          </p:cNvSpPr>
          <p:nvPr/>
        </p:nvSpPr>
        <p:spPr bwMode="auto">
          <a:xfrm>
            <a:off x="7851505" y="3703728"/>
            <a:ext cx="171081" cy="167341"/>
          </a:xfrm>
          <a:prstGeom prst="ellipse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39999">
                <a:schemeClr val="accent4">
                  <a:lumMod val="40000"/>
                  <a:lumOff val="60000"/>
                </a:schemeClr>
              </a:gs>
              <a:gs pos="70000">
                <a:schemeClr val="accent4">
                  <a:lumMod val="20000"/>
                  <a:lumOff val="8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0"/>
          </a:gradFill>
          <a:ln w="9525" algn="ctr">
            <a:solidFill>
              <a:schemeClr val="bg2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51" name="Oval 178"/>
          <p:cNvSpPr>
            <a:spLocks noChangeArrowheads="1"/>
          </p:cNvSpPr>
          <p:nvPr/>
        </p:nvSpPr>
        <p:spPr bwMode="auto">
          <a:xfrm>
            <a:off x="8408530" y="3703728"/>
            <a:ext cx="171081" cy="167341"/>
          </a:xfrm>
          <a:prstGeom prst="ellipse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39999">
                <a:schemeClr val="accent4">
                  <a:lumMod val="40000"/>
                  <a:lumOff val="60000"/>
                </a:schemeClr>
              </a:gs>
              <a:gs pos="70000">
                <a:schemeClr val="accent4">
                  <a:lumMod val="20000"/>
                  <a:lumOff val="8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0"/>
          </a:gradFill>
          <a:ln w="9525" algn="ctr">
            <a:solidFill>
              <a:schemeClr val="bg2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52" name="Oval 178"/>
          <p:cNvSpPr>
            <a:spLocks noChangeArrowheads="1"/>
          </p:cNvSpPr>
          <p:nvPr/>
        </p:nvSpPr>
        <p:spPr bwMode="auto">
          <a:xfrm>
            <a:off x="7288832" y="2437431"/>
            <a:ext cx="171081" cy="167341"/>
          </a:xfrm>
          <a:prstGeom prst="ellipse">
            <a:avLst/>
          </a:prstGeom>
          <a:noFill/>
          <a:ln w="9525" algn="ctr">
            <a:solidFill>
              <a:schemeClr val="accent4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53" name="Oval 178"/>
          <p:cNvSpPr>
            <a:spLocks noChangeArrowheads="1"/>
          </p:cNvSpPr>
          <p:nvPr/>
        </p:nvSpPr>
        <p:spPr bwMode="auto">
          <a:xfrm>
            <a:off x="7837137" y="2437431"/>
            <a:ext cx="185449" cy="169390"/>
          </a:xfrm>
          <a:prstGeom prst="ellipse">
            <a:avLst/>
          </a:prstGeom>
          <a:noFill/>
          <a:ln w="9525" algn="ctr">
            <a:solidFill>
              <a:schemeClr val="accent4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54" name="Oval 178"/>
          <p:cNvSpPr>
            <a:spLocks noChangeArrowheads="1"/>
          </p:cNvSpPr>
          <p:nvPr/>
        </p:nvSpPr>
        <p:spPr bwMode="auto">
          <a:xfrm>
            <a:off x="8408530" y="2437431"/>
            <a:ext cx="171081" cy="167341"/>
          </a:xfrm>
          <a:prstGeom prst="ellipse">
            <a:avLst/>
          </a:prstGeom>
          <a:noFill/>
          <a:ln w="9525" algn="ctr">
            <a:solidFill>
              <a:schemeClr val="accent4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55" name="Oval 178"/>
          <p:cNvSpPr>
            <a:spLocks noChangeArrowheads="1"/>
          </p:cNvSpPr>
          <p:nvPr/>
        </p:nvSpPr>
        <p:spPr bwMode="auto">
          <a:xfrm>
            <a:off x="6746368" y="3394807"/>
            <a:ext cx="171081" cy="16734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56" name="Oval 178"/>
          <p:cNvSpPr>
            <a:spLocks noChangeArrowheads="1"/>
          </p:cNvSpPr>
          <p:nvPr/>
        </p:nvSpPr>
        <p:spPr bwMode="auto">
          <a:xfrm>
            <a:off x="7288832" y="3089409"/>
            <a:ext cx="171081" cy="167341"/>
          </a:xfrm>
          <a:prstGeom prst="ellipse">
            <a:avLst/>
          </a:prstGeom>
          <a:noFill/>
          <a:ln w="9525" algn="ctr">
            <a:solidFill>
              <a:schemeClr val="accent4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57" name="Oval 178"/>
          <p:cNvSpPr>
            <a:spLocks noChangeArrowheads="1"/>
          </p:cNvSpPr>
          <p:nvPr/>
        </p:nvSpPr>
        <p:spPr bwMode="auto">
          <a:xfrm>
            <a:off x="7288832" y="3394807"/>
            <a:ext cx="171081" cy="167341"/>
          </a:xfrm>
          <a:prstGeom prst="ellipse">
            <a:avLst/>
          </a:prstGeom>
          <a:noFill/>
          <a:ln w="9525" algn="ctr">
            <a:solidFill>
              <a:schemeClr val="accent4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58" name="Oval 178"/>
          <p:cNvSpPr>
            <a:spLocks noChangeArrowheads="1"/>
          </p:cNvSpPr>
          <p:nvPr/>
        </p:nvSpPr>
        <p:spPr bwMode="auto">
          <a:xfrm>
            <a:off x="7851505" y="3394807"/>
            <a:ext cx="171081" cy="16734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59" name="Oval 178"/>
          <p:cNvSpPr>
            <a:spLocks noChangeArrowheads="1"/>
          </p:cNvSpPr>
          <p:nvPr/>
        </p:nvSpPr>
        <p:spPr bwMode="auto">
          <a:xfrm>
            <a:off x="8408530" y="3394807"/>
            <a:ext cx="171081" cy="167341"/>
          </a:xfrm>
          <a:prstGeom prst="ellipse">
            <a:avLst/>
          </a:prstGeom>
          <a:noFill/>
          <a:ln w="9525" algn="ctr">
            <a:solidFill>
              <a:schemeClr val="accent4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60" name="Oval 178"/>
          <p:cNvSpPr>
            <a:spLocks noChangeArrowheads="1"/>
          </p:cNvSpPr>
          <p:nvPr/>
        </p:nvSpPr>
        <p:spPr bwMode="auto">
          <a:xfrm>
            <a:off x="6746368" y="3089409"/>
            <a:ext cx="171081" cy="167341"/>
          </a:xfrm>
          <a:prstGeom prst="ellipse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 algn="ctr">
            <a:solidFill>
              <a:schemeClr val="bg2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61" name="Oval 178"/>
          <p:cNvSpPr>
            <a:spLocks noChangeArrowheads="1"/>
          </p:cNvSpPr>
          <p:nvPr/>
        </p:nvSpPr>
        <p:spPr bwMode="auto">
          <a:xfrm>
            <a:off x="6746368" y="2768772"/>
            <a:ext cx="171081" cy="167341"/>
          </a:xfrm>
          <a:prstGeom prst="ellipse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39999">
                <a:schemeClr val="accent4">
                  <a:lumMod val="40000"/>
                  <a:lumOff val="60000"/>
                </a:schemeClr>
              </a:gs>
              <a:gs pos="70000">
                <a:schemeClr val="accent4">
                  <a:lumMod val="20000"/>
                  <a:lumOff val="8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0"/>
          </a:gradFill>
          <a:ln w="9525" algn="ctr">
            <a:solidFill>
              <a:schemeClr val="bg2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62" name="Oval 178"/>
          <p:cNvSpPr>
            <a:spLocks noChangeArrowheads="1"/>
          </p:cNvSpPr>
          <p:nvPr/>
        </p:nvSpPr>
        <p:spPr bwMode="auto">
          <a:xfrm>
            <a:off x="7288832" y="2768772"/>
            <a:ext cx="171081" cy="167341"/>
          </a:xfrm>
          <a:prstGeom prst="ellipse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39999">
                <a:schemeClr val="accent4">
                  <a:lumMod val="40000"/>
                  <a:lumOff val="60000"/>
                </a:schemeClr>
              </a:gs>
              <a:gs pos="70000">
                <a:schemeClr val="accent4">
                  <a:lumMod val="20000"/>
                  <a:lumOff val="8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0"/>
          </a:gradFill>
          <a:ln w="9525" algn="ctr">
            <a:solidFill>
              <a:schemeClr val="bg2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63" name="Oval 178"/>
          <p:cNvSpPr>
            <a:spLocks noChangeArrowheads="1"/>
          </p:cNvSpPr>
          <p:nvPr/>
        </p:nvSpPr>
        <p:spPr bwMode="auto">
          <a:xfrm>
            <a:off x="7851505" y="2768772"/>
            <a:ext cx="171081" cy="167341"/>
          </a:xfrm>
          <a:prstGeom prst="ellipse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39999">
                <a:schemeClr val="accent4">
                  <a:lumMod val="40000"/>
                  <a:lumOff val="60000"/>
                </a:schemeClr>
              </a:gs>
              <a:gs pos="70000">
                <a:schemeClr val="accent4">
                  <a:lumMod val="20000"/>
                  <a:lumOff val="8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0"/>
          </a:gradFill>
          <a:ln w="9525" algn="ctr">
            <a:solidFill>
              <a:schemeClr val="bg2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64" name="Oval 178"/>
          <p:cNvSpPr>
            <a:spLocks noChangeArrowheads="1"/>
          </p:cNvSpPr>
          <p:nvPr/>
        </p:nvSpPr>
        <p:spPr bwMode="auto">
          <a:xfrm>
            <a:off x="8408530" y="2768772"/>
            <a:ext cx="171081" cy="167341"/>
          </a:xfrm>
          <a:prstGeom prst="ellipse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39999">
                <a:schemeClr val="accent4">
                  <a:lumMod val="40000"/>
                  <a:lumOff val="60000"/>
                </a:schemeClr>
              </a:gs>
              <a:gs pos="70000">
                <a:schemeClr val="accent4">
                  <a:lumMod val="20000"/>
                  <a:lumOff val="8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0"/>
          </a:gradFill>
          <a:ln w="9525" algn="ctr">
            <a:solidFill>
              <a:schemeClr val="bg2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65" name="Oval 178"/>
          <p:cNvSpPr>
            <a:spLocks noChangeArrowheads="1"/>
          </p:cNvSpPr>
          <p:nvPr/>
        </p:nvSpPr>
        <p:spPr bwMode="auto">
          <a:xfrm>
            <a:off x="7851505" y="1499021"/>
            <a:ext cx="171081" cy="16734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66" name="Oval 178"/>
          <p:cNvSpPr>
            <a:spLocks noChangeArrowheads="1"/>
          </p:cNvSpPr>
          <p:nvPr/>
        </p:nvSpPr>
        <p:spPr bwMode="auto">
          <a:xfrm>
            <a:off x="7851505" y="1217849"/>
            <a:ext cx="171081" cy="167341"/>
          </a:xfrm>
          <a:prstGeom prst="ellipse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39999">
                <a:schemeClr val="accent4">
                  <a:lumMod val="40000"/>
                  <a:lumOff val="60000"/>
                </a:schemeClr>
              </a:gs>
              <a:gs pos="70000">
                <a:schemeClr val="accent4">
                  <a:lumMod val="20000"/>
                  <a:lumOff val="8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0"/>
          </a:gradFill>
          <a:ln w="9525" algn="ctr">
            <a:solidFill>
              <a:schemeClr val="bg2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68" name="Oval 271"/>
          <p:cNvSpPr>
            <a:spLocks noChangeArrowheads="1"/>
          </p:cNvSpPr>
          <p:nvPr/>
        </p:nvSpPr>
        <p:spPr bwMode="auto">
          <a:xfrm>
            <a:off x="6826138" y="90399"/>
            <a:ext cx="203142" cy="21486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9525" algn="ctr">
            <a:solidFill>
              <a:schemeClr val="accent4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anchor="ctr"/>
          <a:lstStyle/>
          <a:p>
            <a:endParaRPr lang="en-US" sz="1000">
              <a:latin typeface="Myriad Pro" panose="020B0503030403020204" pitchFamily="34" charset="0"/>
            </a:endParaRPr>
          </a:p>
        </p:txBody>
      </p:sp>
      <p:sp>
        <p:nvSpPr>
          <p:cNvPr id="69" name="Oval 272"/>
          <p:cNvSpPr>
            <a:spLocks noChangeArrowheads="1"/>
          </p:cNvSpPr>
          <p:nvPr/>
        </p:nvSpPr>
        <p:spPr bwMode="auto">
          <a:xfrm>
            <a:off x="6826138" y="580038"/>
            <a:ext cx="202727" cy="196630"/>
          </a:xfrm>
          <a:prstGeom prst="ellipse">
            <a:avLst/>
          </a:prstGeom>
          <a:noFill/>
          <a:ln w="9525" algn="ctr">
            <a:solidFill>
              <a:schemeClr val="accent4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anchor="ctr"/>
          <a:lstStyle/>
          <a:p>
            <a:endParaRPr lang="en-US" sz="1000">
              <a:latin typeface="Myriad Pro" panose="020B0503030403020204" pitchFamily="34" charset="0"/>
            </a:endParaRPr>
          </a:p>
        </p:txBody>
      </p:sp>
      <p:sp>
        <p:nvSpPr>
          <p:cNvPr id="70" name="TextBox 273"/>
          <p:cNvSpPr txBox="1">
            <a:spLocks noChangeArrowheads="1"/>
          </p:cNvSpPr>
          <p:nvPr/>
        </p:nvSpPr>
        <p:spPr bwMode="auto">
          <a:xfrm>
            <a:off x="7056351" y="84432"/>
            <a:ext cx="17145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dirty="0">
                <a:latin typeface="Myriad Pro" panose="020B0503030403020204" pitchFamily="34" charset="0"/>
              </a:rPr>
              <a:t>Model Meets Specification</a:t>
            </a:r>
          </a:p>
        </p:txBody>
      </p:sp>
      <p:sp>
        <p:nvSpPr>
          <p:cNvPr id="71" name="TextBox 274"/>
          <p:cNvSpPr txBox="1">
            <a:spLocks noChangeArrowheads="1"/>
          </p:cNvSpPr>
          <p:nvPr/>
        </p:nvSpPr>
        <p:spPr bwMode="auto">
          <a:xfrm>
            <a:off x="7056351" y="329199"/>
            <a:ext cx="17145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dirty="0">
                <a:latin typeface="Myriad Pro" panose="020B0503030403020204" pitchFamily="34" charset="0"/>
              </a:rPr>
              <a:t>Partially Supported</a:t>
            </a:r>
          </a:p>
        </p:txBody>
      </p:sp>
      <p:sp>
        <p:nvSpPr>
          <p:cNvPr id="72" name="TextBox 275"/>
          <p:cNvSpPr txBox="1">
            <a:spLocks noChangeArrowheads="1"/>
          </p:cNvSpPr>
          <p:nvPr/>
        </p:nvSpPr>
        <p:spPr bwMode="auto">
          <a:xfrm>
            <a:off x="7056351" y="565171"/>
            <a:ext cx="17145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dirty="0">
                <a:latin typeface="Myriad Pro" panose="020B0503030403020204" pitchFamily="34" charset="0"/>
              </a:rPr>
              <a:t>Not Available</a:t>
            </a:r>
          </a:p>
        </p:txBody>
      </p:sp>
      <p:sp>
        <p:nvSpPr>
          <p:cNvPr id="73" name="Oval 178"/>
          <p:cNvSpPr>
            <a:spLocks noChangeArrowheads="1"/>
          </p:cNvSpPr>
          <p:nvPr/>
        </p:nvSpPr>
        <p:spPr bwMode="auto">
          <a:xfrm>
            <a:off x="6826138" y="344247"/>
            <a:ext cx="202727" cy="196808"/>
          </a:xfrm>
          <a:prstGeom prst="ellipse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39999">
                <a:schemeClr val="accent4">
                  <a:lumMod val="40000"/>
                  <a:lumOff val="60000"/>
                </a:schemeClr>
              </a:gs>
              <a:gs pos="70000">
                <a:schemeClr val="accent4">
                  <a:lumMod val="20000"/>
                  <a:lumOff val="8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0"/>
          </a:gradFill>
          <a:ln w="9525" algn="ctr">
            <a:solidFill>
              <a:schemeClr val="accent4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79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smtClean="0"/>
              <a:t>Video wall must not require AC power behind the displays</a:t>
            </a:r>
          </a:p>
          <a:p>
            <a:r>
              <a:rPr lang="en-US" dirty="0" smtClean="0"/>
              <a:t>Video wall must support transmission of classified information without the use of third party extenders</a:t>
            </a:r>
          </a:p>
          <a:p>
            <a:r>
              <a:rPr lang="en-US" dirty="0" smtClean="0"/>
              <a:t>LCD displays must not have fans</a:t>
            </a:r>
          </a:p>
          <a:p>
            <a:r>
              <a:rPr lang="en-US" dirty="0" smtClean="0"/>
              <a:t>Mounting system must provide 6 axes of adjustment for panel alignment</a:t>
            </a:r>
          </a:p>
          <a:p>
            <a:r>
              <a:rPr lang="en-US" dirty="0" smtClean="0"/>
              <a:t>Mounted depth must be ADA-compliant (&lt; 4” protrusion)</a:t>
            </a:r>
          </a:p>
          <a:p>
            <a:r>
              <a:rPr lang="en-US" dirty="0" smtClean="0"/>
              <a:t>LCD displays must have redundant power supplies</a:t>
            </a:r>
          </a:p>
          <a:p>
            <a:r>
              <a:rPr lang="en-US" dirty="0" smtClean="0"/>
              <a:t>LCD displays must have optically bonded protective glass</a:t>
            </a:r>
          </a:p>
          <a:p>
            <a:r>
              <a:rPr lang="en-US" dirty="0" smtClean="0"/>
              <a:t>Video wall must support signal transmission of 500 ft. (150 m) without any extenders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Clarity Matrix LCD Video Wall System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smtClean="0"/>
              <a:t>Most successful lock-out specs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3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smtClean="0"/>
              <a:t>Off-board electronics architecture</a:t>
            </a:r>
          </a:p>
          <a:p>
            <a:r>
              <a:rPr lang="en-US" dirty="0" smtClean="0"/>
              <a:t>Fan-less design</a:t>
            </a:r>
          </a:p>
          <a:p>
            <a:r>
              <a:rPr lang="en-US" dirty="0" smtClean="0"/>
              <a:t>Thinnest mounted depth: 3.6”</a:t>
            </a:r>
          </a:p>
          <a:p>
            <a:r>
              <a:rPr lang="en-US" dirty="0" smtClean="0">
                <a:hlinkClick r:id="rId3" tooltip="ERO"/>
              </a:rPr>
              <a:t>Planar® </a:t>
            </a:r>
            <a:r>
              <a:rPr lang="en-US" dirty="0">
                <a:hlinkClick r:id="rId3" tooltip="ERO"/>
              </a:rPr>
              <a:t>ERO™ (Extended Ruggedness and Optics™) technology</a:t>
            </a:r>
            <a:r>
              <a:rPr lang="en-US" dirty="0"/>
              <a:t> </a:t>
            </a:r>
            <a:r>
              <a:rPr lang="en-US" dirty="0" smtClean="0"/>
              <a:t>option</a:t>
            </a:r>
          </a:p>
          <a:p>
            <a:r>
              <a:rPr lang="en-US" dirty="0" smtClean="0"/>
              <a:t>Single 4K input with scaling</a:t>
            </a: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Clarity Matrix LCD Video Wall System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smtClean="0"/>
              <a:t>Continued differentiation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1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smtClean="0"/>
              <a:t>Image retention orbiter</a:t>
            </a:r>
          </a:p>
          <a:p>
            <a:r>
              <a:rPr lang="en-US" smtClean="0"/>
              <a:t>SNMP</a:t>
            </a:r>
          </a:p>
          <a:p>
            <a:r>
              <a:rPr lang="en-US" smtClean="0"/>
              <a:t>10-bit color processing</a:t>
            </a:r>
          </a:p>
          <a:p>
            <a:r>
              <a:rPr lang="en-US" smtClean="0"/>
              <a:t>Ambient light sensor</a:t>
            </a: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Clarity Matrix LCD Video Wall System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smtClean="0"/>
              <a:t>Responding to competitive specs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66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smtClean="0"/>
              <a:t>High-impact </a:t>
            </a:r>
            <a:r>
              <a:rPr lang="en-US" dirty="0"/>
              <a:t>v</a:t>
            </a:r>
            <a:r>
              <a:rPr lang="en-US" dirty="0" smtClean="0"/>
              <a:t>ideo </a:t>
            </a:r>
            <a:r>
              <a:rPr lang="en-US" dirty="0"/>
              <a:t>w</a:t>
            </a:r>
            <a:r>
              <a:rPr lang="en-US" dirty="0" smtClean="0"/>
              <a:t>alls</a:t>
            </a:r>
          </a:p>
          <a:p>
            <a:pPr lvl="1"/>
            <a:r>
              <a:rPr lang="en-US" dirty="0" smtClean="0"/>
              <a:t>Shallow depth</a:t>
            </a:r>
          </a:p>
          <a:p>
            <a:pPr lvl="1"/>
            <a:r>
              <a:rPr lang="en-US" dirty="0" smtClean="0"/>
              <a:t>Great brightness</a:t>
            </a:r>
          </a:p>
          <a:p>
            <a:pPr lvl="1"/>
            <a:r>
              <a:rPr lang="en-US" dirty="0" smtClean="0"/>
              <a:t>Great viewing </a:t>
            </a:r>
            <a:r>
              <a:rPr lang="en-US" dirty="0"/>
              <a:t>a</a:t>
            </a:r>
            <a:r>
              <a:rPr lang="en-US" dirty="0" smtClean="0"/>
              <a:t>ngles</a:t>
            </a:r>
          </a:p>
          <a:p>
            <a:pPr lvl="1"/>
            <a:r>
              <a:rPr lang="en-US" dirty="0" smtClean="0"/>
              <a:t>Good color and brightness </a:t>
            </a:r>
            <a:r>
              <a:rPr lang="en-US" dirty="0"/>
              <a:t>m</a:t>
            </a:r>
            <a:r>
              <a:rPr lang="en-US" dirty="0" smtClean="0"/>
              <a:t>atching</a:t>
            </a:r>
          </a:p>
          <a:p>
            <a:pPr lvl="1"/>
            <a:r>
              <a:rPr lang="en-US" dirty="0" smtClean="0"/>
              <a:t>Long life- </a:t>
            </a:r>
            <a:r>
              <a:rPr lang="en-US" dirty="0"/>
              <a:t>m</a:t>
            </a:r>
            <a:r>
              <a:rPr lang="en-US" dirty="0" smtClean="0"/>
              <a:t>inimal </a:t>
            </a:r>
            <a:r>
              <a:rPr lang="en-US" dirty="0"/>
              <a:t>m</a:t>
            </a:r>
            <a:r>
              <a:rPr lang="en-US" dirty="0" smtClean="0"/>
              <a:t>aintenance</a:t>
            </a: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LCD Technology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smtClean="0"/>
              <a:t>Ultra-narrow bezel LCD video walls</a:t>
            </a:r>
            <a:endParaRPr lang="en-US" dirty="0"/>
          </a:p>
        </p:txBody>
      </p:sp>
      <p:pic>
        <p:nvPicPr>
          <p:cNvPr id="12" name="Picture 11" descr="full_Bishoff_PlanarScreens24__Medium_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60210" y="1338629"/>
            <a:ext cx="3288323" cy="24662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260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8343" y="2183296"/>
            <a:ext cx="7772400" cy="454479"/>
          </a:xfrm>
        </p:spPr>
        <p:txBody>
          <a:bodyPr/>
          <a:lstStyle/>
          <a:p>
            <a:r>
              <a:rPr lang="en-US" dirty="0" smtClean="0"/>
              <a:t>Clarity matrix installations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54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2913" y="206327"/>
            <a:ext cx="3668293" cy="830997"/>
          </a:xfrm>
          <a:prstGeom prst="rect">
            <a:avLst/>
          </a:prstGeom>
          <a:solidFill>
            <a:srgbClr val="2A2A2A">
              <a:alpha val="40000"/>
            </a:srgbClr>
          </a:solidFill>
          <a:effectLst/>
        </p:spPr>
        <p:txBody>
          <a:bodyPr wrap="square" anchor="ctr">
            <a:spAutoFit/>
          </a:bodyPr>
          <a:lstStyle/>
          <a:p>
            <a:r>
              <a:rPr lang="en-US" sz="1600" b="1" dirty="0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</a:rPr>
              <a:t>Corporate</a:t>
            </a:r>
            <a:endParaRPr lang="en-US" sz="1600" i="1" dirty="0" smtClean="0">
              <a:solidFill>
                <a:schemeClr val="bg2"/>
              </a:solidFill>
              <a:latin typeface="Myriad Pro" panose="020B0503030403020204" pitchFamily="34" charset="0"/>
              <a:cs typeface="Arial" pitchFamily="34" charset="0"/>
            </a:endParaRPr>
          </a:p>
          <a:p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Toll Brothers City Living — Brooklyn, NY</a:t>
            </a:r>
          </a:p>
          <a:p>
            <a:r>
              <a:rPr lang="en-US" sz="1600" i="1" dirty="0" smtClean="0">
                <a:latin typeface="Myriad Pro" panose="020B0503030403020204" pitchFamily="34" charset="0"/>
                <a:cs typeface="Arial" pitchFamily="34" charset="0"/>
                <a:hlinkClick r:id="rId4"/>
              </a:rPr>
              <a:t>View Case Study</a:t>
            </a:r>
            <a:endParaRPr lang="en-US" sz="1600" i="1" dirty="0">
              <a:latin typeface="Myriad Pro" panose="020B0503030403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6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95" y="-17712"/>
            <a:ext cx="9198591" cy="51789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2913" y="206327"/>
            <a:ext cx="3898711" cy="830997"/>
          </a:xfrm>
          <a:prstGeom prst="rect">
            <a:avLst/>
          </a:prstGeom>
          <a:solidFill>
            <a:srgbClr val="2A2A2A">
              <a:alpha val="40000"/>
            </a:srgbClr>
          </a:solidFill>
          <a:effectLst/>
        </p:spPr>
        <p:txBody>
          <a:bodyPr wrap="square" anchor="ctr">
            <a:spAutoFit/>
          </a:bodyPr>
          <a:lstStyle/>
          <a:p>
            <a:r>
              <a:rPr lang="en-US" sz="1600" b="1" dirty="0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</a:rPr>
              <a:t>Corporate</a:t>
            </a:r>
            <a:endParaRPr lang="en-US" sz="1600" i="1" dirty="0" smtClean="0">
              <a:solidFill>
                <a:schemeClr val="bg2"/>
              </a:solidFill>
              <a:latin typeface="Myriad Pro" panose="020B0503030403020204" pitchFamily="34" charset="0"/>
              <a:cs typeface="Arial" pitchFamily="34" charset="0"/>
            </a:endParaRPr>
          </a:p>
          <a:p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Paramount Miami </a:t>
            </a:r>
            <a:r>
              <a:rPr lang="en-US" sz="1600" i="1" dirty="0" err="1" smtClean="0">
                <a:solidFill>
                  <a:schemeClr val="bg2"/>
                </a:solidFill>
                <a:latin typeface="Myriad Pro" panose="020B0503030403020204" pitchFamily="34" charset="0"/>
              </a:rPr>
              <a:t>Worldcenter</a:t>
            </a:r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 — Miami, FL</a:t>
            </a:r>
          </a:p>
          <a:p>
            <a:r>
              <a:rPr lang="en-US" sz="1600" i="1" dirty="0" smtClean="0">
                <a:latin typeface="Myriad Pro" panose="020B0503030403020204" pitchFamily="34" charset="0"/>
                <a:cs typeface="Arial" pitchFamily="34" charset="0"/>
                <a:hlinkClick r:id="rId4"/>
              </a:rPr>
              <a:t>View Case Study</a:t>
            </a:r>
            <a:endParaRPr lang="en-US" sz="1600" i="1" dirty="0">
              <a:latin typeface="Myriad Pro" panose="020B0503030403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07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" y="0"/>
            <a:ext cx="9140968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2913" y="206327"/>
            <a:ext cx="2984311" cy="584775"/>
          </a:xfrm>
          <a:prstGeom prst="rect">
            <a:avLst/>
          </a:prstGeom>
          <a:solidFill>
            <a:srgbClr val="2A2A2A">
              <a:alpha val="40000"/>
            </a:srgbClr>
          </a:solidFill>
          <a:effectLst/>
        </p:spPr>
        <p:txBody>
          <a:bodyPr wrap="square" anchor="ctr">
            <a:spAutoFit/>
          </a:bodyPr>
          <a:lstStyle/>
          <a:p>
            <a:r>
              <a:rPr lang="en-US" sz="1600" b="1" dirty="0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</a:rPr>
              <a:t>Control Room</a:t>
            </a:r>
            <a:endParaRPr lang="en-US" sz="1600" i="1" dirty="0" smtClean="0">
              <a:solidFill>
                <a:schemeClr val="bg2"/>
              </a:solidFill>
              <a:latin typeface="Myriad Pro" panose="020B0503030403020204" pitchFamily="34" charset="0"/>
              <a:cs typeface="Arial" pitchFamily="34" charset="0"/>
            </a:endParaRPr>
          </a:p>
          <a:p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Memphis Police — Memphis, TN</a:t>
            </a:r>
          </a:p>
        </p:txBody>
      </p:sp>
    </p:spTree>
    <p:extLst>
      <p:ext uri="{BB962C8B-B14F-4D97-AF65-F5344CB8AC3E}">
        <p14:creationId xmlns:p14="http://schemas.microsoft.com/office/powerpoint/2010/main" val="372224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9939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2913" y="206327"/>
            <a:ext cx="3898711" cy="830997"/>
          </a:xfrm>
          <a:prstGeom prst="rect">
            <a:avLst/>
          </a:prstGeom>
          <a:solidFill>
            <a:srgbClr val="2A2A2A">
              <a:alpha val="40000"/>
            </a:srgbClr>
          </a:solidFill>
          <a:effectLst/>
        </p:spPr>
        <p:txBody>
          <a:bodyPr wrap="square" anchor="ctr">
            <a:spAutoFit/>
          </a:bodyPr>
          <a:lstStyle/>
          <a:p>
            <a:r>
              <a:rPr lang="en-US" sz="1600" b="1" dirty="0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</a:rPr>
              <a:t>Control Room</a:t>
            </a:r>
            <a:endParaRPr lang="en-US" sz="1600" i="1" dirty="0" smtClean="0">
              <a:solidFill>
                <a:schemeClr val="bg2"/>
              </a:solidFill>
              <a:latin typeface="Myriad Pro" panose="020B0503030403020204" pitchFamily="34" charset="0"/>
              <a:cs typeface="Arial" pitchFamily="34" charset="0"/>
            </a:endParaRPr>
          </a:p>
          <a:p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Electronic Power Board — Chattanooga, TN</a:t>
            </a:r>
            <a:endParaRPr lang="en-US" sz="1600" i="1" dirty="0" smtClean="0">
              <a:latin typeface="Myriad Pro" panose="020B0503030403020204" pitchFamily="34" charset="0"/>
            </a:endParaRPr>
          </a:p>
          <a:p>
            <a:r>
              <a:rPr lang="en-US" sz="1600" i="1" dirty="0" smtClean="0">
                <a:latin typeface="Myriad Pro" panose="020B0503030403020204" pitchFamily="34" charset="0"/>
                <a:cs typeface="Arial" pitchFamily="34" charset="0"/>
                <a:hlinkClick r:id="rId4"/>
              </a:rPr>
              <a:t>View Case Study</a:t>
            </a:r>
            <a:endParaRPr lang="en-US" sz="1600" i="1" dirty="0">
              <a:latin typeface="Myriad Pro" panose="020B0503030403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0"/>
            <a:ext cx="9149308" cy="51405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2913" y="206327"/>
            <a:ext cx="4130724" cy="830997"/>
          </a:xfrm>
          <a:prstGeom prst="rect">
            <a:avLst/>
          </a:prstGeom>
          <a:solidFill>
            <a:srgbClr val="2A2A2A">
              <a:alpha val="40000"/>
            </a:srgbClr>
          </a:solidFill>
          <a:effectLst/>
        </p:spPr>
        <p:txBody>
          <a:bodyPr wrap="square" anchor="ctr">
            <a:spAutoFit/>
          </a:bodyPr>
          <a:lstStyle/>
          <a:p>
            <a:r>
              <a:rPr lang="en-US" sz="1600" b="1" dirty="0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</a:rPr>
              <a:t>Corporate</a:t>
            </a:r>
            <a:endParaRPr lang="en-US" sz="1600" i="1" dirty="0" smtClean="0">
              <a:solidFill>
                <a:schemeClr val="bg2"/>
              </a:solidFill>
              <a:latin typeface="Myriad Pro" panose="020B0503030403020204" pitchFamily="34" charset="0"/>
              <a:cs typeface="Arial" pitchFamily="34" charset="0"/>
            </a:endParaRPr>
          </a:p>
          <a:p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Daimler Trucks North America — Portland, OR</a:t>
            </a:r>
            <a:endParaRPr lang="en-US" sz="1600" i="1" dirty="0" smtClean="0">
              <a:latin typeface="Myriad Pro" panose="020B0503030403020204" pitchFamily="34" charset="0"/>
            </a:endParaRPr>
          </a:p>
          <a:p>
            <a:r>
              <a:rPr lang="en-US" sz="1600" i="1" dirty="0" smtClean="0">
                <a:latin typeface="Myriad Pro" panose="020B0503030403020204" pitchFamily="34" charset="0"/>
                <a:cs typeface="Arial" pitchFamily="34" charset="0"/>
                <a:hlinkClick r:id="rId4"/>
              </a:rPr>
              <a:t>View Case Study</a:t>
            </a:r>
            <a:endParaRPr lang="en-US" sz="1600" i="1" dirty="0">
              <a:latin typeface="Myriad Pro" panose="020B0503030403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57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"/>
            <a:ext cx="9144000" cy="51430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2913" y="206327"/>
            <a:ext cx="3216323" cy="830997"/>
          </a:xfrm>
          <a:prstGeom prst="rect">
            <a:avLst/>
          </a:prstGeom>
          <a:solidFill>
            <a:srgbClr val="2A2A2A">
              <a:alpha val="40000"/>
            </a:srgbClr>
          </a:solidFill>
          <a:effectLst/>
        </p:spPr>
        <p:txBody>
          <a:bodyPr wrap="square" anchor="ctr">
            <a:spAutoFit/>
          </a:bodyPr>
          <a:lstStyle/>
          <a:p>
            <a:r>
              <a:rPr lang="en-US" sz="1600" b="1" dirty="0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</a:rPr>
              <a:t>Higher Education</a:t>
            </a:r>
            <a:endParaRPr lang="en-US" sz="1600" i="1" dirty="0" smtClean="0">
              <a:solidFill>
                <a:schemeClr val="bg2"/>
              </a:solidFill>
              <a:latin typeface="Myriad Pro" panose="020B0503030403020204" pitchFamily="34" charset="0"/>
              <a:cs typeface="Arial" pitchFamily="34" charset="0"/>
            </a:endParaRPr>
          </a:p>
          <a:p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Clemson University — Clemson, SC</a:t>
            </a:r>
            <a:endParaRPr lang="en-US" sz="1600" i="1" dirty="0" smtClean="0">
              <a:latin typeface="Myriad Pro" panose="020B0503030403020204" pitchFamily="34" charset="0"/>
            </a:endParaRPr>
          </a:p>
          <a:p>
            <a:r>
              <a:rPr lang="en-US" sz="1600" i="1" dirty="0" smtClean="0">
                <a:latin typeface="Myriad Pro" panose="020B0503030403020204" pitchFamily="34" charset="0"/>
                <a:cs typeface="Arial" pitchFamily="34" charset="0"/>
                <a:hlinkClick r:id="rId4"/>
              </a:rPr>
              <a:t>View Case Study</a:t>
            </a:r>
            <a:endParaRPr lang="en-US" sz="1600" i="1" dirty="0">
              <a:latin typeface="Myriad Pro" panose="020B0503030403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14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6937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2913" y="206327"/>
            <a:ext cx="2984311" cy="830997"/>
          </a:xfrm>
          <a:prstGeom prst="rect">
            <a:avLst/>
          </a:prstGeom>
          <a:solidFill>
            <a:srgbClr val="2A2A2A">
              <a:alpha val="40000"/>
            </a:srgbClr>
          </a:solidFill>
          <a:effectLst/>
        </p:spPr>
        <p:txBody>
          <a:bodyPr wrap="square" anchor="ctr">
            <a:spAutoFit/>
          </a:bodyPr>
          <a:lstStyle/>
          <a:p>
            <a:r>
              <a:rPr lang="en-US" sz="1600" b="1" dirty="0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</a:rPr>
              <a:t>Corporate</a:t>
            </a:r>
            <a:endParaRPr lang="en-US" sz="1600" i="1" dirty="0" smtClean="0">
              <a:solidFill>
                <a:schemeClr val="bg2"/>
              </a:solidFill>
              <a:latin typeface="Myriad Pro" panose="020B0503030403020204" pitchFamily="34" charset="0"/>
              <a:cs typeface="Arial" pitchFamily="34" charset="0"/>
            </a:endParaRPr>
          </a:p>
          <a:p>
            <a:r>
              <a:rPr lang="en-US" sz="1600" i="1" dirty="0" err="1" smtClean="0">
                <a:solidFill>
                  <a:schemeClr val="bg2"/>
                </a:solidFill>
                <a:latin typeface="Myriad Pro" panose="020B0503030403020204" pitchFamily="34" charset="0"/>
              </a:rPr>
              <a:t>FourPoint</a:t>
            </a:r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 Energy — Denver, CO</a:t>
            </a:r>
            <a:endParaRPr lang="en-US" sz="1600" i="1" dirty="0" smtClean="0">
              <a:latin typeface="Myriad Pro" panose="020B0503030403020204" pitchFamily="34" charset="0"/>
            </a:endParaRPr>
          </a:p>
          <a:p>
            <a:r>
              <a:rPr lang="en-US" sz="1600" i="1" dirty="0" smtClean="0">
                <a:latin typeface="Myriad Pro" panose="020B0503030403020204" pitchFamily="34" charset="0"/>
                <a:cs typeface="Arial" pitchFamily="34" charset="0"/>
                <a:hlinkClick r:id="rId4"/>
              </a:rPr>
              <a:t>View Case Study</a:t>
            </a:r>
            <a:endParaRPr lang="en-US" sz="1600" i="1" dirty="0">
              <a:latin typeface="Myriad Pro" panose="020B0503030403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88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99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2913" y="206327"/>
            <a:ext cx="2301923" cy="830997"/>
          </a:xfrm>
          <a:prstGeom prst="rect">
            <a:avLst/>
          </a:prstGeom>
          <a:solidFill>
            <a:srgbClr val="2A2A2A">
              <a:alpha val="40000"/>
            </a:srgbClr>
          </a:solidFill>
          <a:effectLst/>
        </p:spPr>
        <p:txBody>
          <a:bodyPr wrap="square" anchor="ctr">
            <a:spAutoFit/>
          </a:bodyPr>
          <a:lstStyle/>
          <a:p>
            <a:r>
              <a:rPr lang="en-US" sz="1600" b="1" dirty="0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</a:rPr>
              <a:t>Higher Education</a:t>
            </a:r>
            <a:endParaRPr lang="en-US" sz="1600" i="1" dirty="0" smtClean="0">
              <a:solidFill>
                <a:schemeClr val="bg2"/>
              </a:solidFill>
              <a:latin typeface="Myriad Pro" panose="020B0503030403020204" pitchFamily="34" charset="0"/>
              <a:cs typeface="Arial" pitchFamily="34" charset="0"/>
            </a:endParaRPr>
          </a:p>
          <a:p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UNLV — Las Vegas, NV</a:t>
            </a:r>
            <a:endParaRPr lang="en-US" sz="1600" i="1" dirty="0" smtClean="0">
              <a:latin typeface="Myriad Pro" panose="020B0503030403020204" pitchFamily="34" charset="0"/>
            </a:endParaRPr>
          </a:p>
          <a:p>
            <a:r>
              <a:rPr lang="en-US" sz="1600" i="1" dirty="0" smtClean="0">
                <a:latin typeface="Myriad Pro" panose="020B0503030403020204" pitchFamily="34" charset="0"/>
                <a:cs typeface="Arial" pitchFamily="34" charset="0"/>
                <a:hlinkClick r:id="rId4"/>
              </a:rPr>
              <a:t>View Case Study</a:t>
            </a:r>
            <a:endParaRPr lang="en-US" sz="1600" i="1" dirty="0">
              <a:latin typeface="Myriad Pro" panose="020B0503030403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77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8"/>
            <a:ext cx="9148554" cy="514094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2913" y="206327"/>
            <a:ext cx="3441511" cy="830997"/>
          </a:xfrm>
          <a:prstGeom prst="rect">
            <a:avLst/>
          </a:prstGeom>
          <a:solidFill>
            <a:srgbClr val="2A2A2A">
              <a:alpha val="40000"/>
            </a:srgbClr>
          </a:solidFill>
          <a:effectLst/>
        </p:spPr>
        <p:txBody>
          <a:bodyPr wrap="square" anchor="ctr">
            <a:spAutoFit/>
          </a:bodyPr>
          <a:lstStyle/>
          <a:p>
            <a:r>
              <a:rPr lang="en-US" sz="1600" b="1" dirty="0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</a:rPr>
              <a:t>Higher Education</a:t>
            </a:r>
            <a:endParaRPr lang="en-US" sz="1600" i="1" dirty="0" smtClean="0">
              <a:solidFill>
                <a:schemeClr val="bg2"/>
              </a:solidFill>
              <a:latin typeface="Myriad Pro" panose="020B0503030403020204" pitchFamily="34" charset="0"/>
              <a:cs typeface="Arial" pitchFamily="34" charset="0"/>
            </a:endParaRPr>
          </a:p>
          <a:p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Temple University — Philadelphia, PA</a:t>
            </a:r>
            <a:endParaRPr lang="en-US" sz="1600" i="1" dirty="0" smtClean="0">
              <a:latin typeface="Myriad Pro" panose="020B0503030403020204" pitchFamily="34" charset="0"/>
            </a:endParaRPr>
          </a:p>
          <a:p>
            <a:r>
              <a:rPr lang="en-US" sz="1600" i="1" dirty="0" smtClean="0">
                <a:latin typeface="Myriad Pro" panose="020B0503030403020204" pitchFamily="34" charset="0"/>
                <a:cs typeface="Arial" pitchFamily="34" charset="0"/>
                <a:hlinkClick r:id="rId4"/>
              </a:rPr>
              <a:t>View Case Study</a:t>
            </a:r>
            <a:endParaRPr lang="en-US" sz="1600" i="1" dirty="0">
              <a:latin typeface="Myriad Pro" panose="020B0503030403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19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noProof="1" smtClean="0"/>
              <a:t>Build a brand experience</a:t>
            </a:r>
          </a:p>
          <a:p>
            <a:r>
              <a:rPr lang="en-US" noProof="1" smtClean="0"/>
              <a:t>Informative</a:t>
            </a:r>
          </a:p>
          <a:p>
            <a:r>
              <a:rPr lang="en-US" noProof="1" smtClean="0"/>
              <a:t>Attract customers</a:t>
            </a:r>
          </a:p>
          <a:p>
            <a:r>
              <a:rPr lang="en-US" noProof="1" smtClean="0"/>
              <a:t>Engage customer interactions</a:t>
            </a: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Video Wall Applications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smtClean="0"/>
              <a:t>Digital signage</a:t>
            </a:r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screen"/>
          <a:stretch>
            <a:fillRect/>
          </a:stretch>
        </p:blipFill>
        <p:spPr bwMode="auto">
          <a:xfrm>
            <a:off x="4760067" y="1341573"/>
            <a:ext cx="3688465" cy="246669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36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2913" y="206327"/>
            <a:ext cx="4349087" cy="830997"/>
          </a:xfrm>
          <a:prstGeom prst="rect">
            <a:avLst/>
          </a:prstGeom>
          <a:solidFill>
            <a:srgbClr val="2A2A2A">
              <a:alpha val="40000"/>
            </a:srgbClr>
          </a:solidFill>
          <a:effectLst/>
        </p:spPr>
        <p:txBody>
          <a:bodyPr wrap="square" anchor="ctr">
            <a:spAutoFit/>
          </a:bodyPr>
          <a:lstStyle/>
          <a:p>
            <a:r>
              <a:rPr lang="en-US" sz="1600" b="1" dirty="0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</a:rPr>
              <a:t>Museum</a:t>
            </a:r>
            <a:endParaRPr lang="en-US" sz="1600" i="1" dirty="0" smtClean="0">
              <a:solidFill>
                <a:schemeClr val="bg2"/>
              </a:solidFill>
              <a:latin typeface="Myriad Pro" panose="020B0503030403020204" pitchFamily="34" charset="0"/>
              <a:cs typeface="Arial" pitchFamily="34" charset="0"/>
            </a:endParaRPr>
          </a:p>
          <a:p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National Geographic Museum — Washington D.C</a:t>
            </a:r>
            <a:r>
              <a:rPr lang="en-US" sz="1600" i="1" dirty="0" smtClean="0">
                <a:latin typeface="Myriad Pro" panose="020B0503030403020204" pitchFamily="34" charset="0"/>
              </a:rPr>
              <a:t>.</a:t>
            </a:r>
          </a:p>
          <a:p>
            <a:r>
              <a:rPr lang="en-US" sz="1600" i="1" dirty="0" smtClean="0">
                <a:latin typeface="Myriad Pro" panose="020B0503030403020204" pitchFamily="34" charset="0"/>
                <a:cs typeface="Arial" pitchFamily="34" charset="0"/>
                <a:hlinkClick r:id="rId4"/>
              </a:rPr>
              <a:t>View Case Study</a:t>
            </a:r>
            <a:endParaRPr lang="en-US" sz="1600" i="1" dirty="0">
              <a:latin typeface="Myriad Pro" panose="020B0503030403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65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2913" y="206327"/>
            <a:ext cx="2825087" cy="830997"/>
          </a:xfrm>
          <a:prstGeom prst="rect">
            <a:avLst/>
          </a:prstGeom>
          <a:solidFill>
            <a:srgbClr val="2A2A2A">
              <a:alpha val="40000"/>
            </a:srgbClr>
          </a:solidFill>
          <a:effectLst/>
        </p:spPr>
        <p:txBody>
          <a:bodyPr wrap="square" anchor="ctr">
            <a:spAutoFit/>
          </a:bodyPr>
          <a:lstStyle/>
          <a:p>
            <a:r>
              <a:rPr lang="en-US" sz="1600" b="1" dirty="0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</a:rPr>
              <a:t>Corporate</a:t>
            </a:r>
            <a:endParaRPr lang="en-US" sz="1600" i="1" dirty="0" smtClean="0">
              <a:solidFill>
                <a:schemeClr val="bg2"/>
              </a:solidFill>
              <a:latin typeface="Myriad Pro" panose="020B0503030403020204" pitchFamily="34" charset="0"/>
              <a:cs typeface="Arial" pitchFamily="34" charset="0"/>
            </a:endParaRPr>
          </a:p>
          <a:p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Gensler — Los Angeles, CA</a:t>
            </a:r>
          </a:p>
          <a:p>
            <a:r>
              <a:rPr lang="en-US" sz="1600" i="1" dirty="0" smtClean="0">
                <a:latin typeface="Myriad Pro" panose="020B0503030403020204" pitchFamily="34" charset="0"/>
                <a:cs typeface="Arial" pitchFamily="34" charset="0"/>
                <a:hlinkClick r:id="rId4"/>
              </a:rPr>
              <a:t>View Case Study</a:t>
            </a:r>
            <a:endParaRPr lang="en-US" sz="1600" i="1" dirty="0">
              <a:latin typeface="Myriad Pro" panose="020B0503030403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22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4"/>
            <a:ext cx="9144000" cy="51404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2914" y="206327"/>
            <a:ext cx="3100964" cy="584775"/>
          </a:xfrm>
          <a:prstGeom prst="rect">
            <a:avLst/>
          </a:prstGeom>
          <a:solidFill>
            <a:srgbClr val="2A2A2A">
              <a:alpha val="40000"/>
            </a:srgbClr>
          </a:solidFill>
          <a:effectLst/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</a:rPr>
              <a:t>Architecture/Public Venue</a:t>
            </a:r>
          </a:p>
          <a:p>
            <a:r>
              <a:rPr lang="en-US" sz="1600" i="1" dirty="0" err="1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</a:rPr>
              <a:t>CinemaCity</a:t>
            </a:r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</a:rPr>
              <a:t> </a:t>
            </a:r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— Beirut, Lebanon</a:t>
            </a:r>
          </a:p>
        </p:txBody>
      </p:sp>
    </p:spTree>
    <p:extLst>
      <p:ext uri="{BB962C8B-B14F-4D97-AF65-F5344CB8AC3E}">
        <p14:creationId xmlns:p14="http://schemas.microsoft.com/office/powerpoint/2010/main" val="127586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6"/>
          <a:stretch/>
        </p:blipFill>
        <p:spPr>
          <a:xfrm>
            <a:off x="0" y="0"/>
            <a:ext cx="9157648" cy="51556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2915" y="206327"/>
            <a:ext cx="3428012" cy="830997"/>
          </a:xfrm>
          <a:prstGeom prst="rect">
            <a:avLst/>
          </a:prstGeom>
          <a:solidFill>
            <a:srgbClr val="2A2A2A">
              <a:alpha val="40000"/>
            </a:srgbClr>
          </a:solidFill>
          <a:effectLst/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</a:rPr>
              <a:t>Sports Venue/Higher Education</a:t>
            </a:r>
            <a:endParaRPr lang="en-US" sz="1600" i="1" dirty="0" smtClean="0">
              <a:solidFill>
                <a:schemeClr val="bg2"/>
              </a:solidFill>
              <a:latin typeface="Myriad Pro" panose="020B0503030403020204" pitchFamily="34" charset="0"/>
              <a:cs typeface="Arial" pitchFamily="34" charset="0"/>
            </a:endParaRPr>
          </a:p>
          <a:p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University of Michigan </a:t>
            </a:r>
            <a:r>
              <a:rPr lang="en-US" sz="1600" i="1" dirty="0" err="1" smtClean="0">
                <a:solidFill>
                  <a:schemeClr val="bg2"/>
                </a:solidFill>
                <a:latin typeface="Myriad Pro" panose="020B0503030403020204" pitchFamily="34" charset="0"/>
              </a:rPr>
              <a:t>Crisler</a:t>
            </a:r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 Center</a:t>
            </a:r>
          </a:p>
          <a:p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  <a:hlinkClick r:id="rId4"/>
              </a:rPr>
              <a:t>View Case Study </a:t>
            </a:r>
            <a:endParaRPr lang="en-US" sz="1600" i="1" dirty="0">
              <a:solidFill>
                <a:schemeClr val="bg2"/>
              </a:solidFill>
              <a:latin typeface="Myriad Pro" panose="020B0503030403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13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8"/>
          <a:stretch/>
        </p:blipFill>
        <p:spPr>
          <a:xfrm>
            <a:off x="-1" y="0"/>
            <a:ext cx="9157649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2916" y="206327"/>
            <a:ext cx="3428012" cy="584775"/>
          </a:xfrm>
          <a:prstGeom prst="rect">
            <a:avLst/>
          </a:prstGeom>
          <a:solidFill>
            <a:srgbClr val="2A2A2A">
              <a:alpha val="60000"/>
            </a:srgbClr>
          </a:solidFill>
          <a:effectLst/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</a:rPr>
              <a:t>Transportation</a:t>
            </a:r>
          </a:p>
          <a:p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</a:rPr>
              <a:t>LAX Airport </a:t>
            </a:r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— Los Angeles, CA</a:t>
            </a:r>
          </a:p>
        </p:txBody>
      </p:sp>
    </p:spTree>
    <p:extLst>
      <p:ext uri="{BB962C8B-B14F-4D97-AF65-F5344CB8AC3E}">
        <p14:creationId xmlns:p14="http://schemas.microsoft.com/office/powerpoint/2010/main" val="275135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2286"/>
            <a:ext cx="9137904" cy="51389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2917" y="206327"/>
            <a:ext cx="3901896" cy="1077218"/>
          </a:xfrm>
          <a:prstGeom prst="rect">
            <a:avLst/>
          </a:prstGeom>
          <a:solidFill>
            <a:srgbClr val="2A2A2A">
              <a:alpha val="60000"/>
            </a:srgbClr>
          </a:solidFill>
          <a:effectLst/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</a:rPr>
              <a:t>Sports Venue</a:t>
            </a:r>
          </a:p>
          <a:p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</a:rPr>
              <a:t>Chesapeake Energy Arena</a:t>
            </a:r>
          </a:p>
          <a:p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</a:rPr>
              <a:t>Home of the NBA’s Oklahoma City Thunder</a:t>
            </a:r>
          </a:p>
          <a:p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  <a:hlinkClick r:id="rId4"/>
              </a:rPr>
              <a:t>View Case Study</a:t>
            </a:r>
            <a:endParaRPr lang="en-US" sz="1600" i="1" dirty="0" smtClean="0">
              <a:solidFill>
                <a:schemeClr val="bg2"/>
              </a:solidFill>
              <a:latin typeface="Myriad Pro" panose="020B0503030403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11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4"/>
          <a:stretch/>
        </p:blipFill>
        <p:spPr>
          <a:xfrm>
            <a:off x="0" y="0"/>
            <a:ext cx="915098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2918" y="206327"/>
            <a:ext cx="3441506" cy="830997"/>
          </a:xfrm>
          <a:prstGeom prst="rect">
            <a:avLst/>
          </a:prstGeom>
          <a:solidFill>
            <a:srgbClr val="2A2A2A">
              <a:alpha val="40000"/>
            </a:srgbClr>
          </a:solidFill>
          <a:effectLst/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</a:rPr>
              <a:t>Corporate</a:t>
            </a:r>
            <a:endParaRPr lang="en-US" sz="1600" i="1" dirty="0" smtClean="0">
              <a:solidFill>
                <a:schemeClr val="bg2"/>
              </a:solidFill>
              <a:latin typeface="Myriad Pro" panose="020B0503030403020204" pitchFamily="34" charset="0"/>
              <a:cs typeface="Arial" pitchFamily="34" charset="0"/>
            </a:endParaRPr>
          </a:p>
          <a:p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Property Markets Group — Miami, FL</a:t>
            </a:r>
          </a:p>
          <a:p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  <a:hlinkClick r:id="rId4"/>
              </a:rPr>
              <a:t>View Case Study</a:t>
            </a:r>
            <a:endParaRPr lang="en-US" sz="1600" i="1" dirty="0">
              <a:solidFill>
                <a:schemeClr val="bg2"/>
              </a:solidFill>
              <a:latin typeface="Myriad Pro" panose="020B0503030403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67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83"/>
          <a:stretch/>
        </p:blipFill>
        <p:spPr>
          <a:xfrm>
            <a:off x="0" y="0"/>
            <a:ext cx="915098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2919" y="206327"/>
            <a:ext cx="3428008" cy="584775"/>
          </a:xfrm>
          <a:prstGeom prst="rect">
            <a:avLst/>
          </a:prstGeom>
          <a:solidFill>
            <a:srgbClr val="2A2A2A">
              <a:alpha val="40000"/>
            </a:srgbClr>
          </a:solidFill>
          <a:effectLst/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</a:rPr>
              <a:t>Museum</a:t>
            </a:r>
          </a:p>
          <a:p>
            <a:r>
              <a:rPr lang="en-US" sz="1600" i="1" dirty="0" err="1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</a:rPr>
              <a:t>Pavillon</a:t>
            </a:r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</a:rPr>
              <a:t> De L’ Arsenal </a:t>
            </a:r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— </a:t>
            </a:r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</a:rPr>
              <a:t>Paris, France</a:t>
            </a:r>
            <a:endParaRPr lang="en-US" sz="1600" i="1" dirty="0">
              <a:solidFill>
                <a:schemeClr val="bg2"/>
              </a:solidFill>
              <a:latin typeface="Myriad Pro" panose="020B0503030403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5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9914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2919" y="206327"/>
            <a:ext cx="3428008" cy="830997"/>
          </a:xfrm>
          <a:prstGeom prst="rect">
            <a:avLst/>
          </a:prstGeom>
          <a:solidFill>
            <a:srgbClr val="2A2A2A">
              <a:alpha val="40000"/>
            </a:srgbClr>
          </a:solidFill>
          <a:effectLst/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</a:rPr>
              <a:t>Retail</a:t>
            </a:r>
          </a:p>
          <a:p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</a:rPr>
              <a:t>Gucci Flagship Store </a:t>
            </a:r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— </a:t>
            </a:r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</a:rPr>
              <a:t>Milan, Italy</a:t>
            </a:r>
          </a:p>
          <a:p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  <a:hlinkClick r:id="rId4"/>
              </a:rPr>
              <a:t>View Case Study</a:t>
            </a:r>
            <a:endParaRPr lang="en-US" sz="1600" i="1" dirty="0">
              <a:solidFill>
                <a:schemeClr val="bg2"/>
              </a:solidFill>
              <a:latin typeface="Myriad Pro" panose="020B0503030403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39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29"/>
          <a:stretch/>
        </p:blipFill>
        <p:spPr>
          <a:xfrm>
            <a:off x="0" y="0"/>
            <a:ext cx="915098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2919" y="206327"/>
            <a:ext cx="2825081" cy="584775"/>
          </a:xfrm>
          <a:prstGeom prst="rect">
            <a:avLst/>
          </a:prstGeom>
          <a:solidFill>
            <a:srgbClr val="2A2A2A">
              <a:alpha val="40000"/>
            </a:srgbClr>
          </a:solidFill>
          <a:effectLst/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Corporate</a:t>
            </a:r>
          </a:p>
          <a:p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Bridgestone Tires</a:t>
            </a:r>
            <a:endParaRPr lang="en-US" sz="1600" i="1" dirty="0">
              <a:solidFill>
                <a:schemeClr val="bg2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40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noProof="1" smtClean="0"/>
              <a:t>Data visualization</a:t>
            </a:r>
          </a:p>
          <a:p>
            <a:r>
              <a:rPr lang="en-US" noProof="1" smtClean="0"/>
              <a:t>Collaboration</a:t>
            </a:r>
          </a:p>
          <a:p>
            <a:r>
              <a:rPr lang="en-US" noProof="1" smtClean="0"/>
              <a:t>Mission-critical decision making </a:t>
            </a:r>
            <a:endParaRPr lang="en-US" noProof="1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Video Wall Applications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smtClean="0"/>
              <a:t>Visualization rooms</a:t>
            </a:r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screen"/>
          <a:stretch>
            <a:fillRect/>
          </a:stretch>
        </p:blipFill>
        <p:spPr bwMode="auto">
          <a:xfrm>
            <a:off x="4760067" y="1341573"/>
            <a:ext cx="3688465" cy="2466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screen"/>
          <a:stretch>
            <a:fillRect/>
          </a:stretch>
        </p:blipFill>
        <p:spPr bwMode="auto">
          <a:xfrm>
            <a:off x="4016510" y="1328770"/>
            <a:ext cx="4432022" cy="2479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682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9"/>
          <a:stretch/>
        </p:blipFill>
        <p:spPr>
          <a:xfrm>
            <a:off x="-1" y="0"/>
            <a:ext cx="9157649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2919" y="206326"/>
            <a:ext cx="3548147" cy="830997"/>
          </a:xfrm>
          <a:prstGeom prst="rect">
            <a:avLst/>
          </a:prstGeom>
          <a:solidFill>
            <a:srgbClr val="2A2A2A">
              <a:alpha val="40000"/>
            </a:srgbClr>
          </a:solidFill>
          <a:effectLst/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</a:rPr>
              <a:t>Corporate Lobby</a:t>
            </a:r>
          </a:p>
          <a:p>
            <a:r>
              <a:rPr lang="en-US" sz="1600" i="1" dirty="0" err="1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</a:rPr>
              <a:t>CoStar</a:t>
            </a:r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</a:rPr>
              <a:t> Group — Washington D.C., USA</a:t>
            </a:r>
          </a:p>
          <a:p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  <a:hlinkClick r:id="rId4"/>
              </a:rPr>
              <a:t>View Case Study</a:t>
            </a:r>
            <a:endParaRPr lang="en-US" sz="1600" i="1" dirty="0">
              <a:solidFill>
                <a:schemeClr val="bg2"/>
              </a:solidFill>
              <a:latin typeface="Myriad Pro" panose="020B0503030403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82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389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2920" y="206326"/>
            <a:ext cx="3100958" cy="584775"/>
          </a:xfrm>
          <a:prstGeom prst="rect">
            <a:avLst/>
          </a:prstGeom>
          <a:solidFill>
            <a:srgbClr val="2A2A2A">
              <a:alpha val="60000"/>
            </a:srgbClr>
          </a:solidFill>
          <a:effectLst/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</a:rPr>
              <a:t>Museum</a:t>
            </a:r>
          </a:p>
          <a:p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</a:rPr>
              <a:t>John Deere Pavilion — </a:t>
            </a:r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Moline, IL</a:t>
            </a:r>
            <a:endParaRPr lang="en-US" sz="1600" i="1" dirty="0">
              <a:solidFill>
                <a:schemeClr val="bg2"/>
              </a:solidFill>
              <a:latin typeface="Myriad Pro" panose="020B0503030403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96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2920" y="206326"/>
            <a:ext cx="2825080" cy="584775"/>
          </a:xfrm>
          <a:prstGeom prst="rect">
            <a:avLst/>
          </a:prstGeom>
          <a:solidFill>
            <a:srgbClr val="3D3D3D">
              <a:alpha val="42000"/>
            </a:srgbClr>
          </a:solidFill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</a:rPr>
              <a:t>Retail</a:t>
            </a:r>
            <a:r>
              <a:rPr lang="en-US" sz="1600" dirty="0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</a:rPr>
              <a:t/>
            </a:r>
            <a:br>
              <a:rPr lang="en-US" sz="1600" dirty="0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</a:rPr>
            </a:br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</a:rPr>
              <a:t>Hollister Co — New York, NY</a:t>
            </a:r>
          </a:p>
        </p:txBody>
      </p:sp>
    </p:spTree>
    <p:extLst>
      <p:ext uri="{BB962C8B-B14F-4D97-AF65-F5344CB8AC3E}">
        <p14:creationId xmlns:p14="http://schemas.microsoft.com/office/powerpoint/2010/main" val="273333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0"/>
          <a:stretch/>
        </p:blipFill>
        <p:spPr>
          <a:xfrm>
            <a:off x="-1" y="0"/>
            <a:ext cx="9157961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2921" y="206326"/>
            <a:ext cx="4349080" cy="830997"/>
          </a:xfrm>
          <a:prstGeom prst="rect">
            <a:avLst/>
          </a:prstGeom>
          <a:solidFill>
            <a:srgbClr val="3D3D3D">
              <a:alpha val="42000"/>
            </a:srgbClr>
          </a:solidFill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Museum</a:t>
            </a:r>
            <a:r>
              <a:rPr lang="en-US" sz="1600" dirty="0" smtClean="0">
                <a:solidFill>
                  <a:schemeClr val="bg2"/>
                </a:solidFill>
                <a:latin typeface="Myriad Pro" panose="020B0503030403020204" pitchFamily="34" charset="0"/>
              </a:rPr>
              <a:t/>
            </a:r>
            <a:br>
              <a:rPr lang="en-US" sz="1600" dirty="0" smtClean="0">
                <a:solidFill>
                  <a:schemeClr val="bg2"/>
                </a:solidFill>
                <a:latin typeface="Myriad Pro" panose="020B0503030403020204" pitchFamily="34" charset="0"/>
              </a:rPr>
            </a:br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The National WWII Museum — New Orleans, LA</a:t>
            </a:r>
          </a:p>
          <a:p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  <a:hlinkClick r:id="rId4"/>
              </a:rPr>
              <a:t>View Case Study</a:t>
            </a:r>
            <a:endParaRPr lang="en-US" sz="1600" i="1" dirty="0" smtClean="0">
              <a:solidFill>
                <a:schemeClr val="bg2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86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2922" y="206326"/>
            <a:ext cx="4008681" cy="830997"/>
          </a:xfrm>
          <a:prstGeom prst="rect">
            <a:avLst/>
          </a:prstGeom>
          <a:solidFill>
            <a:srgbClr val="3D3D3D">
              <a:alpha val="60000"/>
            </a:srgbClr>
          </a:solidFill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Broadcast</a:t>
            </a:r>
            <a:r>
              <a:rPr lang="en-US" sz="1600" dirty="0" smtClean="0">
                <a:solidFill>
                  <a:schemeClr val="bg2"/>
                </a:solidFill>
                <a:latin typeface="Myriad Pro" panose="020B0503030403020204" pitchFamily="34" charset="0"/>
              </a:rPr>
              <a:t/>
            </a:r>
            <a:br>
              <a:rPr lang="en-US" sz="1600" dirty="0" smtClean="0">
                <a:solidFill>
                  <a:schemeClr val="bg2"/>
                </a:solidFill>
                <a:latin typeface="Myriad Pro" panose="020B0503030403020204" pitchFamily="34" charset="0"/>
              </a:rPr>
            </a:br>
            <a:r>
              <a:rPr lang="en-US" sz="1600" i="1" dirty="0" err="1" smtClean="0">
                <a:solidFill>
                  <a:schemeClr val="bg2"/>
                </a:solidFill>
                <a:latin typeface="Myriad Pro" panose="020B0503030403020204" pitchFamily="34" charset="0"/>
              </a:rPr>
              <a:t>Canal+Group</a:t>
            </a:r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 — </a:t>
            </a:r>
            <a:r>
              <a:rPr lang="en-US" sz="1600" i="1" dirty="0" err="1" smtClean="0">
                <a:solidFill>
                  <a:schemeClr val="bg2"/>
                </a:solidFill>
                <a:latin typeface="Myriad Pro" panose="020B0503030403020204" pitchFamily="34" charset="0"/>
              </a:rPr>
              <a:t>Issy</a:t>
            </a:r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-les-</a:t>
            </a:r>
            <a:r>
              <a:rPr lang="en-US" sz="1600" i="1" dirty="0" err="1" smtClean="0">
                <a:solidFill>
                  <a:schemeClr val="bg2"/>
                </a:solidFill>
                <a:latin typeface="Myriad Pro" panose="020B0503030403020204" pitchFamily="34" charset="0"/>
              </a:rPr>
              <a:t>Moulineaux</a:t>
            </a:r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 France</a:t>
            </a:r>
          </a:p>
          <a:p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  <a:hlinkClick r:id="rId4"/>
              </a:rPr>
              <a:t>View Case Study</a:t>
            </a:r>
            <a:endParaRPr lang="en-US" sz="1600" i="1" dirty="0" smtClean="0">
              <a:solidFill>
                <a:schemeClr val="bg2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27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4"/>
          <a:stretch/>
        </p:blipFill>
        <p:spPr>
          <a:xfrm>
            <a:off x="0" y="0"/>
            <a:ext cx="9144000" cy="514437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2922" y="206326"/>
            <a:ext cx="5497084" cy="830997"/>
          </a:xfrm>
          <a:prstGeom prst="rect">
            <a:avLst/>
          </a:prstGeom>
          <a:solidFill>
            <a:srgbClr val="3D3D3D">
              <a:alpha val="60000"/>
            </a:srgbClr>
          </a:solidFill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</a:rPr>
              <a:t>Higher Education/Simulation</a:t>
            </a:r>
          </a:p>
          <a:p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</a:rPr>
              <a:t>University of Illinois Chicago Electronic Visualization Lab (EVL</a:t>
            </a:r>
            <a:r>
              <a:rPr lang="en-US" sz="1600" b="1" dirty="0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</a:rPr>
              <a:t>)</a:t>
            </a:r>
          </a:p>
          <a:p>
            <a:r>
              <a:rPr lang="en-US" sz="1600" i="1" dirty="0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  <a:hlinkClick r:id="rId4"/>
              </a:rPr>
              <a:t>View Case Study</a:t>
            </a:r>
            <a:r>
              <a:rPr lang="en-US" sz="1600" dirty="0" smtClean="0">
                <a:solidFill>
                  <a:schemeClr val="bg2"/>
                </a:solidFill>
                <a:latin typeface="Myriad Pro" panose="020B0503030403020204" pitchFamily="34" charset="0"/>
                <a:cs typeface="Arial" pitchFamily="34" charset="0"/>
                <a:hlinkClick r:id="rId4"/>
              </a:rPr>
              <a:t> </a:t>
            </a:r>
            <a:endParaRPr lang="en-US" sz="1600" i="1" dirty="0" smtClean="0">
              <a:solidFill>
                <a:schemeClr val="bg2"/>
              </a:solidFill>
              <a:latin typeface="Myriad Pro" panose="020B0503030403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78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8343" y="1876576"/>
            <a:ext cx="7772400" cy="945448"/>
          </a:xfrm>
        </p:spPr>
        <p:txBody>
          <a:bodyPr/>
          <a:lstStyle/>
          <a:p>
            <a:r>
              <a:rPr lang="en-US" dirty="0"/>
              <a:t>Clarity Matrix LCD Video </a:t>
            </a:r>
            <a:r>
              <a:rPr lang="en-US" dirty="0" smtClean="0"/>
              <a:t>Wall System product details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11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Clarity Matrix LCD Video Wall System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smtClean="0"/>
              <a:t>Product naming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5906687"/>
              </p:ext>
            </p:extLst>
          </p:nvPr>
        </p:nvGraphicFramePr>
        <p:xfrm>
          <a:off x="461535" y="1332009"/>
          <a:ext cx="8220931" cy="22307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7956"/>
                <a:gridCol w="835644"/>
                <a:gridCol w="1067139"/>
                <a:gridCol w="779183"/>
                <a:gridCol w="457343"/>
                <a:gridCol w="1383329"/>
                <a:gridCol w="621087"/>
                <a:gridCol w="621087"/>
                <a:gridCol w="1338163"/>
              </a:tblGrid>
              <a:tr h="377825">
                <a:tc gridSpan="9"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Product Family: Clarity Matrix LCD Video Wall</a:t>
                      </a:r>
                      <a:endParaRPr lang="en-US" sz="1200" b="1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dirty="0"/>
                    </a:p>
                  </a:txBody>
                  <a:tcPr anchor="ctr"/>
                </a:tc>
              </a:tr>
              <a:tr h="377825">
                <a:tc gridSpan="9"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Myriad Pro" panose="020B0503030403020204" pitchFamily="34" charset="0"/>
                        </a:rPr>
                        <a:t>Product Models: LX, MX, 3D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l"/>
                      <a:endParaRPr lang="en-US" sz="1400" b="0" dirty="0">
                        <a:solidFill>
                          <a:schemeClr val="bg2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dirty="0"/>
                    </a:p>
                  </a:txBody>
                  <a:tcPr anchor="ctr"/>
                </a:tc>
              </a:tr>
              <a:tr h="377825">
                <a:tc gridSpan="4"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Myriad Pro" panose="020B0503030403020204" pitchFamily="34" charset="0"/>
                        </a:rPr>
                        <a:t>Product Options: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7825">
                <a:tc>
                  <a:txBody>
                    <a:bodyPr/>
                    <a:lstStyle/>
                    <a:p>
                      <a:pPr algn="ctr"/>
                      <a:r>
                        <a:rPr lang="en-US" sz="1200" u="sng" dirty="0" smtClean="0">
                          <a:latin typeface="Myriad Pro" panose="020B0503030403020204" pitchFamily="34" charset="0"/>
                        </a:rPr>
                        <a:t>Brightness</a:t>
                      </a:r>
                      <a:endParaRPr lang="en-US" sz="1200" b="0" u="sng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u="sng" dirty="0" smtClean="0">
                          <a:latin typeface="Myriad Pro" panose="020B0503030403020204" pitchFamily="34" charset="0"/>
                        </a:rPr>
                        <a:t>Diagonal</a:t>
                      </a:r>
                      <a:endParaRPr lang="en-US" sz="1200" b="0" u="sng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u="sng" dirty="0" smtClean="0">
                          <a:latin typeface="Myriad Pro" panose="020B0503030403020204" pitchFamily="34" charset="0"/>
                        </a:rPr>
                        <a:t>Resolution</a:t>
                      </a:r>
                      <a:endParaRPr lang="en-US" sz="1200" b="0" u="sng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u="sng" dirty="0" smtClean="0">
                          <a:latin typeface="Myriad Pro" panose="020B0503030403020204" pitchFamily="34" charset="0"/>
                        </a:rPr>
                        <a:t>Tiled Bezel Width</a:t>
                      </a:r>
                      <a:endParaRPr lang="en-US" sz="1200" b="0" u="sng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u="sng" dirty="0" smtClean="0">
                          <a:latin typeface="Myriad Pro" panose="020B0503030403020204" pitchFamily="34" charset="0"/>
                        </a:rPr>
                        <a:t>Orientation</a:t>
                      </a:r>
                      <a:endParaRPr lang="en-US" sz="1200" b="0" u="sng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u="sng" dirty="0" smtClean="0">
                          <a:latin typeface="Myriad Pro" panose="020B0503030403020204" pitchFamily="34" charset="0"/>
                        </a:rPr>
                        <a:t>ERO</a:t>
                      </a:r>
                      <a:endParaRPr lang="en-US" sz="1200" b="0" u="sng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u="sng" dirty="0" smtClean="0">
                          <a:latin typeface="Myriad Pro" panose="020B0503030403020204" pitchFamily="34" charset="0"/>
                        </a:rPr>
                        <a:t>Fiber</a:t>
                      </a:r>
                      <a:endParaRPr lang="en-US" sz="1200" b="0" u="sng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u="sng" dirty="0" smtClean="0">
                          <a:latin typeface="Myriad Pro" panose="020B0503030403020204" pitchFamily="34" charset="0"/>
                        </a:rPr>
                        <a:t>Distance</a:t>
                      </a:r>
                      <a:br>
                        <a:rPr lang="en-US" sz="1200" u="sng" dirty="0" smtClean="0">
                          <a:latin typeface="Myriad Pro" panose="020B0503030403020204" pitchFamily="34" charset="0"/>
                        </a:rPr>
                      </a:br>
                      <a:r>
                        <a:rPr lang="en-US" sz="1200" u="none" dirty="0" smtClean="0">
                          <a:latin typeface="Myriad Pro" panose="020B0503030403020204" pitchFamily="34" charset="0"/>
                        </a:rPr>
                        <a:t>(standard </a:t>
                      </a:r>
                      <a:r>
                        <a:rPr lang="en-US" sz="1200" u="none" baseline="0" dirty="0" smtClean="0">
                          <a:latin typeface="Myriad Pro" panose="020B0503030403020204" pitchFamily="34" charset="0"/>
                        </a:rPr>
                        <a:t> 60m)</a:t>
                      </a:r>
                      <a:endParaRPr lang="en-US" sz="1200" b="0" u="none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</a:tr>
              <a:tr h="37782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Myriad Pro" panose="020B0503030403020204" pitchFamily="34" charset="0"/>
                        </a:rPr>
                        <a:t>LX – 500 Nit</a:t>
                      </a:r>
                    </a:p>
                    <a:p>
                      <a:pPr algn="ctr"/>
                      <a:r>
                        <a:rPr lang="en-US" sz="1200" dirty="0" smtClean="0">
                          <a:latin typeface="Myriad Pro" panose="020B0503030403020204" pitchFamily="34" charset="0"/>
                        </a:rPr>
                        <a:t>MX – 800 Nit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Myriad Pro" panose="020B0503030403020204" pitchFamily="34" charset="0"/>
                        </a:rPr>
                        <a:t>46”</a:t>
                      </a:r>
                    </a:p>
                    <a:p>
                      <a:pPr algn="ctr"/>
                      <a:r>
                        <a:rPr lang="en-US" sz="1200" dirty="0" smtClean="0">
                          <a:latin typeface="Myriad Pro" panose="020B0503030403020204" pitchFamily="34" charset="0"/>
                        </a:rPr>
                        <a:t>55”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Myriad Pro" panose="020B0503030403020204" pitchFamily="34" charset="0"/>
                        </a:rPr>
                        <a:t>HD – 1080p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Myriad Pro" panose="020B0503030403020204" pitchFamily="34" charset="0"/>
                        </a:rPr>
                        <a:t>S – 5.5 mm</a:t>
                      </a:r>
                    </a:p>
                    <a:p>
                      <a:pPr algn="ctr"/>
                      <a:r>
                        <a:rPr lang="en-US" sz="1200" dirty="0" smtClean="0">
                          <a:latin typeface="Myriad Pro" panose="020B0503030403020204" pitchFamily="34" charset="0"/>
                        </a:rPr>
                        <a:t>U – 3.7 mm</a:t>
                      </a:r>
                    </a:p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X – 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1.7mm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/>
                      <a:r>
                        <a:rPr lang="en-US" sz="1200" u="none" dirty="0" smtClean="0">
                          <a:latin typeface="Myriad Pro" panose="020B0503030403020204" pitchFamily="34" charset="0"/>
                        </a:rPr>
                        <a:t>   L –</a:t>
                      </a:r>
                      <a:r>
                        <a:rPr lang="en-US" sz="1200" u="none" baseline="0" dirty="0" smtClean="0">
                          <a:latin typeface="Myriad Pro" panose="020B0503030403020204" pitchFamily="34" charset="0"/>
                        </a:rPr>
                        <a:t> </a:t>
                      </a:r>
                      <a:r>
                        <a:rPr lang="en-US" sz="1200" u="none" dirty="0" smtClean="0">
                          <a:latin typeface="Myriad Pro" panose="020B0503030403020204" pitchFamily="34" charset="0"/>
                        </a:rPr>
                        <a:t>L</a:t>
                      </a:r>
                      <a:r>
                        <a:rPr lang="en-US" sz="1200" baseline="0" dirty="0" smtClean="0">
                          <a:latin typeface="Myriad Pro" panose="020B0503030403020204" pitchFamily="34" charset="0"/>
                        </a:rPr>
                        <a:t>andscape</a:t>
                      </a:r>
                      <a:endParaRPr lang="en-US" sz="1200" dirty="0" smtClean="0">
                        <a:latin typeface="Myriad Pro" panose="020B0503030403020204" pitchFamily="34" charset="0"/>
                      </a:endParaRPr>
                    </a:p>
                    <a:p>
                      <a:pPr marL="0" indent="0" algn="l"/>
                      <a:r>
                        <a:rPr lang="en-US" sz="1200" dirty="0" smtClean="0">
                          <a:latin typeface="Myriad Pro" panose="020B0503030403020204" pitchFamily="34" charset="0"/>
                        </a:rPr>
                        <a:t>   P – Portrait</a:t>
                      </a:r>
                    </a:p>
                    <a:p>
                      <a:pPr marL="0" indent="0" algn="l"/>
                      <a:r>
                        <a:rPr lang="en-US" sz="1200" dirty="0" smtClean="0">
                          <a:latin typeface="Myriad Pro" panose="020B0503030403020204" pitchFamily="34" charset="0"/>
                        </a:rPr>
                        <a:t>   V – VESA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Myriad Pro" panose="020B0503030403020204" pitchFamily="34" charset="0"/>
                        </a:rPr>
                        <a:t>ERO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Myriad Pro" panose="020B0503030403020204" pitchFamily="34" charset="0"/>
                        </a:rPr>
                        <a:t>F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Myriad Pro" panose="020B0503030403020204" pitchFamily="34" charset="0"/>
                        </a:rPr>
                        <a:t> </a:t>
                      </a:r>
                      <a:r>
                        <a:rPr lang="en-US" sz="1200" baseline="0" dirty="0" smtClean="0">
                          <a:latin typeface="Myriad Pro" panose="020B0503030403020204" pitchFamily="34" charset="0"/>
                        </a:rPr>
                        <a:t>100 m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260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Clarity Matrix LCD Video </a:t>
            </a:r>
            <a:r>
              <a:rPr lang="en-US" dirty="0" smtClean="0"/>
              <a:t>Wall System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smtClean="0"/>
              <a:t>Product models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462927" y="1142344"/>
          <a:ext cx="8218147" cy="3459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09207"/>
                <a:gridCol w="1076586"/>
                <a:gridCol w="1130831"/>
                <a:gridCol w="1232047"/>
                <a:gridCol w="1188046"/>
                <a:gridCol w="1290715"/>
                <a:gridCol w="1290715"/>
              </a:tblGrid>
              <a:tr h="331331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LX S Models</a:t>
                      </a:r>
                      <a:endParaRPr lang="en-US" sz="900" b="1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LX46HDU</a:t>
                      </a:r>
                      <a:r>
                        <a:rPr lang="en-US" sz="900" baseline="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 3D Models</a:t>
                      </a:r>
                      <a:endParaRPr lang="en-US" sz="900" b="1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LX46HDU</a:t>
                      </a:r>
                      <a:r>
                        <a:rPr lang="en-US" sz="900" baseline="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 Models</a:t>
                      </a:r>
                      <a:endParaRPr lang="en-US" sz="900" b="1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MX46HDU Models</a:t>
                      </a:r>
                      <a:endParaRPr lang="en-US" sz="900" b="1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LX55HDU</a:t>
                      </a:r>
                      <a:r>
                        <a:rPr lang="en-US" sz="900" baseline="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 Models</a:t>
                      </a:r>
                      <a:endParaRPr lang="en-US" sz="900" b="1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MX55HD</a:t>
                      </a:r>
                      <a:r>
                        <a:rPr lang="en-US" sz="900" baseline="0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U Models</a:t>
                      </a:r>
                      <a:endParaRPr lang="en-US" sz="900" b="1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chemeClr val="bg2"/>
                          </a:solidFill>
                          <a:latin typeface="Myriad Pro" panose="020B0503030403020204" pitchFamily="34" charset="0"/>
                        </a:rPr>
                        <a:t>MX55HDX Models</a:t>
                      </a:r>
                      <a:endParaRPr lang="en-US" sz="900" b="1" dirty="0">
                        <a:solidFill>
                          <a:schemeClr val="bg2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</a:tr>
              <a:tr h="2314275">
                <a:tc>
                  <a:txBody>
                    <a:bodyPr/>
                    <a:lstStyle/>
                    <a:p>
                      <a:pPr marL="0" indent="0">
                        <a:spcBef>
                          <a:spcPts val="300"/>
                        </a:spcBef>
                        <a:buNone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LX46HDS-L</a:t>
                      </a:r>
                    </a:p>
                    <a:p>
                      <a:pPr marL="0" indent="0">
                        <a:spcBef>
                          <a:spcPts val="300"/>
                        </a:spcBef>
                        <a:buNone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LX46HDS-P</a:t>
                      </a:r>
                    </a:p>
                    <a:p>
                      <a:pPr marL="0" indent="0">
                        <a:spcBef>
                          <a:spcPts val="300"/>
                        </a:spcBef>
                        <a:buNone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LX46HDS-V</a:t>
                      </a:r>
                    </a:p>
                    <a:p>
                      <a:pPr marL="0" lvl="0" indent="0">
                        <a:spcBef>
                          <a:spcPts val="300"/>
                        </a:spcBef>
                        <a:buNone/>
                        <a:defRPr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LX46HDS-L-ERO</a:t>
                      </a:r>
                    </a:p>
                    <a:p>
                      <a:pPr marL="0" lvl="0" indent="0">
                        <a:spcBef>
                          <a:spcPts val="300"/>
                        </a:spcBef>
                        <a:buNone/>
                        <a:defRPr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LX46HDS-P-ERO</a:t>
                      </a:r>
                    </a:p>
                    <a:p>
                      <a:pPr marL="0" lvl="0" indent="0">
                        <a:spcBef>
                          <a:spcPts val="300"/>
                        </a:spcBef>
                        <a:buNone/>
                        <a:defRPr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LX46HDS-V-ERO</a:t>
                      </a:r>
                    </a:p>
                    <a:p>
                      <a:pPr marL="0" lvl="0" indent="0">
                        <a:spcBef>
                          <a:spcPts val="300"/>
                        </a:spcBef>
                        <a:buNone/>
                        <a:defRPr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LX55HDS-L</a:t>
                      </a:r>
                    </a:p>
                    <a:p>
                      <a:pPr marL="0" lvl="0" indent="0">
                        <a:spcBef>
                          <a:spcPts val="300"/>
                        </a:spcBef>
                        <a:buNone/>
                        <a:defRPr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LX55HDS-P</a:t>
                      </a:r>
                    </a:p>
                    <a:p>
                      <a:pPr marL="0" lvl="0" indent="0">
                        <a:spcBef>
                          <a:spcPts val="300"/>
                        </a:spcBef>
                        <a:buNone/>
                        <a:defRPr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LX55HDS-V</a:t>
                      </a:r>
                    </a:p>
                    <a:p>
                      <a:pPr marL="0" lvl="0" indent="0">
                        <a:spcBef>
                          <a:spcPts val="300"/>
                        </a:spcBef>
                        <a:buNone/>
                        <a:defRPr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LX55HDS-L-ERO</a:t>
                      </a:r>
                    </a:p>
                    <a:p>
                      <a:pPr marL="0" lvl="0" indent="0">
                        <a:spcBef>
                          <a:spcPts val="300"/>
                        </a:spcBef>
                        <a:buNone/>
                        <a:defRPr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LX55HDS-P-ERO</a:t>
                      </a:r>
                    </a:p>
                    <a:p>
                      <a:pPr marL="0" lvl="0" indent="0">
                        <a:spcBef>
                          <a:spcPts val="300"/>
                        </a:spcBef>
                        <a:buNone/>
                        <a:defRPr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LX55HDS-V-ERO</a:t>
                      </a:r>
                      <a:endParaRPr lang="en-US" sz="800" dirty="0" smtClean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R="0" lvl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F47B20"/>
                        </a:buClr>
                        <a:buSzPct val="95000"/>
                        <a:tabLst/>
                        <a:defRPr/>
                      </a:pPr>
                      <a:r>
                        <a:rPr kumimoji="0" lang="en-US" sz="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Myriad Pro" panose="020B0503030403020204" pitchFamily="34" charset="0"/>
                        </a:rPr>
                        <a:t>LX46HDU-3D-L</a:t>
                      </a:r>
                    </a:p>
                    <a:p>
                      <a:pPr marR="0" lvl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F47B20"/>
                        </a:buClr>
                        <a:buSzPct val="95000"/>
                        <a:tabLst/>
                        <a:defRPr/>
                      </a:pPr>
                      <a:r>
                        <a:rPr kumimoji="0" lang="en-US" sz="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Myriad Pro" panose="020B0503030403020204" pitchFamily="34" charset="0"/>
                        </a:rPr>
                        <a:t>LX46HDU-3D-L,</a:t>
                      </a:r>
                      <a:r>
                        <a:rPr kumimoji="0" lang="en-US" sz="800" u="none" strike="noStrike" kern="1200" cap="none" spc="0" normalizeH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Myriad Pro" panose="020B0503030403020204" pitchFamily="34" charset="0"/>
                        </a:rPr>
                        <a:t> Top</a:t>
                      </a:r>
                      <a:endParaRPr kumimoji="0" lang="en-US" sz="800" u="none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  <a:latin typeface="Myriad Pro" panose="020B0503030403020204" pitchFamily="34" charset="0"/>
                      </a:endParaRPr>
                    </a:p>
                    <a:p>
                      <a:pPr marR="0" lvl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F47B20"/>
                        </a:buClr>
                        <a:buSzPct val="95000"/>
                        <a:tabLst/>
                        <a:defRPr/>
                      </a:pPr>
                      <a:r>
                        <a:rPr kumimoji="0" lang="en-US" sz="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Myriad Pro" panose="020B0503030403020204" pitchFamily="34" charset="0"/>
                        </a:rPr>
                        <a:t>LX46HDU</a:t>
                      </a: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-3D-L, Bot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eaLnBrk="0" hangingPunct="0">
                        <a:spcBef>
                          <a:spcPts val="300"/>
                        </a:spcBef>
                        <a:buClr>
                          <a:srgbClr val="F47B20"/>
                        </a:buClr>
                        <a:buSzPct val="95000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LX46HDU-L</a:t>
                      </a:r>
                    </a:p>
                    <a:p>
                      <a:pPr eaLnBrk="0" hangingPunct="0">
                        <a:spcBef>
                          <a:spcPts val="300"/>
                        </a:spcBef>
                        <a:buClr>
                          <a:srgbClr val="F47B20"/>
                        </a:buClr>
                        <a:buSzPct val="95000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LX46HDU-P</a:t>
                      </a:r>
                    </a:p>
                    <a:p>
                      <a:pPr eaLnBrk="0" hangingPunct="0">
                        <a:spcBef>
                          <a:spcPts val="300"/>
                        </a:spcBef>
                        <a:buClr>
                          <a:srgbClr val="F47B20"/>
                        </a:buClr>
                        <a:buSzPct val="95000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LX46HDU-V</a:t>
                      </a:r>
                    </a:p>
                    <a:p>
                      <a:pPr eaLnBrk="0" hangingPunct="0">
                        <a:spcBef>
                          <a:spcPts val="300"/>
                        </a:spcBef>
                        <a:buClr>
                          <a:srgbClr val="F47B20"/>
                        </a:buClr>
                        <a:buSzPct val="95000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LX46HDU-L-F</a:t>
                      </a:r>
                      <a:br>
                        <a:rPr lang="en-US" sz="800" dirty="0" smtClean="0">
                          <a:latin typeface="Myriad Pro" panose="020B0503030403020204" pitchFamily="34" charset="0"/>
                        </a:rPr>
                      </a:b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LX46HDU-P-F</a:t>
                      </a:r>
                    </a:p>
                    <a:p>
                      <a:pPr eaLnBrk="0" hangingPunct="0">
                        <a:spcBef>
                          <a:spcPts val="300"/>
                        </a:spcBef>
                        <a:buClr>
                          <a:srgbClr val="F47B20"/>
                        </a:buClr>
                        <a:buSzPct val="95000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LX46HDU-V-F</a:t>
                      </a:r>
                    </a:p>
                    <a:p>
                      <a:pPr marL="0" algn="l" rtl="0" eaLnBrk="0" latinLnBrk="0" hangingPunct="0">
                        <a:spcBef>
                          <a:spcPts val="300"/>
                        </a:spcBef>
                        <a:buClr>
                          <a:srgbClr val="F47B20"/>
                        </a:buClr>
                        <a:buSzPct val="95000"/>
                      </a:pPr>
                      <a:r>
                        <a:rPr kumimoji="0" lang="en-US" sz="800" kern="1200" dirty="0" smtClean="0">
                          <a:latin typeface="Myriad Pro" panose="020B0503030403020204" pitchFamily="34" charset="0"/>
                        </a:rPr>
                        <a:t>LX46HDU-L-100</a:t>
                      </a:r>
                    </a:p>
                    <a:p>
                      <a:pPr eaLnBrk="0" hangingPunct="0">
                        <a:spcBef>
                          <a:spcPts val="300"/>
                        </a:spcBef>
                        <a:buClr>
                          <a:srgbClr val="F47B20"/>
                        </a:buClr>
                        <a:buSzPct val="95000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LX46HDU-L-ERO</a:t>
                      </a:r>
                    </a:p>
                    <a:p>
                      <a:pPr marL="0" marR="0" indent="0" algn="l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F47B20"/>
                        </a:buClr>
                        <a:buSzPct val="95000"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LX46HDU-P-ERO</a:t>
                      </a:r>
                    </a:p>
                    <a:p>
                      <a:pPr marL="0" marR="0" indent="0" algn="l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F47B20"/>
                        </a:buClr>
                        <a:buSzPct val="95000"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LX46HDU-V-ERO</a:t>
                      </a:r>
                    </a:p>
                    <a:p>
                      <a:pPr marL="0" marR="0" indent="0" algn="l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F47B20"/>
                        </a:buClr>
                        <a:buSzPct val="95000"/>
                        <a:buFontTx/>
                        <a:buNone/>
                        <a:tabLst/>
                        <a:defRPr/>
                      </a:pPr>
                      <a:r>
                        <a:rPr kumimoji="0" lang="en-US" sz="800" kern="1200" dirty="0" smtClean="0">
                          <a:latin typeface="Myriad Pro" panose="020B0503030403020204" pitchFamily="34" charset="0"/>
                        </a:rPr>
                        <a:t>LX46HDU-L-ERO-100</a:t>
                      </a:r>
                      <a:endParaRPr lang="en-US" sz="800" dirty="0" smtClean="0">
                        <a:latin typeface="Myriad Pro" panose="020B0503030403020204" pitchFamily="34" charset="0"/>
                      </a:endParaRPr>
                    </a:p>
                    <a:p>
                      <a:pPr eaLnBrk="0" hangingPunct="0">
                        <a:spcBef>
                          <a:spcPts val="300"/>
                        </a:spcBef>
                        <a:buClr>
                          <a:srgbClr val="F47B20"/>
                        </a:buClr>
                        <a:buSzPct val="95000"/>
                      </a:pPr>
                      <a:r>
                        <a:rPr kumimoji="0" lang="en-US" sz="800" kern="1200" dirty="0" smtClean="0">
                          <a:latin typeface="Myriad Pro" panose="020B0503030403020204" pitchFamily="34" charset="0"/>
                        </a:rPr>
                        <a:t>LX46HDU-L-ERO-F</a:t>
                      </a:r>
                      <a:endParaRPr lang="en-US" sz="800" dirty="0" smtClean="0">
                        <a:latin typeface="Myriad Pro" panose="020B0503030403020204" pitchFamily="34" charset="0"/>
                      </a:endParaRPr>
                    </a:p>
                    <a:p>
                      <a:pPr eaLnBrk="0" hangingPunct="0">
                        <a:spcBef>
                          <a:spcPts val="300"/>
                        </a:spcBef>
                        <a:buClr>
                          <a:srgbClr val="F47B20"/>
                        </a:buClr>
                        <a:buSzPct val="95000"/>
                      </a:pPr>
                      <a:r>
                        <a:rPr kumimoji="0" lang="en-US" sz="800" kern="1200" dirty="0" smtClean="0">
                          <a:latin typeface="Myriad Pro" panose="020B0503030403020204" pitchFamily="34" charset="0"/>
                        </a:rPr>
                        <a:t>LX46HDU-P-ERO-F</a:t>
                      </a:r>
                      <a:endParaRPr lang="en-US" sz="800" dirty="0" smtClean="0">
                        <a:latin typeface="Myriad Pro" panose="020B0503030403020204" pitchFamily="34" charset="0"/>
                      </a:endParaRPr>
                    </a:p>
                    <a:p>
                      <a:pPr eaLnBrk="0" hangingPunct="0">
                        <a:spcBef>
                          <a:spcPts val="300"/>
                        </a:spcBef>
                        <a:buClr>
                          <a:srgbClr val="F47B20"/>
                        </a:buClr>
                        <a:buSzPct val="95000"/>
                      </a:pPr>
                      <a:r>
                        <a:rPr kumimoji="0" lang="en-US" sz="800" kern="1200" dirty="0" smtClean="0">
                          <a:latin typeface="Myriad Pro" panose="020B0503030403020204" pitchFamily="34" charset="0"/>
                        </a:rPr>
                        <a:t>LX46HDU-V-ERO-F</a:t>
                      </a:r>
                      <a:endParaRPr lang="en-US" sz="800" dirty="0" smtClean="0">
                        <a:solidFill>
                          <a:schemeClr val="tx1"/>
                        </a:solidFill>
                        <a:latin typeface="Myriad Pro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eaLnBrk="0" hangingPunct="0">
                        <a:spcBef>
                          <a:spcPts val="300"/>
                        </a:spcBef>
                        <a:buClr>
                          <a:srgbClr val="F47B20"/>
                        </a:buClr>
                        <a:buSzPct val="95000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MX46HDU-L</a:t>
                      </a:r>
                    </a:p>
                    <a:p>
                      <a:pPr eaLnBrk="0" hangingPunct="0">
                        <a:spcBef>
                          <a:spcPts val="300"/>
                        </a:spcBef>
                        <a:buClr>
                          <a:srgbClr val="F47B20"/>
                        </a:buClr>
                        <a:buSzPct val="95000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MX46HDU-P</a:t>
                      </a:r>
                    </a:p>
                    <a:p>
                      <a:pPr eaLnBrk="0" hangingPunct="0">
                        <a:spcBef>
                          <a:spcPts val="300"/>
                        </a:spcBef>
                        <a:buClr>
                          <a:srgbClr val="F47B20"/>
                        </a:buClr>
                        <a:buSzPct val="95000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MX46HDU-V</a:t>
                      </a:r>
                    </a:p>
                    <a:p>
                      <a:pPr eaLnBrk="0" hangingPunct="0">
                        <a:spcBef>
                          <a:spcPts val="300"/>
                        </a:spcBef>
                        <a:buClr>
                          <a:srgbClr val="F47B20"/>
                        </a:buClr>
                        <a:buSzPct val="95000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MX46HDU-L-F</a:t>
                      </a:r>
                    </a:p>
                    <a:p>
                      <a:pPr eaLnBrk="0" hangingPunct="0">
                        <a:spcBef>
                          <a:spcPts val="300"/>
                        </a:spcBef>
                        <a:buClr>
                          <a:srgbClr val="F47B20"/>
                        </a:buClr>
                        <a:buSzPct val="95000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MX46HDU-P-F</a:t>
                      </a:r>
                    </a:p>
                    <a:p>
                      <a:pPr eaLnBrk="0" hangingPunct="0">
                        <a:spcBef>
                          <a:spcPts val="300"/>
                        </a:spcBef>
                        <a:buClr>
                          <a:srgbClr val="F47B20"/>
                        </a:buClr>
                        <a:buSzPct val="95000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MX46HDU-V-F</a:t>
                      </a:r>
                    </a:p>
                    <a:p>
                      <a:pPr eaLnBrk="0" hangingPunct="0">
                        <a:spcBef>
                          <a:spcPts val="300"/>
                        </a:spcBef>
                        <a:buClr>
                          <a:srgbClr val="F47B20"/>
                        </a:buClr>
                        <a:buSzPct val="95000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MX46HDU-L-100</a:t>
                      </a:r>
                    </a:p>
                    <a:p>
                      <a:pPr eaLnBrk="0" hangingPunct="0">
                        <a:spcBef>
                          <a:spcPts val="300"/>
                        </a:spcBef>
                        <a:buClr>
                          <a:srgbClr val="F47B20"/>
                        </a:buClr>
                        <a:buSzPct val="95000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MX46HDU-P-100</a:t>
                      </a:r>
                    </a:p>
                    <a:p>
                      <a:pPr eaLnBrk="0" hangingPunct="0">
                        <a:spcBef>
                          <a:spcPts val="300"/>
                        </a:spcBef>
                        <a:buClr>
                          <a:srgbClr val="F47B20"/>
                        </a:buClr>
                        <a:buSzPct val="95000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MX46HDU-V-100</a:t>
                      </a:r>
                    </a:p>
                    <a:p>
                      <a:pPr eaLnBrk="0" hangingPunct="0">
                        <a:spcBef>
                          <a:spcPts val="300"/>
                        </a:spcBef>
                        <a:buClr>
                          <a:srgbClr val="F47B20"/>
                        </a:buClr>
                        <a:buSzPct val="95000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MX46HDU-L-ERO</a:t>
                      </a:r>
                    </a:p>
                    <a:p>
                      <a:pPr eaLnBrk="0" hangingPunct="0">
                        <a:spcBef>
                          <a:spcPts val="300"/>
                        </a:spcBef>
                        <a:buClr>
                          <a:srgbClr val="F47B20"/>
                        </a:buClr>
                        <a:buSzPct val="95000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MX46HDU-P-ERO</a:t>
                      </a:r>
                    </a:p>
                    <a:p>
                      <a:pPr eaLnBrk="0" hangingPunct="0">
                        <a:spcBef>
                          <a:spcPts val="300"/>
                        </a:spcBef>
                        <a:buClr>
                          <a:srgbClr val="F47B20"/>
                        </a:buClr>
                        <a:buSzPct val="95000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MX46HDU-V-ERO</a:t>
                      </a:r>
                    </a:p>
                    <a:p>
                      <a:pPr eaLnBrk="0" hangingPunct="0">
                        <a:spcBef>
                          <a:spcPts val="300"/>
                        </a:spcBef>
                        <a:buClr>
                          <a:srgbClr val="F47B20"/>
                        </a:buClr>
                        <a:buSzPct val="95000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MX46HDU-L-ERO-F</a:t>
                      </a:r>
                    </a:p>
                    <a:p>
                      <a:pPr eaLnBrk="0" hangingPunct="0">
                        <a:spcBef>
                          <a:spcPts val="300"/>
                        </a:spcBef>
                        <a:buClr>
                          <a:srgbClr val="F47B20"/>
                        </a:buClr>
                        <a:buSzPct val="95000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MX46HDU-P-ERO-F</a:t>
                      </a:r>
                    </a:p>
                    <a:p>
                      <a:pPr eaLnBrk="0" hangingPunct="0">
                        <a:spcBef>
                          <a:spcPts val="300"/>
                        </a:spcBef>
                        <a:buClr>
                          <a:srgbClr val="F47B20"/>
                        </a:buClr>
                        <a:buSzPct val="95000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MX46HDU-V-ERO-F</a:t>
                      </a:r>
                    </a:p>
                    <a:p>
                      <a:pPr eaLnBrk="0" hangingPunct="0">
                        <a:spcBef>
                          <a:spcPts val="300"/>
                        </a:spcBef>
                        <a:buClr>
                          <a:srgbClr val="F47B20"/>
                        </a:buClr>
                        <a:buSzPct val="95000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MX46HDU-L-ERO-100</a:t>
                      </a:r>
                    </a:p>
                    <a:p>
                      <a:pPr eaLnBrk="0" hangingPunct="0">
                        <a:spcBef>
                          <a:spcPts val="300"/>
                        </a:spcBef>
                        <a:buClr>
                          <a:srgbClr val="F47B20"/>
                        </a:buClr>
                        <a:buSzPct val="95000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MX46HDU-P-ERO-100</a:t>
                      </a:r>
                    </a:p>
                    <a:p>
                      <a:pPr eaLnBrk="0" hangingPunct="0">
                        <a:spcBef>
                          <a:spcPts val="300"/>
                        </a:spcBef>
                        <a:buClr>
                          <a:srgbClr val="F47B20"/>
                        </a:buClr>
                        <a:buSzPct val="95000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MX46HDU-V-ERO-100</a:t>
                      </a:r>
                    </a:p>
                    <a:p>
                      <a:pPr eaLnBrk="0" hangingPunct="0">
                        <a:spcBef>
                          <a:spcPts val="300"/>
                        </a:spcBef>
                        <a:buClr>
                          <a:srgbClr val="F47B20"/>
                        </a:buClr>
                        <a:buSzPct val="95000"/>
                      </a:pPr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eaLnBrk="0" hangingPunct="0">
                        <a:spcBef>
                          <a:spcPts val="300"/>
                        </a:spcBef>
                        <a:buClr>
                          <a:srgbClr val="F47B20"/>
                        </a:buClr>
                        <a:buSzPct val="95000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LX55HDU-L</a:t>
                      </a:r>
                    </a:p>
                    <a:p>
                      <a:pPr eaLnBrk="0" hangingPunct="0">
                        <a:spcBef>
                          <a:spcPts val="300"/>
                        </a:spcBef>
                        <a:buClr>
                          <a:srgbClr val="F47B20"/>
                        </a:buClr>
                        <a:buSzPct val="95000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LX55HDU-P</a:t>
                      </a:r>
                    </a:p>
                    <a:p>
                      <a:pPr eaLnBrk="0" hangingPunct="0">
                        <a:spcBef>
                          <a:spcPts val="300"/>
                        </a:spcBef>
                        <a:buClr>
                          <a:srgbClr val="F47B20"/>
                        </a:buClr>
                        <a:buSzPct val="95000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LX55HDU-V</a:t>
                      </a:r>
                    </a:p>
                    <a:p>
                      <a:pPr eaLnBrk="0" hangingPunct="0">
                        <a:spcBef>
                          <a:spcPts val="300"/>
                        </a:spcBef>
                        <a:buClr>
                          <a:srgbClr val="F47B20"/>
                        </a:buClr>
                        <a:buSzPct val="95000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LX55HDU-L-F</a:t>
                      </a:r>
                    </a:p>
                    <a:p>
                      <a:pPr eaLnBrk="0" hangingPunct="0">
                        <a:spcBef>
                          <a:spcPts val="300"/>
                        </a:spcBef>
                        <a:buClr>
                          <a:srgbClr val="F47B20"/>
                        </a:buClr>
                        <a:buSzPct val="95000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LX55HDU-P-F</a:t>
                      </a:r>
                    </a:p>
                    <a:p>
                      <a:pPr eaLnBrk="0" hangingPunct="0">
                        <a:spcBef>
                          <a:spcPts val="300"/>
                        </a:spcBef>
                        <a:buClr>
                          <a:srgbClr val="F47B20"/>
                        </a:buClr>
                        <a:buSzPct val="95000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LX55HDU-V-F</a:t>
                      </a:r>
                    </a:p>
                    <a:p>
                      <a:pPr marL="0" algn="l" rtl="0" eaLnBrk="0" latinLnBrk="0" hangingPunct="0">
                        <a:spcBef>
                          <a:spcPts val="300"/>
                        </a:spcBef>
                        <a:buClr>
                          <a:srgbClr val="F47B20"/>
                        </a:buClr>
                        <a:buSzPct val="95000"/>
                      </a:pPr>
                      <a:r>
                        <a:rPr kumimoji="0" lang="en-US" sz="800" kern="1200" dirty="0" smtClean="0">
                          <a:latin typeface="Myriad Pro" panose="020B0503030403020204" pitchFamily="34" charset="0"/>
                        </a:rPr>
                        <a:t>LX55HDU-L-100</a:t>
                      </a:r>
                    </a:p>
                    <a:p>
                      <a:pPr eaLnBrk="0" hangingPunct="0">
                        <a:spcBef>
                          <a:spcPts val="300"/>
                        </a:spcBef>
                        <a:buClr>
                          <a:srgbClr val="F47B20"/>
                        </a:buClr>
                        <a:buSzPct val="95000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LX55HDU-L-ERO</a:t>
                      </a:r>
                    </a:p>
                    <a:p>
                      <a:pPr eaLnBrk="0" hangingPunct="0">
                        <a:spcBef>
                          <a:spcPts val="300"/>
                        </a:spcBef>
                        <a:buClr>
                          <a:srgbClr val="F47B20"/>
                        </a:buClr>
                        <a:buSzPct val="95000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LX55HDU-P-ERO</a:t>
                      </a:r>
                    </a:p>
                    <a:p>
                      <a:pPr eaLnBrk="0" hangingPunct="0">
                        <a:spcBef>
                          <a:spcPts val="300"/>
                        </a:spcBef>
                        <a:buClr>
                          <a:srgbClr val="F47B20"/>
                        </a:buClr>
                        <a:buSzPct val="95000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LX55HDU-V-ERO</a:t>
                      </a:r>
                    </a:p>
                    <a:p>
                      <a:pPr marL="0" algn="l" rtl="0" eaLnBrk="0" latinLnBrk="0" hangingPunct="0">
                        <a:spcBef>
                          <a:spcPts val="300"/>
                        </a:spcBef>
                        <a:buClr>
                          <a:srgbClr val="F47B20"/>
                        </a:buClr>
                        <a:buSzPct val="95000"/>
                      </a:pPr>
                      <a:r>
                        <a:rPr kumimoji="0" lang="en-US" sz="800" kern="1200" dirty="0" smtClean="0">
                          <a:latin typeface="Myriad Pro" panose="020B0503030403020204" pitchFamily="34" charset="0"/>
                        </a:rPr>
                        <a:t>LX55HDU-L-ERO-100</a:t>
                      </a:r>
                    </a:p>
                    <a:p>
                      <a:pPr marL="0" algn="l" rtl="0" eaLnBrk="0" latinLnBrk="0" hangingPunct="0">
                        <a:spcBef>
                          <a:spcPts val="300"/>
                        </a:spcBef>
                        <a:buClr>
                          <a:srgbClr val="F47B20"/>
                        </a:buClr>
                        <a:buSzPct val="95000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LX55HDU-L-ERO-F</a:t>
                      </a:r>
                    </a:p>
                    <a:p>
                      <a:pPr marL="0" algn="l" rtl="0" eaLnBrk="0" latinLnBrk="0" hangingPunct="0">
                        <a:spcBef>
                          <a:spcPts val="300"/>
                        </a:spcBef>
                        <a:buClr>
                          <a:srgbClr val="F47B20"/>
                        </a:buClr>
                        <a:buSzPct val="95000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LX55HDU-P-ERO-F</a:t>
                      </a:r>
                    </a:p>
                    <a:p>
                      <a:pPr marL="0" algn="l" rtl="0" eaLnBrk="0" latinLnBrk="0" hangingPunct="0">
                        <a:spcBef>
                          <a:spcPts val="300"/>
                        </a:spcBef>
                        <a:buClr>
                          <a:srgbClr val="F47B20"/>
                        </a:buClr>
                        <a:buSzPct val="95000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LX55HDU-V-ERO-F</a:t>
                      </a:r>
                      <a:endParaRPr kumimoji="0" lang="en-US" sz="800" kern="1200" dirty="0" smtClean="0">
                        <a:solidFill>
                          <a:schemeClr val="tx1"/>
                        </a:solidFill>
                        <a:latin typeface="Myriad Pro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eaLnBrk="0" hangingPunct="0">
                        <a:spcBef>
                          <a:spcPts val="300"/>
                        </a:spcBef>
                        <a:buClr>
                          <a:srgbClr val="F47B20"/>
                        </a:buClr>
                        <a:buSzPct val="95000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MX55HDU-L</a:t>
                      </a:r>
                    </a:p>
                    <a:p>
                      <a:pPr eaLnBrk="0" hangingPunct="0">
                        <a:spcBef>
                          <a:spcPts val="300"/>
                        </a:spcBef>
                        <a:buClr>
                          <a:srgbClr val="F47B20"/>
                        </a:buClr>
                        <a:buSzPct val="95000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MX55HDU-P</a:t>
                      </a:r>
                    </a:p>
                    <a:p>
                      <a:pPr eaLnBrk="0" hangingPunct="0">
                        <a:spcBef>
                          <a:spcPts val="300"/>
                        </a:spcBef>
                        <a:buClr>
                          <a:srgbClr val="F47B20"/>
                        </a:buClr>
                        <a:buSzPct val="95000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MX55HDU-V</a:t>
                      </a:r>
                    </a:p>
                    <a:p>
                      <a:pPr eaLnBrk="0" hangingPunct="0">
                        <a:spcBef>
                          <a:spcPts val="300"/>
                        </a:spcBef>
                        <a:buClr>
                          <a:srgbClr val="F47B20"/>
                        </a:buClr>
                        <a:buSzPct val="95000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MX55HDU-L-F</a:t>
                      </a:r>
                    </a:p>
                    <a:p>
                      <a:pPr eaLnBrk="0" hangingPunct="0">
                        <a:spcBef>
                          <a:spcPts val="300"/>
                        </a:spcBef>
                        <a:buClr>
                          <a:srgbClr val="F47B20"/>
                        </a:buClr>
                        <a:buSzPct val="95000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MX55HDU-P-F</a:t>
                      </a:r>
                    </a:p>
                    <a:p>
                      <a:pPr eaLnBrk="0" hangingPunct="0">
                        <a:spcBef>
                          <a:spcPts val="300"/>
                        </a:spcBef>
                        <a:buClr>
                          <a:srgbClr val="F47B20"/>
                        </a:buClr>
                        <a:buSzPct val="95000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MX55HDU-V-F</a:t>
                      </a:r>
                    </a:p>
                    <a:p>
                      <a:pPr eaLnBrk="0" hangingPunct="0">
                        <a:spcBef>
                          <a:spcPts val="300"/>
                        </a:spcBef>
                        <a:buClr>
                          <a:srgbClr val="F47B20"/>
                        </a:buClr>
                        <a:buSzPct val="95000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MX55HDU-L-100</a:t>
                      </a:r>
                    </a:p>
                    <a:p>
                      <a:pPr eaLnBrk="0" hangingPunct="0">
                        <a:spcBef>
                          <a:spcPts val="300"/>
                        </a:spcBef>
                        <a:buClr>
                          <a:srgbClr val="F47B20"/>
                        </a:buClr>
                        <a:buSzPct val="95000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MX55HDU-P-100</a:t>
                      </a:r>
                    </a:p>
                    <a:p>
                      <a:pPr eaLnBrk="0" hangingPunct="0">
                        <a:spcBef>
                          <a:spcPts val="300"/>
                        </a:spcBef>
                        <a:buClr>
                          <a:srgbClr val="F47B20"/>
                        </a:buClr>
                        <a:buSzPct val="95000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MX55HDU-V-100</a:t>
                      </a:r>
                    </a:p>
                    <a:p>
                      <a:pPr eaLnBrk="0" hangingPunct="0">
                        <a:spcBef>
                          <a:spcPts val="300"/>
                        </a:spcBef>
                        <a:buClr>
                          <a:srgbClr val="F47B20"/>
                        </a:buClr>
                        <a:buSzPct val="95000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MX55HDU-L-ERO</a:t>
                      </a:r>
                    </a:p>
                    <a:p>
                      <a:pPr eaLnBrk="0" hangingPunct="0">
                        <a:spcBef>
                          <a:spcPts val="300"/>
                        </a:spcBef>
                        <a:buClr>
                          <a:srgbClr val="F47B20"/>
                        </a:buClr>
                        <a:buSzPct val="95000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MX55HDU-P-ERO</a:t>
                      </a:r>
                    </a:p>
                    <a:p>
                      <a:pPr eaLnBrk="0" hangingPunct="0">
                        <a:spcBef>
                          <a:spcPts val="300"/>
                        </a:spcBef>
                        <a:buClr>
                          <a:srgbClr val="F47B20"/>
                        </a:buClr>
                        <a:buSzPct val="95000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MX55HDU-V-ERO</a:t>
                      </a:r>
                    </a:p>
                    <a:p>
                      <a:pPr eaLnBrk="0" hangingPunct="0">
                        <a:spcBef>
                          <a:spcPts val="300"/>
                        </a:spcBef>
                        <a:buClr>
                          <a:srgbClr val="F47B20"/>
                        </a:buClr>
                        <a:buSzPct val="95000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MX55HDU-L-ERO-100</a:t>
                      </a:r>
                    </a:p>
                    <a:p>
                      <a:pPr eaLnBrk="0" hangingPunct="0">
                        <a:spcBef>
                          <a:spcPts val="300"/>
                        </a:spcBef>
                        <a:buClr>
                          <a:srgbClr val="F47B20"/>
                        </a:buClr>
                        <a:buSzPct val="95000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MX55HDU-P-ERO-100</a:t>
                      </a:r>
                    </a:p>
                    <a:p>
                      <a:pPr eaLnBrk="0" hangingPunct="0">
                        <a:spcBef>
                          <a:spcPts val="300"/>
                        </a:spcBef>
                        <a:buClr>
                          <a:srgbClr val="F47B20"/>
                        </a:buClr>
                        <a:buSzPct val="95000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MX55HDU-V-ERO-100</a:t>
                      </a:r>
                    </a:p>
                    <a:p>
                      <a:pPr eaLnBrk="0" hangingPunct="0">
                        <a:spcBef>
                          <a:spcPts val="300"/>
                        </a:spcBef>
                        <a:buClr>
                          <a:srgbClr val="F47B20"/>
                        </a:buClr>
                        <a:buSzPct val="95000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MX55HDU-L-ERO-F</a:t>
                      </a:r>
                    </a:p>
                    <a:p>
                      <a:pPr eaLnBrk="0" hangingPunct="0">
                        <a:spcBef>
                          <a:spcPts val="300"/>
                        </a:spcBef>
                        <a:buClr>
                          <a:srgbClr val="F47B20"/>
                        </a:buClr>
                        <a:buSzPct val="95000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MX55HDU-P-ERO-F</a:t>
                      </a:r>
                    </a:p>
                    <a:p>
                      <a:pPr eaLnBrk="0" hangingPunct="0">
                        <a:spcBef>
                          <a:spcPts val="300"/>
                        </a:spcBef>
                        <a:buClr>
                          <a:srgbClr val="F47B20"/>
                        </a:buClr>
                        <a:buSzPct val="95000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MX55HDU-V-ERO-F</a:t>
                      </a:r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eaLnBrk="0" hangingPunct="0">
                        <a:spcBef>
                          <a:spcPts val="300"/>
                        </a:spcBef>
                        <a:buClr>
                          <a:srgbClr val="F47B20"/>
                        </a:buClr>
                        <a:buSzPct val="95000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MX55HDX-L</a:t>
                      </a:r>
                    </a:p>
                    <a:p>
                      <a:pPr eaLnBrk="0" hangingPunct="0">
                        <a:spcBef>
                          <a:spcPts val="300"/>
                        </a:spcBef>
                        <a:buClr>
                          <a:srgbClr val="F47B20"/>
                        </a:buClr>
                        <a:buSzPct val="95000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MX55HDX-P</a:t>
                      </a:r>
                    </a:p>
                    <a:p>
                      <a:pPr eaLnBrk="0" hangingPunct="0">
                        <a:spcBef>
                          <a:spcPts val="300"/>
                        </a:spcBef>
                        <a:buClr>
                          <a:srgbClr val="F47B20"/>
                        </a:buClr>
                        <a:buSzPct val="95000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MX55HDX-V</a:t>
                      </a:r>
                    </a:p>
                    <a:p>
                      <a:pPr eaLnBrk="0" hangingPunct="0">
                        <a:spcBef>
                          <a:spcPts val="300"/>
                        </a:spcBef>
                        <a:buClr>
                          <a:srgbClr val="F47B20"/>
                        </a:buClr>
                        <a:buSzPct val="95000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MX55HDX-L-F</a:t>
                      </a:r>
                    </a:p>
                    <a:p>
                      <a:pPr eaLnBrk="0" hangingPunct="0">
                        <a:spcBef>
                          <a:spcPts val="300"/>
                        </a:spcBef>
                        <a:buClr>
                          <a:srgbClr val="F47B20"/>
                        </a:buClr>
                        <a:buSzPct val="95000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MX55HDX-P-F</a:t>
                      </a:r>
                    </a:p>
                    <a:p>
                      <a:pPr eaLnBrk="0" hangingPunct="0">
                        <a:spcBef>
                          <a:spcPts val="300"/>
                        </a:spcBef>
                        <a:buClr>
                          <a:srgbClr val="F47B20"/>
                        </a:buClr>
                        <a:buSzPct val="95000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MX55HDX-V-F</a:t>
                      </a:r>
                    </a:p>
                    <a:p>
                      <a:pPr eaLnBrk="0" hangingPunct="0">
                        <a:spcBef>
                          <a:spcPts val="300"/>
                        </a:spcBef>
                        <a:buClr>
                          <a:srgbClr val="F47B20"/>
                        </a:buClr>
                        <a:buSzPct val="95000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MX55HDX-L-100</a:t>
                      </a:r>
                    </a:p>
                    <a:p>
                      <a:pPr eaLnBrk="0" hangingPunct="0">
                        <a:spcBef>
                          <a:spcPts val="300"/>
                        </a:spcBef>
                        <a:buClr>
                          <a:srgbClr val="F47B20"/>
                        </a:buClr>
                        <a:buSzPct val="95000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MX55HDX-P-100</a:t>
                      </a:r>
                    </a:p>
                    <a:p>
                      <a:pPr eaLnBrk="0" hangingPunct="0">
                        <a:spcBef>
                          <a:spcPts val="300"/>
                        </a:spcBef>
                        <a:buClr>
                          <a:srgbClr val="F47B20"/>
                        </a:buClr>
                        <a:buSzPct val="95000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MX55HDX-V-100</a:t>
                      </a:r>
                    </a:p>
                    <a:p>
                      <a:pPr eaLnBrk="0" hangingPunct="0">
                        <a:spcBef>
                          <a:spcPts val="300"/>
                        </a:spcBef>
                        <a:buClr>
                          <a:srgbClr val="F47B20"/>
                        </a:buClr>
                        <a:buSzPct val="95000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MX55HDX-L-ERO</a:t>
                      </a:r>
                    </a:p>
                    <a:p>
                      <a:pPr eaLnBrk="0" hangingPunct="0">
                        <a:spcBef>
                          <a:spcPts val="300"/>
                        </a:spcBef>
                        <a:buClr>
                          <a:srgbClr val="F47B20"/>
                        </a:buClr>
                        <a:buSzPct val="95000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MX55HDX-P-ERO</a:t>
                      </a:r>
                    </a:p>
                    <a:p>
                      <a:pPr eaLnBrk="0" hangingPunct="0">
                        <a:spcBef>
                          <a:spcPts val="300"/>
                        </a:spcBef>
                        <a:buClr>
                          <a:srgbClr val="F47B20"/>
                        </a:buClr>
                        <a:buSzPct val="95000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MX55HDX-V-ERO</a:t>
                      </a:r>
                    </a:p>
                    <a:p>
                      <a:pPr eaLnBrk="0" hangingPunct="0">
                        <a:spcBef>
                          <a:spcPts val="300"/>
                        </a:spcBef>
                        <a:buClr>
                          <a:srgbClr val="F47B20"/>
                        </a:buClr>
                        <a:buSzPct val="95000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MX55HDX-L-ERO-100</a:t>
                      </a:r>
                    </a:p>
                    <a:p>
                      <a:pPr eaLnBrk="0" hangingPunct="0">
                        <a:spcBef>
                          <a:spcPts val="300"/>
                        </a:spcBef>
                        <a:buClr>
                          <a:srgbClr val="F47B20"/>
                        </a:buClr>
                        <a:buSzPct val="95000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MX55HDX-P-ERO-100</a:t>
                      </a:r>
                    </a:p>
                    <a:p>
                      <a:pPr eaLnBrk="0" hangingPunct="0">
                        <a:spcBef>
                          <a:spcPts val="300"/>
                        </a:spcBef>
                        <a:buClr>
                          <a:srgbClr val="F47B20"/>
                        </a:buClr>
                        <a:buSzPct val="95000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MX55HDX-V-ERO-100</a:t>
                      </a:r>
                    </a:p>
                    <a:p>
                      <a:pPr eaLnBrk="0" hangingPunct="0">
                        <a:spcBef>
                          <a:spcPts val="300"/>
                        </a:spcBef>
                        <a:buClr>
                          <a:srgbClr val="F47B20"/>
                        </a:buClr>
                        <a:buSzPct val="95000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MX55HDX-L-ERO-F</a:t>
                      </a:r>
                    </a:p>
                    <a:p>
                      <a:pPr eaLnBrk="0" hangingPunct="0">
                        <a:spcBef>
                          <a:spcPts val="300"/>
                        </a:spcBef>
                        <a:buClr>
                          <a:srgbClr val="F47B20"/>
                        </a:buClr>
                        <a:buSzPct val="95000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MX55HDX-P-ERO-F</a:t>
                      </a:r>
                    </a:p>
                    <a:p>
                      <a:pPr eaLnBrk="0" hangingPunct="0">
                        <a:spcBef>
                          <a:spcPts val="300"/>
                        </a:spcBef>
                        <a:buClr>
                          <a:srgbClr val="F47B20"/>
                        </a:buClr>
                        <a:buSzPct val="95000"/>
                      </a:pPr>
                      <a:r>
                        <a:rPr lang="en-US" sz="800" dirty="0" smtClean="0">
                          <a:latin typeface="Myriad Pro" panose="020B0503030403020204" pitchFamily="34" charset="0"/>
                        </a:rPr>
                        <a:t>MX55HDX-V-ERO-F</a:t>
                      </a:r>
                      <a:endParaRPr lang="en-US" sz="800" dirty="0" smtClean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  <a:p>
                      <a:pPr eaLnBrk="0" hangingPunct="0">
                        <a:spcBef>
                          <a:spcPts val="300"/>
                        </a:spcBef>
                        <a:buClr>
                          <a:srgbClr val="F47B20"/>
                        </a:buClr>
                        <a:buSzPct val="95000"/>
                      </a:pPr>
                      <a:endParaRPr lang="en-US" sz="8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269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Planar LCD Video Wall Line-up</a:t>
            </a:r>
            <a:endParaRPr lang="en-US" dirty="0"/>
          </a:p>
        </p:txBody>
      </p:sp>
      <p:cxnSp>
        <p:nvCxnSpPr>
          <p:cNvPr id="5" name="Straight Connector 4"/>
          <p:cNvCxnSpPr>
            <a:stCxn id="6" idx="3"/>
            <a:endCxn id="11" idx="7"/>
          </p:cNvCxnSpPr>
          <p:nvPr/>
        </p:nvCxnSpPr>
        <p:spPr>
          <a:xfrm flipV="1">
            <a:off x="726813" y="1081391"/>
            <a:ext cx="7718106" cy="2726479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530439" y="3118844"/>
            <a:ext cx="1340923" cy="807244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Matrix </a:t>
            </a:r>
          </a:p>
          <a:p>
            <a:pPr algn="ctr"/>
            <a:r>
              <a:rPr lang="en-US" sz="1200" b="1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LX-HDS</a:t>
            </a:r>
            <a:endParaRPr lang="en-US" sz="1200" b="1" dirty="0">
              <a:solidFill>
                <a:schemeClr val="bg2"/>
              </a:solidFill>
              <a:latin typeface="Myriad Pro" panose="020B0503030403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253526" y="2677545"/>
            <a:ext cx="1325790" cy="79295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Matrix  LX46HDU 3D</a:t>
            </a:r>
            <a:endParaRPr lang="en-US" sz="1200" b="1" dirty="0">
              <a:solidFill>
                <a:schemeClr val="bg2"/>
              </a:solidFill>
              <a:latin typeface="Myriad Pro" panose="020B0503030403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5581666" y="1512131"/>
            <a:ext cx="1308537" cy="806054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Matrix  MX-HDU</a:t>
            </a:r>
            <a:endParaRPr lang="en-US" sz="1200" b="1" dirty="0">
              <a:solidFill>
                <a:schemeClr val="bg2"/>
              </a:solidFill>
              <a:latin typeface="Myriad Pro" panose="020B0503030403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50813" y="3490523"/>
            <a:ext cx="1616339" cy="946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>
              <a:spcBef>
                <a:spcPts val="300"/>
              </a:spcBef>
              <a:buClr>
                <a:schemeClr val="tx1"/>
              </a:buClr>
            </a:pPr>
            <a:r>
              <a:rPr lang="en-US" sz="1200" dirty="0" smtClean="0">
                <a:latin typeface="Myriad Pro" panose="020B0503030403020204" pitchFamily="34" charset="0"/>
              </a:rPr>
              <a:t>3D Video Wall</a:t>
            </a:r>
          </a:p>
          <a:p>
            <a:pPr marL="114300" indent="-114300">
              <a:spcBef>
                <a:spcPts val="3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1200" dirty="0" smtClean="0">
                <a:latin typeface="Myriad Pro" panose="020B0503030403020204" pitchFamily="34" charset="0"/>
              </a:rPr>
              <a:t>46” Full HD</a:t>
            </a:r>
          </a:p>
          <a:p>
            <a:pPr marL="114300" indent="-114300">
              <a:spcBef>
                <a:spcPts val="3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1200" dirty="0" smtClean="0">
                <a:latin typeface="Myriad Pro" panose="020B0503030403020204" pitchFamily="34" charset="0"/>
              </a:rPr>
              <a:t>500 nits</a:t>
            </a:r>
          </a:p>
          <a:p>
            <a:pPr marL="114300" indent="-114300">
              <a:spcBef>
                <a:spcPts val="3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1200" dirty="0" smtClean="0">
                <a:latin typeface="Myriad Pro" panose="020B0503030403020204" pitchFamily="34" charset="0"/>
              </a:rPr>
              <a:t>3.7 mm tiled bezel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82114" y="2334387"/>
            <a:ext cx="1493178" cy="176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>
              <a:spcBef>
                <a:spcPts val="300"/>
              </a:spcBef>
              <a:buClr>
                <a:schemeClr val="tx1"/>
              </a:buClr>
            </a:pPr>
            <a:r>
              <a:rPr lang="en-US" sz="1200" dirty="0" smtClean="0">
                <a:latin typeface="Myriad Pro" panose="020B0503030403020204" pitchFamily="34" charset="0"/>
              </a:rPr>
              <a:t>High Performance</a:t>
            </a:r>
          </a:p>
          <a:p>
            <a:pPr marL="114300" indent="-114300">
              <a:spcBef>
                <a:spcPts val="3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1200" dirty="0" smtClean="0">
                <a:latin typeface="Myriad Pro" panose="020B0503030403020204" pitchFamily="34" charset="0"/>
              </a:rPr>
              <a:t>46” &amp; 55” 800 nits</a:t>
            </a:r>
          </a:p>
          <a:p>
            <a:pPr marL="114300" indent="-114300">
              <a:spcBef>
                <a:spcPts val="3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1200" dirty="0" smtClean="0">
                <a:latin typeface="Myriad Pro" panose="020B0503030403020204" pitchFamily="34" charset="0"/>
              </a:rPr>
              <a:t>ADA Compliant</a:t>
            </a:r>
          </a:p>
          <a:p>
            <a:pPr marL="114300" indent="-114300">
              <a:spcBef>
                <a:spcPts val="3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1200" dirty="0" smtClean="0">
                <a:latin typeface="Myriad Pro" panose="020B0503030403020204" pitchFamily="34" charset="0"/>
              </a:rPr>
              <a:t>5.5 tiled bezel width</a:t>
            </a:r>
          </a:p>
          <a:p>
            <a:pPr marL="114300" indent="-114300">
              <a:spcBef>
                <a:spcPts val="3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1200" dirty="0">
                <a:latin typeface="Myriad Pro" panose="020B0503030403020204" pitchFamily="34" charset="0"/>
              </a:rPr>
              <a:t>Extended distance  up to 500 </a:t>
            </a:r>
            <a:r>
              <a:rPr lang="en-US" sz="1200" dirty="0" smtClean="0">
                <a:latin typeface="Myriad Pro" panose="020B0503030403020204" pitchFamily="34" charset="0"/>
              </a:rPr>
              <a:t>ft</a:t>
            </a:r>
            <a:r>
              <a:rPr lang="en-US" sz="1200" dirty="0">
                <a:latin typeface="Myriad Pro" panose="020B0503030403020204" pitchFamily="34" charset="0"/>
              </a:rPr>
              <a:t>.</a:t>
            </a:r>
          </a:p>
          <a:p>
            <a:pPr marL="114300" indent="-114300">
              <a:spcBef>
                <a:spcPts val="300"/>
              </a:spcBef>
              <a:buClr>
                <a:schemeClr val="tx1"/>
              </a:buClr>
              <a:buFont typeface="Wingdings" pitchFamily="2" charset="2"/>
              <a:buChar char="§"/>
            </a:pPr>
            <a:endParaRPr lang="en-US" sz="1200" dirty="0" smtClean="0">
              <a:latin typeface="Myriad Pro" panose="020B0503030403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339226" y="968401"/>
            <a:ext cx="1295400" cy="77154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Matrix</a:t>
            </a:r>
          </a:p>
          <a:p>
            <a:pPr algn="ctr"/>
            <a:r>
              <a:rPr lang="en-US" sz="1200" b="1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MX-HDX</a:t>
            </a:r>
            <a:endParaRPr lang="en-US" sz="1200" b="1" dirty="0">
              <a:solidFill>
                <a:schemeClr val="bg2"/>
              </a:solidFill>
              <a:latin typeface="Myriad Pro" panose="020B0503030403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43878" y="1753295"/>
            <a:ext cx="1800122" cy="176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-114300">
              <a:spcBef>
                <a:spcPts val="300"/>
              </a:spcBef>
              <a:buClr>
                <a:schemeClr val="tx1"/>
              </a:buClr>
            </a:pPr>
            <a:r>
              <a:rPr lang="en-US" sz="1200" dirty="0" smtClean="0">
                <a:latin typeface="Myriad Pro" panose="020B0503030403020204" pitchFamily="34" charset="0"/>
              </a:rPr>
              <a:t>High Performance</a:t>
            </a:r>
          </a:p>
          <a:p>
            <a:pPr marL="114300" indent="-114300">
              <a:spcBef>
                <a:spcPts val="3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1200" dirty="0" smtClean="0">
                <a:latin typeface="Myriad Pro" panose="020B0503030403020204" pitchFamily="34" charset="0"/>
              </a:rPr>
              <a:t>55</a:t>
            </a:r>
            <a:r>
              <a:rPr lang="en-US" sz="1200" dirty="0">
                <a:latin typeface="Myriad Pro" panose="020B0503030403020204" pitchFamily="34" charset="0"/>
              </a:rPr>
              <a:t>” 800 nits</a:t>
            </a:r>
          </a:p>
          <a:p>
            <a:pPr marL="114300" indent="-114300">
              <a:spcBef>
                <a:spcPts val="3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1200" dirty="0" smtClean="0">
                <a:latin typeface="Myriad Pro" panose="020B0503030403020204" pitchFamily="34" charset="0"/>
              </a:rPr>
              <a:t>ADA </a:t>
            </a:r>
            <a:r>
              <a:rPr lang="en-US" sz="1200" dirty="0">
                <a:latin typeface="Myriad Pro" panose="020B0503030403020204" pitchFamily="34" charset="0"/>
              </a:rPr>
              <a:t>Compliant</a:t>
            </a:r>
          </a:p>
          <a:p>
            <a:pPr marL="114300" indent="-114300">
              <a:spcBef>
                <a:spcPts val="3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1200" dirty="0" smtClean="0">
                <a:latin typeface="Myriad Pro" panose="020B0503030403020204" pitchFamily="34" charset="0"/>
              </a:rPr>
              <a:t>Sub 2mm tiled bezel width</a:t>
            </a:r>
            <a:endParaRPr lang="en-US" sz="1200" dirty="0">
              <a:latin typeface="Myriad Pro" panose="020B0503030403020204" pitchFamily="34" charset="0"/>
            </a:endParaRPr>
          </a:p>
          <a:p>
            <a:pPr marL="114300" indent="-114300">
              <a:spcBef>
                <a:spcPts val="3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1200" dirty="0">
                <a:latin typeface="Myriad Pro" panose="020B0503030403020204" pitchFamily="34" charset="0"/>
              </a:rPr>
              <a:t>Extended distance  up to 500 </a:t>
            </a:r>
            <a:r>
              <a:rPr lang="en-US" sz="1200" dirty="0" smtClean="0">
                <a:latin typeface="Myriad Pro" panose="020B0503030403020204" pitchFamily="34" charset="0"/>
              </a:rPr>
              <a:t>ft</a:t>
            </a:r>
            <a:r>
              <a:rPr lang="en-US" sz="1200" dirty="0">
                <a:latin typeface="Myriad Pro" panose="020B0503030403020204" pitchFamily="34" charset="0"/>
              </a:rPr>
              <a:t>.</a:t>
            </a:r>
          </a:p>
          <a:p>
            <a:pPr marL="114300" indent="-114300">
              <a:spcBef>
                <a:spcPts val="300"/>
              </a:spcBef>
              <a:buClr>
                <a:schemeClr val="tx1"/>
              </a:buClr>
              <a:buFont typeface="Wingdings" pitchFamily="2" charset="2"/>
              <a:buChar char="§"/>
            </a:pPr>
            <a:endParaRPr lang="en-US" sz="1200" dirty="0" smtClean="0">
              <a:latin typeface="Myriad Pro" panose="020B0503030403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909698" y="2142385"/>
            <a:ext cx="1295400" cy="771546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Matrix</a:t>
            </a:r>
          </a:p>
          <a:p>
            <a:pPr algn="ctr"/>
            <a:r>
              <a:rPr lang="en-US" sz="1200" b="1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LX-HDU</a:t>
            </a:r>
            <a:endParaRPr lang="en-US" sz="1200" b="1" dirty="0">
              <a:solidFill>
                <a:schemeClr val="bg2"/>
              </a:solidFill>
              <a:latin typeface="Myriad Pro" panose="020B0503030403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40940" y="2930133"/>
            <a:ext cx="165766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-114300">
              <a:spcBef>
                <a:spcPts val="300"/>
              </a:spcBef>
              <a:buClr>
                <a:schemeClr val="tx1"/>
              </a:buClr>
            </a:pPr>
            <a:r>
              <a:rPr lang="en-US" sz="1200" dirty="0" smtClean="0">
                <a:latin typeface="Myriad Pro" panose="020B0503030403020204" pitchFamily="34" charset="0"/>
              </a:rPr>
              <a:t>Standard Performance</a:t>
            </a:r>
          </a:p>
          <a:p>
            <a:pPr marL="114300" indent="-114300">
              <a:spcBef>
                <a:spcPts val="3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1200" dirty="0" smtClean="0">
                <a:latin typeface="Myriad Pro" panose="020B0503030403020204" pitchFamily="34" charset="0"/>
              </a:rPr>
              <a:t>46” &amp; 55” 500 nits</a:t>
            </a:r>
          </a:p>
          <a:p>
            <a:pPr marL="114300" indent="-114300">
              <a:spcBef>
                <a:spcPts val="3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12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ADA Compliant</a:t>
            </a:r>
          </a:p>
          <a:p>
            <a:pPr marL="114300" indent="-114300">
              <a:spcBef>
                <a:spcPts val="3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12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3.7 mm tiled bezel width</a:t>
            </a:r>
          </a:p>
          <a:p>
            <a:pPr marL="114300" indent="-114300">
              <a:spcBef>
                <a:spcPts val="3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12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Extended distance  up to 500 ft.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55632" y="1025685"/>
            <a:ext cx="172800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>
              <a:spcBef>
                <a:spcPts val="300"/>
              </a:spcBef>
              <a:buClr>
                <a:schemeClr val="tx1"/>
              </a:buClr>
            </a:pPr>
            <a:r>
              <a:rPr lang="en-US" sz="1200" dirty="0" smtClean="0">
                <a:latin typeface="Myriad Pro" panose="020B0503030403020204" pitchFamily="34" charset="0"/>
              </a:rPr>
              <a:t>Video Wall Monitor</a:t>
            </a:r>
          </a:p>
          <a:p>
            <a:pPr marL="114300" indent="-114300">
              <a:spcBef>
                <a:spcPts val="3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1200" dirty="0" smtClean="0">
                <a:latin typeface="Myriad Pro" panose="020B0503030403020204" pitchFamily="34" charset="0"/>
              </a:rPr>
              <a:t>49” and 55”</a:t>
            </a:r>
          </a:p>
          <a:p>
            <a:pPr marL="114300" indent="-114300">
              <a:spcBef>
                <a:spcPts val="3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1200" dirty="0" smtClean="0">
                <a:latin typeface="Myriad Pro" panose="020B0503030403020204" pitchFamily="34" charset="0"/>
              </a:rPr>
              <a:t>700 Nit brightness</a:t>
            </a:r>
          </a:p>
          <a:p>
            <a:pPr marL="114300" indent="-114300">
              <a:spcBef>
                <a:spcPts val="3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1200" dirty="0" smtClean="0">
                <a:latin typeface="Myriad Pro" panose="020B0503030403020204" pitchFamily="34" charset="0"/>
              </a:rPr>
              <a:t>Big Picture 10x10</a:t>
            </a:r>
          </a:p>
          <a:p>
            <a:pPr marL="114300" indent="-114300">
              <a:spcBef>
                <a:spcPts val="3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1200" dirty="0" smtClean="0">
                <a:latin typeface="Myriad Pro" panose="020B0503030403020204" pitchFamily="34" charset="0"/>
              </a:rPr>
              <a:t>12.6 Tiled Bezel Width</a:t>
            </a:r>
          </a:p>
        </p:txBody>
      </p:sp>
      <p:sp>
        <p:nvSpPr>
          <p:cNvPr id="17" name="Oval 16"/>
          <p:cNvSpPr/>
          <p:nvPr/>
        </p:nvSpPr>
        <p:spPr>
          <a:xfrm>
            <a:off x="86768" y="1049773"/>
            <a:ext cx="1304201" cy="72661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RA Series</a:t>
            </a:r>
            <a:endParaRPr lang="en-US" sz="1200" b="1" dirty="0">
              <a:solidFill>
                <a:schemeClr val="bg2"/>
              </a:solidFill>
              <a:latin typeface="Myriad Pro" panose="020B0503030403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6287" y="3948857"/>
            <a:ext cx="1616339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>
              <a:spcBef>
                <a:spcPts val="300"/>
              </a:spcBef>
              <a:buClr>
                <a:schemeClr val="tx1"/>
              </a:buClr>
            </a:pPr>
            <a:r>
              <a:rPr lang="en-US" sz="1200" dirty="0" smtClean="0">
                <a:latin typeface="Myriad Pro" panose="020B0503030403020204" pitchFamily="34" charset="0"/>
              </a:rPr>
              <a:t>Standard Performance</a:t>
            </a:r>
          </a:p>
          <a:p>
            <a:pPr marL="114300" indent="-114300">
              <a:spcBef>
                <a:spcPts val="3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1200" dirty="0" smtClean="0">
                <a:latin typeface="Myriad Pro" panose="020B0503030403020204" pitchFamily="34" charset="0"/>
              </a:rPr>
              <a:t>46” &amp; 55” 500 nits</a:t>
            </a:r>
          </a:p>
          <a:p>
            <a:pPr marL="114300" indent="-114300">
              <a:spcBef>
                <a:spcPts val="3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1200" dirty="0" smtClean="0">
                <a:latin typeface="Myriad Pro" panose="020B0503030403020204" pitchFamily="34" charset="0"/>
              </a:rPr>
              <a:t>5.5 tiled bezel width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463765" y="2465028"/>
            <a:ext cx="1504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600" b="1" dirty="0" smtClean="0">
                <a:solidFill>
                  <a:schemeClr val="accent2"/>
                </a:solidFill>
                <a:latin typeface="Myriad Pro" panose="020B0503030403020204" pitchFamily="34" charset="0"/>
              </a:rPr>
              <a:t>NEW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467560" y="805092"/>
            <a:ext cx="1504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600" b="1" dirty="0" smtClean="0">
                <a:solidFill>
                  <a:schemeClr val="accent2"/>
                </a:solidFill>
                <a:latin typeface="Myriad Pro" panose="020B0503030403020204" pitchFamily="34" charset="0"/>
              </a:rPr>
              <a:t>NEW</a:t>
            </a:r>
          </a:p>
        </p:txBody>
      </p:sp>
    </p:spTree>
    <p:extLst>
      <p:ext uri="{BB962C8B-B14F-4D97-AF65-F5344CB8AC3E}">
        <p14:creationId xmlns:p14="http://schemas.microsoft.com/office/powerpoint/2010/main" val="261799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LCD Display Architecture</a:t>
            </a:r>
            <a:endParaRPr lang="en-US" dirty="0"/>
          </a:p>
        </p:txBody>
      </p:sp>
      <p:pic>
        <p:nvPicPr>
          <p:cNvPr id="6" name="Picture 5" descr="M40L_front"/>
          <p:cNvPicPr>
            <a:picLocks noChangeAspect="1" noChangeArrowheads="1"/>
          </p:cNvPicPr>
          <p:nvPr/>
        </p:nvPicPr>
        <p:blipFill>
          <a:blip r:embed="rId3" cstate="screen"/>
          <a:stretch>
            <a:fillRect/>
          </a:stretch>
        </p:blipFill>
        <p:spPr bwMode="auto">
          <a:xfrm>
            <a:off x="1981886" y="3664620"/>
            <a:ext cx="1522246" cy="7530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16708" y="3775027"/>
            <a:ext cx="1365178" cy="523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400" b="1" dirty="0">
                <a:latin typeface="Myriad Pro" panose="020B0503030403020204" pitchFamily="34" charset="0"/>
              </a:rPr>
              <a:t>LCD with Backlight</a:t>
            </a:r>
          </a:p>
        </p:txBody>
      </p:sp>
      <p:pic>
        <p:nvPicPr>
          <p:cNvPr id="11" name="Picture 9" descr="Printed_Circuit_Board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205746" y="2774769"/>
            <a:ext cx="1057065" cy="87169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640114" y="2960157"/>
            <a:ext cx="1341772" cy="523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400" b="1" dirty="0">
                <a:latin typeface="Myriad Pro" panose="020B0503030403020204" pitchFamily="34" charset="0"/>
              </a:rPr>
              <a:t>I/O Controller Board</a:t>
            </a:r>
          </a:p>
        </p:txBody>
      </p:sp>
      <p:pic>
        <p:nvPicPr>
          <p:cNvPr id="16" name="Picture 14" descr="powersupply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358700" y="2103917"/>
            <a:ext cx="913279" cy="750784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616708" y="2313302"/>
            <a:ext cx="1365178" cy="308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400" b="1" dirty="0">
                <a:latin typeface="Myriad Pro" panose="020B0503030403020204" pitchFamily="34" charset="0"/>
              </a:rPr>
              <a:t>Power supply</a:t>
            </a: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2573111" y="2679562"/>
            <a:ext cx="4844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latin typeface="Myriad Pro" panose="020B0503030403020204" pitchFamily="34" charset="0"/>
              </a:rPr>
              <a:t>+</a:t>
            </a:r>
          </a:p>
        </p:txBody>
      </p:sp>
      <p:pic>
        <p:nvPicPr>
          <p:cNvPr id="19" name="Picture 18" descr="board pc"/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52813" y="1478075"/>
            <a:ext cx="1162929" cy="5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490303" y="1461716"/>
            <a:ext cx="1491583" cy="523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400" b="1" dirty="0">
                <a:latin typeface="Myriad Pro" panose="020B0503030403020204" pitchFamily="34" charset="0"/>
              </a:rPr>
              <a:t>Single Board PC + Software</a:t>
            </a:r>
          </a:p>
        </p:txBody>
      </p:sp>
      <p:pic>
        <p:nvPicPr>
          <p:cNvPr id="25" name="Picture 23" descr="computer fan"/>
          <p:cNvPicPr>
            <a:picLocks noChangeAspect="1" noChangeArrowheads="1"/>
          </p:cNvPicPr>
          <p:nvPr/>
        </p:nvPicPr>
        <p:blipFill>
          <a:blip r:embed="rId7" cstate="screen"/>
          <a:stretch>
            <a:fillRect/>
          </a:stretch>
        </p:blipFill>
        <p:spPr bwMode="auto">
          <a:xfrm>
            <a:off x="2389130" y="957688"/>
            <a:ext cx="377636" cy="311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4" descr="computer fan"/>
          <p:cNvPicPr>
            <a:picLocks noChangeAspect="1" noChangeArrowheads="1"/>
          </p:cNvPicPr>
          <p:nvPr/>
        </p:nvPicPr>
        <p:blipFill>
          <a:blip r:embed="rId7" cstate="screen"/>
          <a:stretch>
            <a:fillRect/>
          </a:stretch>
        </p:blipFill>
        <p:spPr bwMode="auto">
          <a:xfrm>
            <a:off x="2897432" y="957688"/>
            <a:ext cx="377636" cy="31103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616708" y="957688"/>
            <a:ext cx="1365178" cy="308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400" b="1" dirty="0">
                <a:latin typeface="Myriad Pro" panose="020B0503030403020204" pitchFamily="34" charset="0"/>
              </a:rPr>
              <a:t>Fans</a:t>
            </a:r>
          </a:p>
        </p:txBody>
      </p:sp>
      <p:sp>
        <p:nvSpPr>
          <p:cNvPr id="28" name="Line 27"/>
          <p:cNvSpPr>
            <a:spLocks noChangeShapeType="1"/>
          </p:cNvSpPr>
          <p:nvPr/>
        </p:nvSpPr>
        <p:spPr bwMode="auto">
          <a:xfrm>
            <a:off x="4064738" y="2373854"/>
            <a:ext cx="863785" cy="0"/>
          </a:xfrm>
          <a:prstGeom prst="line">
            <a:avLst/>
          </a:prstGeom>
          <a:noFill/>
          <a:ln w="127000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0" name="Line 29"/>
          <p:cNvSpPr>
            <a:spLocks noChangeShapeType="1"/>
          </p:cNvSpPr>
          <p:nvPr/>
        </p:nvSpPr>
        <p:spPr bwMode="auto">
          <a:xfrm flipV="1">
            <a:off x="5633023" y="1091102"/>
            <a:ext cx="0" cy="23401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1400">
              <a:latin typeface="Myriad Pro" panose="020B0503030403020204" pitchFamily="34" charset="0"/>
            </a:endParaRPr>
          </a:p>
        </p:txBody>
      </p:sp>
      <p:sp>
        <p:nvSpPr>
          <p:cNvPr id="39" name="Line 33"/>
          <p:cNvSpPr>
            <a:spLocks noChangeShapeType="1"/>
          </p:cNvSpPr>
          <p:nvPr/>
        </p:nvSpPr>
        <p:spPr bwMode="auto">
          <a:xfrm flipV="1">
            <a:off x="5633023" y="1996711"/>
            <a:ext cx="0" cy="23401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1400">
              <a:latin typeface="Myriad Pro" panose="020B0503030403020204" pitchFamily="34" charset="0"/>
            </a:endParaRPr>
          </a:p>
        </p:txBody>
      </p:sp>
      <p:sp>
        <p:nvSpPr>
          <p:cNvPr id="37" name="Line 36"/>
          <p:cNvSpPr>
            <a:spLocks noChangeShapeType="1"/>
          </p:cNvSpPr>
          <p:nvPr/>
        </p:nvSpPr>
        <p:spPr bwMode="auto">
          <a:xfrm flipV="1">
            <a:off x="5633023" y="2662986"/>
            <a:ext cx="0" cy="23401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1400">
              <a:latin typeface="Myriad Pro" panose="020B0503030403020204" pitchFamily="34" charset="0"/>
            </a:endParaRPr>
          </a:p>
        </p:txBody>
      </p:sp>
      <p:sp>
        <p:nvSpPr>
          <p:cNvPr id="35" name="Line 39"/>
          <p:cNvSpPr>
            <a:spLocks noChangeShapeType="1"/>
          </p:cNvSpPr>
          <p:nvPr/>
        </p:nvSpPr>
        <p:spPr bwMode="auto">
          <a:xfrm flipV="1">
            <a:off x="5633023" y="3552583"/>
            <a:ext cx="0" cy="25049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1400">
              <a:latin typeface="Myriad Pro" panose="020B0503030403020204" pitchFamily="34" charset="0"/>
            </a:endParaRPr>
          </a:p>
        </p:txBody>
      </p:sp>
      <p:sp>
        <p:nvSpPr>
          <p:cNvPr id="42" name="Text Placeholder 3"/>
          <p:cNvSpPr txBox="1">
            <a:spLocks/>
          </p:cNvSpPr>
          <p:nvPr/>
        </p:nvSpPr>
        <p:spPr>
          <a:xfrm>
            <a:off x="5704978" y="1073779"/>
            <a:ext cx="3116022" cy="2889226"/>
          </a:xfrm>
          <a:prstGeom prst="rect">
            <a:avLst/>
          </a:prstGeom>
        </p:spPr>
        <p:txBody>
          <a:bodyPr/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bg1"/>
              </a:buClr>
              <a:buSzPct val="9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9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68263" indent="0">
              <a:buClr>
                <a:schemeClr val="tx1"/>
              </a:buClr>
              <a:buFont typeface="Wingdings" pitchFamily="2" charset="2"/>
              <a:buNone/>
            </a:pPr>
            <a:r>
              <a:rPr lang="en-US" dirty="0" smtClean="0"/>
              <a:t>Weight and Depth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Mounting, alignment, structural, and service issues</a:t>
            </a:r>
          </a:p>
          <a:p>
            <a:pPr marL="68263" indent="0">
              <a:buClr>
                <a:schemeClr val="tx1"/>
              </a:buClr>
              <a:buFont typeface="Wingdings" pitchFamily="2" charset="2"/>
              <a:buNone/>
            </a:pPr>
            <a:r>
              <a:rPr lang="en-US" dirty="0" smtClean="0"/>
              <a:t>Heat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TIR and failures</a:t>
            </a:r>
          </a:p>
          <a:p>
            <a:pPr marL="68263" indent="0">
              <a:buClr>
                <a:schemeClr val="tx1"/>
              </a:buClr>
              <a:buFont typeface="Wingdings" pitchFamily="2" charset="2"/>
              <a:buNone/>
            </a:pPr>
            <a:r>
              <a:rPr lang="en-US" dirty="0" smtClean="0"/>
              <a:t>Points of failure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High probability that something breaks</a:t>
            </a:r>
          </a:p>
          <a:p>
            <a:pPr marL="68263" indent="0">
              <a:buClr>
                <a:schemeClr val="tx1"/>
              </a:buClr>
              <a:buFont typeface="Wingdings" pitchFamily="2" charset="2"/>
              <a:buNone/>
            </a:pPr>
            <a:r>
              <a:rPr lang="en-US" dirty="0" smtClean="0"/>
              <a:t>MTTR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Finding and replacing the bad part</a:t>
            </a:r>
          </a:p>
          <a:p>
            <a:pPr>
              <a:buClr>
                <a:schemeClr val="tx1"/>
              </a:buClr>
            </a:pPr>
            <a:endParaRPr lang="en-US" dirty="0"/>
          </a:p>
        </p:txBody>
      </p:sp>
      <p:sp>
        <p:nvSpPr>
          <p:cNvPr id="43" name="Text Box 16"/>
          <p:cNvSpPr txBox="1">
            <a:spLocks noChangeArrowheads="1"/>
          </p:cNvSpPr>
          <p:nvPr/>
        </p:nvSpPr>
        <p:spPr bwMode="auto">
          <a:xfrm>
            <a:off x="2573111" y="3338659"/>
            <a:ext cx="4844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latin typeface="Myriad Pro" panose="020B0503030403020204" pitchFamily="34" charset="0"/>
              </a:rPr>
              <a:t>+</a:t>
            </a:r>
          </a:p>
        </p:txBody>
      </p:sp>
      <p:sp>
        <p:nvSpPr>
          <p:cNvPr id="44" name="Text Box 16"/>
          <p:cNvSpPr txBox="1">
            <a:spLocks noChangeArrowheads="1"/>
          </p:cNvSpPr>
          <p:nvPr/>
        </p:nvSpPr>
        <p:spPr bwMode="auto">
          <a:xfrm>
            <a:off x="2573111" y="1819499"/>
            <a:ext cx="4844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latin typeface="Myriad Pro" panose="020B0503030403020204" pitchFamily="34" charset="0"/>
              </a:rPr>
              <a:t>+</a:t>
            </a:r>
          </a:p>
        </p:txBody>
      </p:sp>
      <p:sp>
        <p:nvSpPr>
          <p:cNvPr id="45" name="Text Box 16"/>
          <p:cNvSpPr txBox="1">
            <a:spLocks noChangeArrowheads="1"/>
          </p:cNvSpPr>
          <p:nvPr/>
        </p:nvSpPr>
        <p:spPr bwMode="auto">
          <a:xfrm>
            <a:off x="2569741" y="1180184"/>
            <a:ext cx="4844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latin typeface="Myriad Pro" panose="020B0503030403020204" pitchFamily="34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86260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8"/>
          </p:nvPr>
        </p:nvSpPr>
        <p:spPr>
          <a:xfrm>
            <a:off x="536080" y="1416330"/>
            <a:ext cx="4462124" cy="685800"/>
          </a:xfrm>
        </p:spPr>
        <p:txBody>
          <a:bodyPr/>
          <a:lstStyle/>
          <a:p>
            <a:r>
              <a:rPr lang="en-US" dirty="0" smtClean="0"/>
              <a:t>55” 800 Nit</a:t>
            </a:r>
          </a:p>
          <a:p>
            <a:r>
              <a:rPr lang="en-US" dirty="0" smtClean="0"/>
              <a:t>Smallest tiled bezel width </a:t>
            </a:r>
            <a:r>
              <a:rPr lang="en-US" smtClean="0"/>
              <a:t>available- </a:t>
            </a:r>
            <a:r>
              <a:rPr lang="en-US" smtClean="0"/>
              <a:t>1.7mm</a:t>
            </a:r>
            <a:endParaRPr lang="en-US" dirty="0" smtClean="0"/>
          </a:p>
          <a:p>
            <a:r>
              <a:rPr lang="en-US" dirty="0" smtClean="0"/>
              <a:t>Updated Planar </a:t>
            </a:r>
            <a:r>
              <a:rPr lang="en-US" dirty="0" err="1" smtClean="0"/>
              <a:t>EasyAxis</a:t>
            </a:r>
            <a:r>
              <a:rPr lang="en-US" dirty="0" smtClean="0"/>
              <a:t> mounting system-  </a:t>
            </a:r>
          </a:p>
          <a:p>
            <a:pPr lvl="1"/>
            <a:r>
              <a:rPr lang="en-US" dirty="0" smtClean="0"/>
              <a:t>The only mounting system achieving the extreme bezel width </a:t>
            </a:r>
          </a:p>
          <a:p>
            <a:r>
              <a:rPr lang="en-US" dirty="0" smtClean="0"/>
              <a:t>Superior optical performance</a:t>
            </a:r>
          </a:p>
          <a:p>
            <a:r>
              <a:rPr lang="en-US" dirty="0" smtClean="0"/>
              <a:t>~10% power consumption reduction over ultra narrow bezel equivalent model </a:t>
            </a:r>
          </a:p>
          <a:p>
            <a:r>
              <a:rPr lang="en-US" dirty="0" smtClean="0"/>
              <a:t>Mission-critical 24/7 operation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Introducing the New Clarity Matrix MX55HDX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pPr marL="53975" indent="0"/>
            <a:r>
              <a:rPr lang="en-US" dirty="0" smtClean="0"/>
              <a:t>Extending the Clarity Matrix Video Wall Family to the Industries Smallest LCD Bezel Class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98204" y="1352034"/>
            <a:ext cx="3827270" cy="239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1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36079" y="1352034"/>
            <a:ext cx="5297393" cy="2779452"/>
          </a:xfrm>
        </p:spPr>
        <p:txBody>
          <a:bodyPr/>
          <a:lstStyle/>
          <a:p>
            <a:pPr marL="68263" indent="0">
              <a:buNone/>
            </a:pPr>
            <a:r>
              <a:rPr lang="en-US" dirty="0" smtClean="0"/>
              <a:t>Benefits of off-board </a:t>
            </a:r>
            <a:r>
              <a:rPr lang="en-US" dirty="0"/>
              <a:t>e</a:t>
            </a:r>
            <a:r>
              <a:rPr lang="en-US" dirty="0" smtClean="0"/>
              <a:t>lectronics</a:t>
            </a:r>
          </a:p>
          <a:p>
            <a:r>
              <a:rPr lang="en-US" noProof="1" smtClean="0"/>
              <a:t>Removes heat, weight, depth, noise, and points of failure from the video wall</a:t>
            </a:r>
          </a:p>
          <a:p>
            <a:r>
              <a:rPr lang="en-US" noProof="1" smtClean="0"/>
              <a:t>Rack can be co-located with sources and processing for convenient cabling, security, and climate control</a:t>
            </a:r>
          </a:p>
          <a:p>
            <a:r>
              <a:rPr lang="en-US" noProof="1" smtClean="0"/>
              <a:t>Maintenance is easy to access and does not interfere with video wall</a:t>
            </a:r>
          </a:p>
          <a:p>
            <a:r>
              <a:rPr lang="en-US" noProof="1" smtClean="0"/>
              <a:t>Redundant power supply option maintains operation in the case of a power supply failure</a:t>
            </a: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Clarity Matrix LCD Video Wall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smtClean="0"/>
              <a:t>Off-board electronics architecture</a:t>
            </a:r>
            <a:endParaRPr lang="en-US" dirty="0"/>
          </a:p>
        </p:txBody>
      </p:sp>
      <p:pic>
        <p:nvPicPr>
          <p:cNvPr id="12" name="Picture 11" descr="Rack for 5x5 Angled view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6096000" y="1421083"/>
            <a:ext cx="2665448" cy="254253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134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>
              <a:spcBef>
                <a:spcPts val="500"/>
              </a:spcBef>
            </a:pPr>
            <a:r>
              <a:rPr lang="en-US" sz="1400" dirty="0" smtClean="0"/>
              <a:t>Standard cable lengths: 200 ft./ 60 m</a:t>
            </a:r>
          </a:p>
          <a:p>
            <a:pPr>
              <a:spcBef>
                <a:spcPts val="500"/>
              </a:spcBef>
            </a:pPr>
            <a:r>
              <a:rPr lang="en-US" sz="1400" dirty="0" smtClean="0"/>
              <a:t>Longer distance option: 500 ft./ 150 m</a:t>
            </a:r>
          </a:p>
          <a:p>
            <a:pPr>
              <a:spcBef>
                <a:spcPts val="500"/>
              </a:spcBef>
            </a:pPr>
            <a:r>
              <a:rPr lang="en-US" sz="1400" dirty="0" smtClean="0"/>
              <a:t>Built-in IR remote extension</a:t>
            </a:r>
          </a:p>
          <a:p>
            <a:pPr>
              <a:spcBef>
                <a:spcPts val="500"/>
              </a:spcBef>
            </a:pPr>
            <a:endParaRPr lang="en-US" sz="14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Clarity Matrix LCD Video Wall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smtClean="0"/>
              <a:t>Quad controller module</a:t>
            </a:r>
            <a:endParaRPr lang="en-US" dirty="0"/>
          </a:p>
        </p:txBody>
      </p:sp>
      <p:pic>
        <p:nvPicPr>
          <p:cNvPr id="12" name="Picture 2" descr="Y:\J Dixon\Matrix 2 renders\quad front.JPG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45946" y="2197757"/>
            <a:ext cx="6697684" cy="806764"/>
          </a:xfrm>
          <a:prstGeom prst="rect">
            <a:avLst/>
          </a:prstGeom>
          <a:noFill/>
        </p:spPr>
      </p:pic>
      <p:pic>
        <p:nvPicPr>
          <p:cNvPr id="13" name="Picture 3" descr="Y:\J Dixon\Matrix 2 renders\quad back.JP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45946" y="2940939"/>
            <a:ext cx="6741157" cy="800614"/>
          </a:xfrm>
          <a:prstGeom prst="rect">
            <a:avLst/>
          </a:prstGeom>
          <a:noFill/>
        </p:spPr>
      </p:pic>
      <p:grpSp>
        <p:nvGrpSpPr>
          <p:cNvPr id="14" name="Group 13"/>
          <p:cNvGrpSpPr/>
          <p:nvPr/>
        </p:nvGrpSpPr>
        <p:grpSpPr>
          <a:xfrm>
            <a:off x="614056" y="2457612"/>
            <a:ext cx="1029071" cy="307777"/>
            <a:chOff x="541027" y="2113807"/>
            <a:chExt cx="1029071" cy="307777"/>
          </a:xfrm>
        </p:grpSpPr>
        <p:sp>
          <p:nvSpPr>
            <p:cNvPr id="15" name="TextBox 14"/>
            <p:cNvSpPr txBox="1"/>
            <p:nvPr/>
          </p:nvSpPr>
          <p:spPr>
            <a:xfrm>
              <a:off x="541027" y="2113807"/>
              <a:ext cx="5274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7663" indent="-347663">
                <a:buClr>
                  <a:schemeClr val="accent6"/>
                </a:buClr>
              </a:pPr>
              <a:r>
                <a:rPr lang="en-US" sz="1400" dirty="0" smtClean="0">
                  <a:latin typeface="Myriad Pro" panose="020B0503030403020204" pitchFamily="34" charset="0"/>
                </a:rPr>
                <a:t>1 RU</a:t>
              </a:r>
            </a:p>
          </p:txBody>
        </p:sp>
        <p:cxnSp>
          <p:nvCxnSpPr>
            <p:cNvPr id="16" name="Straight Arrow Connector 15"/>
            <p:cNvCxnSpPr>
              <a:stCxn id="15" idx="3"/>
            </p:cNvCxnSpPr>
            <p:nvPr/>
          </p:nvCxnSpPr>
          <p:spPr>
            <a:xfrm>
              <a:off x="1068448" y="2267696"/>
              <a:ext cx="501650" cy="11214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Straight Arrow Connector 16"/>
          <p:cNvCxnSpPr/>
          <p:nvPr/>
        </p:nvCxnSpPr>
        <p:spPr>
          <a:xfrm flipV="1">
            <a:off x="2110484" y="3451443"/>
            <a:ext cx="889002" cy="382189"/>
          </a:xfrm>
          <a:prstGeom prst="straightConnector1">
            <a:avLst/>
          </a:prstGeom>
          <a:ln w="381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3342384" y="3292693"/>
            <a:ext cx="4680" cy="534266"/>
          </a:xfrm>
          <a:prstGeom prst="straightConnector1">
            <a:avLst/>
          </a:prstGeom>
          <a:ln w="381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6377683" y="3578697"/>
            <a:ext cx="12696" cy="248262"/>
          </a:xfrm>
          <a:prstGeom prst="straightConnector1">
            <a:avLst/>
          </a:prstGeom>
          <a:ln w="381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7622279" y="3299039"/>
            <a:ext cx="19054" cy="527920"/>
          </a:xfrm>
          <a:prstGeom prst="straightConnector1">
            <a:avLst/>
          </a:prstGeom>
          <a:ln w="381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22" idx="0"/>
          </p:cNvCxnSpPr>
          <p:nvPr/>
        </p:nvCxnSpPr>
        <p:spPr>
          <a:xfrm flipV="1">
            <a:off x="4860887" y="3292695"/>
            <a:ext cx="284896" cy="540937"/>
          </a:xfrm>
          <a:prstGeom prst="straightConnector1">
            <a:avLst/>
          </a:prstGeom>
          <a:ln w="381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Table 21"/>
          <p:cNvGraphicFramePr>
            <a:graphicFrameLocks noGrp="1"/>
          </p:cNvGraphicFramePr>
          <p:nvPr>
            <p:extLst/>
          </p:nvPr>
        </p:nvGraphicFramePr>
        <p:xfrm>
          <a:off x="1292435" y="3833632"/>
          <a:ext cx="7136905" cy="4572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427381"/>
                <a:gridCol w="1427381"/>
                <a:gridCol w="1427381"/>
                <a:gridCol w="1427381"/>
                <a:gridCol w="142738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Myriad Pro" panose="020B0503030403020204" pitchFamily="34" charset="0"/>
                        </a:rPr>
                        <a:t>Integrated </a:t>
                      </a:r>
                      <a:r>
                        <a:rPr lang="en-US" sz="1200" dirty="0" err="1" smtClean="0">
                          <a:latin typeface="Myriad Pro" panose="020B0503030403020204" pitchFamily="34" charset="0"/>
                        </a:rPr>
                        <a:t>WallNet</a:t>
                      </a:r>
                      <a:r>
                        <a:rPr lang="en-US" sz="1200" dirty="0" smtClean="0">
                          <a:latin typeface="Myriad Pro" panose="020B0503030403020204" pitchFamily="34" charset="0"/>
                        </a:rPr>
                        <a:t> Option</a:t>
                      </a:r>
                      <a:endParaRPr lang="en-US" sz="1200" b="0" dirty="0"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Myriad Pro" panose="020B0503030403020204" pitchFamily="34" charset="0"/>
                        </a:rPr>
                        <a:t>DisplayPort 1.1 input</a:t>
                      </a:r>
                      <a:endParaRPr lang="en-US" sz="1200" b="0" dirty="0"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Myriad Pro" panose="020B0503030403020204" pitchFamily="34" charset="0"/>
                        </a:rPr>
                        <a:t>HDMI </a:t>
                      </a:r>
                      <a:br>
                        <a:rPr lang="en-US" sz="1200" dirty="0" smtClean="0">
                          <a:latin typeface="Myriad Pro" panose="020B0503030403020204" pitchFamily="34" charset="0"/>
                        </a:rPr>
                      </a:br>
                      <a:r>
                        <a:rPr lang="en-US" sz="1200" dirty="0" smtClean="0">
                          <a:latin typeface="Myriad Pro" panose="020B0503030403020204" pitchFamily="34" charset="0"/>
                        </a:rPr>
                        <a:t>input x 4</a:t>
                      </a:r>
                      <a:endParaRPr lang="en-US" sz="1200" b="0" dirty="0"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Myriad Pro" panose="020B0503030403020204" pitchFamily="34" charset="0"/>
                        </a:rPr>
                        <a:t>One Cat6 cable per Matrix</a:t>
                      </a:r>
                      <a:r>
                        <a:rPr lang="en-US" sz="1200" baseline="0" dirty="0" smtClean="0">
                          <a:latin typeface="Myriad Pro" panose="020B0503030403020204" pitchFamily="34" charset="0"/>
                        </a:rPr>
                        <a:t> panel</a:t>
                      </a:r>
                      <a:endParaRPr lang="en-US" sz="1200" b="0" dirty="0"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Myriad Pro" panose="020B0503030403020204" pitchFamily="34" charset="0"/>
                        </a:rPr>
                        <a:t>DisplayPort</a:t>
                      </a:r>
                      <a:r>
                        <a:rPr lang="en-US" sz="1200" baseline="0" dirty="0" smtClean="0">
                          <a:latin typeface="Myriad Pro" panose="020B0503030403020204" pitchFamily="34" charset="0"/>
                        </a:rPr>
                        <a:t> 1.1 loop out</a:t>
                      </a:r>
                      <a:endParaRPr lang="en-US" sz="1200" b="0" dirty="0">
                        <a:latin typeface="Myriad Pro" panose="020B0503030403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45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36079" y="1352034"/>
            <a:ext cx="4242829" cy="2632614"/>
          </a:xfrm>
        </p:spPr>
        <p:txBody>
          <a:bodyPr/>
          <a:lstStyle/>
          <a:p>
            <a:pPr marL="68263" indent="0">
              <a:buNone/>
            </a:pPr>
            <a:r>
              <a:rPr lang="en-US" noProof="1" smtClean="0"/>
              <a:t>Supports a wide range of processing options</a:t>
            </a:r>
          </a:p>
          <a:p>
            <a:r>
              <a:rPr lang="en-US" dirty="0" smtClean="0"/>
              <a:t>Planar Big Picture Plus processing</a:t>
            </a:r>
          </a:p>
          <a:p>
            <a:r>
              <a:rPr lang="en-US" dirty="0"/>
              <a:t>Clarity® Visual Control Station™ (VCS™</a:t>
            </a:r>
            <a:r>
              <a:rPr lang="en-US" dirty="0" smtClean="0"/>
              <a:t>)</a:t>
            </a:r>
          </a:p>
          <a:p>
            <a:r>
              <a:rPr lang="en-US" dirty="0"/>
              <a:t>Planar® </a:t>
            </a:r>
            <a:r>
              <a:rPr lang="en-US" dirty="0" err="1"/>
              <a:t>Indisys</a:t>
            </a:r>
            <a:r>
              <a:rPr lang="en-US" dirty="0"/>
              <a:t>™ Extensity™ Video Wall Processor</a:t>
            </a:r>
            <a:r>
              <a:rPr lang="en-US" dirty="0" smtClean="0"/>
              <a:t> support</a:t>
            </a:r>
          </a:p>
          <a:p>
            <a:r>
              <a:rPr lang="en-US" dirty="0" smtClean="0"/>
              <a:t>Support for all leading image processors and digital signage solutions via HDMI, DVI, DisplayPort inputs</a:t>
            </a: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Clarity Matrix LCD Video Wall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smtClean="0"/>
              <a:t>Image processing</a:t>
            </a:r>
            <a:endParaRPr lang="en-US" dirty="0"/>
          </a:p>
        </p:txBody>
      </p:sp>
      <p:pic>
        <p:nvPicPr>
          <p:cNvPr id="12" name="Picture 11" descr="ClarityMatrix2-3x2-MILITARY-1920x1338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747761" y="1059582"/>
            <a:ext cx="4008693" cy="276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71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8"/>
          </p:nvPr>
        </p:nvSpPr>
        <p:spPr>
          <a:xfrm>
            <a:off x="536080" y="1332299"/>
            <a:ext cx="5283534" cy="2436455"/>
          </a:xfrm>
        </p:spPr>
        <p:txBody>
          <a:bodyPr/>
          <a:lstStyle/>
          <a:p>
            <a:r>
              <a:rPr lang="en-US" dirty="0" smtClean="0"/>
              <a:t>Fiber Optic cabling is the preferred technology to use in sensitive and secure environments for data transport</a:t>
            </a:r>
          </a:p>
          <a:p>
            <a:r>
              <a:rPr lang="en-US" dirty="0" err="1" smtClean="0"/>
              <a:t>Clarit</a:t>
            </a:r>
            <a:r>
              <a:rPr lang="en-US" dirty="0" smtClean="0"/>
              <a:t> Matrix Fiber Video Extension Option will transmit the video signal over fiber optic cable between the quad and the Matrix LCD Module</a:t>
            </a:r>
          </a:p>
          <a:p>
            <a:r>
              <a:rPr lang="en-US" dirty="0" smtClean="0"/>
              <a:t>Extends the supported distance between the wall and off-board electronics</a:t>
            </a:r>
          </a:p>
          <a:p>
            <a:pPr lvl="1"/>
            <a:r>
              <a:rPr lang="en-US" dirty="0" smtClean="0"/>
              <a:t>Multimode (standard): up to 1000 feet</a:t>
            </a:r>
          </a:p>
          <a:p>
            <a:pPr lvl="1"/>
            <a:r>
              <a:rPr lang="en-US" dirty="0" smtClean="0"/>
              <a:t>Single mode (compatible): up to 10K</a:t>
            </a:r>
          </a:p>
          <a:p>
            <a:r>
              <a:rPr lang="en-US" dirty="0" smtClean="0"/>
              <a:t>Better integration for Clarity Matrix </a:t>
            </a:r>
            <a:r>
              <a:rPr lang="en-US" dirty="0" err="1" smtClean="0"/>
              <a:t>MultiTouch</a:t>
            </a:r>
            <a:endParaRPr lang="en-US" dirty="0" smtClean="0"/>
          </a:p>
          <a:p>
            <a:pPr lvl="1"/>
            <a:r>
              <a:rPr lang="en-US" dirty="0" smtClean="0"/>
              <a:t>Built-in USB Extension and Power</a:t>
            </a: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2764" y="138910"/>
            <a:ext cx="8569048" cy="464342"/>
          </a:xfrm>
        </p:spPr>
        <p:txBody>
          <a:bodyPr/>
          <a:lstStyle/>
          <a:p>
            <a:r>
              <a:rPr lang="en-US" dirty="0" smtClean="0"/>
              <a:t>Clarity Matrix Fiber Video Extension Module Option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smtClean="0"/>
              <a:t>Highest level of protection for mission-critical information</a:t>
            </a:r>
            <a:endParaRPr lang="en-US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53978" y="1136343"/>
            <a:ext cx="3484510" cy="242826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69"/>
          <p:cNvSpPr txBox="1"/>
          <p:nvPr/>
        </p:nvSpPr>
        <p:spPr>
          <a:xfrm>
            <a:off x="5665155" y="3361825"/>
            <a:ext cx="287536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buClr>
                <a:schemeClr val="accent6"/>
              </a:buClr>
            </a:pPr>
            <a:r>
              <a:rPr lang="en-US" sz="1400" i="1" dirty="0" smtClean="0">
                <a:latin typeface="Myriad Pro" panose="020B0503030403020204" pitchFamily="34" charset="0"/>
              </a:rPr>
              <a:t>Applications:</a:t>
            </a:r>
          </a:p>
          <a:p>
            <a:pPr algn="r">
              <a:buClr>
                <a:schemeClr val="accent6"/>
              </a:buClr>
            </a:pPr>
            <a:r>
              <a:rPr lang="en-US" sz="1400" i="1" dirty="0" smtClean="0">
                <a:latin typeface="Myriad Pro" panose="020B0503030403020204" pitchFamily="34" charset="0"/>
              </a:rPr>
              <a:t>Transportation and traffic | </a:t>
            </a:r>
            <a:r>
              <a:rPr lang="en-US" sz="1400" i="1" dirty="0">
                <a:latin typeface="Myriad Pro" panose="020B0503030403020204" pitchFamily="34" charset="0"/>
              </a:rPr>
              <a:t>Government/military | </a:t>
            </a:r>
            <a:r>
              <a:rPr lang="en-US" sz="1400" i="1" dirty="0" smtClean="0">
                <a:latin typeface="Myriad Pro" panose="020B0503030403020204" pitchFamily="34" charset="0"/>
              </a:rPr>
              <a:t>Utilities</a:t>
            </a:r>
            <a:r>
              <a:rPr lang="en-US" sz="1400" i="1" dirty="0">
                <a:latin typeface="Myriad Pro" panose="020B0503030403020204" pitchFamily="34" charset="0"/>
              </a:rPr>
              <a:t> | </a:t>
            </a:r>
            <a:r>
              <a:rPr lang="en-US" sz="1400" i="1" dirty="0" smtClean="0">
                <a:latin typeface="Myriad Pro" panose="020B0503030403020204" pitchFamily="34" charset="0"/>
              </a:rPr>
              <a:t>Broadcast | Security</a:t>
            </a:r>
          </a:p>
          <a:p>
            <a:pPr algn="r">
              <a:buClr>
                <a:schemeClr val="accent6"/>
              </a:buClr>
            </a:pPr>
            <a:endParaRPr lang="en-US" sz="1400" i="1" dirty="0" smtClean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64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Clarity Matrix Fiber Video Extension Module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25" y="1958335"/>
            <a:ext cx="8752259" cy="9638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6642" y="1194625"/>
            <a:ext cx="9252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Myriad Pro" panose="020B0503030403020204" pitchFamily="34" charset="0"/>
              </a:rPr>
              <a:t>Fiber module power switch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720785" y="2920913"/>
            <a:ext cx="0" cy="650615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5100" y="3561753"/>
            <a:ext cx="13713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Myriad Pro" panose="020B0503030403020204" pitchFamily="34" charset="0"/>
              </a:rPr>
              <a:t>DC Power (4-pin mini-DIN) for Fiber module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898388" y="1616186"/>
            <a:ext cx="1" cy="342149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384076" y="1040737"/>
            <a:ext cx="10286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Myriad Pro" panose="020B0503030403020204" pitchFamily="34" charset="0"/>
              </a:rPr>
              <a:t>USB 2.0 </a:t>
            </a:r>
            <a:r>
              <a:rPr lang="en-US" sz="1000" dirty="0" smtClean="0">
                <a:latin typeface="Myriad Pro" panose="020B0503030403020204" pitchFamily="34" charset="0"/>
              </a:rPr>
              <a:t> input</a:t>
            </a:r>
            <a:r>
              <a:rPr lang="en-US" sz="1000" dirty="0">
                <a:latin typeface="Myriad Pro" panose="020B0503030403020204" pitchFamily="34" charset="0"/>
              </a:rPr>
              <a:t/>
            </a:r>
            <a:br>
              <a:rPr lang="en-US" sz="1000" dirty="0">
                <a:latin typeface="Myriad Pro" panose="020B0503030403020204" pitchFamily="34" charset="0"/>
              </a:rPr>
            </a:br>
            <a:r>
              <a:rPr lang="en-US" sz="1000" dirty="0">
                <a:latin typeface="Myriad Pro" panose="020B0503030403020204" pitchFamily="34" charset="0"/>
              </a:rPr>
              <a:t>(Type-B connector)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1277743" y="2693851"/>
            <a:ext cx="3181" cy="665741"/>
          </a:xfrm>
          <a:prstGeom prst="line">
            <a:avLst/>
          </a:prstGeom>
          <a:ln>
            <a:solidFill>
              <a:schemeClr val="accent6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88895" y="3359592"/>
            <a:ext cx="5964866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4191585" y="3399463"/>
            <a:ext cx="0" cy="486440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269210" y="3925774"/>
            <a:ext cx="16958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Myriad Pro" panose="020B0503030403020204" pitchFamily="34" charset="0"/>
              </a:rPr>
              <a:t>Input from the Quad Controller </a:t>
            </a:r>
          </a:p>
        </p:txBody>
      </p:sp>
      <p:grpSp>
        <p:nvGrpSpPr>
          <p:cNvPr id="16" name="Group 15"/>
          <p:cNvGrpSpPr/>
          <p:nvPr/>
        </p:nvGrpSpPr>
        <p:grpSpPr>
          <a:xfrm rot="10800000">
            <a:off x="2455604" y="1539679"/>
            <a:ext cx="5964866" cy="797442"/>
            <a:chOff x="1938670" y="2746744"/>
            <a:chExt cx="7953154" cy="1063256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1938670" y="2746744"/>
              <a:ext cx="10633" cy="1063256"/>
            </a:xfrm>
            <a:prstGeom prst="line">
              <a:avLst/>
            </a:prstGeom>
            <a:ln>
              <a:solidFill>
                <a:schemeClr val="accent6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4579088" y="2746744"/>
              <a:ext cx="10633" cy="1063256"/>
            </a:xfrm>
            <a:prstGeom prst="line">
              <a:avLst/>
            </a:prstGeom>
            <a:ln>
              <a:solidFill>
                <a:schemeClr val="accent6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7240772" y="2746744"/>
              <a:ext cx="10633" cy="1063256"/>
            </a:xfrm>
            <a:prstGeom prst="line">
              <a:avLst/>
            </a:prstGeom>
            <a:ln>
              <a:solidFill>
                <a:schemeClr val="accent6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9881191" y="2746744"/>
              <a:ext cx="10633" cy="1063256"/>
            </a:xfrm>
            <a:prstGeom prst="line">
              <a:avLst/>
            </a:prstGeom>
            <a:ln>
              <a:solidFill>
                <a:schemeClr val="accent6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1938670" y="3810000"/>
              <a:ext cx="7953154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Straight Arrow Connector 21"/>
          <p:cNvCxnSpPr>
            <a:stCxn id="23" idx="2"/>
          </p:cNvCxnSpPr>
          <p:nvPr/>
        </p:nvCxnSpPr>
        <p:spPr>
          <a:xfrm>
            <a:off x="5144821" y="1238382"/>
            <a:ext cx="5585" cy="301296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174959" y="838272"/>
            <a:ext cx="19397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Myriad Pro" panose="020B0503030403020204" pitchFamily="34" charset="0"/>
              </a:rPr>
              <a:t>SFP fiber transceiver connection output to the panel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3261238" y="2693851"/>
            <a:ext cx="7972" cy="665741"/>
          </a:xfrm>
          <a:prstGeom prst="line">
            <a:avLst/>
          </a:prstGeom>
          <a:ln>
            <a:solidFill>
              <a:schemeClr val="accent6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253761" y="2693851"/>
            <a:ext cx="11153" cy="664493"/>
          </a:xfrm>
          <a:prstGeom prst="line">
            <a:avLst/>
          </a:prstGeom>
          <a:ln>
            <a:solidFill>
              <a:schemeClr val="accent6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5241553" y="2693851"/>
            <a:ext cx="293" cy="664493"/>
          </a:xfrm>
          <a:prstGeom prst="line">
            <a:avLst/>
          </a:prstGeom>
          <a:ln>
            <a:solidFill>
              <a:schemeClr val="accent6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720785" y="1616186"/>
            <a:ext cx="1" cy="342149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1355635" y="3576059"/>
            <a:ext cx="1506603" cy="833096"/>
            <a:chOff x="1355635" y="3510279"/>
            <a:chExt cx="1506603" cy="833096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55635" y="3510279"/>
              <a:ext cx="1443392" cy="71910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2518478" y="4143994"/>
              <a:ext cx="343760" cy="19938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875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Clarity Matrix Fiber Video Extension Option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smtClean="0"/>
              <a:t>Panel interface board</a:t>
            </a:r>
            <a:endParaRPr lang="en-US" dirty="0"/>
          </a:p>
        </p:txBody>
      </p:sp>
      <p:pic>
        <p:nvPicPr>
          <p:cNvPr id="5" name="809496C9-73B5-4FEE-9EC2-A6D5064BEDED" descr="809496C9-73B5-4FEE-9EC2-A6D5064BEDED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99" b="34987"/>
          <a:stretch/>
        </p:blipFill>
        <p:spPr bwMode="auto">
          <a:xfrm>
            <a:off x="273550" y="2074180"/>
            <a:ext cx="8420234" cy="1454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4760055" y="2970984"/>
            <a:ext cx="0" cy="486440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8605" y="2690318"/>
            <a:ext cx="342900" cy="2381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05233" y="3482072"/>
            <a:ext cx="16958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Myriad Pro" panose="020B0503030403020204" pitchFamily="34" charset="0"/>
              </a:rPr>
              <a:t>SFP Input from Fiber Module</a:t>
            </a:r>
            <a:endParaRPr lang="en-US" sz="1000" dirty="0">
              <a:latin typeface="Myriad Pro" panose="020B0503030403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01126" y="3482072"/>
            <a:ext cx="16958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Myriad Pro" panose="020B0503030403020204" pitchFamily="34" charset="0"/>
              </a:rPr>
              <a:t>Power Input and Loop Through</a:t>
            </a:r>
            <a:endParaRPr lang="en-US" sz="1000" dirty="0">
              <a:latin typeface="Myriad Pro" panose="020B0503030403020204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5912753" y="2970984"/>
            <a:ext cx="0" cy="486440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3690572" y="1748074"/>
            <a:ext cx="3529" cy="700179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078895" y="1327191"/>
            <a:ext cx="15642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Myriad Pro" panose="020B0503030403020204" pitchFamily="34" charset="0"/>
              </a:rPr>
              <a:t>IR and Ambient Light Sensor Outputs</a:t>
            </a:r>
            <a:endParaRPr lang="en-US" sz="1000" dirty="0">
              <a:latin typeface="Myriad Pro" panose="020B0503030403020204" pitchFamily="34" charset="0"/>
            </a:endParaRPr>
          </a:p>
        </p:txBody>
      </p:sp>
      <p:cxnSp>
        <p:nvCxnSpPr>
          <p:cNvPr id="15" name="Straight Arrow Connector 14"/>
          <p:cNvCxnSpPr>
            <a:stCxn id="16" idx="2"/>
          </p:cNvCxnSpPr>
          <p:nvPr/>
        </p:nvCxnSpPr>
        <p:spPr>
          <a:xfrm>
            <a:off x="5281741" y="1727301"/>
            <a:ext cx="2104" cy="573367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433794" y="1327191"/>
            <a:ext cx="16958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Myriad Pro" panose="020B0503030403020204" pitchFamily="34" charset="0"/>
              </a:rPr>
              <a:t>USB 2.0 Output- Matrix </a:t>
            </a:r>
            <a:r>
              <a:rPr lang="en-US" sz="1000" dirty="0" err="1" smtClean="0">
                <a:latin typeface="Myriad Pro" panose="020B0503030403020204" pitchFamily="34" charset="0"/>
              </a:rPr>
              <a:t>MultiTouch</a:t>
            </a:r>
            <a:endParaRPr lang="en-US" sz="1000" dirty="0">
              <a:latin typeface="Myriad Pro" panose="020B0503030403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42991" y="1327191"/>
            <a:ext cx="14555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Myriad Pro" panose="020B0503030403020204" pitchFamily="34" charset="0"/>
              </a:rPr>
              <a:t>Power for Matrix </a:t>
            </a:r>
            <a:r>
              <a:rPr lang="en-US" sz="1000" dirty="0" err="1" smtClean="0">
                <a:latin typeface="Myriad Pro" panose="020B0503030403020204" pitchFamily="34" charset="0"/>
              </a:rPr>
              <a:t>MultiTouch</a:t>
            </a:r>
            <a:endParaRPr lang="en-US" sz="1000" dirty="0">
              <a:latin typeface="Myriad Pro" panose="020B0503030403020204" pitchFamily="34" charset="0"/>
            </a:endParaRPr>
          </a:p>
        </p:txBody>
      </p:sp>
      <p:cxnSp>
        <p:nvCxnSpPr>
          <p:cNvPr id="18" name="Straight Arrow Connector 17"/>
          <p:cNvCxnSpPr>
            <a:stCxn id="17" idx="2"/>
          </p:cNvCxnSpPr>
          <p:nvPr/>
        </p:nvCxnSpPr>
        <p:spPr>
          <a:xfrm>
            <a:off x="7470758" y="1727301"/>
            <a:ext cx="0" cy="724790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6862675" y="2976134"/>
            <a:ext cx="0" cy="486440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4052690" y="1748074"/>
            <a:ext cx="3529" cy="700179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994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5" descr="Y:\J Dixon\Matrix 2 renders\ps back.JPG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1000" contrast="-5000"/>
          </a:blip>
          <a:srcRect/>
          <a:stretch>
            <a:fillRect/>
          </a:stretch>
        </p:blipFill>
        <p:spPr bwMode="auto">
          <a:xfrm>
            <a:off x="1452620" y="2577150"/>
            <a:ext cx="6592770" cy="897162"/>
          </a:xfrm>
          <a:prstGeom prst="rect">
            <a:avLst/>
          </a:prstGeom>
          <a:noFill/>
        </p:spPr>
      </p:pic>
      <p:pic>
        <p:nvPicPr>
          <p:cNvPr id="23" name="Picture 3" descr="Y:\J Dixon\Matrix 2 renders\ps front.JP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/>
          </a:blip>
          <a:srcRect/>
          <a:stretch>
            <a:fillRect/>
          </a:stretch>
        </p:blipFill>
        <p:spPr bwMode="auto">
          <a:xfrm>
            <a:off x="1491583" y="2027460"/>
            <a:ext cx="6510276" cy="686269"/>
          </a:xfrm>
          <a:prstGeom prst="rect">
            <a:avLst/>
          </a:prstGeom>
          <a:noFill/>
        </p:spPr>
      </p:pic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>
              <a:spcBef>
                <a:spcPts val="500"/>
              </a:spcBef>
            </a:pPr>
            <a:r>
              <a:rPr lang="en-US" sz="1400" dirty="0" smtClean="0"/>
              <a:t>Supported cable lengths of 500 ft./150 m</a:t>
            </a:r>
          </a:p>
          <a:p>
            <a:pPr>
              <a:spcBef>
                <a:spcPts val="500"/>
              </a:spcBef>
            </a:pPr>
            <a:r>
              <a:rPr lang="en-US" sz="1400" dirty="0" smtClean="0"/>
              <a:t>Redundant power supply option</a:t>
            </a:r>
          </a:p>
          <a:p>
            <a:pPr>
              <a:spcBef>
                <a:spcPts val="500"/>
              </a:spcBef>
            </a:pPr>
            <a:endParaRPr lang="en-US" sz="14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Clarity Matrix LCD Video Wall System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smtClean="0"/>
              <a:t>Power supply module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614056" y="2237075"/>
            <a:ext cx="1029071" cy="307777"/>
            <a:chOff x="541027" y="2113807"/>
            <a:chExt cx="1029071" cy="307777"/>
          </a:xfrm>
        </p:grpSpPr>
        <p:sp>
          <p:nvSpPr>
            <p:cNvPr id="15" name="TextBox 14"/>
            <p:cNvSpPr txBox="1"/>
            <p:nvPr/>
          </p:nvSpPr>
          <p:spPr>
            <a:xfrm>
              <a:off x="541027" y="2113807"/>
              <a:ext cx="5274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7663" indent="-347663">
                <a:buClr>
                  <a:schemeClr val="accent6"/>
                </a:buClr>
              </a:pPr>
              <a:r>
                <a:rPr lang="en-US" sz="1400" dirty="0" smtClean="0">
                  <a:latin typeface="Myriad Pro" panose="020B0503030403020204" pitchFamily="34" charset="0"/>
                </a:rPr>
                <a:t>1 RU</a:t>
              </a:r>
            </a:p>
          </p:txBody>
        </p:sp>
        <p:cxnSp>
          <p:nvCxnSpPr>
            <p:cNvPr id="16" name="Straight Arrow Connector 15"/>
            <p:cNvCxnSpPr>
              <a:stCxn id="15" idx="3"/>
            </p:cNvCxnSpPr>
            <p:nvPr/>
          </p:nvCxnSpPr>
          <p:spPr>
            <a:xfrm>
              <a:off x="1068448" y="2267696"/>
              <a:ext cx="501650" cy="11214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Arrow Connector 17"/>
          <p:cNvCxnSpPr/>
          <p:nvPr/>
        </p:nvCxnSpPr>
        <p:spPr>
          <a:xfrm flipV="1">
            <a:off x="3837810" y="3263419"/>
            <a:ext cx="5158" cy="469814"/>
          </a:xfrm>
          <a:prstGeom prst="straightConnector1">
            <a:avLst/>
          </a:prstGeom>
          <a:ln w="381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Table 21"/>
          <p:cNvGraphicFramePr>
            <a:graphicFrameLocks noGrp="1"/>
          </p:cNvGraphicFramePr>
          <p:nvPr>
            <p:extLst/>
          </p:nvPr>
        </p:nvGraphicFramePr>
        <p:xfrm>
          <a:off x="1575171" y="3733233"/>
          <a:ext cx="6359992" cy="4572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589998"/>
                <a:gridCol w="1589998"/>
                <a:gridCol w="1589998"/>
                <a:gridCol w="158999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Myriad Pro" panose="020B0503030403020204" pitchFamily="34" charset="0"/>
                        </a:rPr>
                        <a:t>IEC C20</a:t>
                      </a:r>
                    </a:p>
                    <a:p>
                      <a:pPr algn="ctr"/>
                      <a:r>
                        <a:rPr lang="en-US" sz="1200" b="0" dirty="0" smtClean="0">
                          <a:latin typeface="Myriad Pro" panose="020B0503030403020204" pitchFamily="34" charset="0"/>
                        </a:rPr>
                        <a:t>AC input</a:t>
                      </a:r>
                      <a:endParaRPr lang="en-US" sz="1200" b="0" dirty="0"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Myriad Pro" panose="020B0503030403020204" pitchFamily="34" charset="0"/>
                        </a:rPr>
                        <a:t>Power connector</a:t>
                      </a:r>
                      <a:r>
                        <a:rPr lang="en-US" sz="1200" baseline="0" dirty="0" smtClean="0">
                          <a:latin typeface="Myriad Pro" panose="020B0503030403020204" pitchFamily="34" charset="0"/>
                        </a:rPr>
                        <a:t> for Quad Controllers</a:t>
                      </a:r>
                      <a:endParaRPr lang="en-US" sz="1200" b="0" dirty="0"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Myriad Pro" panose="020B0503030403020204" pitchFamily="34" charset="0"/>
                        </a:rPr>
                        <a:t>Daisy-chain up to 8 panels with one cable</a:t>
                      </a:r>
                      <a:endParaRPr lang="en-US" sz="1200" b="0" dirty="0">
                        <a:latin typeface="Myriad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Myriad Pro" panose="020B0503030403020204" pitchFamily="34" charset="0"/>
                        </a:rPr>
                        <a:t>Health status monitoring</a:t>
                      </a:r>
                      <a:endParaRPr lang="en-US" sz="1200" b="0" dirty="0">
                        <a:latin typeface="Myriad Pro" panose="020B0503030403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25" name="Straight Arrow Connector 24"/>
          <p:cNvCxnSpPr/>
          <p:nvPr/>
        </p:nvCxnSpPr>
        <p:spPr>
          <a:xfrm flipH="1" flipV="1">
            <a:off x="2206615" y="3265331"/>
            <a:ext cx="109420" cy="467902"/>
          </a:xfrm>
          <a:prstGeom prst="straightConnector1">
            <a:avLst/>
          </a:prstGeom>
          <a:ln w="381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5469005" y="3264621"/>
            <a:ext cx="5158" cy="469814"/>
          </a:xfrm>
          <a:prstGeom prst="straightConnector1">
            <a:avLst/>
          </a:prstGeom>
          <a:ln w="381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7168362" y="3263419"/>
            <a:ext cx="78577" cy="469814"/>
          </a:xfrm>
          <a:prstGeom prst="straightConnector1">
            <a:avLst/>
          </a:prstGeom>
          <a:ln w="381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850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Clarity Matrix LCD Video Wall System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smtClean="0"/>
              <a:t>Supported cable lengths</a:t>
            </a:r>
            <a:endParaRPr lang="en-US" dirty="0"/>
          </a:p>
        </p:txBody>
      </p:sp>
      <p:grpSp>
        <p:nvGrpSpPr>
          <p:cNvPr id="6" name="Group 39"/>
          <p:cNvGrpSpPr/>
          <p:nvPr/>
        </p:nvGrpSpPr>
        <p:grpSpPr>
          <a:xfrm>
            <a:off x="244861" y="1232480"/>
            <a:ext cx="1963270" cy="573614"/>
            <a:chOff x="654436" y="3238078"/>
            <a:chExt cx="1963270" cy="764815"/>
          </a:xfrm>
        </p:grpSpPr>
        <p:pic>
          <p:nvPicPr>
            <p:cNvPr id="7" name="Picture 6" descr="quad front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436" y="3733796"/>
              <a:ext cx="1963270" cy="26909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06742" y="3238078"/>
              <a:ext cx="1864659" cy="533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chemeClr val="accent6"/>
                </a:buClr>
              </a:pPr>
              <a:r>
                <a:rPr lang="en-US" sz="1000" dirty="0" smtClean="0">
                  <a:latin typeface="Myriad Pro" panose="020B0503030403020204" pitchFamily="34" charset="0"/>
                </a:rPr>
                <a:t>Clarity Matrix</a:t>
              </a:r>
              <a:br>
                <a:rPr lang="en-US" sz="1000" dirty="0" smtClean="0">
                  <a:latin typeface="Myriad Pro" panose="020B0503030403020204" pitchFamily="34" charset="0"/>
                </a:rPr>
              </a:br>
              <a:r>
                <a:rPr lang="en-US" sz="1000" dirty="0" smtClean="0">
                  <a:latin typeface="Myriad Pro" panose="020B0503030403020204" pitchFamily="34" charset="0"/>
                </a:rPr>
                <a:t>Quad Controller Module</a:t>
              </a:r>
            </a:p>
          </p:txBody>
        </p:sp>
      </p:grpSp>
      <p:sp>
        <p:nvSpPr>
          <p:cNvPr id="9" name="Pentagon 8"/>
          <p:cNvSpPr/>
          <p:nvPr/>
        </p:nvSpPr>
        <p:spPr>
          <a:xfrm>
            <a:off x="5125720" y="1256756"/>
            <a:ext cx="1332231" cy="302269"/>
          </a:xfrm>
          <a:prstGeom prst="homePlate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Third party</a:t>
            </a:r>
            <a:br>
              <a:rPr lang="en-US" sz="900" dirty="0" smtClean="0">
                <a:solidFill>
                  <a:schemeClr val="bg2"/>
                </a:solidFill>
                <a:latin typeface="Myriad Pro" panose="020B0503030403020204" pitchFamily="34" charset="0"/>
              </a:rPr>
            </a:br>
            <a:r>
              <a:rPr lang="en-US" sz="900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extenders</a:t>
            </a:r>
            <a:endParaRPr lang="en-US" sz="900" dirty="0">
              <a:solidFill>
                <a:schemeClr val="bg2"/>
              </a:solidFill>
              <a:latin typeface="Myriad Pro" panose="020B0503030403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11600" y="1256758"/>
            <a:ext cx="1376680" cy="305208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3175">
            <a:noFill/>
          </a:ln>
          <a:effectLst/>
        </p:spPr>
        <p:style>
          <a:lnRef idx="1">
            <a:schemeClr val="accent5"/>
          </a:lnRef>
          <a:fillRef idx="1003">
            <a:schemeClr val="lt1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Extended length</a:t>
            </a:r>
          </a:p>
          <a:p>
            <a:pPr algn="ctr"/>
            <a:r>
              <a:rPr lang="en-US" sz="9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500 ft / 150m</a:t>
            </a:r>
            <a:endParaRPr lang="en-US" sz="9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11" name="Pentagon 10"/>
          <p:cNvSpPr/>
          <p:nvPr/>
        </p:nvSpPr>
        <p:spPr>
          <a:xfrm>
            <a:off x="4543425" y="1601141"/>
            <a:ext cx="1914526" cy="330783"/>
          </a:xfrm>
          <a:prstGeom prst="homePlate">
            <a:avLst/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5"/>
          </a:lnRef>
          <a:fillRef idx="1003">
            <a:schemeClr val="lt2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Bulk cables and connectors support field-terminated lengths </a:t>
            </a:r>
            <a:endParaRPr lang="en-US" sz="9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83204" y="1604262"/>
            <a:ext cx="2260221" cy="327663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Cat 6 Cable Lengths</a:t>
            </a:r>
            <a:endParaRPr lang="en-US" sz="900" dirty="0">
              <a:solidFill>
                <a:schemeClr val="bg2"/>
              </a:solidFill>
              <a:latin typeface="Myriad Pro" panose="020B0503030403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83204" y="1256757"/>
            <a:ext cx="1628396" cy="305209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Standard length </a:t>
            </a:r>
            <a:br>
              <a:rPr lang="en-US" sz="900" dirty="0" smtClean="0">
                <a:solidFill>
                  <a:schemeClr val="bg2"/>
                </a:solidFill>
                <a:latin typeface="Myriad Pro" panose="020B0503030403020204" pitchFamily="34" charset="0"/>
              </a:rPr>
            </a:br>
            <a:r>
              <a:rPr lang="en-US" sz="900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200 ft / 61 m</a:t>
            </a:r>
            <a:endParaRPr lang="en-US" sz="900" dirty="0">
              <a:solidFill>
                <a:schemeClr val="bg2"/>
              </a:solidFill>
              <a:latin typeface="Myriad Pro" panose="020B0503030403020204" pitchFamily="34" charset="0"/>
            </a:endParaRPr>
          </a:p>
        </p:txBody>
      </p:sp>
      <p:pic>
        <p:nvPicPr>
          <p:cNvPr id="14" name="Picture 13" descr="quad back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51" y="1798687"/>
            <a:ext cx="1998512" cy="215712"/>
          </a:xfrm>
          <a:prstGeom prst="rect">
            <a:avLst/>
          </a:prstGeom>
        </p:spPr>
      </p:pic>
      <p:sp>
        <p:nvSpPr>
          <p:cNvPr id="15" name="Pentagon 14"/>
          <p:cNvSpPr/>
          <p:nvPr/>
        </p:nvSpPr>
        <p:spPr>
          <a:xfrm>
            <a:off x="2289666" y="2394262"/>
            <a:ext cx="4168285" cy="322233"/>
          </a:xfrm>
          <a:prstGeom prst="homePlate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Standard configuration support – 500 ft / 152 m</a:t>
            </a:r>
            <a:endParaRPr lang="en-US" sz="900" dirty="0">
              <a:solidFill>
                <a:schemeClr val="bg2"/>
              </a:solidFill>
              <a:latin typeface="Myriad Pro" panose="020B0503030403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44861" y="2394464"/>
            <a:ext cx="1981200" cy="756735"/>
            <a:chOff x="244861" y="2421179"/>
            <a:chExt cx="1981200" cy="756735"/>
          </a:xfrm>
        </p:grpSpPr>
        <p:sp>
          <p:nvSpPr>
            <p:cNvPr id="17" name="TextBox 16"/>
            <p:cNvSpPr txBox="1"/>
            <p:nvPr/>
          </p:nvSpPr>
          <p:spPr>
            <a:xfrm>
              <a:off x="297167" y="2421179"/>
              <a:ext cx="18646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chemeClr val="accent6"/>
                </a:buClr>
              </a:pPr>
              <a:r>
                <a:rPr lang="en-US" sz="1000" dirty="0" smtClean="0">
                  <a:latin typeface="Myriad Pro" panose="020B0503030403020204" pitchFamily="34" charset="0"/>
                </a:rPr>
                <a:t>Clarity Matrix</a:t>
              </a:r>
              <a:br>
                <a:rPr lang="en-US" sz="1000" dirty="0" smtClean="0">
                  <a:latin typeface="Myriad Pro" panose="020B0503030403020204" pitchFamily="34" charset="0"/>
                </a:rPr>
              </a:br>
              <a:r>
                <a:rPr lang="en-US" sz="1000" dirty="0" smtClean="0">
                  <a:latin typeface="Myriad Pro" panose="020B0503030403020204" pitchFamily="34" charset="0"/>
                </a:rPr>
                <a:t>Power Supply Module</a:t>
              </a:r>
            </a:p>
          </p:txBody>
        </p:sp>
        <p:pic>
          <p:nvPicPr>
            <p:cNvPr id="18" name="Picture 17" descr="ps front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861" y="2780508"/>
              <a:ext cx="1963270" cy="215960"/>
            </a:xfrm>
            <a:prstGeom prst="rect">
              <a:avLst/>
            </a:prstGeom>
          </p:spPr>
        </p:pic>
        <p:pic>
          <p:nvPicPr>
            <p:cNvPr id="19" name="Picture 18" descr="ps back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244861" y="2996468"/>
              <a:ext cx="1981200" cy="181446"/>
            </a:xfrm>
            <a:prstGeom prst="rect">
              <a:avLst/>
            </a:prstGeom>
          </p:spPr>
        </p:pic>
      </p:grpSp>
      <p:sp>
        <p:nvSpPr>
          <p:cNvPr id="20" name="Pentagon 19"/>
          <p:cNvSpPr/>
          <p:nvPr/>
        </p:nvSpPr>
        <p:spPr>
          <a:xfrm>
            <a:off x="4543425" y="2783964"/>
            <a:ext cx="1920965" cy="288726"/>
          </a:xfrm>
          <a:prstGeom prst="homePlate">
            <a:avLst/>
          </a:prstGeom>
          <a:solidFill>
            <a:schemeClr val="bg1">
              <a:lumMod val="20000"/>
              <a:lumOff val="80000"/>
            </a:schemeClr>
          </a:solidFill>
          <a:ln w="3175">
            <a:noFill/>
          </a:ln>
          <a:effectLst/>
        </p:spPr>
        <p:style>
          <a:lnRef idx="1">
            <a:schemeClr val="accent5"/>
          </a:lnRef>
          <a:fillRef idx="1003">
            <a:schemeClr val="lt2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Bulk cables and connectors support field-terminated lengths </a:t>
            </a:r>
            <a:endParaRPr lang="en-US" sz="9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289643" y="2776885"/>
            <a:ext cx="2260221" cy="295804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Power Cable Lengths</a:t>
            </a:r>
            <a:endParaRPr lang="en-US" sz="900" dirty="0">
              <a:solidFill>
                <a:schemeClr val="bg2"/>
              </a:solidFill>
              <a:latin typeface="Myriad Pro" panose="020B0503030403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61700" y="2082343"/>
            <a:ext cx="72623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 algn="ctr">
              <a:buClr>
                <a:schemeClr val="accent6"/>
              </a:buClr>
            </a:pPr>
            <a:r>
              <a:rPr lang="en-US" sz="7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25 ft/7.6 m</a:t>
            </a:r>
          </a:p>
        </p:txBody>
      </p:sp>
      <p:cxnSp>
        <p:nvCxnSpPr>
          <p:cNvPr id="27" name="Straight Connector 26"/>
          <p:cNvCxnSpPr/>
          <p:nvPr/>
        </p:nvCxnSpPr>
        <p:spPr>
          <a:xfrm rot="5400000">
            <a:off x="2877794" y="2007368"/>
            <a:ext cx="159016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>
            <a:off x="3854410" y="2007368"/>
            <a:ext cx="159016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2378649" y="2007368"/>
            <a:ext cx="159016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498014" y="2082343"/>
            <a:ext cx="84236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 algn="ctr">
              <a:buClr>
                <a:schemeClr val="accent6"/>
              </a:buClr>
            </a:pPr>
            <a:r>
              <a:rPr lang="en-US" sz="7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50 ft/15.2 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972886" y="2082343"/>
            <a:ext cx="87841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 algn="ctr">
              <a:buClr>
                <a:schemeClr val="accent6"/>
              </a:buClr>
            </a:pPr>
            <a:r>
              <a:rPr lang="en-US" sz="7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75 ft/22.8 m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369658" y="2082343"/>
            <a:ext cx="112851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 algn="ctr">
              <a:buClr>
                <a:schemeClr val="accent6"/>
              </a:buClr>
            </a:pPr>
            <a:r>
              <a:rPr lang="en-US" sz="7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100 ft/30.4m</a:t>
            </a:r>
          </a:p>
        </p:txBody>
      </p:sp>
      <p:cxnSp>
        <p:nvCxnSpPr>
          <p:cNvPr id="33" name="Straight Connector 32"/>
          <p:cNvCxnSpPr/>
          <p:nvPr/>
        </p:nvCxnSpPr>
        <p:spPr>
          <a:xfrm rot="5400000">
            <a:off x="3325710" y="2007368"/>
            <a:ext cx="159016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>
            <a:off x="4352250" y="2007368"/>
            <a:ext cx="159016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867498" y="2082343"/>
            <a:ext cx="112851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 algn="ctr">
              <a:buClr>
                <a:schemeClr val="accent6"/>
              </a:buClr>
            </a:pPr>
            <a:r>
              <a:rPr lang="en-US" sz="7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200 ft/60m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117263" y="3210889"/>
            <a:ext cx="72623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 algn="ctr">
              <a:buClr>
                <a:schemeClr val="accent6"/>
              </a:buClr>
            </a:pPr>
            <a:r>
              <a:rPr lang="en-US" sz="7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25 ft/7.6 m</a:t>
            </a: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2918117" y="3135914"/>
            <a:ext cx="159016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5400000">
            <a:off x="3950613" y="3135914"/>
            <a:ext cx="159016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5400000">
            <a:off x="2434212" y="3135914"/>
            <a:ext cx="159016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2538337" y="3210889"/>
            <a:ext cx="84236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 algn="ctr">
              <a:buClr>
                <a:schemeClr val="accent6"/>
              </a:buClr>
            </a:pPr>
            <a:r>
              <a:rPr lang="en-US" sz="7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50 ft/15.2 m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053849" y="3210889"/>
            <a:ext cx="87841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 algn="ctr">
              <a:buClr>
                <a:schemeClr val="accent6"/>
              </a:buClr>
            </a:pPr>
            <a:r>
              <a:rPr lang="en-US" sz="7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75 ft/22.8 m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465861" y="3210889"/>
            <a:ext cx="112851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 algn="ctr">
              <a:buClr>
                <a:schemeClr val="accent6"/>
              </a:buClr>
            </a:pPr>
            <a:r>
              <a:rPr lang="en-US" sz="7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100 ft/30.4m</a:t>
            </a:r>
          </a:p>
        </p:txBody>
      </p:sp>
      <p:cxnSp>
        <p:nvCxnSpPr>
          <p:cNvPr id="45" name="Straight Connector 44"/>
          <p:cNvCxnSpPr/>
          <p:nvPr/>
        </p:nvCxnSpPr>
        <p:spPr>
          <a:xfrm rot="5400000">
            <a:off x="3406673" y="3135914"/>
            <a:ext cx="159016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5400000">
            <a:off x="4433530" y="3135914"/>
            <a:ext cx="159016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991309" y="3210889"/>
            <a:ext cx="112851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 algn="ctr">
              <a:buClr>
                <a:schemeClr val="accent6"/>
              </a:buClr>
            </a:pPr>
            <a:r>
              <a:rPr lang="en-US" sz="7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200 ft/60m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2283204" y="3578309"/>
            <a:ext cx="4224070" cy="396689"/>
            <a:chOff x="3580267" y="1301375"/>
            <a:chExt cx="2877684" cy="396689"/>
          </a:xfrm>
          <a:solidFill>
            <a:schemeClr val="accent1"/>
          </a:solidFill>
        </p:grpSpPr>
        <p:sp>
          <p:nvSpPr>
            <p:cNvPr id="47" name="Pentagon 46"/>
            <p:cNvSpPr/>
            <p:nvPr/>
          </p:nvSpPr>
          <p:spPr>
            <a:xfrm>
              <a:off x="4850860" y="1301375"/>
              <a:ext cx="1607091" cy="396688"/>
            </a:xfrm>
            <a:prstGeom prst="homePlate">
              <a:avLst/>
            </a:prstGeom>
            <a:solidFill>
              <a:schemeClr val="accent1"/>
            </a:solidFill>
            <a:ln w="3175">
              <a:noFill/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accent1"/>
                </a:solidFill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580267" y="1301376"/>
              <a:ext cx="1435829" cy="396688"/>
            </a:xfrm>
            <a:prstGeom prst="rect">
              <a:avLst/>
            </a:prstGeom>
            <a:solidFill>
              <a:schemeClr val="bg1">
                <a:lumMod val="20000"/>
                <a:lumOff val="80000"/>
              </a:schemeClr>
            </a:solidFill>
            <a:ln w="3175">
              <a:noFill/>
            </a:ln>
            <a:effectLst/>
          </p:spPr>
          <p:style>
            <a:lnRef idx="1">
              <a:schemeClr val="accent5"/>
            </a:lnRef>
            <a:fillRef idx="1003">
              <a:schemeClr val="lt1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49" name="Pentagon 48"/>
          <p:cNvSpPr/>
          <p:nvPr/>
        </p:nvSpPr>
        <p:spPr>
          <a:xfrm>
            <a:off x="4412317" y="4016835"/>
            <a:ext cx="2094957" cy="406665"/>
          </a:xfrm>
          <a:prstGeom prst="homePlate">
            <a:avLst/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5"/>
          </a:lnRef>
          <a:fillRef idx="1003">
            <a:schemeClr val="lt2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aseline="30000" dirty="0">
                <a:solidFill>
                  <a:schemeClr val="bg1"/>
                </a:solidFill>
              </a:rPr>
              <a:t/>
            </a:r>
            <a:br>
              <a:rPr lang="en-US" sz="1400" baseline="30000" dirty="0">
                <a:solidFill>
                  <a:schemeClr val="bg1"/>
                </a:solidFill>
              </a:rPr>
            </a:br>
            <a:endParaRPr lang="en-US" sz="1300" baseline="30000" dirty="0">
              <a:solidFill>
                <a:schemeClr val="bg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2289643" y="4016835"/>
            <a:ext cx="2122675" cy="403304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FIBER CABLE LENGTHS</a:t>
            </a:r>
            <a:endParaRPr lang="en-US" sz="900" dirty="0">
              <a:solidFill>
                <a:schemeClr val="bg2"/>
              </a:solidFill>
              <a:latin typeface="Myriad Pro" panose="020B0503030403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802139" y="4551753"/>
            <a:ext cx="72623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 algn="ctr">
              <a:buClr>
                <a:schemeClr val="accent6"/>
              </a:buClr>
            </a:pPr>
            <a:r>
              <a:rPr lang="en-US" sz="7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65.6 </a:t>
            </a:r>
            <a:r>
              <a:rPr lang="en-US" sz="700" dirty="0" err="1" smtClean="0">
                <a:solidFill>
                  <a:schemeClr val="bg1"/>
                </a:solidFill>
                <a:latin typeface="Myriad Pro" panose="020B0503030403020204" pitchFamily="34" charset="0"/>
              </a:rPr>
              <a:t>ft</a:t>
            </a:r>
            <a:r>
              <a:rPr lang="en-US" sz="7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/20m</a:t>
            </a:r>
          </a:p>
        </p:txBody>
      </p:sp>
      <p:cxnSp>
        <p:nvCxnSpPr>
          <p:cNvPr id="52" name="Straight Connector 51"/>
          <p:cNvCxnSpPr/>
          <p:nvPr/>
        </p:nvCxnSpPr>
        <p:spPr>
          <a:xfrm rot="5400000">
            <a:off x="3832092" y="4498688"/>
            <a:ext cx="159016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3496211" y="4551753"/>
            <a:ext cx="84236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 algn="ctr">
              <a:buClr>
                <a:schemeClr val="accent6"/>
              </a:buClr>
            </a:pPr>
            <a:r>
              <a:rPr lang="en-US" sz="7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98.4 </a:t>
            </a:r>
            <a:r>
              <a:rPr lang="en-US" sz="700" dirty="0" err="1" smtClean="0">
                <a:solidFill>
                  <a:schemeClr val="bg1"/>
                </a:solidFill>
                <a:latin typeface="Myriad Pro" panose="020B0503030403020204" pitchFamily="34" charset="0"/>
              </a:rPr>
              <a:t>ft</a:t>
            </a:r>
            <a:r>
              <a:rPr lang="en-US" sz="7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/30m</a:t>
            </a:r>
          </a:p>
        </p:txBody>
      </p:sp>
      <p:sp>
        <p:nvSpPr>
          <p:cNvPr id="54" name="Rectangle 53"/>
          <p:cNvSpPr/>
          <p:nvPr/>
        </p:nvSpPr>
        <p:spPr>
          <a:xfrm>
            <a:off x="4715300" y="3663629"/>
            <a:ext cx="139317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SINGLE MODE 10 km</a:t>
            </a:r>
            <a:endParaRPr lang="en-US" sz="900" dirty="0">
              <a:solidFill>
                <a:schemeClr val="bg2"/>
              </a:solidFill>
              <a:latin typeface="Myriad Pro" panose="020B0503030403020204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338966" y="3654389"/>
            <a:ext cx="207335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MUTLI-MODE 1000 </a:t>
            </a:r>
            <a:r>
              <a:rPr lang="en-US" sz="900" dirty="0" err="1" smtClean="0">
                <a:solidFill>
                  <a:schemeClr val="bg1"/>
                </a:solidFill>
                <a:latin typeface="Myriad Pro" panose="020B0503030403020204" pitchFamily="34" charset="0"/>
              </a:rPr>
              <a:t>ft</a:t>
            </a:r>
            <a:r>
              <a:rPr lang="en-US" sz="9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 / 300 m</a:t>
            </a:r>
            <a:endParaRPr lang="en-US" sz="9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45" y="4142368"/>
            <a:ext cx="1865376" cy="212769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36" y="3970479"/>
            <a:ext cx="1838415" cy="251984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4373808" y="4033821"/>
            <a:ext cx="20733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Bulk </a:t>
            </a:r>
            <a:r>
              <a:rPr lang="en-US" sz="900" dirty="0">
                <a:solidFill>
                  <a:schemeClr val="bg1"/>
                </a:solidFill>
                <a:latin typeface="Myriad Pro" panose="020B0503030403020204" pitchFamily="34" charset="0"/>
              </a:rPr>
              <a:t>cables and connectors available to support </a:t>
            </a:r>
            <a:r>
              <a:rPr lang="en-US" sz="900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field-terminated </a:t>
            </a:r>
            <a:r>
              <a:rPr lang="en-US" sz="900" dirty="0">
                <a:solidFill>
                  <a:schemeClr val="bg1"/>
                </a:solidFill>
                <a:latin typeface="Myriad Pro" panose="020B0503030403020204" pitchFamily="34" charset="0"/>
              </a:rPr>
              <a:t>lengths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92176" y="1786985"/>
            <a:ext cx="2296629" cy="1953237"/>
          </a:xfrm>
          <a:prstGeom prst="rect">
            <a:avLst/>
          </a:prstGeom>
        </p:spPr>
      </p:pic>
      <p:cxnSp>
        <p:nvCxnSpPr>
          <p:cNvPr id="60" name="Straight Connector 59"/>
          <p:cNvCxnSpPr/>
          <p:nvPr/>
        </p:nvCxnSpPr>
        <p:spPr>
          <a:xfrm rot="5400000">
            <a:off x="3107125" y="4498688"/>
            <a:ext cx="159016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297167" y="3603703"/>
            <a:ext cx="1820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000" dirty="0" smtClean="0">
                <a:latin typeface="Myriad Pro" panose="020B0503030403020204" pitchFamily="34" charset="0"/>
              </a:rPr>
              <a:t>Clarity Matrix</a:t>
            </a:r>
            <a:br>
              <a:rPr lang="en-US" sz="1000" dirty="0" smtClean="0">
                <a:latin typeface="Myriad Pro" panose="020B0503030403020204" pitchFamily="34" charset="0"/>
              </a:rPr>
            </a:br>
            <a:r>
              <a:rPr lang="en-US" sz="1000" dirty="0" smtClean="0">
                <a:latin typeface="Myriad Pro" panose="020B0503030403020204" pitchFamily="34" charset="0"/>
              </a:rPr>
              <a:t>Fiber Extension Module</a:t>
            </a:r>
          </a:p>
        </p:txBody>
      </p:sp>
    </p:spTree>
    <p:extLst>
      <p:ext uri="{BB962C8B-B14F-4D97-AF65-F5344CB8AC3E}">
        <p14:creationId xmlns:p14="http://schemas.microsoft.com/office/powerpoint/2010/main" val="93012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36080" y="1352033"/>
            <a:ext cx="4316248" cy="2939487"/>
          </a:xfrm>
        </p:spPr>
        <p:txBody>
          <a:bodyPr/>
          <a:lstStyle/>
          <a:p>
            <a:r>
              <a:rPr lang="en-US" dirty="0" smtClean="0"/>
              <a:t>Power on and off the display</a:t>
            </a:r>
          </a:p>
          <a:p>
            <a:r>
              <a:rPr lang="en-US" dirty="0" smtClean="0"/>
              <a:t>Switch between Planar Big Picture Plus configurations</a:t>
            </a:r>
          </a:p>
          <a:p>
            <a:r>
              <a:rPr lang="en-US" dirty="0" smtClean="0"/>
              <a:t>Recall saved preset configurations</a:t>
            </a:r>
          </a:p>
          <a:p>
            <a:r>
              <a:rPr lang="en-US" dirty="0" smtClean="0"/>
              <a:t>Create custom names for inputs</a:t>
            </a:r>
          </a:p>
          <a:p>
            <a:r>
              <a:rPr lang="en-US" dirty="0" smtClean="0"/>
              <a:t>Quickly access multiple video walls on the same network</a:t>
            </a:r>
          </a:p>
          <a:p>
            <a:r>
              <a:rPr lang="en-US" dirty="0" smtClean="0"/>
              <a:t>Access display information for support</a:t>
            </a:r>
          </a:p>
          <a:p>
            <a:r>
              <a:rPr lang="en-US" dirty="0" smtClean="0"/>
              <a:t>Design to be used with the Planar® </a:t>
            </a:r>
            <a:r>
              <a:rPr lang="en-US" dirty="0" err="1" smtClean="0"/>
              <a:t>WallNet</a:t>
            </a:r>
            <a:r>
              <a:rPr lang="en-US" dirty="0" smtClean="0"/>
              <a:t>™ option</a:t>
            </a: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Clarity Matrix App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162764" y="613201"/>
            <a:ext cx="8678862" cy="373568"/>
          </a:xfrm>
        </p:spPr>
        <p:txBody>
          <a:bodyPr/>
          <a:lstStyle/>
          <a:p>
            <a:r>
              <a:rPr lang="en-US" dirty="0" smtClean="0"/>
              <a:t>Flexible control of the Clarity Matrix LCD Video Wall System with your phone or tablet</a:t>
            </a:r>
            <a:endParaRPr lang="en-US" dirty="0"/>
          </a:p>
        </p:txBody>
      </p:sp>
      <p:pic>
        <p:nvPicPr>
          <p:cNvPr id="12" name="Picture 4" descr="undefined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17990" y="4087006"/>
            <a:ext cx="1295400" cy="381001"/>
          </a:xfrm>
          <a:prstGeom prst="rect">
            <a:avLst/>
          </a:prstGeom>
          <a:noFill/>
        </p:spPr>
      </p:pic>
      <p:pic>
        <p:nvPicPr>
          <p:cNvPr id="13" name="Picture 8" descr="Google Pla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55370" y="4087006"/>
            <a:ext cx="1092203" cy="381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711" y="1237064"/>
            <a:ext cx="3179358" cy="298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88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36080" y="1646850"/>
            <a:ext cx="3548686" cy="2210983"/>
          </a:xfrm>
        </p:spPr>
        <p:txBody>
          <a:bodyPr/>
          <a:lstStyle/>
          <a:p>
            <a:pPr marL="454025" lvl="1" indent="0">
              <a:buNone/>
            </a:pPr>
            <a:r>
              <a:rPr lang="en-US" dirty="0"/>
              <a:t>C</a:t>
            </a:r>
            <a:r>
              <a:rPr lang="en-US" dirty="0" smtClean="0"/>
              <a:t>larity Matrix delivers</a:t>
            </a:r>
          </a:p>
          <a:p>
            <a:pPr marL="796925" lvl="1" indent="-342900">
              <a:buFont typeface="+mj-lt"/>
              <a:buAutoNum type="arabicPeriod"/>
            </a:pPr>
            <a:r>
              <a:rPr lang="en-US" dirty="0" smtClean="0"/>
              <a:t>Superior visual performance</a:t>
            </a:r>
          </a:p>
          <a:p>
            <a:pPr marL="796925" lvl="1" indent="-342900">
              <a:buFont typeface="+mj-lt"/>
              <a:buAutoNum type="arabicPeriod"/>
            </a:pPr>
            <a:r>
              <a:rPr lang="en-US" dirty="0" smtClean="0"/>
              <a:t>Mission-critical design</a:t>
            </a:r>
          </a:p>
          <a:p>
            <a:pPr marL="796925" lvl="1" indent="-342900">
              <a:buFont typeface="+mj-lt"/>
              <a:buAutoNum type="arabicPeriod"/>
            </a:pPr>
            <a:r>
              <a:rPr lang="en-US" dirty="0" smtClean="0"/>
              <a:t>Simplified design, installation, and service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Clarity Matrix LCD Video Wall System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 marL="60325" indent="0"/>
            <a:r>
              <a:rPr lang="en-US" sz="1800" dirty="0" smtClean="0"/>
              <a:t>Clarity</a:t>
            </a:r>
            <a:r>
              <a:rPr lang="en-US" sz="1800" dirty="0"/>
              <a:t>® Matrix™ LCD Video Wall System is a unique approach to ultra-narrow bezel LCD video walls, creating a best-in-class video wall solution for digital signage and control room </a:t>
            </a:r>
            <a:r>
              <a:rPr lang="en-US" sz="1800" dirty="0" smtClean="0"/>
              <a:t>applications</a:t>
            </a:r>
            <a:endParaRPr lang="en-US" sz="1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566" y="1493706"/>
            <a:ext cx="5252101" cy="295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05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36080" y="1352034"/>
            <a:ext cx="4456412" cy="2519148"/>
          </a:xfrm>
        </p:spPr>
        <p:txBody>
          <a:bodyPr/>
          <a:lstStyle/>
          <a:p>
            <a:r>
              <a:rPr lang="en-US" dirty="0" smtClean="0"/>
              <a:t>Planar </a:t>
            </a:r>
            <a:r>
              <a:rPr lang="en-US" dirty="0" err="1" smtClean="0"/>
              <a:t>EasyAxis</a:t>
            </a:r>
            <a:r>
              <a:rPr lang="en-US" dirty="0" smtClean="0"/>
              <a:t> Mounting System includes added robustness and improved cable access</a:t>
            </a:r>
          </a:p>
          <a:p>
            <a:r>
              <a:rPr lang="en-US" dirty="0" smtClean="0"/>
              <a:t>Reduced space requirements above the panel for service position</a:t>
            </a:r>
          </a:p>
          <a:p>
            <a:r>
              <a:rPr lang="en-US" dirty="0" smtClean="0"/>
              <a:t>Attachment points maintain position of previous EasyAxis mount</a:t>
            </a:r>
          </a:p>
          <a:p>
            <a:r>
              <a:rPr lang="en-US" dirty="0" smtClean="0"/>
              <a:t>Now supports optional VESA mounting</a:t>
            </a: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Clarity Matrix LCD Video Wall System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smtClean="0"/>
              <a:t>Mounting system</a:t>
            </a:r>
            <a:endParaRPr lang="en-US" dirty="0"/>
          </a:p>
        </p:txBody>
      </p:sp>
      <p:pic>
        <p:nvPicPr>
          <p:cNvPr id="12" name="Picture 11" descr="wall-black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130239" y="770250"/>
            <a:ext cx="3492342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16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48343" y="1917517"/>
            <a:ext cx="7772400" cy="911329"/>
          </a:xfrm>
        </p:spPr>
        <p:txBody>
          <a:bodyPr/>
          <a:lstStyle/>
          <a:p>
            <a:r>
              <a:rPr lang="en-US" dirty="0"/>
              <a:t>Clarity Matrix LCD Video Wall </a:t>
            </a:r>
            <a:r>
              <a:rPr lang="en-US" dirty="0" smtClean="0"/>
              <a:t>System options and accessories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51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68263" indent="0">
              <a:buNone/>
            </a:pPr>
            <a:r>
              <a:rPr lang="en-US" noProof="1" smtClean="0"/>
              <a:t>The Planar ERO Advantage</a:t>
            </a:r>
          </a:p>
          <a:p>
            <a:pPr lvl="0"/>
            <a:r>
              <a:rPr lang="en-US" dirty="0" smtClean="0"/>
              <a:t>Added protection and durability</a:t>
            </a:r>
          </a:p>
          <a:p>
            <a:pPr lvl="0"/>
            <a:r>
              <a:rPr lang="en-US" dirty="0" smtClean="0"/>
              <a:t>Improved contrast, clarity, and legibility</a:t>
            </a:r>
          </a:p>
          <a:p>
            <a:pPr lvl="0"/>
            <a:r>
              <a:rPr lang="en-US" dirty="0" smtClean="0"/>
              <a:t>Keeps out dust and moisture</a:t>
            </a:r>
          </a:p>
          <a:p>
            <a:pPr lvl="0"/>
            <a:r>
              <a:rPr lang="en-US" dirty="0" smtClean="0"/>
              <a:t>Reduced glare and parallax error</a:t>
            </a:r>
          </a:p>
          <a:p>
            <a:pPr lvl="0"/>
            <a:r>
              <a:rPr lang="en-US" dirty="0" smtClean="0"/>
              <a:t>Modular touch surface</a:t>
            </a: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Clarity Matrix LCD Video Wall System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Planar® ERO™ (Extended Ruggedness and Optics™) </a:t>
            </a:r>
            <a:r>
              <a:rPr lang="en-US" dirty="0" smtClean="0"/>
              <a:t>technology</a:t>
            </a:r>
            <a:endParaRPr lang="en-US" dirty="0"/>
          </a:p>
        </p:txBody>
      </p:sp>
      <p:pic>
        <p:nvPicPr>
          <p:cNvPr id="12" name="Picture 39" descr="ero_image1a_v3.png"/>
          <p:cNvPicPr>
            <a:picLocks noChangeAspect="1"/>
          </p:cNvPicPr>
          <p:nvPr/>
        </p:nvPicPr>
        <p:blipFill>
          <a:blip r:embed="rId2" cstate="screen">
            <a:lum bright="-6000"/>
          </a:blip>
          <a:srcRect/>
          <a:stretch>
            <a:fillRect/>
          </a:stretch>
        </p:blipFill>
        <p:spPr bwMode="auto">
          <a:xfrm>
            <a:off x="4726984" y="1059582"/>
            <a:ext cx="3832400" cy="3487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4732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342805" y="1290039"/>
            <a:ext cx="4696692" cy="2792801"/>
          </a:xfrm>
        </p:spPr>
        <p:txBody>
          <a:bodyPr/>
          <a:lstStyle/>
          <a:p>
            <a:r>
              <a:rPr lang="en-US" dirty="0" smtClean="0"/>
              <a:t>Up to 32 simultaneous touch points</a:t>
            </a:r>
          </a:p>
          <a:p>
            <a:r>
              <a:rPr lang="en-US" dirty="0" smtClean="0"/>
              <a:t>Allows multiple people to interact without affecting each other</a:t>
            </a:r>
          </a:p>
          <a:p>
            <a:r>
              <a:rPr lang="en-US" dirty="0" smtClean="0"/>
              <a:t>Pinpoint touch accuracy</a:t>
            </a:r>
          </a:p>
          <a:p>
            <a:r>
              <a:rPr lang="en-US" dirty="0" smtClean="0"/>
              <a:t>Capable of wall sizes up to 300” diagonal</a:t>
            </a:r>
          </a:p>
          <a:p>
            <a:r>
              <a:rPr lang="en-US" dirty="0" smtClean="0"/>
              <a:t>Modular protective touch surface with        Planar ERO</a:t>
            </a:r>
          </a:p>
          <a:p>
            <a:r>
              <a:rPr lang="en-US" dirty="0" smtClean="0"/>
              <a:t>Available in 46” or 55” in 1920x1080 resolution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2764" y="138910"/>
            <a:ext cx="8981236" cy="464342"/>
          </a:xfrm>
        </p:spPr>
        <p:txBody>
          <a:bodyPr/>
          <a:lstStyle/>
          <a:p>
            <a:r>
              <a:rPr lang="en-US" dirty="0"/>
              <a:t>Clarity Matrix </a:t>
            </a:r>
            <a:r>
              <a:rPr lang="en-US" dirty="0" err="1" smtClean="0"/>
              <a:t>MultiTouch</a:t>
            </a:r>
            <a:r>
              <a:rPr lang="en-US" dirty="0" smtClean="0"/>
              <a:t> LCD </a:t>
            </a:r>
            <a:r>
              <a:rPr lang="en-US" dirty="0"/>
              <a:t>Video Wall System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 marL="68263" indent="0"/>
            <a:r>
              <a:rPr lang="en-US" dirty="0"/>
              <a:t>Interactive LCD Video Wall</a:t>
            </a:r>
          </a:p>
        </p:txBody>
      </p:sp>
      <p:pic>
        <p:nvPicPr>
          <p:cNvPr id="12" name="Picture 11" descr="Matrix MultiTouch photo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094017" y="1231330"/>
            <a:ext cx="3654131" cy="2438735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134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342805" y="1059582"/>
            <a:ext cx="8195733" cy="685800"/>
          </a:xfrm>
        </p:spPr>
        <p:txBody>
          <a:bodyPr/>
          <a:lstStyle/>
          <a:p>
            <a:pPr marL="68263" indent="0">
              <a:buNone/>
            </a:pPr>
            <a:endParaRPr lang="en-US" noProof="1" smtClean="0"/>
          </a:p>
          <a:p>
            <a:r>
              <a:rPr lang="en-US" dirty="0" smtClean="0"/>
              <a:t>Flicker-free, think profile stereoscopic display</a:t>
            </a:r>
          </a:p>
          <a:p>
            <a:r>
              <a:rPr lang="en-US" dirty="0" smtClean="0"/>
              <a:t>3D optical system with passive glasses</a:t>
            </a:r>
          </a:p>
          <a:p>
            <a:r>
              <a:rPr lang="en-US" dirty="0" smtClean="0"/>
              <a:t>Wide viewing angles for multiple users</a:t>
            </a:r>
          </a:p>
          <a:p>
            <a:r>
              <a:rPr lang="en-US" dirty="0" smtClean="0"/>
              <a:t>Excellent brightness and contrast</a:t>
            </a:r>
          </a:p>
          <a:p>
            <a:r>
              <a:rPr lang="en-US" dirty="0" smtClean="0"/>
              <a:t>Off-board electronics architecture</a:t>
            </a:r>
          </a:p>
          <a:p>
            <a:r>
              <a:rPr lang="en-US" dirty="0" smtClean="0"/>
              <a:t>Spectacular 3D and 2D viewing experience</a:t>
            </a:r>
          </a:p>
          <a:p>
            <a:r>
              <a:rPr lang="en-US" dirty="0" smtClean="0"/>
              <a:t>Clarity Matrix LX46HDU-3D: </a:t>
            </a:r>
            <a:br>
              <a:rPr lang="en-US" dirty="0" smtClean="0"/>
            </a:br>
            <a:r>
              <a:rPr lang="en-US" dirty="0" smtClean="0"/>
              <a:t>46” LCD with 1920x1080 resolution and 3.7mm tiled bezel width</a:t>
            </a: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Clarity Matrix </a:t>
            </a:r>
            <a:r>
              <a:rPr lang="en-US" dirty="0" smtClean="0"/>
              <a:t>3D LCD </a:t>
            </a:r>
            <a:r>
              <a:rPr lang="en-US" dirty="0"/>
              <a:t>Video Wall System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 marL="68263" indent="0"/>
            <a:r>
              <a:rPr lang="en-US" noProof="1"/>
              <a:t>Large Format Professional 3D Visualization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832" y="992982"/>
            <a:ext cx="4923960" cy="336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37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36079" y="1352034"/>
            <a:ext cx="8195733" cy="2969940"/>
          </a:xfrm>
        </p:spPr>
        <p:txBody>
          <a:bodyPr numCol="2"/>
          <a:lstStyle/>
          <a:p>
            <a:r>
              <a:rPr lang="en-US" dirty="0" smtClean="0"/>
              <a:t>Cat6 Cables: 25, 50, 75, 100, 200 ft.</a:t>
            </a:r>
          </a:p>
          <a:p>
            <a:r>
              <a:rPr lang="en-US" dirty="0" smtClean="0"/>
              <a:t>DC Power Cable (Plenum Rated): </a:t>
            </a:r>
            <a:br>
              <a:rPr lang="en-US" dirty="0" smtClean="0"/>
            </a:br>
            <a:r>
              <a:rPr lang="en-US" dirty="0" smtClean="0"/>
              <a:t>8, 25, 50, 75, 100, 200 ft.</a:t>
            </a:r>
          </a:p>
          <a:p>
            <a:r>
              <a:rPr lang="en-US" dirty="0" smtClean="0"/>
              <a:t>Bulk cables, connectors, tools</a:t>
            </a:r>
          </a:p>
          <a:p>
            <a:r>
              <a:rPr lang="en-US" dirty="0" smtClean="0"/>
              <a:t>Redundant power supply option</a:t>
            </a:r>
          </a:p>
          <a:p>
            <a:r>
              <a:rPr lang="en-US" dirty="0" smtClean="0"/>
              <a:t>Floor stands</a:t>
            </a:r>
          </a:p>
          <a:p>
            <a:r>
              <a:rPr lang="en-US" dirty="0" smtClean="0"/>
              <a:t>Edge trim</a:t>
            </a:r>
          </a:p>
          <a:p>
            <a:r>
              <a:rPr lang="en-US" dirty="0" smtClean="0"/>
              <a:t>Color Balance Tool</a:t>
            </a:r>
          </a:p>
          <a:p>
            <a:r>
              <a:rPr lang="en-US" dirty="0" smtClean="0"/>
              <a:t>Stud adapter bracket</a:t>
            </a:r>
          </a:p>
          <a:p>
            <a:r>
              <a:rPr lang="en-US" dirty="0" smtClean="0"/>
              <a:t>Integrated Planar </a:t>
            </a:r>
            <a:r>
              <a:rPr lang="en-US" dirty="0" err="1" smtClean="0"/>
              <a:t>WallNet</a:t>
            </a:r>
            <a:endParaRPr lang="en-US" dirty="0" smtClean="0"/>
          </a:p>
          <a:p>
            <a:r>
              <a:rPr lang="en-US" dirty="0" smtClean="0"/>
              <a:t>Clarity Matrix </a:t>
            </a:r>
            <a:r>
              <a:rPr lang="en-US" dirty="0" err="1" smtClean="0"/>
              <a:t>MultiTouch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Clarity Matrix LCD Video Wall System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smtClean="0"/>
              <a:t>Accessories</a:t>
            </a:r>
            <a:endParaRPr lang="en-US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702258" y="2108473"/>
            <a:ext cx="2694511" cy="1879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CB tools in case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941430" y="2507396"/>
            <a:ext cx="1510055" cy="162101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9705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2764" y="138910"/>
            <a:ext cx="8924086" cy="464342"/>
          </a:xfrm>
        </p:spPr>
        <p:txBody>
          <a:bodyPr/>
          <a:lstStyle/>
          <a:p>
            <a:r>
              <a:rPr lang="en-US" dirty="0" smtClean="0"/>
              <a:t>Clarity </a:t>
            </a:r>
            <a:r>
              <a:rPr lang="en-US" dirty="0"/>
              <a:t>Matrix LCD Video Wall System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132452" y="641626"/>
            <a:ext cx="8678862" cy="373568"/>
          </a:xfrm>
        </p:spPr>
        <p:txBody>
          <a:bodyPr/>
          <a:lstStyle/>
          <a:p>
            <a:r>
              <a:rPr lang="en-US" dirty="0" smtClean="0"/>
              <a:t>Mounting options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5425" y="3820232"/>
            <a:ext cx="42464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600" dirty="0" smtClean="0">
                <a:latin typeface="Myriad Pro" panose="020B0503030403020204" pitchFamily="34" charset="0"/>
              </a:rPr>
              <a:t>Updated Planar </a:t>
            </a:r>
            <a:r>
              <a:rPr lang="en-US" sz="1600" dirty="0" err="1" smtClean="0">
                <a:latin typeface="Myriad Pro" panose="020B0503030403020204" pitchFamily="34" charset="0"/>
              </a:rPr>
              <a:t>EasyAxis</a:t>
            </a:r>
            <a:r>
              <a:rPr lang="en-US" sz="1600" dirty="0" smtClean="0">
                <a:latin typeface="Myriad Pro" panose="020B0503030403020204" pitchFamily="34" charset="0"/>
              </a:rPr>
              <a:t> Mounting System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38745" y="3820232"/>
            <a:ext cx="42356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600" dirty="0" smtClean="0">
                <a:latin typeface="Myriad Pro" panose="020B0503030403020204" pitchFamily="34" charset="0"/>
              </a:rPr>
              <a:t>Optional VESA mount hole pattern</a:t>
            </a:r>
          </a:p>
        </p:txBody>
      </p:sp>
      <p:pic>
        <p:nvPicPr>
          <p:cNvPr id="8" name="Picture 7" descr="46 vesa back.JPG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4559583" y="1374678"/>
            <a:ext cx="4314786" cy="2476039"/>
          </a:xfrm>
          <a:prstGeom prst="rect">
            <a:avLst/>
          </a:prstGeom>
        </p:spPr>
      </p:pic>
      <p:pic>
        <p:nvPicPr>
          <p:cNvPr id="9" name="Picture 8" descr="46l single panel back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195168" y="1376303"/>
            <a:ext cx="4325264" cy="2475645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5961997" y="1786620"/>
            <a:ext cx="1535723" cy="1588"/>
          </a:xfrm>
          <a:prstGeom prst="straightConnector1">
            <a:avLst/>
          </a:prstGeom>
          <a:ln w="38100">
            <a:solidFill>
              <a:schemeClr val="accent6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5916172" y="1819992"/>
            <a:ext cx="3982" cy="1563952"/>
          </a:xfrm>
          <a:prstGeom prst="straightConnector1">
            <a:avLst/>
          </a:prstGeom>
          <a:ln w="38100">
            <a:solidFill>
              <a:schemeClr val="accent6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868211" y="1894968"/>
            <a:ext cx="17232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en-US" sz="1600" dirty="0" smtClean="0">
                <a:solidFill>
                  <a:schemeClr val="bg2"/>
                </a:solidFill>
                <a:latin typeface="Myriad Pro" panose="020B0503030403020204" pitchFamily="34" charset="0"/>
              </a:rPr>
              <a:t>400 x 400 mm</a:t>
            </a:r>
          </a:p>
        </p:txBody>
      </p:sp>
    </p:spTree>
    <p:extLst>
      <p:ext uri="{BB962C8B-B14F-4D97-AF65-F5344CB8AC3E}">
        <p14:creationId xmlns:p14="http://schemas.microsoft.com/office/powerpoint/2010/main" val="224724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8343" y="2155998"/>
            <a:ext cx="7772400" cy="454479"/>
          </a:xfrm>
        </p:spPr>
        <p:txBody>
          <a:bodyPr/>
          <a:lstStyle/>
          <a:p>
            <a:r>
              <a:rPr lang="en-US" dirty="0" smtClean="0"/>
              <a:t>Clarity Matrix Sales Tools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33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/>
        <p:txBody>
          <a:bodyPr numCol="2" spcCol="182880"/>
          <a:lstStyle/>
          <a:p>
            <a:pPr lvl="0"/>
            <a:r>
              <a:rPr lang="en-US" dirty="0"/>
              <a:t>Clarity Matrix family web </a:t>
            </a:r>
            <a:r>
              <a:rPr lang="en-US" dirty="0" smtClean="0"/>
              <a:t>pages</a:t>
            </a:r>
          </a:p>
          <a:p>
            <a:r>
              <a:rPr lang="en-US" dirty="0" smtClean="0"/>
              <a:t>Clarity </a:t>
            </a:r>
            <a:r>
              <a:rPr lang="en-US" dirty="0"/>
              <a:t>Matrix Control </a:t>
            </a:r>
            <a:r>
              <a:rPr lang="en-US" dirty="0" smtClean="0"/>
              <a:t>Room product family brochure and datasheet</a:t>
            </a:r>
          </a:p>
          <a:p>
            <a:r>
              <a:rPr lang="en-US" dirty="0"/>
              <a:t>Clarity Matrix Digital </a:t>
            </a:r>
            <a:r>
              <a:rPr lang="en-US" dirty="0" smtClean="0"/>
              <a:t>Signage product family brochure and datasheet</a:t>
            </a:r>
          </a:p>
          <a:p>
            <a:r>
              <a:rPr lang="en-US" dirty="0"/>
              <a:t>Clarity Matrix </a:t>
            </a:r>
            <a:r>
              <a:rPr lang="en-US" dirty="0" smtClean="0"/>
              <a:t>3D brochure</a:t>
            </a:r>
          </a:p>
          <a:p>
            <a:r>
              <a:rPr lang="en-US" dirty="0" smtClean="0"/>
              <a:t>Clarity Matrix </a:t>
            </a:r>
            <a:r>
              <a:rPr lang="en-US" dirty="0" err="1" smtClean="0"/>
              <a:t>MultiTouch</a:t>
            </a:r>
            <a:r>
              <a:rPr lang="en-US" dirty="0" smtClean="0"/>
              <a:t> brochure </a:t>
            </a:r>
          </a:p>
          <a:p>
            <a:r>
              <a:rPr lang="en-US" dirty="0" smtClean="0"/>
              <a:t>Product presentations</a:t>
            </a:r>
          </a:p>
          <a:p>
            <a:r>
              <a:rPr lang="en-US" dirty="0" smtClean="0"/>
              <a:t>Product renderings</a:t>
            </a:r>
          </a:p>
          <a:p>
            <a:r>
              <a:rPr lang="en-US" dirty="0" smtClean="0"/>
              <a:t>CAD files with more configurations</a:t>
            </a:r>
          </a:p>
          <a:p>
            <a:r>
              <a:rPr lang="en-US" dirty="0" smtClean="0"/>
              <a:t>Product and service videos</a:t>
            </a:r>
          </a:p>
          <a:p>
            <a:pPr lvl="0"/>
            <a:r>
              <a:rPr lang="en-US" dirty="0" smtClean="0"/>
              <a:t>Specifications sheets</a:t>
            </a:r>
          </a:p>
          <a:p>
            <a:r>
              <a:rPr lang="en-US" dirty="0" smtClean="0"/>
              <a:t>Bid Specification document</a:t>
            </a:r>
          </a:p>
          <a:p>
            <a:r>
              <a:rPr lang="en-US" dirty="0" smtClean="0"/>
              <a:t>Competitive bubble chart</a:t>
            </a:r>
          </a:p>
          <a:p>
            <a:pPr lvl="0"/>
            <a:r>
              <a:rPr lang="en-US" dirty="0" smtClean="0"/>
              <a:t>Clarity Matrix Calculator</a:t>
            </a:r>
          </a:p>
          <a:p>
            <a:pPr lvl="0"/>
            <a:r>
              <a:rPr lang="en-US" dirty="0" smtClean="0"/>
              <a:t>Case studies website</a:t>
            </a:r>
          </a:p>
          <a:p>
            <a:pPr lvl="0"/>
            <a:r>
              <a:rPr lang="en-US" dirty="0" smtClean="0"/>
              <a:t>BIM files</a:t>
            </a: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Clarity </a:t>
            </a:r>
            <a:r>
              <a:rPr lang="en-US" dirty="0"/>
              <a:t>Matrix LCD Video Wall System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smtClean="0"/>
              <a:t>Sales tools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12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Clarity Matrix LCD Video Wall System Calculator</a:t>
            </a:r>
            <a:endParaRPr lang="en-US" dirty="0"/>
          </a:p>
        </p:txBody>
      </p:sp>
      <p:pic>
        <p:nvPicPr>
          <p:cNvPr id="6" name="Picture 5" descr="Matrix 2 calculator home screen shot1.jpg"/>
          <p:cNvPicPr>
            <a:picLocks noChangeAspect="1"/>
          </p:cNvPicPr>
          <p:nvPr/>
        </p:nvPicPr>
        <p:blipFill rotWithShape="1">
          <a:blip r:embed="rId2" cstate="screen"/>
          <a:srcRect t="7217"/>
          <a:stretch/>
        </p:blipFill>
        <p:spPr>
          <a:xfrm>
            <a:off x="2514610" y="1192591"/>
            <a:ext cx="3068707" cy="27461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Matrix 2 calculator extended screen shot1.jpg"/>
          <p:cNvPicPr>
            <a:picLocks noChangeAspect="1"/>
          </p:cNvPicPr>
          <p:nvPr/>
        </p:nvPicPr>
        <p:blipFill rotWithShape="1">
          <a:blip r:embed="rId3" cstate="screen"/>
          <a:srcRect t="4950"/>
          <a:stretch/>
        </p:blipFill>
        <p:spPr>
          <a:xfrm>
            <a:off x="5849189" y="1192591"/>
            <a:ext cx="2371614" cy="33601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 Placeholder 1"/>
          <p:cNvSpPr>
            <a:spLocks noGrp="1"/>
          </p:cNvSpPr>
          <p:nvPr>
            <p:ph type="body" sz="quarter" idx="20"/>
          </p:nvPr>
        </p:nvSpPr>
        <p:spPr>
          <a:xfrm>
            <a:off x="92773" y="650020"/>
            <a:ext cx="8678862" cy="373568"/>
          </a:xfrm>
        </p:spPr>
        <p:txBody>
          <a:bodyPr/>
          <a:lstStyle/>
          <a:p>
            <a:r>
              <a:rPr lang="en-US" dirty="0" smtClean="0"/>
              <a:t>Configure your own Clarity Matrix Video Wall System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62764" y="1135026"/>
            <a:ext cx="215741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200" dirty="0"/>
              <a:t>The </a:t>
            </a:r>
            <a:r>
              <a:rPr lang="en-US" sz="1200" dirty="0">
                <a:hlinkClick r:id="rId4"/>
              </a:rPr>
              <a:t>Clarity® Matrix™ LCD Video Wall Calculator</a:t>
            </a:r>
            <a:r>
              <a:rPr lang="en-US" sz="1200" dirty="0"/>
              <a:t> allows </a:t>
            </a:r>
            <a:br>
              <a:rPr lang="en-US" sz="1200" dirty="0"/>
            </a:br>
            <a:r>
              <a:rPr lang="en-US" sz="1200" dirty="0"/>
              <a:t>users to configure and generate specification data, </a:t>
            </a:r>
            <a:br>
              <a:rPr lang="en-US" sz="1200" dirty="0"/>
            </a:br>
            <a:r>
              <a:rPr lang="en-US" sz="1200" dirty="0"/>
              <a:t>provides installation cabling diagrams, and simulates </a:t>
            </a:r>
            <a:br>
              <a:rPr lang="en-US" sz="1200" dirty="0"/>
            </a:br>
            <a:r>
              <a:rPr lang="en-US" sz="1200" dirty="0"/>
              <a:t>a finished custom Clarity Matrix LCD video wall array.</a:t>
            </a:r>
          </a:p>
          <a:p>
            <a:pPr>
              <a:buClr>
                <a:schemeClr val="accent6"/>
              </a:buClr>
            </a:pPr>
            <a:endParaRPr lang="en-US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0993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"/>
          <a:stretch/>
        </p:blipFill>
        <p:spPr>
          <a:xfrm>
            <a:off x="860963" y="92092"/>
            <a:ext cx="7422074" cy="454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94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trix 2 calculator export options.jpg"/>
          <p:cNvPicPr>
            <a:picLocks noChangeAspect="1"/>
          </p:cNvPicPr>
          <p:nvPr/>
        </p:nvPicPr>
        <p:blipFill rotWithShape="1">
          <a:blip r:embed="rId2" cstate="screen"/>
          <a:srcRect t="4950"/>
          <a:stretch/>
        </p:blipFill>
        <p:spPr>
          <a:xfrm>
            <a:off x="4170391" y="844868"/>
            <a:ext cx="2374941" cy="33601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Matrix 2 calculator mount schematic.jpg"/>
          <p:cNvPicPr>
            <a:picLocks noChangeAspect="1"/>
          </p:cNvPicPr>
          <p:nvPr/>
        </p:nvPicPr>
        <p:blipFill rotWithShape="1">
          <a:blip r:embed="rId3" cstate="screen"/>
          <a:srcRect t="8569"/>
          <a:stretch/>
        </p:blipFill>
        <p:spPr>
          <a:xfrm>
            <a:off x="309651" y="844868"/>
            <a:ext cx="3458382" cy="27060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Clarity Matrix LCD Video Wall System Calculator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19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30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36079" y="1352034"/>
            <a:ext cx="5559921" cy="685800"/>
          </a:xfrm>
        </p:spPr>
        <p:txBody>
          <a:bodyPr numCol="2"/>
          <a:lstStyle/>
          <a:p>
            <a:pPr marL="68263" indent="0">
              <a:buNone/>
            </a:pPr>
            <a:r>
              <a:rPr lang="en-US" dirty="0" smtClean="0"/>
              <a:t>Primary Audiences</a:t>
            </a:r>
          </a:p>
          <a:p>
            <a:r>
              <a:rPr lang="en-US" dirty="0" smtClean="0"/>
              <a:t>Retail</a:t>
            </a:r>
          </a:p>
          <a:p>
            <a:r>
              <a:rPr lang="en-US" dirty="0" smtClean="0"/>
              <a:t>Corporate</a:t>
            </a:r>
          </a:p>
          <a:p>
            <a:r>
              <a:rPr lang="en-US" dirty="0" smtClean="0"/>
              <a:t>Higher education</a:t>
            </a:r>
          </a:p>
          <a:p>
            <a:r>
              <a:rPr lang="en-US" dirty="0" smtClean="0"/>
              <a:t>Military</a:t>
            </a:r>
          </a:p>
          <a:p>
            <a:pPr marL="68263" lvl="0" indent="0">
              <a:buNone/>
            </a:pPr>
            <a:endParaRPr lang="en-US" dirty="0" smtClean="0"/>
          </a:p>
          <a:p>
            <a:pPr marL="68263" lvl="0" indent="0">
              <a:buNone/>
            </a:pPr>
            <a:r>
              <a:rPr lang="en-US" dirty="0" smtClean="0"/>
              <a:t>Common Applications</a:t>
            </a:r>
          </a:p>
          <a:p>
            <a:pPr lvl="0"/>
            <a:r>
              <a:rPr lang="en-US" dirty="0" smtClean="0"/>
              <a:t>Digital signage</a:t>
            </a:r>
          </a:p>
          <a:p>
            <a:pPr lvl="0"/>
            <a:r>
              <a:rPr lang="en-US" dirty="0" smtClean="0"/>
              <a:t>Command and control</a:t>
            </a:r>
          </a:p>
          <a:p>
            <a:pPr lvl="0"/>
            <a:r>
              <a:rPr lang="en-US" dirty="0" smtClean="0"/>
              <a:t>Corporate communications</a:t>
            </a:r>
          </a:p>
          <a:p>
            <a:pPr lvl="0"/>
            <a:r>
              <a:rPr lang="en-US" dirty="0" smtClean="0"/>
              <a:t>Entertainment</a:t>
            </a: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Clarity Matrix LCD Video Wall System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smtClean="0"/>
              <a:t>Target audiences and applications</a:t>
            </a:r>
            <a:endParaRPr lang="en-US" dirty="0"/>
          </a:p>
        </p:txBody>
      </p:sp>
      <p:pic>
        <p:nvPicPr>
          <p:cNvPr id="12" name="Picture 11" descr="Img2191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415315" y="609060"/>
            <a:ext cx="1354111" cy="9010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 descr="Costar vwall image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5959933" y="1636753"/>
            <a:ext cx="1322284" cy="8583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 descr="bar_baseball.jp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>
            <a:off x="7415316" y="2620935"/>
            <a:ext cx="1354111" cy="8519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 descr="SED_9664.jpg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>
            <a:off x="5959932" y="3598754"/>
            <a:ext cx="1322284" cy="8273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 descr="Clayco-Conference-Room1.jpg"/>
          <p:cNvPicPr>
            <a:picLocks noChangeAspect="1"/>
          </p:cNvPicPr>
          <p:nvPr/>
        </p:nvPicPr>
        <p:blipFill>
          <a:blip r:embed="rId7" cstate="screen"/>
          <a:srcRect/>
          <a:stretch>
            <a:fillRect/>
          </a:stretch>
        </p:blipFill>
        <p:spPr>
          <a:xfrm>
            <a:off x="5945806" y="2620935"/>
            <a:ext cx="1336410" cy="8519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 descr="SS7_4349.jpg"/>
          <p:cNvPicPr>
            <a:picLocks noChangeAspect="1"/>
          </p:cNvPicPr>
          <p:nvPr/>
        </p:nvPicPr>
        <p:blipFill>
          <a:blip r:embed="rId8" cstate="screen"/>
          <a:srcRect/>
          <a:stretch>
            <a:fillRect/>
          </a:stretch>
        </p:blipFill>
        <p:spPr>
          <a:xfrm>
            <a:off x="7415315" y="1637618"/>
            <a:ext cx="1354111" cy="8574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 descr="OKC Entrance1.jpg"/>
          <p:cNvPicPr>
            <a:picLocks noChangeAspect="1"/>
          </p:cNvPicPr>
          <p:nvPr/>
        </p:nvPicPr>
        <p:blipFill>
          <a:blip r:embed="rId9" cstate="screen"/>
          <a:srcRect/>
          <a:stretch>
            <a:fillRect/>
          </a:stretch>
        </p:blipFill>
        <p:spPr>
          <a:xfrm>
            <a:off x="4556042" y="3598754"/>
            <a:ext cx="1270790" cy="8260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 descr="hsv_video_wall_right.jpg"/>
          <p:cNvPicPr>
            <a:picLocks noChangeAspect="1"/>
          </p:cNvPicPr>
          <p:nvPr/>
        </p:nvPicPr>
        <p:blipFill>
          <a:blip r:embed="rId10" cstate="screen"/>
          <a:srcRect/>
          <a:stretch>
            <a:fillRect/>
          </a:stretch>
        </p:blipFill>
        <p:spPr>
          <a:xfrm>
            <a:off x="7415316" y="3598755"/>
            <a:ext cx="1358393" cy="8260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2324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laritymatrixg2-architecture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25425" y="1152926"/>
            <a:ext cx="6182370" cy="2921864"/>
          </a:xfrm>
          <a:prstGeom prst="rect">
            <a:avLst/>
          </a:prstGeom>
          <a:ln>
            <a:noFill/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3535133" y="1020781"/>
            <a:ext cx="2560867" cy="1064118"/>
          </a:xfrm>
        </p:spPr>
        <p:txBody>
          <a:bodyPr/>
          <a:lstStyle/>
          <a:p>
            <a:pPr lvl="0">
              <a:spcBef>
                <a:spcPts val="300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n-US" sz="1200" dirty="0" smtClean="0"/>
              <a:t>Clarity Matrix LCD Modules</a:t>
            </a:r>
          </a:p>
          <a:p>
            <a:pPr lvl="0">
              <a:spcBef>
                <a:spcPts val="300"/>
              </a:spcBef>
              <a:buClr>
                <a:schemeClr val="tx1"/>
              </a:buClr>
            </a:pPr>
            <a:r>
              <a:rPr lang="en-US" sz="1200" dirty="0" smtClean="0"/>
              <a:t>Slim, light-weight design</a:t>
            </a:r>
          </a:p>
          <a:p>
            <a:pPr lvl="0">
              <a:spcBef>
                <a:spcPts val="300"/>
              </a:spcBef>
              <a:buClr>
                <a:schemeClr val="tx1"/>
              </a:buClr>
            </a:pPr>
            <a:r>
              <a:rPr lang="en-US" sz="1200" dirty="0" smtClean="0"/>
              <a:t>Includes Planar® </a:t>
            </a:r>
            <a:r>
              <a:rPr lang="en-US" sz="1200" dirty="0" err="1" smtClean="0"/>
              <a:t>EasyAxis</a:t>
            </a:r>
            <a:r>
              <a:rPr lang="en-US" sz="1200" dirty="0" smtClean="0"/>
              <a:t>™ Mounting System for perfect panel-to-panel alignment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2764" y="138910"/>
            <a:ext cx="8861096" cy="464342"/>
          </a:xfrm>
        </p:spPr>
        <p:txBody>
          <a:bodyPr/>
          <a:lstStyle/>
          <a:p>
            <a:r>
              <a:rPr lang="en-US" dirty="0" smtClean="0"/>
              <a:t>Clarity Matrix LCD Video Wall System Components</a:t>
            </a:r>
            <a:endParaRPr lang="en-US" dirty="0"/>
          </a:p>
        </p:txBody>
      </p:sp>
      <p:sp>
        <p:nvSpPr>
          <p:cNvPr id="12" name="Text Placeholder 3"/>
          <p:cNvSpPr txBox="1">
            <a:spLocks/>
          </p:cNvSpPr>
          <p:nvPr/>
        </p:nvSpPr>
        <p:spPr>
          <a:xfrm>
            <a:off x="6323905" y="1041093"/>
            <a:ext cx="2699955" cy="1454925"/>
          </a:xfrm>
          <a:prstGeom prst="rect">
            <a:avLst/>
          </a:prstGeom>
        </p:spPr>
        <p:txBody>
          <a:bodyPr/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FF0000"/>
              </a:buClr>
              <a:buSzPct val="9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9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spcBef>
                <a:spcPts val="300"/>
              </a:spcBef>
              <a:buClr>
                <a:schemeClr val="tx1"/>
              </a:buClr>
              <a:buFont typeface="+mj-lt"/>
              <a:buAutoNum type="arabicPeriod" startAt="2"/>
            </a:pPr>
            <a:r>
              <a:rPr lang="en-US" sz="1200" dirty="0" smtClean="0"/>
              <a:t>Quad Controller Module</a:t>
            </a:r>
          </a:p>
          <a:p>
            <a:pPr>
              <a:spcBef>
                <a:spcPts val="300"/>
              </a:spcBef>
              <a:buClr>
                <a:schemeClr val="tx1"/>
              </a:buClr>
            </a:pPr>
            <a:r>
              <a:rPr lang="en-US" sz="1200" dirty="0" smtClean="0"/>
              <a:t>1U rack mountable module drives up to 4 panels</a:t>
            </a:r>
          </a:p>
          <a:p>
            <a:pPr>
              <a:spcBef>
                <a:spcPts val="300"/>
              </a:spcBef>
              <a:buClr>
                <a:schemeClr val="tx1"/>
              </a:buClr>
            </a:pPr>
            <a:r>
              <a:rPr lang="en-US" sz="1200" dirty="0" smtClean="0"/>
              <a:t>Carries video and control signals over one shielded Cat 6 per cable</a:t>
            </a:r>
          </a:p>
          <a:p>
            <a:pPr>
              <a:spcBef>
                <a:spcPts val="300"/>
              </a:spcBef>
              <a:buClr>
                <a:schemeClr val="tx1"/>
              </a:buClr>
            </a:pPr>
            <a:r>
              <a:rPr lang="en-US" sz="1200" dirty="0"/>
              <a:t>Planar® Big Picture Plus™ Video Wall Processor</a:t>
            </a:r>
          </a:p>
        </p:txBody>
      </p:sp>
      <p:sp>
        <p:nvSpPr>
          <p:cNvPr id="13" name="Text Placeholder 3"/>
          <p:cNvSpPr txBox="1">
            <a:spLocks/>
          </p:cNvSpPr>
          <p:nvPr/>
        </p:nvSpPr>
        <p:spPr>
          <a:xfrm>
            <a:off x="6333190" y="3409950"/>
            <a:ext cx="2714380" cy="873835"/>
          </a:xfrm>
          <a:prstGeom prst="rect">
            <a:avLst/>
          </a:prstGeom>
        </p:spPr>
        <p:txBody>
          <a:bodyPr/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FF0000"/>
              </a:buClr>
              <a:buSzPct val="9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9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spcBef>
                <a:spcPts val="300"/>
              </a:spcBef>
              <a:buClr>
                <a:schemeClr val="tx1"/>
              </a:buClr>
              <a:buFont typeface="+mj-lt"/>
              <a:buAutoNum type="arabicPeriod" startAt="3"/>
            </a:pPr>
            <a:r>
              <a:rPr lang="en-US" sz="1200" dirty="0" smtClean="0"/>
              <a:t>Power Supply Module</a:t>
            </a:r>
          </a:p>
          <a:p>
            <a:pPr>
              <a:spcBef>
                <a:spcPts val="300"/>
              </a:spcBef>
              <a:buClr>
                <a:schemeClr val="tx1"/>
              </a:buClr>
            </a:pPr>
            <a:r>
              <a:rPr lang="en-US" sz="1200" dirty="0" smtClean="0"/>
              <a:t>1u rack mount module can Drive 4, 6, or 8 panels</a:t>
            </a:r>
          </a:p>
          <a:p>
            <a:pPr>
              <a:spcBef>
                <a:spcPts val="300"/>
              </a:spcBef>
              <a:buClr>
                <a:schemeClr val="tx1"/>
              </a:buClr>
            </a:pPr>
            <a:r>
              <a:rPr lang="en-US" sz="1200" dirty="0" smtClean="0"/>
              <a:t>n+1 redundant supply option</a:t>
            </a:r>
          </a:p>
        </p:txBody>
      </p:sp>
      <p:sp>
        <p:nvSpPr>
          <p:cNvPr id="14" name="Text Placeholder 3"/>
          <p:cNvSpPr txBox="1">
            <a:spLocks/>
          </p:cNvSpPr>
          <p:nvPr/>
        </p:nvSpPr>
        <p:spPr>
          <a:xfrm>
            <a:off x="3686829" y="3581882"/>
            <a:ext cx="2711700" cy="701904"/>
          </a:xfrm>
          <a:prstGeom prst="rect">
            <a:avLst/>
          </a:prstGeom>
        </p:spPr>
        <p:txBody>
          <a:bodyPr/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FF0000"/>
              </a:buClr>
              <a:buSzPct val="9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9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spcBef>
                <a:spcPts val="300"/>
              </a:spcBef>
              <a:buClr>
                <a:schemeClr val="tx1"/>
              </a:buClr>
              <a:buFont typeface="+mj-lt"/>
              <a:buAutoNum type="arabicPeriod" startAt="4"/>
            </a:pPr>
            <a:r>
              <a:rPr lang="en-US" sz="1200" dirty="0" smtClean="0"/>
              <a:t>Power &amp; Data Cables</a:t>
            </a:r>
          </a:p>
          <a:p>
            <a:pPr>
              <a:spcBef>
                <a:spcPts val="300"/>
              </a:spcBef>
              <a:buClr>
                <a:schemeClr val="tx1"/>
              </a:buClr>
            </a:pPr>
            <a:r>
              <a:rPr lang="en-US" sz="1200" dirty="0" smtClean="0"/>
              <a:t>1 Power cable per 4-8 panels</a:t>
            </a:r>
          </a:p>
          <a:p>
            <a:pPr>
              <a:spcBef>
                <a:spcPts val="300"/>
              </a:spcBef>
              <a:buClr>
                <a:schemeClr val="tx1"/>
              </a:buClr>
            </a:pPr>
            <a:r>
              <a:rPr lang="en-US" sz="1200" dirty="0" smtClean="0"/>
              <a:t>1 x Cat6 Cable per panel</a:t>
            </a:r>
            <a:endParaRPr lang="en-US" sz="1200" dirty="0"/>
          </a:p>
        </p:txBody>
      </p:sp>
      <p:sp>
        <p:nvSpPr>
          <p:cNvPr id="16" name="Oval 65"/>
          <p:cNvSpPr>
            <a:spLocks noChangeArrowheads="1"/>
          </p:cNvSpPr>
          <p:nvPr/>
        </p:nvSpPr>
        <p:spPr bwMode="auto">
          <a:xfrm>
            <a:off x="2239446" y="1152926"/>
            <a:ext cx="317610" cy="299732"/>
          </a:xfrm>
          <a:prstGeom prst="ellipse">
            <a:avLst/>
          </a:prstGeom>
          <a:noFill/>
          <a:ln w="9525">
            <a:solidFill>
              <a:schemeClr val="accent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b="1" dirty="0">
                <a:solidFill>
                  <a:schemeClr val="accent6"/>
                </a:solidFill>
                <a:latin typeface="Myriad Pro" panose="020B0503030403020204" pitchFamily="34" charset="0"/>
              </a:rPr>
              <a:t>1</a:t>
            </a:r>
            <a:endParaRPr lang="en-US" b="1" dirty="0">
              <a:solidFill>
                <a:schemeClr val="accent6"/>
              </a:solidFill>
              <a:latin typeface="Myriad Pro" panose="020B0503030403020204" pitchFamily="34" charset="0"/>
            </a:endParaRPr>
          </a:p>
        </p:txBody>
      </p:sp>
      <p:sp>
        <p:nvSpPr>
          <p:cNvPr id="17" name="Oval 66"/>
          <p:cNvSpPr>
            <a:spLocks noChangeArrowheads="1"/>
          </p:cNvSpPr>
          <p:nvPr/>
        </p:nvSpPr>
        <p:spPr bwMode="auto">
          <a:xfrm>
            <a:off x="6333190" y="2836414"/>
            <a:ext cx="317610" cy="299732"/>
          </a:xfrm>
          <a:prstGeom prst="ellipse">
            <a:avLst/>
          </a:prstGeom>
          <a:noFill/>
          <a:ln w="9525">
            <a:solidFill>
              <a:schemeClr val="accent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b="1" dirty="0" smtClean="0">
                <a:solidFill>
                  <a:schemeClr val="accent6"/>
                </a:solidFill>
                <a:latin typeface="Myriad Pro" panose="020B0503030403020204" pitchFamily="34" charset="0"/>
              </a:rPr>
              <a:t>3</a:t>
            </a:r>
            <a:endParaRPr lang="en-US" b="1" dirty="0">
              <a:solidFill>
                <a:schemeClr val="accent6"/>
              </a:solidFill>
              <a:latin typeface="Myriad Pro" panose="020B0503030403020204" pitchFamily="34" charset="0"/>
            </a:endParaRPr>
          </a:p>
        </p:txBody>
      </p:sp>
      <p:sp>
        <p:nvSpPr>
          <p:cNvPr id="18" name="Oval 67"/>
          <p:cNvSpPr>
            <a:spLocks noChangeArrowheads="1"/>
          </p:cNvSpPr>
          <p:nvPr/>
        </p:nvSpPr>
        <p:spPr bwMode="auto">
          <a:xfrm>
            <a:off x="6323905" y="2487071"/>
            <a:ext cx="317610" cy="299732"/>
          </a:xfrm>
          <a:prstGeom prst="ellipse">
            <a:avLst/>
          </a:prstGeom>
          <a:noFill/>
          <a:ln w="9525">
            <a:solidFill>
              <a:schemeClr val="accent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b="1" dirty="0" smtClean="0">
                <a:solidFill>
                  <a:schemeClr val="accent6"/>
                </a:solidFill>
                <a:latin typeface="Myriad Pro" panose="020B0503030403020204" pitchFamily="34" charset="0"/>
              </a:rPr>
              <a:t>2</a:t>
            </a:r>
            <a:endParaRPr lang="en-US" b="1" dirty="0">
              <a:solidFill>
                <a:schemeClr val="accent6"/>
              </a:solidFill>
              <a:latin typeface="Myriad Pro" panose="020B0503030403020204" pitchFamily="34" charset="0"/>
            </a:endParaRPr>
          </a:p>
        </p:txBody>
      </p:sp>
      <p:sp>
        <p:nvSpPr>
          <p:cNvPr id="19" name="Oval 68"/>
          <p:cNvSpPr>
            <a:spLocks noChangeArrowheads="1"/>
          </p:cNvSpPr>
          <p:nvPr/>
        </p:nvSpPr>
        <p:spPr bwMode="auto">
          <a:xfrm>
            <a:off x="3818177" y="3132884"/>
            <a:ext cx="317610" cy="299732"/>
          </a:xfrm>
          <a:prstGeom prst="ellipse">
            <a:avLst/>
          </a:prstGeom>
          <a:noFill/>
          <a:ln w="9525">
            <a:solidFill>
              <a:schemeClr val="accent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b="1" dirty="0" smtClean="0">
                <a:solidFill>
                  <a:schemeClr val="accent6"/>
                </a:solidFill>
                <a:latin typeface="Myriad Pro" panose="020B0503030403020204" pitchFamily="34" charset="0"/>
              </a:rPr>
              <a:t>4</a:t>
            </a:r>
            <a:endParaRPr lang="en-US" b="1" dirty="0">
              <a:solidFill>
                <a:schemeClr val="accent6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13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ight Template">
  <a:themeElements>
    <a:clrScheme name="Leyard-Planar Light">
      <a:dk1>
        <a:srgbClr val="3C3C3C"/>
      </a:dk1>
      <a:lt1>
        <a:srgbClr val="3C3C3C"/>
      </a:lt1>
      <a:dk2>
        <a:srgbClr val="FFFFFF"/>
      </a:dk2>
      <a:lt2>
        <a:srgbClr val="3C3C3C"/>
      </a:lt2>
      <a:accent1>
        <a:srgbClr val="ED661A"/>
      </a:accent1>
      <a:accent2>
        <a:srgbClr val="26B8E7"/>
      </a:accent2>
      <a:accent3>
        <a:srgbClr val="961D24"/>
      </a:accent3>
      <a:accent4>
        <a:srgbClr val="003F66"/>
      </a:accent4>
      <a:accent5>
        <a:srgbClr val="8BC53F"/>
      </a:accent5>
      <a:accent6>
        <a:srgbClr val="E4011C"/>
      </a:accent6>
      <a:hlink>
        <a:srgbClr val="ED661A"/>
      </a:hlink>
      <a:folHlink>
        <a:srgbClr val="ED661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347663" indent="-347663">
          <a:buClr>
            <a:schemeClr val="accent6"/>
          </a:buClr>
          <a:buFont typeface="Wingdings" pitchFamily="2" charset="2"/>
          <a:buChar char="§"/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234 PLNR.Corp-Prsntn_PPT-OverviewREV3" id="{1BDB488D-6133-1F49-ADFB-72ED2A5EF0B0}" vid="{E1B4EB7E-851D-B544-9D93-99CC8929C11C}"/>
    </a:ext>
  </a:ext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Planar">
      <a:dk1>
        <a:sysClr val="windowText" lastClr="000000"/>
      </a:dk1>
      <a:lt1>
        <a:sysClr val="window" lastClr="FFFFFF"/>
      </a:lt1>
      <a:dk2>
        <a:srgbClr val="004165"/>
      </a:dk2>
      <a:lt2>
        <a:srgbClr val="005B8D"/>
      </a:lt2>
      <a:accent1>
        <a:srgbClr val="0082CB"/>
      </a:accent1>
      <a:accent2>
        <a:srgbClr val="004165"/>
      </a:accent2>
      <a:accent3>
        <a:srgbClr val="265F7E"/>
      </a:accent3>
      <a:accent4>
        <a:srgbClr val="004165"/>
      </a:accent4>
      <a:accent5>
        <a:srgbClr val="005B8D"/>
      </a:accent5>
      <a:accent6>
        <a:srgbClr val="F47B20"/>
      </a:accent6>
      <a:hlink>
        <a:srgbClr val="005B8D"/>
      </a:hlink>
      <a:folHlink>
        <a:srgbClr val="F47B2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ection Slide Light Red Master">
  <a:themeElements>
    <a:clrScheme name="Custom 6">
      <a:dk1>
        <a:srgbClr val="F57A20"/>
      </a:dk1>
      <a:lt1>
        <a:srgbClr val="3C3C3C"/>
      </a:lt1>
      <a:dk2>
        <a:srgbClr val="FFFFFF"/>
      </a:dk2>
      <a:lt2>
        <a:srgbClr val="3C3C3C"/>
      </a:lt2>
      <a:accent1>
        <a:srgbClr val="3C3C3C"/>
      </a:accent1>
      <a:accent2>
        <a:srgbClr val="3C3C3C"/>
      </a:accent2>
      <a:accent3>
        <a:srgbClr val="3C3C3C"/>
      </a:accent3>
      <a:accent4>
        <a:srgbClr val="3C3C3C"/>
      </a:accent4>
      <a:accent5>
        <a:srgbClr val="3C3C3C"/>
      </a:accent5>
      <a:accent6>
        <a:srgbClr val="FEFFFF"/>
      </a:accent6>
      <a:hlink>
        <a:srgbClr val="F57A20"/>
      </a:hlink>
      <a:folHlink>
        <a:srgbClr val="F57A2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347663" indent="-347663">
          <a:buClr>
            <a:schemeClr val="accent6"/>
          </a:buClr>
          <a:buFont typeface="Wingdings" pitchFamily="2" charset="2"/>
          <a:buChar char="§"/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234 PLNR.Corp-Prsntn_PPT-OverviewREV3" id="{1BDB488D-6133-1F49-ADFB-72ED2A5EF0B0}" vid="{26E2CEC5-0FD1-7340-9E58-A98A62701D27}"/>
    </a:ext>
  </a:extLst>
</a:theme>
</file>

<file path=ppt/theme/theme3.xml><?xml version="1.0" encoding="utf-8"?>
<a:theme xmlns:a="http://schemas.openxmlformats.org/drawingml/2006/main" name="Section Slide Light Green Master">
  <a:themeElements>
    <a:clrScheme name="Custom 6">
      <a:dk1>
        <a:srgbClr val="F57A20"/>
      </a:dk1>
      <a:lt1>
        <a:srgbClr val="3C3C3C"/>
      </a:lt1>
      <a:dk2>
        <a:srgbClr val="FFFFFF"/>
      </a:dk2>
      <a:lt2>
        <a:srgbClr val="3C3C3C"/>
      </a:lt2>
      <a:accent1>
        <a:srgbClr val="3C3C3C"/>
      </a:accent1>
      <a:accent2>
        <a:srgbClr val="3C3C3C"/>
      </a:accent2>
      <a:accent3>
        <a:srgbClr val="3C3C3C"/>
      </a:accent3>
      <a:accent4>
        <a:srgbClr val="3C3C3C"/>
      </a:accent4>
      <a:accent5>
        <a:srgbClr val="3C3C3C"/>
      </a:accent5>
      <a:accent6>
        <a:srgbClr val="FEFFFF"/>
      </a:accent6>
      <a:hlink>
        <a:srgbClr val="F57A20"/>
      </a:hlink>
      <a:folHlink>
        <a:srgbClr val="F57A2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347663" indent="-347663">
          <a:buClr>
            <a:schemeClr val="accent6"/>
          </a:buClr>
          <a:buFont typeface="Wingdings" pitchFamily="2" charset="2"/>
          <a:buChar char="§"/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234 PLNR.Corp-Prsntn_PPT-OverviewREV3" id="{1BDB488D-6133-1F49-ADFB-72ED2A5EF0B0}" vid="{8CAA7245-137C-3E4B-B22E-6B0396E4E14D}"/>
    </a:ext>
  </a:extLst>
</a:theme>
</file>

<file path=ppt/theme/theme4.xml><?xml version="1.0" encoding="utf-8"?>
<a:theme xmlns:a="http://schemas.openxmlformats.org/drawingml/2006/main" name="Section Slide Light Blue Master">
  <a:themeElements>
    <a:clrScheme name="Custom 6">
      <a:dk1>
        <a:srgbClr val="F57A20"/>
      </a:dk1>
      <a:lt1>
        <a:srgbClr val="3C3C3C"/>
      </a:lt1>
      <a:dk2>
        <a:srgbClr val="FFFFFF"/>
      </a:dk2>
      <a:lt2>
        <a:srgbClr val="3C3C3C"/>
      </a:lt2>
      <a:accent1>
        <a:srgbClr val="3C3C3C"/>
      </a:accent1>
      <a:accent2>
        <a:srgbClr val="3C3C3C"/>
      </a:accent2>
      <a:accent3>
        <a:srgbClr val="3C3C3C"/>
      </a:accent3>
      <a:accent4>
        <a:srgbClr val="3C3C3C"/>
      </a:accent4>
      <a:accent5>
        <a:srgbClr val="3C3C3C"/>
      </a:accent5>
      <a:accent6>
        <a:srgbClr val="FEFFFF"/>
      </a:accent6>
      <a:hlink>
        <a:srgbClr val="F57A20"/>
      </a:hlink>
      <a:folHlink>
        <a:srgbClr val="F57A2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347663" indent="-347663">
          <a:buClr>
            <a:schemeClr val="accent6"/>
          </a:buClr>
          <a:buFont typeface="Wingdings" pitchFamily="2" charset="2"/>
          <a:buChar char="§"/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234 PLNR.Corp-Prsntn_PPT-OverviewREV3" id="{1BDB488D-6133-1F49-ADFB-72ED2A5EF0B0}" vid="{DA1532E2-42C4-9043-8A5E-18C788D6E8DA}"/>
    </a:ext>
  </a:extLst>
</a:theme>
</file>

<file path=ppt/theme/theme5.xml><?xml version="1.0" encoding="utf-8"?>
<a:theme xmlns:a="http://schemas.openxmlformats.org/drawingml/2006/main" name="Section Slide Light Grey Master">
  <a:themeElements>
    <a:clrScheme name="Custom 6">
      <a:dk1>
        <a:srgbClr val="F57A20"/>
      </a:dk1>
      <a:lt1>
        <a:srgbClr val="3C3C3C"/>
      </a:lt1>
      <a:dk2>
        <a:srgbClr val="FFFFFF"/>
      </a:dk2>
      <a:lt2>
        <a:srgbClr val="3C3C3C"/>
      </a:lt2>
      <a:accent1>
        <a:srgbClr val="3C3C3C"/>
      </a:accent1>
      <a:accent2>
        <a:srgbClr val="3C3C3C"/>
      </a:accent2>
      <a:accent3>
        <a:srgbClr val="3C3C3C"/>
      </a:accent3>
      <a:accent4>
        <a:srgbClr val="3C3C3C"/>
      </a:accent4>
      <a:accent5>
        <a:srgbClr val="3C3C3C"/>
      </a:accent5>
      <a:accent6>
        <a:srgbClr val="FEFFFF"/>
      </a:accent6>
      <a:hlink>
        <a:srgbClr val="F57A20"/>
      </a:hlink>
      <a:folHlink>
        <a:srgbClr val="F57A2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347663" indent="-347663">
          <a:buClr>
            <a:schemeClr val="accent6"/>
          </a:buClr>
          <a:buFont typeface="Wingdings" pitchFamily="2" charset="2"/>
          <a:buChar char="§"/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234 PLNR.Corp-Prsntn_PPT-OverviewREV3" id="{1BDB488D-6133-1F49-ADFB-72ED2A5EF0B0}" vid="{70AEEF16-396E-A44F-B512-B521D3C47017}"/>
    </a:ext>
  </a:extLst>
</a:theme>
</file>

<file path=ppt/theme/theme6.xml><?xml version="1.0" encoding="utf-8"?>
<a:theme xmlns:a="http://schemas.openxmlformats.org/drawingml/2006/main" name="Section Slide Red Master">
  <a:themeElements>
    <a:clrScheme name="Custom 4 1">
      <a:dk1>
        <a:srgbClr val="FFFFFF"/>
      </a:dk1>
      <a:lt1>
        <a:srgbClr val="FFFFFF"/>
      </a:lt1>
      <a:dk2>
        <a:srgbClr val="3C3C3C"/>
      </a:dk2>
      <a:lt2>
        <a:srgbClr val="3C3C3C"/>
      </a:lt2>
      <a:accent1>
        <a:srgbClr val="EE4036"/>
      </a:accent1>
      <a:accent2>
        <a:srgbClr val="A9AAA9"/>
      </a:accent2>
      <a:accent3>
        <a:srgbClr val="F57A20"/>
      </a:accent3>
      <a:accent4>
        <a:srgbClr val="757675"/>
      </a:accent4>
      <a:accent5>
        <a:srgbClr val="F15929"/>
      </a:accent5>
      <a:accent6>
        <a:srgbClr val="EE4036"/>
      </a:accent6>
      <a:hlink>
        <a:srgbClr val="EE4036"/>
      </a:hlink>
      <a:folHlink>
        <a:srgbClr val="EE403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347663" indent="-347663">
          <a:buClr>
            <a:schemeClr val="accent6"/>
          </a:buClr>
          <a:buFont typeface="Wingdings" pitchFamily="2" charset="2"/>
          <a:buChar char="§"/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234 PLNR.Corp-Prsntn_PPT-OverviewREV3" id="{1BDB488D-6133-1F49-ADFB-72ED2A5EF0B0}" vid="{E5274D5A-C1D7-CC4E-B430-018E14F66D87}"/>
    </a:ext>
  </a:extLst>
</a:theme>
</file>

<file path=ppt/theme/theme7.xml><?xml version="1.0" encoding="utf-8"?>
<a:theme xmlns:a="http://schemas.openxmlformats.org/drawingml/2006/main" name="Section Slide Green Master">
  <a:themeElements>
    <a:clrScheme name="Custom 4 1">
      <a:dk1>
        <a:srgbClr val="FFFFFF"/>
      </a:dk1>
      <a:lt1>
        <a:srgbClr val="FFFFFF"/>
      </a:lt1>
      <a:dk2>
        <a:srgbClr val="3C3C3C"/>
      </a:dk2>
      <a:lt2>
        <a:srgbClr val="3C3C3C"/>
      </a:lt2>
      <a:accent1>
        <a:srgbClr val="EE4036"/>
      </a:accent1>
      <a:accent2>
        <a:srgbClr val="A9AAA9"/>
      </a:accent2>
      <a:accent3>
        <a:srgbClr val="F57A20"/>
      </a:accent3>
      <a:accent4>
        <a:srgbClr val="757675"/>
      </a:accent4>
      <a:accent5>
        <a:srgbClr val="F15929"/>
      </a:accent5>
      <a:accent6>
        <a:srgbClr val="EE4036"/>
      </a:accent6>
      <a:hlink>
        <a:srgbClr val="EE4036"/>
      </a:hlink>
      <a:folHlink>
        <a:srgbClr val="EE403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347663" indent="-347663">
          <a:buClr>
            <a:schemeClr val="accent6"/>
          </a:buClr>
          <a:buFont typeface="Wingdings" pitchFamily="2" charset="2"/>
          <a:buChar char="§"/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234 PLNR.Corp-Prsntn_PPT-OverviewREV3" id="{1BDB488D-6133-1F49-ADFB-72ED2A5EF0B0}" vid="{B2CDCA9E-BB0C-A040-919A-4639699160EC}"/>
    </a:ext>
  </a:extLst>
</a:theme>
</file>

<file path=ppt/theme/theme8.xml><?xml version="1.0" encoding="utf-8"?>
<a:theme xmlns:a="http://schemas.openxmlformats.org/drawingml/2006/main" name="Section Slide Blue Master">
  <a:themeElements>
    <a:clrScheme name="Custom 4 1">
      <a:dk1>
        <a:srgbClr val="FFFFFF"/>
      </a:dk1>
      <a:lt1>
        <a:srgbClr val="FFFFFF"/>
      </a:lt1>
      <a:dk2>
        <a:srgbClr val="3C3C3C"/>
      </a:dk2>
      <a:lt2>
        <a:srgbClr val="3C3C3C"/>
      </a:lt2>
      <a:accent1>
        <a:srgbClr val="EE4036"/>
      </a:accent1>
      <a:accent2>
        <a:srgbClr val="A9AAA9"/>
      </a:accent2>
      <a:accent3>
        <a:srgbClr val="F57A20"/>
      </a:accent3>
      <a:accent4>
        <a:srgbClr val="757675"/>
      </a:accent4>
      <a:accent5>
        <a:srgbClr val="F15929"/>
      </a:accent5>
      <a:accent6>
        <a:srgbClr val="EE4036"/>
      </a:accent6>
      <a:hlink>
        <a:srgbClr val="EE4036"/>
      </a:hlink>
      <a:folHlink>
        <a:srgbClr val="EE403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347663" indent="-347663">
          <a:buClr>
            <a:schemeClr val="accent6"/>
          </a:buClr>
          <a:buFont typeface="Wingdings" pitchFamily="2" charset="2"/>
          <a:buChar char="§"/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234 PLNR.Corp-Prsntn_PPT-OverviewREV3" id="{1BDB488D-6133-1F49-ADFB-72ED2A5EF0B0}" vid="{5F462444-045A-ED49-BDF0-F6EE8A9BB217}"/>
    </a:ext>
  </a:extLst>
</a:theme>
</file>

<file path=ppt/theme/theme9.xml><?xml version="1.0" encoding="utf-8"?>
<a:theme xmlns:a="http://schemas.openxmlformats.org/drawingml/2006/main" name="Section Slide Grey Master">
  <a:themeElements>
    <a:clrScheme name="Custom 4 1">
      <a:dk1>
        <a:srgbClr val="FFFFFF"/>
      </a:dk1>
      <a:lt1>
        <a:srgbClr val="FFFFFF"/>
      </a:lt1>
      <a:dk2>
        <a:srgbClr val="3C3C3C"/>
      </a:dk2>
      <a:lt2>
        <a:srgbClr val="3C3C3C"/>
      </a:lt2>
      <a:accent1>
        <a:srgbClr val="EE4036"/>
      </a:accent1>
      <a:accent2>
        <a:srgbClr val="A9AAA9"/>
      </a:accent2>
      <a:accent3>
        <a:srgbClr val="F57A20"/>
      </a:accent3>
      <a:accent4>
        <a:srgbClr val="757675"/>
      </a:accent4>
      <a:accent5>
        <a:srgbClr val="F15929"/>
      </a:accent5>
      <a:accent6>
        <a:srgbClr val="EE4036"/>
      </a:accent6>
      <a:hlink>
        <a:srgbClr val="EE4036"/>
      </a:hlink>
      <a:folHlink>
        <a:srgbClr val="EE403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347663" indent="-347663">
          <a:buClr>
            <a:schemeClr val="accent6"/>
          </a:buClr>
          <a:buFont typeface="Wingdings" pitchFamily="2" charset="2"/>
          <a:buChar char="§"/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234 PLNR.Corp-Prsntn_PPT-OverviewREV3" id="{1BDB488D-6133-1F49-ADFB-72ED2A5EF0B0}" vid="{43C90402-F253-9A46-AFF4-2F47271508BB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A8F88F4CBB024BB342962F6215470C" ma:contentTypeVersion="4" ma:contentTypeDescription="Create a new document." ma:contentTypeScope="" ma:versionID="f824fd14b168d41c7845c6c2d6644b08">
  <xsd:schema xmlns:xsd="http://www.w3.org/2001/XMLSchema" xmlns:p="http://schemas.microsoft.com/office/2006/metadata/properties" targetNamespace="http://schemas.microsoft.com/office/2006/metadata/properties" ma:root="true" ma:fieldsID="bfb85531492299a443187b2d09fe2a1b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43EBBA4E-D582-4D66-93E1-D95B26DEDCA3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5AD57AA-4DA0-47F1-8FED-9C84F0A4518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52EB246-FB5F-4B6F-BD62-5E5A485E8D1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2234 PLNR.Corp-Prsntn_PPT-OverviewREV3.potx</Template>
  <TotalTime>15773</TotalTime>
  <Words>2685</Words>
  <Application>Microsoft Office PowerPoint</Application>
  <PresentationFormat>On-screen Show (16:9)</PresentationFormat>
  <Paragraphs>660</Paragraphs>
  <Slides>71</Slides>
  <Notes>50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71</vt:i4>
      </vt:variant>
    </vt:vector>
  </HeadingPairs>
  <TitlesOfParts>
    <vt:vector size="88" baseType="lpstr">
      <vt:lpstr>Arial</vt:lpstr>
      <vt:lpstr>Bell Gothic Std Black</vt:lpstr>
      <vt:lpstr>Consolas</vt:lpstr>
      <vt:lpstr>helvetica</vt:lpstr>
      <vt:lpstr>Myriad Pro</vt:lpstr>
      <vt:lpstr>Times New Roman</vt:lpstr>
      <vt:lpstr>Wingdings</vt:lpstr>
      <vt:lpstr>Wingdings 2</vt:lpstr>
      <vt:lpstr>Light Template</vt:lpstr>
      <vt:lpstr>Section Slide Light Red Master</vt:lpstr>
      <vt:lpstr>Section Slide Light Green Master</vt:lpstr>
      <vt:lpstr>Section Slide Light Blue Master</vt:lpstr>
      <vt:lpstr>Section Slide Light Grey Master</vt:lpstr>
      <vt:lpstr>Section Slide Red Master</vt:lpstr>
      <vt:lpstr>Section Slide Green Master</vt:lpstr>
      <vt:lpstr>Section Slide Blue Master</vt:lpstr>
      <vt:lpstr>Section Slide Grey Master</vt:lpstr>
      <vt:lpstr>CLARITY MATRIX LCD VIDEO WALL SYSTEM</vt:lpstr>
      <vt:lpstr>LCD Technology</vt:lpstr>
      <vt:lpstr>Video Wall Applications</vt:lpstr>
      <vt:lpstr>Video Wall Applications</vt:lpstr>
      <vt:lpstr>Typical LCD Display Architecture</vt:lpstr>
      <vt:lpstr>Clarity Matrix LCD Video Wall System</vt:lpstr>
      <vt:lpstr>PowerPoint Presentation</vt:lpstr>
      <vt:lpstr>Clarity Matrix LCD Video Wall System</vt:lpstr>
      <vt:lpstr>Clarity Matrix LCD Video Wall System Components</vt:lpstr>
      <vt:lpstr>Clarity Matrix LCD Video Wall System</vt:lpstr>
      <vt:lpstr>Clarity Matrix LCD Video Wall System</vt:lpstr>
      <vt:lpstr>Clarity Matrix LCD Video Wall System</vt:lpstr>
      <vt:lpstr>Clarity Matrix LCD Video Wall System</vt:lpstr>
      <vt:lpstr>Clarity Matrix LCD Video Wall System</vt:lpstr>
      <vt:lpstr>Clarity Matrix LCD Video Wall System competitive positioning</vt:lpstr>
      <vt:lpstr>Ultra-Narrow Bezel LCD Comparison</vt:lpstr>
      <vt:lpstr>Clarity Matrix LCD Video Wall System</vt:lpstr>
      <vt:lpstr>Clarity Matrix LCD Video Wall System</vt:lpstr>
      <vt:lpstr>Clarity Matrix LCD Video Wall System</vt:lpstr>
      <vt:lpstr>Clarity matrix installations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Clarity Matrix LCD Video Wall System product details</vt:lpstr>
      <vt:lpstr>Clarity Matrix LCD Video Wall System</vt:lpstr>
      <vt:lpstr>Clarity Matrix LCD Video Wall System</vt:lpstr>
      <vt:lpstr>Planar LCD Video Wall Line-up</vt:lpstr>
      <vt:lpstr>Introducing the New Clarity Matrix MX55HDX</vt:lpstr>
      <vt:lpstr>Clarity Matrix LCD Video Wall</vt:lpstr>
      <vt:lpstr>Clarity Matrix LCD Video Wall</vt:lpstr>
      <vt:lpstr>Clarity Matrix LCD Video Wall</vt:lpstr>
      <vt:lpstr>Clarity Matrix Fiber Video Extension Module Option</vt:lpstr>
      <vt:lpstr>Clarity Matrix Fiber Video Extension Module</vt:lpstr>
      <vt:lpstr>Clarity Matrix Fiber Video Extension Option</vt:lpstr>
      <vt:lpstr>Clarity Matrix LCD Video Wall System</vt:lpstr>
      <vt:lpstr>Clarity Matrix LCD Video Wall System</vt:lpstr>
      <vt:lpstr>Clarity Matrix App</vt:lpstr>
      <vt:lpstr>Clarity Matrix LCD Video Wall System</vt:lpstr>
      <vt:lpstr>Clarity Matrix LCD Video Wall System options and accessories</vt:lpstr>
      <vt:lpstr>Clarity Matrix LCD Video Wall System</vt:lpstr>
      <vt:lpstr>Clarity Matrix MultiTouch LCD Video Wall System</vt:lpstr>
      <vt:lpstr>Clarity Matrix 3D LCD Video Wall System</vt:lpstr>
      <vt:lpstr>Clarity Matrix LCD Video Wall System</vt:lpstr>
      <vt:lpstr>Clarity Matrix LCD Video Wall System</vt:lpstr>
      <vt:lpstr>Clarity Matrix Sales Tools</vt:lpstr>
      <vt:lpstr>Clarity Matrix LCD Video Wall System</vt:lpstr>
      <vt:lpstr>Clarity Matrix LCD Video Wall System Calculator</vt:lpstr>
      <vt:lpstr>Clarity Matrix LCD Video Wall System Calculator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Planar Corporate Overview Presentation - January 2016</dc:title>
  <dc:creator>Stacey Moore</dc:creator>
  <dc:description>PresentationLoad.com</dc:description>
  <cp:lastModifiedBy>Ashley Lyon</cp:lastModifiedBy>
  <cp:revision>1422</cp:revision>
  <cp:lastPrinted>2016-04-08T21:45:04Z</cp:lastPrinted>
  <dcterms:created xsi:type="dcterms:W3CDTF">2007-11-27T23:54:21Z</dcterms:created>
  <dcterms:modified xsi:type="dcterms:W3CDTF">2016-06-15T21:51:17Z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0x0101006BA8F88F4CBB024BB342962F6215470C</vt:lpwstr>
  </property>
</Properties>
</file>