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2" r:id="rId4"/>
  </p:sldMasterIdLst>
  <p:notesMasterIdLst>
    <p:notesMasterId r:id="rId69"/>
  </p:notesMasterIdLst>
  <p:sldIdLst>
    <p:sldId id="539" r:id="rId5"/>
    <p:sldId id="503" r:id="rId6"/>
    <p:sldId id="504" r:id="rId7"/>
    <p:sldId id="541" r:id="rId8"/>
    <p:sldId id="542" r:id="rId9"/>
    <p:sldId id="404" r:id="rId10"/>
    <p:sldId id="573" r:id="rId11"/>
    <p:sldId id="572" r:id="rId12"/>
    <p:sldId id="543" r:id="rId13"/>
    <p:sldId id="577" r:id="rId14"/>
    <p:sldId id="406" r:id="rId15"/>
    <p:sldId id="566" r:id="rId16"/>
    <p:sldId id="583" r:id="rId17"/>
    <p:sldId id="567" r:id="rId18"/>
    <p:sldId id="574" r:id="rId19"/>
    <p:sldId id="407" r:id="rId20"/>
    <p:sldId id="568" r:id="rId21"/>
    <p:sldId id="569" r:id="rId22"/>
    <p:sldId id="575" r:id="rId23"/>
    <p:sldId id="408" r:id="rId24"/>
    <p:sldId id="570" r:id="rId25"/>
    <p:sldId id="571" r:id="rId26"/>
    <p:sldId id="576" r:id="rId27"/>
    <p:sldId id="410" r:id="rId28"/>
    <p:sldId id="565" r:id="rId29"/>
    <p:sldId id="555" r:id="rId30"/>
    <p:sldId id="556" r:id="rId31"/>
    <p:sldId id="557" r:id="rId32"/>
    <p:sldId id="558" r:id="rId33"/>
    <p:sldId id="559" r:id="rId34"/>
    <p:sldId id="560" r:id="rId35"/>
    <p:sldId id="561" r:id="rId36"/>
    <p:sldId id="562" r:id="rId37"/>
    <p:sldId id="563" r:id="rId38"/>
    <p:sldId id="564" r:id="rId39"/>
    <p:sldId id="501" r:id="rId40"/>
    <p:sldId id="482" r:id="rId41"/>
    <p:sldId id="483" r:id="rId42"/>
    <p:sldId id="511" r:id="rId43"/>
    <p:sldId id="512" r:id="rId44"/>
    <p:sldId id="515" r:id="rId45"/>
    <p:sldId id="485" r:id="rId46"/>
    <p:sldId id="487" r:id="rId47"/>
    <p:sldId id="488" r:id="rId48"/>
    <p:sldId id="489" r:id="rId49"/>
    <p:sldId id="490" r:id="rId50"/>
    <p:sldId id="486" r:id="rId51"/>
    <p:sldId id="429" r:id="rId52"/>
    <p:sldId id="344" r:id="rId53"/>
    <p:sldId id="548" r:id="rId54"/>
    <p:sldId id="549" r:id="rId55"/>
    <p:sldId id="550" r:id="rId56"/>
    <p:sldId id="551" r:id="rId57"/>
    <p:sldId id="552" r:id="rId58"/>
    <p:sldId id="553" r:id="rId59"/>
    <p:sldId id="547" r:id="rId60"/>
    <p:sldId id="578" r:id="rId61"/>
    <p:sldId id="579" r:id="rId62"/>
    <p:sldId id="580" r:id="rId63"/>
    <p:sldId id="581" r:id="rId64"/>
    <p:sldId id="582" r:id="rId65"/>
    <p:sldId id="584" r:id="rId66"/>
    <p:sldId id="536" r:id="rId67"/>
    <p:sldId id="537" r:id="rId68"/>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51F9F92F-3087-6844-8DBC-B459341A8330}">
          <p14:sldIdLst>
            <p14:sldId id="539"/>
            <p14:sldId id="503"/>
            <p14:sldId id="504"/>
            <p14:sldId id="541"/>
            <p14:sldId id="542"/>
          </p14:sldIdLst>
        </p14:section>
        <p14:section name="Brand + Hardware" id="{1B82951D-2AFE-49D5-80E4-EA7F72726E9A}">
          <p14:sldIdLst>
            <p14:sldId id="404"/>
            <p14:sldId id="573"/>
            <p14:sldId id="572"/>
            <p14:sldId id="543"/>
            <p14:sldId id="577"/>
            <p14:sldId id="406"/>
            <p14:sldId id="566"/>
            <p14:sldId id="583"/>
            <p14:sldId id="567"/>
            <p14:sldId id="574"/>
            <p14:sldId id="407"/>
            <p14:sldId id="568"/>
            <p14:sldId id="569"/>
            <p14:sldId id="575"/>
            <p14:sldId id="408"/>
            <p14:sldId id="570"/>
            <p14:sldId id="571"/>
            <p14:sldId id="576"/>
            <p14:sldId id="410"/>
          </p14:sldIdLst>
        </p14:section>
        <p14:section name="Radeon Pro Enterprise Driver" id="{A8B70DB6-B99B-4FB6-A91D-65AC741A9CF4}">
          <p14:sldIdLst>
            <p14:sldId id="565"/>
            <p14:sldId id="555"/>
            <p14:sldId id="556"/>
            <p14:sldId id="557"/>
            <p14:sldId id="558"/>
            <p14:sldId id="559"/>
            <p14:sldId id="560"/>
            <p14:sldId id="561"/>
            <p14:sldId id="562"/>
            <p14:sldId id="563"/>
            <p14:sldId id="564"/>
          </p14:sldIdLst>
        </p14:section>
        <p14:section name="Software" id="{E2B1D90B-631B-4824-AFE7-30766C3350B6}">
          <p14:sldIdLst>
            <p14:sldId id="501"/>
            <p14:sldId id="482"/>
            <p14:sldId id="483"/>
          </p14:sldIdLst>
        </p14:section>
        <p14:section name="Rendering &amp; Partnerships" id="{74F30699-EAA4-4E8B-A6F2-833BFA7E8EE8}">
          <p14:sldIdLst>
            <p14:sldId id="511"/>
            <p14:sldId id="512"/>
            <p14:sldId id="515"/>
            <p14:sldId id="485"/>
            <p14:sldId id="487"/>
            <p14:sldId id="488"/>
            <p14:sldId id="489"/>
            <p14:sldId id="490"/>
            <p14:sldId id="486"/>
          </p14:sldIdLst>
        </p14:section>
        <p14:section name="VR" id="{6E75F128-360D-4A9A-9B96-35DCDBB830B1}">
          <p14:sldIdLst>
            <p14:sldId id="429"/>
            <p14:sldId id="344"/>
          </p14:sldIdLst>
        </p14:section>
        <p14:section name="Radeon Pro SSG" id="{9EB2D2D9-C453-458A-8924-C376025A81EF}">
          <p14:sldIdLst>
            <p14:sldId id="548"/>
            <p14:sldId id="549"/>
            <p14:sldId id="550"/>
            <p14:sldId id="551"/>
            <p14:sldId id="552"/>
            <p14:sldId id="553"/>
          </p14:sldIdLst>
        </p14:section>
        <p14:section name="Close" id="{38B51B2A-2A0E-4BC6-A0C1-624056A3AE85}">
          <p14:sldIdLst>
            <p14:sldId id="547"/>
            <p14:sldId id="578"/>
            <p14:sldId id="579"/>
            <p14:sldId id="580"/>
            <p14:sldId id="581"/>
            <p14:sldId id="582"/>
            <p14:sldId id="584"/>
            <p14:sldId id="536"/>
            <p14:sldId id="537"/>
          </p14:sldIdLst>
        </p14:section>
        <p14:section name="Backup" id="{F22833B3-726A-4472-B876-BEF9979552F0}">
          <p14:sldIdLst/>
        </p14:section>
      </p14:sectionLst>
    </p:ext>
    <p:ext uri="{EFAFB233-063F-42B5-8137-9DF3F51BA10A}">
      <p15:sldGuideLst xmlns:p15="http://schemas.microsoft.com/office/powerpoint/2012/main">
        <p15:guide id="1" orient="horz" pos="2167">
          <p15:clr>
            <a:srgbClr val="A4A3A4"/>
          </p15:clr>
        </p15:guide>
        <p15:guide id="2" pos="384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E1"/>
    <a:srgbClr val="0245FF"/>
    <a:srgbClr val="4B94FF"/>
    <a:srgbClr val="A20000"/>
    <a:srgbClr val="D6002E"/>
    <a:srgbClr val="0E44FF"/>
    <a:srgbClr val="7AAECE"/>
    <a:srgbClr val="080808"/>
    <a:srgbClr val="252525"/>
    <a:srgbClr val="4646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35" autoAdjust="0"/>
    <p:restoredTop sz="84753" autoAdjust="0"/>
  </p:normalViewPr>
  <p:slideViewPr>
    <p:cSldViewPr snapToGrid="0" showGuides="1">
      <p:cViewPr varScale="1">
        <p:scale>
          <a:sx n="99" d="100"/>
          <a:sy n="99" d="100"/>
        </p:scale>
        <p:origin x="84" y="378"/>
      </p:cViewPr>
      <p:guideLst>
        <p:guide orient="horz" pos="2167"/>
        <p:guide pos="3841"/>
      </p:guideLst>
    </p:cSldViewPr>
  </p:slideViewPr>
  <p:notesTextViewPr>
    <p:cViewPr>
      <p:scale>
        <a:sx n="1" d="1"/>
        <a:sy n="1" d="1"/>
      </p:scale>
      <p:origin x="0" y="0"/>
    </p:cViewPr>
  </p:notesTextViewPr>
  <p:sorterViewPr>
    <p:cViewPr>
      <p:scale>
        <a:sx n="60" d="100"/>
        <a:sy n="60" d="100"/>
      </p:scale>
      <p:origin x="0" y="-10734"/>
    </p:cViewPr>
  </p:sorterViewPr>
  <p:notesViewPr>
    <p:cSldViewPr snapToGrid="0" showGuides="1">
      <p:cViewPr>
        <p:scale>
          <a:sx n="190" d="100"/>
          <a:sy n="190" d="100"/>
        </p:scale>
        <p:origin x="3600" y="-13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 Type="http://schemas.openxmlformats.org/officeDocument/2006/relationships/slide" Target="slides/slide3.xml"/><Relationship Id="rId71"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NVIDIA Quadro M4000</c:v>
                </c:pt>
              </c:strCache>
            </c:strRef>
          </c:tx>
          <c:spPr>
            <a:solidFill>
              <a:srgbClr val="92D050"/>
            </a:solidFill>
            <a:ln>
              <a:noFill/>
            </a:ln>
            <a:effectLst/>
          </c:spPr>
          <c:invertIfNegative val="0"/>
          <c:cat>
            <c:strRef>
              <c:f>Sheet1!$A$2:$A$7</c:f>
              <c:strCache>
                <c:ptCount val="6"/>
                <c:pt idx="0">
                  <c:v>Siemens NX SPECviewperf 12.1</c:v>
                </c:pt>
                <c:pt idx="1">
                  <c:v>SPECapc Siemens PLM NX 10.0</c:v>
                </c:pt>
                <c:pt idx="2">
                  <c:v>SPECapc SOLIDWORKS 2015</c:v>
                </c:pt>
                <c:pt idx="3">
                  <c:v>SteamVR Performance Test</c:v>
                </c:pt>
                <c:pt idx="4">
                  <c:v>Adobe Premiere Pro CC 2015</c:v>
                </c:pt>
                <c:pt idx="5">
                  <c:v>CINEBENCH</c:v>
                </c:pt>
              </c:strCache>
            </c:strRef>
          </c:cat>
          <c:val>
            <c:numRef>
              <c:f>Sheet1!$B$2:$B$7</c:f>
              <c:numCache>
                <c:formatCode>General</c:formatCode>
                <c:ptCount val="6"/>
                <c:pt idx="0">
                  <c:v>1</c:v>
                </c:pt>
                <c:pt idx="1">
                  <c:v>1</c:v>
                </c:pt>
                <c:pt idx="2">
                  <c:v>1</c:v>
                </c:pt>
                <c:pt idx="3">
                  <c:v>1</c:v>
                </c:pt>
                <c:pt idx="4">
                  <c:v>1</c:v>
                </c:pt>
                <c:pt idx="5">
                  <c:v>1</c:v>
                </c:pt>
              </c:numCache>
            </c:numRef>
          </c:val>
        </c:ser>
        <c:ser>
          <c:idx val="1"/>
          <c:order val="1"/>
          <c:tx>
            <c:strRef>
              <c:f>Sheet1!$C$1</c:f>
              <c:strCache>
                <c:ptCount val="1"/>
                <c:pt idx="0">
                  <c:v>Radeon Pro WX 7100</c:v>
                </c:pt>
              </c:strCache>
            </c:strRef>
          </c:tx>
          <c:spPr>
            <a:solidFill>
              <a:srgbClr val="0245FF"/>
            </a:solidFill>
            <a:ln>
              <a:noFill/>
            </a:ln>
            <a:effectLst/>
          </c:spPr>
          <c:invertIfNegative val="0"/>
          <c:cat>
            <c:strRef>
              <c:f>Sheet1!$A$2:$A$7</c:f>
              <c:strCache>
                <c:ptCount val="6"/>
                <c:pt idx="0">
                  <c:v>Siemens NX SPECviewperf 12.1</c:v>
                </c:pt>
                <c:pt idx="1">
                  <c:v>SPECapc Siemens PLM NX 10.0</c:v>
                </c:pt>
                <c:pt idx="2">
                  <c:v>SPECapc SOLIDWORKS 2015</c:v>
                </c:pt>
                <c:pt idx="3">
                  <c:v>SteamVR Performance Test</c:v>
                </c:pt>
                <c:pt idx="4">
                  <c:v>Adobe Premiere Pro CC 2015</c:v>
                </c:pt>
                <c:pt idx="5">
                  <c:v>CINEBENCH</c:v>
                </c:pt>
              </c:strCache>
            </c:strRef>
          </c:cat>
          <c:val>
            <c:numRef>
              <c:f>Sheet1!$C$2:$C$7</c:f>
              <c:numCache>
                <c:formatCode>General</c:formatCode>
                <c:ptCount val="6"/>
                <c:pt idx="0">
                  <c:v>1.1711099718021021</c:v>
                </c:pt>
                <c:pt idx="1">
                  <c:v>1.0708333333333333</c:v>
                </c:pt>
                <c:pt idx="2">
                  <c:v>1.453287197231834</c:v>
                </c:pt>
                <c:pt idx="3">
                  <c:v>1.6842105263157896</c:v>
                </c:pt>
                <c:pt idx="4">
                  <c:v>1.4273999035214664</c:v>
                </c:pt>
                <c:pt idx="5">
                  <c:v>1.2202970297029705</c:v>
                </c:pt>
              </c:numCache>
            </c:numRef>
          </c:val>
        </c:ser>
        <c:dLbls>
          <c:showLegendKey val="0"/>
          <c:showVal val="0"/>
          <c:showCatName val="0"/>
          <c:showSerName val="0"/>
          <c:showPercent val="0"/>
          <c:showBubbleSize val="0"/>
        </c:dLbls>
        <c:gapWidth val="182"/>
        <c:axId val="357951352"/>
        <c:axId val="357953704"/>
      </c:barChart>
      <c:catAx>
        <c:axId val="3579513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57953704"/>
        <c:crosses val="autoZero"/>
        <c:auto val="1"/>
        <c:lblAlgn val="ctr"/>
        <c:lblOffset val="100"/>
        <c:noMultiLvlLbl val="0"/>
      </c:catAx>
      <c:valAx>
        <c:axId val="357953704"/>
        <c:scaling>
          <c:orientation val="minMax"/>
          <c:min val="0.60000000000000009"/>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5795135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NVIDIA Quadro M2000</c:v>
                </c:pt>
              </c:strCache>
            </c:strRef>
          </c:tx>
          <c:spPr>
            <a:solidFill>
              <a:srgbClr val="92D050"/>
            </a:solidFill>
            <a:ln>
              <a:noFill/>
            </a:ln>
            <a:effectLst/>
          </c:spPr>
          <c:invertIfNegative val="0"/>
          <c:cat>
            <c:strRef>
              <c:f>Sheet1!$A$2:$A$4</c:f>
              <c:strCache>
                <c:ptCount val="3"/>
                <c:pt idx="0">
                  <c:v>Siemens NX SPECviewperf 12.1</c:v>
                </c:pt>
                <c:pt idx="1">
                  <c:v>3DSMax SPECviewperf 12.1</c:v>
                </c:pt>
                <c:pt idx="2">
                  <c:v>Solidworks</c:v>
                </c:pt>
              </c:strCache>
            </c:strRef>
          </c:cat>
          <c:val>
            <c:numRef>
              <c:f>Sheet1!$B$2:$B$4</c:f>
              <c:numCache>
                <c:formatCode>General</c:formatCode>
                <c:ptCount val="3"/>
                <c:pt idx="0">
                  <c:v>1</c:v>
                </c:pt>
                <c:pt idx="1">
                  <c:v>1</c:v>
                </c:pt>
                <c:pt idx="2">
                  <c:v>1</c:v>
                </c:pt>
              </c:numCache>
            </c:numRef>
          </c:val>
        </c:ser>
        <c:ser>
          <c:idx val="1"/>
          <c:order val="1"/>
          <c:tx>
            <c:strRef>
              <c:f>Sheet1!$C$1</c:f>
              <c:strCache>
                <c:ptCount val="1"/>
                <c:pt idx="0">
                  <c:v>Radeon Pro WX 5100</c:v>
                </c:pt>
              </c:strCache>
            </c:strRef>
          </c:tx>
          <c:spPr>
            <a:solidFill>
              <a:srgbClr val="0245FF"/>
            </a:solidFill>
            <a:ln>
              <a:noFill/>
            </a:ln>
            <a:effectLst/>
          </c:spPr>
          <c:invertIfNegative val="0"/>
          <c:cat>
            <c:strRef>
              <c:f>Sheet1!$A$2:$A$4</c:f>
              <c:strCache>
                <c:ptCount val="3"/>
                <c:pt idx="0">
                  <c:v>Siemens NX SPECviewperf 12.1</c:v>
                </c:pt>
                <c:pt idx="1">
                  <c:v>3DSMax SPECviewperf 12.1</c:v>
                </c:pt>
                <c:pt idx="2">
                  <c:v>Solidworks</c:v>
                </c:pt>
              </c:strCache>
            </c:strRef>
          </c:cat>
          <c:val>
            <c:numRef>
              <c:f>Sheet1!$C$2:$C$4</c:f>
              <c:numCache>
                <c:formatCode>General</c:formatCode>
                <c:ptCount val="3"/>
                <c:pt idx="0">
                  <c:v>1.411285846438483</c:v>
                </c:pt>
                <c:pt idx="1">
                  <c:v>1.1127868852459015</c:v>
                </c:pt>
                <c:pt idx="2">
                  <c:v>1.3422413793103449</c:v>
                </c:pt>
              </c:numCache>
            </c:numRef>
          </c:val>
        </c:ser>
        <c:dLbls>
          <c:showLegendKey val="0"/>
          <c:showVal val="0"/>
          <c:showCatName val="0"/>
          <c:showSerName val="0"/>
          <c:showPercent val="0"/>
          <c:showBubbleSize val="0"/>
        </c:dLbls>
        <c:gapWidth val="182"/>
        <c:axId val="214107664"/>
        <c:axId val="214104528"/>
      </c:barChart>
      <c:catAx>
        <c:axId val="2141076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104528"/>
        <c:crosses val="autoZero"/>
        <c:auto val="1"/>
        <c:lblAlgn val="ctr"/>
        <c:lblOffset val="100"/>
        <c:noMultiLvlLbl val="0"/>
      </c:catAx>
      <c:valAx>
        <c:axId val="214104528"/>
        <c:scaling>
          <c:orientation val="minMax"/>
          <c:min val="0.60000000000000009"/>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10766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NVIDIA Quadro K1200</c:v>
                </c:pt>
              </c:strCache>
            </c:strRef>
          </c:tx>
          <c:spPr>
            <a:solidFill>
              <a:srgbClr val="92D050"/>
            </a:solidFill>
            <a:ln>
              <a:noFill/>
            </a:ln>
            <a:effectLst/>
          </c:spPr>
          <c:invertIfNegative val="0"/>
          <c:cat>
            <c:strRef>
              <c:f>Sheet1!$A$2:$A$7</c:f>
              <c:strCache>
                <c:ptCount val="6"/>
                <c:pt idx="0">
                  <c:v>3DSMax SPECviewperf 12.1</c:v>
                </c:pt>
                <c:pt idx="1">
                  <c:v>Catia SPECviewperf 12.1</c:v>
                </c:pt>
                <c:pt idx="2">
                  <c:v>Creo SPECviewperf 12.1</c:v>
                </c:pt>
                <c:pt idx="3">
                  <c:v>Siemens NX SPECviewperf 12.1</c:v>
                </c:pt>
                <c:pt idx="4">
                  <c:v>SPECapc SOLIDWORKS 2015</c:v>
                </c:pt>
                <c:pt idx="5">
                  <c:v>Maya SPECviewperf 12.1</c:v>
                </c:pt>
              </c:strCache>
            </c:strRef>
          </c:cat>
          <c:val>
            <c:numRef>
              <c:f>Sheet1!$B$2:$B$7</c:f>
              <c:numCache>
                <c:formatCode>General</c:formatCode>
                <c:ptCount val="6"/>
                <c:pt idx="0">
                  <c:v>1</c:v>
                </c:pt>
                <c:pt idx="1">
                  <c:v>1</c:v>
                </c:pt>
                <c:pt idx="2">
                  <c:v>1</c:v>
                </c:pt>
                <c:pt idx="3">
                  <c:v>1</c:v>
                </c:pt>
                <c:pt idx="4">
                  <c:v>1</c:v>
                </c:pt>
                <c:pt idx="5">
                  <c:v>1</c:v>
                </c:pt>
              </c:numCache>
            </c:numRef>
          </c:val>
        </c:ser>
        <c:ser>
          <c:idx val="1"/>
          <c:order val="1"/>
          <c:tx>
            <c:strRef>
              <c:f>Sheet1!$C$1</c:f>
              <c:strCache>
                <c:ptCount val="1"/>
                <c:pt idx="0">
                  <c:v>Radeon Pro WX 4100</c:v>
                </c:pt>
              </c:strCache>
            </c:strRef>
          </c:tx>
          <c:spPr>
            <a:solidFill>
              <a:srgbClr val="0245FF"/>
            </a:solidFill>
            <a:ln>
              <a:noFill/>
            </a:ln>
            <a:effectLst/>
          </c:spPr>
          <c:invertIfNegative val="0"/>
          <c:cat>
            <c:strRef>
              <c:f>Sheet1!$A$2:$A$7</c:f>
              <c:strCache>
                <c:ptCount val="6"/>
                <c:pt idx="0">
                  <c:v>3DSMax SPECviewperf 12.1</c:v>
                </c:pt>
                <c:pt idx="1">
                  <c:v>Catia SPECviewperf 12.1</c:v>
                </c:pt>
                <c:pt idx="2">
                  <c:v>Creo SPECviewperf 12.1</c:v>
                </c:pt>
                <c:pt idx="3">
                  <c:v>Siemens NX SPECviewperf 12.1</c:v>
                </c:pt>
                <c:pt idx="4">
                  <c:v>SPECapc SOLIDWORKS 2015</c:v>
                </c:pt>
                <c:pt idx="5">
                  <c:v>Maya SPECviewperf 12.1</c:v>
                </c:pt>
              </c:strCache>
            </c:strRef>
          </c:cat>
          <c:val>
            <c:numRef>
              <c:f>Sheet1!$C$2:$C$7</c:f>
              <c:numCache>
                <c:formatCode>General</c:formatCode>
                <c:ptCount val="6"/>
                <c:pt idx="0">
                  <c:v>1.3603752759381897</c:v>
                </c:pt>
                <c:pt idx="1">
                  <c:v>1.5089058524173029</c:v>
                </c:pt>
                <c:pt idx="2">
                  <c:v>1.4393079210597459</c:v>
                </c:pt>
                <c:pt idx="3">
                  <c:v>1.9334248455730956</c:v>
                </c:pt>
                <c:pt idx="4">
                  <c:v>1.972451790633609</c:v>
                </c:pt>
                <c:pt idx="5">
                  <c:v>1.460509138381201</c:v>
                </c:pt>
              </c:numCache>
            </c:numRef>
          </c:val>
        </c:ser>
        <c:dLbls>
          <c:showLegendKey val="0"/>
          <c:showVal val="0"/>
          <c:showCatName val="0"/>
          <c:showSerName val="0"/>
          <c:showPercent val="0"/>
          <c:showBubbleSize val="0"/>
        </c:dLbls>
        <c:gapWidth val="182"/>
        <c:axId val="214105312"/>
        <c:axId val="501864248"/>
      </c:barChart>
      <c:catAx>
        <c:axId val="2141053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01864248"/>
        <c:crosses val="autoZero"/>
        <c:auto val="1"/>
        <c:lblAlgn val="ctr"/>
        <c:lblOffset val="100"/>
        <c:noMultiLvlLbl val="0"/>
      </c:catAx>
      <c:valAx>
        <c:axId val="50186424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10531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7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9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900"/>
            </a:lvl1pPr>
          </a:lstStyle>
          <a:p>
            <a:fld id="{98A4DE19-49C1-410C-AF37-D41E246FC38E}" type="datetimeFigureOut">
              <a:rPr lang="en-US" smtClean="0"/>
              <a:pPr/>
              <a:t>10/6/2016</a:t>
            </a:fld>
            <a:endParaRPr lang="en-US"/>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365760" y="4365702"/>
            <a:ext cx="612648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9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900"/>
            </a:lvl1pPr>
          </a:lstStyle>
          <a:p>
            <a:fld id="{8BA538DF-8137-40F1-92D6-A298F2A5FAC5}" type="slidenum">
              <a:rPr lang="en-US" smtClean="0"/>
              <a:pPr/>
              <a:t>‹#›</a:t>
            </a:fld>
            <a:endParaRPr lang="en-US"/>
          </a:p>
        </p:txBody>
      </p:sp>
    </p:spTree>
    <p:extLst>
      <p:ext uri="{BB962C8B-B14F-4D97-AF65-F5344CB8AC3E}">
        <p14:creationId xmlns:p14="http://schemas.microsoft.com/office/powerpoint/2010/main" val="3940194385"/>
      </p:ext>
    </p:extLst>
  </p:cSld>
  <p:clrMap bg1="lt1" tx1="dk1" bg2="lt2" tx2="dk2" accent1="accent1" accent2="accent2" accent3="accent3" accent4="accent4" accent5="accent5" accent6="accent6" hlink="hlink" folHlink="folHlink"/>
  <p:notesStyle>
    <a:lvl1pPr marL="115888" indent="-115888" algn="l" defTabSz="914400" rtl="0" eaLnBrk="1" latinLnBrk="0" hangingPunct="1">
      <a:buFont typeface="Wingdings 3" pitchFamily="18" charset="2"/>
      <a:buChar char="}"/>
      <a:defRPr sz="1000" kern="1200">
        <a:solidFill>
          <a:schemeClr val="tx1"/>
        </a:solidFill>
        <a:latin typeface="+mn-lt"/>
        <a:ea typeface="+mn-ea"/>
        <a:cs typeface="+mn-cs"/>
      </a:defRPr>
    </a:lvl1pPr>
    <a:lvl2pPr marL="406400" indent="-171450" algn="l" defTabSz="914400" rtl="0" eaLnBrk="1" latinLnBrk="0" hangingPunct="1">
      <a:buFont typeface="Arial" pitchFamily="34" charset="0"/>
      <a:buChar char="–"/>
      <a:defRPr sz="1000" kern="1200">
        <a:solidFill>
          <a:schemeClr val="tx1"/>
        </a:solidFill>
        <a:latin typeface="+mn-lt"/>
        <a:ea typeface="+mn-ea"/>
        <a:cs typeface="+mn-cs"/>
      </a:defRPr>
    </a:lvl2pPr>
    <a:lvl3pPr marL="573088" indent="-115888" algn="l" defTabSz="914400" rtl="0" eaLnBrk="1" latinLnBrk="0" hangingPunct="1">
      <a:buFont typeface="Arial" pitchFamily="34" charset="0"/>
      <a:buChar char="•"/>
      <a:defRPr sz="1000" kern="1200">
        <a:solidFill>
          <a:schemeClr val="tx1"/>
        </a:solidFill>
        <a:latin typeface="+mn-lt"/>
        <a:ea typeface="+mn-ea"/>
        <a:cs typeface="+mn-cs"/>
      </a:defRPr>
    </a:lvl3pPr>
    <a:lvl4pPr marL="914400" indent="0" algn="l" defTabSz="914400" rtl="0" eaLnBrk="1" latinLnBrk="0" hangingPunct="1">
      <a:defRPr sz="1000" kern="1200">
        <a:solidFill>
          <a:schemeClr val="tx1"/>
        </a:solidFill>
        <a:latin typeface="+mn-lt"/>
        <a:ea typeface="+mn-ea"/>
        <a:cs typeface="+mn-cs"/>
      </a:defRPr>
    </a:lvl4pPr>
    <a:lvl5pPr marL="1149350" indent="0" algn="l" defTabSz="914400" rtl="0" eaLnBrk="1" latinLnBrk="0" hangingPunct="1">
      <a:defRPr sz="10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nvidia.com/content/pdf/line_card/5409_nv_prographicssolutions_linecard_feb13_hr.pdf"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nvidia.com/content/pdf/line_card/5409_nv_prographicssolutions_linecard_feb13_hr.pdf"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nvidia.com/content/pdf/line_card/5409_nv_prographicssolutions_linecard_feb13_hr.pdf"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nvidia.com/content/pdf/line_card/5409_nv_prographicssolutions_linecard_feb13_hr.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0"/>
          </p:nvPr>
        </p:nvSpPr>
        <p:spPr/>
        <p:txBody>
          <a:bodyPr/>
          <a:lstStyle/>
          <a:p>
            <a:fld id="{8BA538DF-8137-40F1-92D6-A298F2A5FAC5}" type="slidenum">
              <a:rPr lang="en-US" smtClean="0"/>
              <a:pPr/>
              <a:t>1</a:t>
            </a:fld>
            <a:endParaRPr lang="en-US"/>
          </a:p>
        </p:txBody>
      </p:sp>
    </p:spTree>
    <p:extLst>
      <p:ext uri="{BB962C8B-B14F-4D97-AF65-F5344CB8AC3E}">
        <p14:creationId xmlns:p14="http://schemas.microsoft.com/office/powerpoint/2010/main" val="30647687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3450" rtl="0" eaLnBrk="1" fontAlgn="auto" latinLnBrk="0" hangingPunct="1">
              <a:lnSpc>
                <a:spcPct val="100000"/>
              </a:lnSpc>
              <a:spcBef>
                <a:spcPts val="0"/>
              </a:spcBef>
              <a:spcAft>
                <a:spcPts val="0"/>
              </a:spcAft>
              <a:buClrTx/>
              <a:buSzTx/>
              <a:buFont typeface="Wingdings 3" pitchFamily="18" charset="2"/>
              <a:buNone/>
              <a:tabLst/>
              <a:defRPr/>
            </a:pPr>
            <a:r>
              <a:rPr lang="en-US" altLang="en-US" baseline="0" dirty="0">
                <a:ea typeface="ＭＳ Ｐゴシック" panose="020B0600070205080204" pitchFamily="34" charset="-128"/>
              </a:rPr>
              <a:t>Change to “4</a:t>
            </a:r>
            <a:r>
              <a:rPr lang="en-US" altLang="en-US" baseline="30000" dirty="0">
                <a:ea typeface="ＭＳ Ｐゴシック" panose="020B0600070205080204" pitchFamily="34" charset="-128"/>
              </a:rPr>
              <a:t>th</a:t>
            </a:r>
            <a:r>
              <a:rPr lang="en-US" altLang="en-US" baseline="0" dirty="0">
                <a:ea typeface="ＭＳ Ｐゴシック" panose="020B0600070205080204" pitchFamily="34" charset="-128"/>
              </a:rPr>
              <a:t> Gen GCN Compute Units</a:t>
            </a:r>
            <a:r>
              <a:rPr lang="en-US" altLang="en-US" baseline="0" dirty="0" smtClean="0">
                <a:ea typeface="ＭＳ Ｐゴシック" panose="020B0600070205080204" pitchFamily="34" charset="-128"/>
              </a:rPr>
              <a:t>”</a:t>
            </a:r>
          </a:p>
          <a:p>
            <a:pPr marL="0" marR="0" lvl="0" indent="0" algn="l" defTabSz="933450" rtl="0" eaLnBrk="1" fontAlgn="auto" latinLnBrk="0" hangingPunct="1">
              <a:lnSpc>
                <a:spcPct val="100000"/>
              </a:lnSpc>
              <a:spcBef>
                <a:spcPts val="0"/>
              </a:spcBef>
              <a:spcAft>
                <a:spcPts val="0"/>
              </a:spcAft>
              <a:buClrTx/>
              <a:buSzTx/>
              <a:buFont typeface="Wingdings 3" pitchFamily="18" charset="2"/>
              <a:buNone/>
              <a:tabLst/>
              <a:defRPr/>
            </a:pPr>
            <a:endParaRPr lang="en-US" altLang="en-US" baseline="0" dirty="0" smtClean="0">
              <a:ea typeface="ＭＳ Ｐゴシック" panose="020B0600070205080204" pitchFamily="34" charset="-128"/>
            </a:endParaRPr>
          </a:p>
          <a:p>
            <a:pPr marL="0" marR="0" lvl="0" indent="0" algn="l" defTabSz="933450" rtl="0" eaLnBrk="1" fontAlgn="auto" latinLnBrk="0" hangingPunct="1">
              <a:lnSpc>
                <a:spcPct val="100000"/>
              </a:lnSpc>
              <a:spcBef>
                <a:spcPts val="0"/>
              </a:spcBef>
              <a:spcAft>
                <a:spcPts val="0"/>
              </a:spcAft>
              <a:buClrTx/>
              <a:buSzTx/>
              <a:buFont typeface="Wingdings 3" pitchFamily="18" charset="2"/>
              <a:buNone/>
              <a:tabLst/>
              <a:defRPr/>
            </a:pPr>
            <a:r>
              <a:rPr lang="en-US" altLang="en-US" baseline="0" dirty="0" smtClean="0">
                <a:ea typeface="ＭＳ Ｐゴシック" panose="020B0600070205080204" pitchFamily="34" charset="-128"/>
              </a:rPr>
              <a:t>Footnote</a:t>
            </a:r>
          </a:p>
          <a:p>
            <a:pPr marL="0" marR="0" lvl="0" indent="0" algn="l" defTabSz="933450" rtl="0" eaLnBrk="1" fontAlgn="auto" latinLnBrk="0" hangingPunct="1">
              <a:lnSpc>
                <a:spcPct val="100000"/>
              </a:lnSpc>
              <a:spcBef>
                <a:spcPts val="0"/>
              </a:spcBef>
              <a:spcAft>
                <a:spcPts val="0"/>
              </a:spcAft>
              <a:buClrTx/>
              <a:buSzTx/>
              <a:buFont typeface="Wingdings 3" pitchFamily="18" charset="2"/>
              <a:buNone/>
              <a:tabLst/>
              <a:defRPr/>
            </a:pPr>
            <a:r>
              <a:rPr lang="en-US" sz="1000" kern="1200" dirty="0" smtClean="0">
                <a:solidFill>
                  <a:schemeClr val="tx1"/>
                </a:solidFill>
                <a:effectLst/>
                <a:latin typeface="+mn-lt"/>
                <a:ea typeface="+mn-ea"/>
                <a:cs typeface="+mn-cs"/>
              </a:rPr>
              <a:t>Based on single precision floating point performance. As of August 25, 2016, the Radeon™ Pro WX 7100 graphics card is a single-slot board that delivers up to 5.73 TFLOPS of single-precision floating point performance at maximum clock speed, and the fastest NVIDIA single-slot board is the NVIDIA </a:t>
            </a:r>
            <a:r>
              <a:rPr lang="en-US" sz="1000" kern="1200" dirty="0" err="1" smtClean="0">
                <a:solidFill>
                  <a:schemeClr val="tx1"/>
                </a:solidFill>
                <a:effectLst/>
                <a:latin typeface="+mn-lt"/>
                <a:ea typeface="+mn-ea"/>
                <a:cs typeface="+mn-cs"/>
              </a:rPr>
              <a:t>Quadro</a:t>
            </a:r>
            <a:r>
              <a:rPr lang="en-US" sz="1000" kern="1200" dirty="0" smtClean="0">
                <a:solidFill>
                  <a:schemeClr val="tx1"/>
                </a:solidFill>
                <a:effectLst/>
                <a:latin typeface="+mn-lt"/>
                <a:ea typeface="+mn-ea"/>
                <a:cs typeface="+mn-cs"/>
              </a:rPr>
              <a:t> M4000, with a peak single-precision floating point performance of 2.5 TFLOPS. See  </a:t>
            </a:r>
            <a:r>
              <a:rPr lang="en-US" sz="1000" u="sng" kern="1200" dirty="0" smtClean="0">
                <a:solidFill>
                  <a:schemeClr val="tx1"/>
                </a:solidFill>
                <a:effectLst/>
                <a:latin typeface="+mn-lt"/>
                <a:ea typeface="+mn-ea"/>
                <a:cs typeface="+mn-cs"/>
                <a:hlinkClick r:id="rId3"/>
              </a:rPr>
              <a:t>http://www.nvidia.com/content/pdf/line_card/5409_nv_prographicssolutions_linecard_feb13_hr.pdf</a:t>
            </a:r>
            <a:r>
              <a:rPr lang="en-US" sz="1000" kern="1200" dirty="0" smtClean="0">
                <a:solidFill>
                  <a:schemeClr val="tx1"/>
                </a:solidFill>
                <a:effectLst/>
                <a:latin typeface="+mn-lt"/>
                <a:ea typeface="+mn-ea"/>
                <a:cs typeface="+mn-cs"/>
              </a:rPr>
              <a:t>  RPW-6</a:t>
            </a:r>
            <a:endParaRPr lang="en-US" altLang="en-US" baseline="0" dirty="0">
              <a:ea typeface="ＭＳ Ｐゴシック" panose="020B0600070205080204" pitchFamily="34" charset="-128"/>
            </a:endParaRPr>
          </a:p>
          <a:p>
            <a:pPr marL="0" indent="0" defTabSz="933450">
              <a:buFont typeface="Wingdings 3" panose="05040102010807070707" pitchFamily="18" charset="2"/>
              <a:buNone/>
            </a:pPr>
            <a:endParaRPr lang="en-US" altLang="en-US" baseline="0" dirty="0">
              <a:ea typeface="ＭＳ Ｐゴシック" panose="020B0600070205080204" pitchFamily="34" charset="-128"/>
            </a:endParaRPr>
          </a:p>
        </p:txBody>
      </p:sp>
      <p:sp>
        <p:nvSpPr>
          <p:cNvPr id="4" name="Slide Number Placeholder 3"/>
          <p:cNvSpPr>
            <a:spLocks noGrp="1"/>
          </p:cNvSpPr>
          <p:nvPr>
            <p:ph type="sldNum" sz="quarter" idx="10"/>
          </p:nvPr>
        </p:nvSpPr>
        <p:spPr/>
        <p:txBody>
          <a:bodyPr/>
          <a:lstStyle/>
          <a:p>
            <a:fld id="{8BA538DF-8137-40F1-92D6-A298F2A5FAC5}" type="slidenum">
              <a:rPr lang="en-US" smtClean="0"/>
              <a:pPr/>
              <a:t>12</a:t>
            </a:fld>
            <a:endParaRPr lang="en-US"/>
          </a:p>
        </p:txBody>
      </p:sp>
    </p:spTree>
    <p:extLst>
      <p:ext uri="{BB962C8B-B14F-4D97-AF65-F5344CB8AC3E}">
        <p14:creationId xmlns:p14="http://schemas.microsoft.com/office/powerpoint/2010/main" val="19683543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kern="1200" dirty="0" smtClean="0">
                <a:solidFill>
                  <a:schemeClr val="tx1"/>
                </a:solidFill>
                <a:effectLst/>
                <a:latin typeface="+mn-lt"/>
                <a:ea typeface="+mn-ea"/>
                <a:cs typeface="+mn-cs"/>
              </a:rPr>
              <a:t>Testing conducted by AMD Performance Labs as of September 2016 on test system described below. PC manufacturers may vary configurations, yielding different results. Performance may vary based on use of latest drivers.</a:t>
            </a:r>
          </a:p>
          <a:p>
            <a:pPr fontAlgn="base"/>
            <a:r>
              <a:rPr lang="en-US" sz="1000" b="1" kern="1200" dirty="0" smtClean="0">
                <a:solidFill>
                  <a:schemeClr val="tx1"/>
                </a:solidFill>
                <a:effectLst/>
                <a:latin typeface="+mn-lt"/>
                <a:ea typeface="+mn-ea"/>
                <a:cs typeface="+mn-cs"/>
              </a:rPr>
              <a:t>System: </a:t>
            </a:r>
            <a:r>
              <a:rPr lang="en-US" sz="1000" kern="1200" dirty="0" smtClean="0">
                <a:solidFill>
                  <a:schemeClr val="tx1"/>
                </a:solidFill>
                <a:effectLst/>
                <a:latin typeface="+mn-lt"/>
                <a:ea typeface="+mn-ea"/>
                <a:cs typeface="+mn-cs"/>
              </a:rPr>
              <a:t>DELL Precision Tower 5810</a:t>
            </a:r>
            <a:r>
              <a:rPr lang="en-US" sz="1000" b="1" kern="1200" dirty="0" smtClean="0">
                <a:solidFill>
                  <a:schemeClr val="tx1"/>
                </a:solidFill>
                <a:effectLst/>
                <a:latin typeface="+mn-lt"/>
                <a:ea typeface="+mn-ea"/>
                <a:cs typeface="+mn-cs"/>
              </a:rPr>
              <a:t> </a:t>
            </a:r>
            <a:r>
              <a:rPr lang="en-US" sz="1000" kern="1200" dirty="0" smtClean="0">
                <a:solidFill>
                  <a:schemeClr val="tx1"/>
                </a:solidFill>
                <a:effectLst/>
                <a:latin typeface="+mn-lt"/>
                <a:ea typeface="+mn-ea"/>
                <a:cs typeface="+mn-cs"/>
              </a:rPr>
              <a:t>Workstation</a:t>
            </a:r>
            <a:r>
              <a:rPr lang="en-US" sz="1000" b="1" kern="1200" dirty="0" smtClean="0">
                <a:solidFill>
                  <a:schemeClr val="tx1"/>
                </a:solidFill>
                <a:effectLst/>
                <a:latin typeface="+mn-lt"/>
                <a:ea typeface="+mn-ea"/>
                <a:cs typeface="+mn-cs"/>
              </a:rPr>
              <a:t> CPU: </a:t>
            </a:r>
            <a:r>
              <a:rPr lang="en-US" sz="1000" kern="1200" dirty="0" smtClean="0">
                <a:solidFill>
                  <a:schemeClr val="tx1"/>
                </a:solidFill>
                <a:effectLst/>
                <a:latin typeface="+mn-lt"/>
                <a:ea typeface="+mn-ea"/>
                <a:cs typeface="+mn-cs"/>
              </a:rPr>
              <a:t>Intel Xeon E5-1603 v3 2.80GHz</a:t>
            </a:r>
            <a:r>
              <a:rPr lang="en-US" sz="1000" b="1" kern="1200" dirty="0" smtClean="0">
                <a:solidFill>
                  <a:schemeClr val="tx1"/>
                </a:solidFill>
                <a:effectLst/>
                <a:latin typeface="+mn-lt"/>
                <a:ea typeface="+mn-ea"/>
                <a:cs typeface="+mn-cs"/>
              </a:rPr>
              <a:t>, Memory: </a:t>
            </a:r>
            <a:r>
              <a:rPr lang="en-US" sz="1000" kern="1200" dirty="0" smtClean="0">
                <a:solidFill>
                  <a:schemeClr val="tx1"/>
                </a:solidFill>
                <a:effectLst/>
                <a:latin typeface="+mn-lt"/>
                <a:ea typeface="+mn-ea"/>
                <a:cs typeface="+mn-cs"/>
              </a:rPr>
              <a:t>64GB RAM</a:t>
            </a:r>
            <a:r>
              <a:rPr lang="en-US" sz="1000" b="1" kern="1200" dirty="0" smtClean="0">
                <a:solidFill>
                  <a:schemeClr val="tx1"/>
                </a:solidFill>
                <a:effectLst/>
                <a:latin typeface="+mn-lt"/>
                <a:ea typeface="+mn-ea"/>
                <a:cs typeface="+mn-cs"/>
              </a:rPr>
              <a:t>, OS: </a:t>
            </a:r>
            <a:r>
              <a:rPr lang="en-US" sz="1000" kern="1200" dirty="0" smtClean="0">
                <a:solidFill>
                  <a:schemeClr val="tx1"/>
                </a:solidFill>
                <a:effectLst/>
                <a:latin typeface="+mn-lt"/>
                <a:ea typeface="+mn-ea"/>
                <a:cs typeface="+mn-cs"/>
              </a:rPr>
              <a:t>Win10 Pro 64-bit Build 14393</a:t>
            </a:r>
            <a:r>
              <a:rPr lang="en-US" sz="1000" b="1" kern="1200" dirty="0" smtClean="0">
                <a:solidFill>
                  <a:schemeClr val="tx1"/>
                </a:solidFill>
                <a:effectLst/>
                <a:latin typeface="+mn-lt"/>
                <a:ea typeface="+mn-ea"/>
                <a:cs typeface="+mn-cs"/>
              </a:rPr>
              <a:t>, AMD Driver: </a:t>
            </a:r>
            <a:r>
              <a:rPr lang="en-US" sz="1000" kern="1200" dirty="0" smtClean="0">
                <a:solidFill>
                  <a:schemeClr val="tx1"/>
                </a:solidFill>
                <a:effectLst/>
                <a:latin typeface="+mn-lt"/>
                <a:ea typeface="+mn-ea"/>
                <a:cs typeface="+mn-cs"/>
              </a:rPr>
              <a:t>16.40. </a:t>
            </a:r>
            <a:r>
              <a:rPr lang="en-US" sz="1000" b="1" kern="1200" dirty="0" err="1" smtClean="0">
                <a:solidFill>
                  <a:schemeClr val="tx1"/>
                </a:solidFill>
                <a:effectLst/>
                <a:latin typeface="+mn-lt"/>
                <a:ea typeface="+mn-ea"/>
                <a:cs typeface="+mn-cs"/>
              </a:rPr>
              <a:t>Nvidia</a:t>
            </a:r>
            <a:r>
              <a:rPr lang="en-US" sz="1000" b="1" kern="1200" dirty="0" smtClean="0">
                <a:solidFill>
                  <a:schemeClr val="tx1"/>
                </a:solidFill>
                <a:effectLst/>
                <a:latin typeface="+mn-lt"/>
                <a:ea typeface="+mn-ea"/>
                <a:cs typeface="+mn-cs"/>
              </a:rPr>
              <a:t> Driver: </a:t>
            </a:r>
            <a:r>
              <a:rPr lang="en-US" sz="1000" kern="1200" dirty="0" smtClean="0">
                <a:solidFill>
                  <a:schemeClr val="tx1"/>
                </a:solidFill>
                <a:effectLst/>
                <a:latin typeface="+mn-lt"/>
                <a:ea typeface="+mn-ea"/>
                <a:cs typeface="+mn-cs"/>
              </a:rPr>
              <a:t>369.26 </a:t>
            </a:r>
            <a:r>
              <a:rPr lang="en-US" sz="1000" b="1" kern="1200" dirty="0" smtClean="0">
                <a:solidFill>
                  <a:schemeClr val="tx1"/>
                </a:solidFill>
                <a:effectLst/>
                <a:latin typeface="+mn-lt"/>
                <a:ea typeface="+mn-ea"/>
                <a:cs typeface="+mn-cs"/>
              </a:rPr>
              <a:t>Storage:  </a:t>
            </a:r>
            <a:r>
              <a:rPr lang="en-US" sz="1000" kern="1200" dirty="0" smtClean="0">
                <a:solidFill>
                  <a:schemeClr val="tx1"/>
                </a:solidFill>
                <a:effectLst/>
                <a:latin typeface="+mn-lt"/>
                <a:ea typeface="+mn-ea"/>
                <a:cs typeface="+mn-cs"/>
              </a:rPr>
              <a:t>SK Hynix SSD 512GB</a:t>
            </a:r>
          </a:p>
          <a:p>
            <a:pPr fontAlgn="base"/>
            <a:r>
              <a:rPr lang="en-US" sz="1000" b="1" kern="1200" dirty="0" smtClean="0">
                <a:solidFill>
                  <a:schemeClr val="tx1"/>
                </a:solidFill>
                <a:effectLst/>
                <a:latin typeface="+mn-lt"/>
                <a:ea typeface="+mn-ea"/>
                <a:cs typeface="+mn-cs"/>
              </a:rPr>
              <a:t>Application: </a:t>
            </a:r>
            <a:r>
              <a:rPr lang="en-US" sz="1000" kern="1200" dirty="0" err="1" smtClean="0">
                <a:solidFill>
                  <a:schemeClr val="tx1"/>
                </a:solidFill>
                <a:effectLst/>
                <a:latin typeface="+mn-lt"/>
                <a:ea typeface="+mn-ea"/>
                <a:cs typeface="+mn-cs"/>
              </a:rPr>
              <a:t>SteamVR</a:t>
            </a:r>
            <a:r>
              <a:rPr lang="en-US" sz="1000" kern="1200" dirty="0" smtClean="0">
                <a:solidFill>
                  <a:schemeClr val="tx1"/>
                </a:solidFill>
                <a:effectLst/>
                <a:latin typeface="+mn-lt"/>
                <a:ea typeface="+mn-ea"/>
                <a:cs typeface="+mn-cs"/>
              </a:rPr>
              <a:t> Performance Test</a:t>
            </a:r>
          </a:p>
          <a:p>
            <a:pPr fontAlgn="base"/>
            <a:r>
              <a:rPr lang="en-US" sz="1000" b="1" kern="1200" dirty="0" smtClean="0">
                <a:solidFill>
                  <a:schemeClr val="tx1"/>
                </a:solidFill>
                <a:effectLst/>
                <a:latin typeface="+mn-lt"/>
                <a:ea typeface="+mn-ea"/>
                <a:cs typeface="+mn-cs"/>
              </a:rPr>
              <a:t>Subtest: </a:t>
            </a:r>
            <a:r>
              <a:rPr lang="en-US" sz="1000" kern="1200" dirty="0" smtClean="0">
                <a:solidFill>
                  <a:schemeClr val="tx1"/>
                </a:solidFill>
                <a:effectLst/>
                <a:latin typeface="+mn-lt"/>
                <a:ea typeface="+mn-ea"/>
                <a:cs typeface="+mn-cs"/>
              </a:rPr>
              <a:t>N/A</a:t>
            </a:r>
          </a:p>
          <a:p>
            <a:pPr fontAlgn="base"/>
            <a:r>
              <a:rPr lang="en-US" sz="1000" b="1" kern="1200" dirty="0" smtClean="0">
                <a:solidFill>
                  <a:schemeClr val="tx1"/>
                </a:solidFill>
                <a:effectLst/>
                <a:latin typeface="+mn-lt"/>
                <a:ea typeface="+mn-ea"/>
                <a:cs typeface="+mn-cs"/>
              </a:rPr>
              <a:t>AMD WX7100 Average Quality score: </a:t>
            </a:r>
            <a:r>
              <a:rPr lang="en-US" sz="1000" kern="1200" dirty="0" smtClean="0">
                <a:solidFill>
                  <a:schemeClr val="tx1"/>
                </a:solidFill>
                <a:effectLst/>
                <a:latin typeface="+mn-lt"/>
                <a:ea typeface="+mn-ea"/>
                <a:cs typeface="+mn-cs"/>
              </a:rPr>
              <a:t>6.4</a:t>
            </a:r>
          </a:p>
          <a:p>
            <a:pPr fontAlgn="base"/>
            <a:r>
              <a:rPr lang="en-US" sz="1000" b="1" kern="1200" dirty="0" err="1" smtClean="0">
                <a:solidFill>
                  <a:schemeClr val="tx1"/>
                </a:solidFill>
                <a:effectLst/>
                <a:latin typeface="+mn-lt"/>
                <a:ea typeface="+mn-ea"/>
                <a:cs typeface="+mn-cs"/>
              </a:rPr>
              <a:t>Nvidia</a:t>
            </a:r>
            <a:r>
              <a:rPr lang="en-US" sz="1000" b="1" kern="1200" dirty="0" smtClean="0">
                <a:solidFill>
                  <a:schemeClr val="tx1"/>
                </a:solidFill>
                <a:effectLst/>
                <a:latin typeface="+mn-lt"/>
                <a:ea typeface="+mn-ea"/>
                <a:cs typeface="+mn-cs"/>
              </a:rPr>
              <a:t> </a:t>
            </a:r>
            <a:r>
              <a:rPr lang="en-US" sz="1000" b="1" kern="1200" dirty="0" err="1" smtClean="0">
                <a:solidFill>
                  <a:schemeClr val="tx1"/>
                </a:solidFill>
                <a:effectLst/>
                <a:latin typeface="+mn-lt"/>
                <a:ea typeface="+mn-ea"/>
                <a:cs typeface="+mn-cs"/>
              </a:rPr>
              <a:t>Quadro</a:t>
            </a:r>
            <a:r>
              <a:rPr lang="en-US" sz="1000" b="1" kern="1200" dirty="0" smtClean="0">
                <a:solidFill>
                  <a:schemeClr val="tx1"/>
                </a:solidFill>
                <a:effectLst/>
                <a:latin typeface="+mn-lt"/>
                <a:ea typeface="+mn-ea"/>
                <a:cs typeface="+mn-cs"/>
              </a:rPr>
              <a:t> M4000 Average Quality score: </a:t>
            </a:r>
            <a:r>
              <a:rPr lang="en-US" sz="1000" kern="1200" dirty="0" smtClean="0">
                <a:solidFill>
                  <a:schemeClr val="tx1"/>
                </a:solidFill>
                <a:effectLst/>
                <a:latin typeface="+mn-lt"/>
                <a:ea typeface="+mn-ea"/>
                <a:cs typeface="+mn-cs"/>
              </a:rPr>
              <a:t>3.8</a:t>
            </a:r>
          </a:p>
          <a:p>
            <a:pPr fontAlgn="base"/>
            <a:r>
              <a:rPr lang="en-US" sz="1000" b="1" kern="1200" dirty="0" smtClean="0">
                <a:solidFill>
                  <a:schemeClr val="tx1"/>
                </a:solidFill>
                <a:effectLst/>
                <a:latin typeface="+mn-lt"/>
                <a:ea typeface="+mn-ea"/>
                <a:cs typeface="+mn-cs"/>
              </a:rPr>
              <a:t>Performance Differential: </a:t>
            </a:r>
            <a:r>
              <a:rPr lang="en-US" sz="1000" kern="1200" dirty="0" smtClean="0">
                <a:solidFill>
                  <a:schemeClr val="tx1"/>
                </a:solidFill>
                <a:effectLst/>
                <a:latin typeface="+mn-lt"/>
                <a:ea typeface="+mn-ea"/>
                <a:cs typeface="+mn-cs"/>
              </a:rPr>
              <a:t>6.40/3.80 = ~68.42% higher score on AMD</a:t>
            </a:r>
          </a:p>
          <a:p>
            <a:r>
              <a:rPr lang="en-US" sz="1000" kern="1200" dirty="0" smtClean="0">
                <a:solidFill>
                  <a:schemeClr val="tx1"/>
                </a:solidFill>
                <a:effectLst/>
                <a:latin typeface="+mn-lt"/>
                <a:ea typeface="+mn-ea"/>
                <a:cs typeface="+mn-cs"/>
              </a:rPr>
              <a:t>RPW-19</a:t>
            </a:r>
            <a:endParaRPr lang="en-US" altLang="en-US" baseline="0" dirty="0">
              <a:ea typeface="ＭＳ Ｐゴシック" panose="020B0600070205080204" pitchFamily="34" charset="-128"/>
            </a:endParaRPr>
          </a:p>
        </p:txBody>
      </p:sp>
      <p:sp>
        <p:nvSpPr>
          <p:cNvPr id="4" name="Slide Number Placeholder 3"/>
          <p:cNvSpPr>
            <a:spLocks noGrp="1"/>
          </p:cNvSpPr>
          <p:nvPr>
            <p:ph type="sldNum" sz="quarter" idx="10"/>
          </p:nvPr>
        </p:nvSpPr>
        <p:spPr/>
        <p:txBody>
          <a:bodyPr/>
          <a:lstStyle/>
          <a:p>
            <a:fld id="{8BA538DF-8137-40F1-92D6-A298F2A5FAC5}" type="slidenum">
              <a:rPr lang="en-US" smtClean="0"/>
              <a:pPr/>
              <a:t>13</a:t>
            </a:fld>
            <a:endParaRPr lang="en-US"/>
          </a:p>
        </p:txBody>
      </p:sp>
    </p:spTree>
    <p:extLst>
      <p:ext uri="{BB962C8B-B14F-4D97-AF65-F5344CB8AC3E}">
        <p14:creationId xmlns:p14="http://schemas.microsoft.com/office/powerpoint/2010/main" val="18287032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33450">
              <a:buFont typeface="Wingdings 3" panose="05040102010807070707" pitchFamily="18" charset="2"/>
              <a:buNone/>
            </a:pPr>
            <a:r>
              <a:rPr lang="en-US" altLang="en-US" baseline="0" dirty="0" smtClean="0">
                <a:ea typeface="ＭＳ Ｐゴシック" panose="020B0600070205080204" pitchFamily="34" charset="-128"/>
              </a:rPr>
              <a:t>Footnote:</a:t>
            </a:r>
          </a:p>
          <a:p>
            <a:r>
              <a:rPr lang="en-US" sz="1000" kern="1200" dirty="0" smtClean="0">
                <a:solidFill>
                  <a:schemeClr val="tx1"/>
                </a:solidFill>
                <a:effectLst/>
                <a:latin typeface="+mn-lt"/>
                <a:ea typeface="+mn-ea"/>
                <a:cs typeface="+mn-cs"/>
              </a:rPr>
              <a:t>Testing conducted by AMD Performance Labs as of September 2016 on test system described below. PC manufacturers may vary configurations, yielding different results. Performance may vary based on use of latest drivers.</a:t>
            </a:r>
          </a:p>
          <a:p>
            <a:pPr fontAlgn="base"/>
            <a:r>
              <a:rPr lang="en-US" sz="1000" kern="1200" dirty="0" smtClean="0">
                <a:solidFill>
                  <a:schemeClr val="tx1"/>
                </a:solidFill>
                <a:effectLst/>
                <a:latin typeface="+mn-lt"/>
                <a:ea typeface="+mn-ea"/>
                <a:cs typeface="+mn-cs"/>
              </a:rPr>
              <a:t> </a:t>
            </a:r>
          </a:p>
          <a:p>
            <a:pPr fontAlgn="base"/>
            <a:r>
              <a:rPr lang="en-US" sz="1000" b="1" kern="1200" dirty="0" smtClean="0">
                <a:solidFill>
                  <a:schemeClr val="tx1"/>
                </a:solidFill>
                <a:effectLst/>
                <a:latin typeface="+mn-lt"/>
                <a:ea typeface="+mn-ea"/>
                <a:cs typeface="+mn-cs"/>
              </a:rPr>
              <a:t>CPU: </a:t>
            </a:r>
            <a:r>
              <a:rPr lang="en-US" sz="1000" kern="1200" dirty="0" smtClean="0">
                <a:solidFill>
                  <a:schemeClr val="tx1"/>
                </a:solidFill>
                <a:effectLst/>
                <a:latin typeface="+mn-lt"/>
                <a:ea typeface="+mn-ea"/>
                <a:cs typeface="+mn-cs"/>
              </a:rPr>
              <a:t>Intel E5-1650 v3 3.50GHz</a:t>
            </a:r>
            <a:r>
              <a:rPr lang="en-US" sz="1000" b="1" kern="1200" dirty="0" smtClean="0">
                <a:solidFill>
                  <a:schemeClr val="tx1"/>
                </a:solidFill>
                <a:effectLst/>
                <a:latin typeface="+mn-lt"/>
                <a:ea typeface="+mn-ea"/>
                <a:cs typeface="+mn-cs"/>
              </a:rPr>
              <a:t>, Memory: </a:t>
            </a:r>
            <a:r>
              <a:rPr lang="en-US" sz="1000" kern="1200" dirty="0" smtClean="0">
                <a:solidFill>
                  <a:schemeClr val="tx1"/>
                </a:solidFill>
                <a:effectLst/>
                <a:latin typeface="+mn-lt"/>
                <a:ea typeface="+mn-ea"/>
                <a:cs typeface="+mn-cs"/>
              </a:rPr>
              <a:t>16GB RAM</a:t>
            </a:r>
            <a:r>
              <a:rPr lang="en-US" sz="1000" b="1" kern="1200" dirty="0" smtClean="0">
                <a:solidFill>
                  <a:schemeClr val="tx1"/>
                </a:solidFill>
                <a:effectLst/>
                <a:latin typeface="+mn-lt"/>
                <a:ea typeface="+mn-ea"/>
                <a:cs typeface="+mn-cs"/>
              </a:rPr>
              <a:t>, OS: </a:t>
            </a:r>
            <a:r>
              <a:rPr lang="en-US" sz="1000" kern="1200" dirty="0" smtClean="0">
                <a:solidFill>
                  <a:schemeClr val="tx1"/>
                </a:solidFill>
                <a:effectLst/>
                <a:latin typeface="+mn-lt"/>
                <a:ea typeface="+mn-ea"/>
                <a:cs typeface="+mn-cs"/>
              </a:rPr>
              <a:t>Win7 64-bit SP1</a:t>
            </a:r>
            <a:r>
              <a:rPr lang="en-US" sz="1000" b="1" kern="1200" dirty="0" smtClean="0">
                <a:solidFill>
                  <a:schemeClr val="tx1"/>
                </a:solidFill>
                <a:effectLst/>
                <a:latin typeface="+mn-lt"/>
                <a:ea typeface="+mn-ea"/>
                <a:cs typeface="+mn-cs"/>
              </a:rPr>
              <a:t>, AMD Driver: </a:t>
            </a:r>
            <a:r>
              <a:rPr lang="en-US" sz="1000" kern="1200" dirty="0" smtClean="0">
                <a:solidFill>
                  <a:schemeClr val="tx1"/>
                </a:solidFill>
                <a:effectLst/>
                <a:latin typeface="+mn-lt"/>
                <a:ea typeface="+mn-ea"/>
                <a:cs typeface="+mn-cs"/>
              </a:rPr>
              <a:t>16.40 Beta </a:t>
            </a:r>
            <a:r>
              <a:rPr lang="en-US" sz="1000" b="1" kern="1200" dirty="0" err="1" smtClean="0">
                <a:solidFill>
                  <a:schemeClr val="tx1"/>
                </a:solidFill>
                <a:effectLst/>
                <a:latin typeface="+mn-lt"/>
                <a:ea typeface="+mn-ea"/>
                <a:cs typeface="+mn-cs"/>
              </a:rPr>
              <a:t>Nvidia</a:t>
            </a:r>
            <a:r>
              <a:rPr lang="en-US" sz="1000" b="1" kern="1200" dirty="0" smtClean="0">
                <a:solidFill>
                  <a:schemeClr val="tx1"/>
                </a:solidFill>
                <a:effectLst/>
                <a:latin typeface="+mn-lt"/>
                <a:ea typeface="+mn-ea"/>
                <a:cs typeface="+mn-cs"/>
              </a:rPr>
              <a:t> Driver: </a:t>
            </a:r>
            <a:r>
              <a:rPr lang="en-US" sz="1000" kern="1200" dirty="0" smtClean="0">
                <a:solidFill>
                  <a:schemeClr val="tx1"/>
                </a:solidFill>
                <a:effectLst/>
                <a:latin typeface="+mn-lt"/>
                <a:ea typeface="+mn-ea"/>
                <a:cs typeface="+mn-cs"/>
              </a:rPr>
              <a:t>368.39 </a:t>
            </a:r>
          </a:p>
          <a:p>
            <a:pPr fontAlgn="base"/>
            <a:r>
              <a:rPr lang="en-US" sz="1000" b="1" kern="1200" dirty="0" smtClean="0">
                <a:solidFill>
                  <a:schemeClr val="tx1"/>
                </a:solidFill>
                <a:effectLst/>
                <a:latin typeface="+mn-lt"/>
                <a:ea typeface="+mn-ea"/>
                <a:cs typeface="+mn-cs"/>
              </a:rPr>
              <a:t>Application: </a:t>
            </a:r>
            <a:r>
              <a:rPr lang="en-US" sz="1000" kern="1200" dirty="0" err="1" smtClean="0">
                <a:solidFill>
                  <a:schemeClr val="tx1"/>
                </a:solidFill>
                <a:effectLst/>
                <a:latin typeface="+mn-lt"/>
                <a:ea typeface="+mn-ea"/>
                <a:cs typeface="+mn-cs"/>
              </a:rPr>
              <a:t>SPECapc</a:t>
            </a:r>
            <a:r>
              <a:rPr lang="en-US" sz="1000" kern="1200" dirty="0" smtClean="0">
                <a:solidFill>
                  <a:schemeClr val="tx1"/>
                </a:solidFill>
                <a:effectLst/>
                <a:latin typeface="+mn-lt"/>
                <a:ea typeface="+mn-ea"/>
                <a:cs typeface="+mn-cs"/>
              </a:rPr>
              <a:t> </a:t>
            </a:r>
            <a:r>
              <a:rPr lang="en-US" sz="1000" kern="1200" dirty="0" err="1" smtClean="0">
                <a:solidFill>
                  <a:schemeClr val="tx1"/>
                </a:solidFill>
                <a:effectLst/>
                <a:latin typeface="+mn-lt"/>
                <a:ea typeface="+mn-ea"/>
                <a:cs typeface="+mn-cs"/>
              </a:rPr>
              <a:t>Dassault</a:t>
            </a:r>
            <a:r>
              <a:rPr lang="en-US" sz="1000" kern="1200" dirty="0" smtClean="0">
                <a:solidFill>
                  <a:schemeClr val="tx1"/>
                </a:solidFill>
                <a:effectLst/>
                <a:latin typeface="+mn-lt"/>
                <a:ea typeface="+mn-ea"/>
                <a:cs typeface="+mn-cs"/>
              </a:rPr>
              <a:t> SolidWorks 2015, no FSAA</a:t>
            </a:r>
          </a:p>
          <a:p>
            <a:pPr fontAlgn="base"/>
            <a:r>
              <a:rPr lang="en-US" sz="1000" b="1" kern="1200" dirty="0" smtClean="0">
                <a:solidFill>
                  <a:schemeClr val="tx1"/>
                </a:solidFill>
                <a:effectLst/>
                <a:latin typeface="+mn-lt"/>
                <a:ea typeface="+mn-ea"/>
                <a:cs typeface="+mn-cs"/>
              </a:rPr>
              <a:t>Subtest: </a:t>
            </a:r>
            <a:r>
              <a:rPr lang="en-US" sz="1000" kern="1200" dirty="0" smtClean="0">
                <a:solidFill>
                  <a:schemeClr val="tx1"/>
                </a:solidFill>
                <a:effectLst/>
                <a:latin typeface="+mn-lt"/>
                <a:ea typeface="+mn-ea"/>
                <a:cs typeface="+mn-cs"/>
              </a:rPr>
              <a:t>Shaded using </a:t>
            </a:r>
            <a:r>
              <a:rPr lang="en-US" sz="1000" kern="1200" dirty="0" err="1" smtClean="0">
                <a:solidFill>
                  <a:schemeClr val="tx1"/>
                </a:solidFill>
                <a:effectLst/>
                <a:latin typeface="+mn-lt"/>
                <a:ea typeface="+mn-ea"/>
                <a:cs typeface="+mn-cs"/>
              </a:rPr>
              <a:t>RealView</a:t>
            </a:r>
            <a:r>
              <a:rPr lang="en-US" sz="1000" kern="1200" dirty="0" smtClean="0">
                <a:solidFill>
                  <a:schemeClr val="tx1"/>
                </a:solidFill>
                <a:effectLst/>
                <a:latin typeface="+mn-lt"/>
                <a:ea typeface="+mn-ea"/>
                <a:cs typeface="+mn-cs"/>
              </a:rPr>
              <a:t> and Shadows and Ambient Occlusion Graphics Sub-composite</a:t>
            </a:r>
          </a:p>
          <a:p>
            <a:pPr fontAlgn="base"/>
            <a:r>
              <a:rPr lang="en-US" sz="1000" b="1" kern="1200" dirty="0" smtClean="0">
                <a:solidFill>
                  <a:schemeClr val="tx1"/>
                </a:solidFill>
                <a:effectLst/>
                <a:latin typeface="+mn-lt"/>
                <a:ea typeface="+mn-ea"/>
                <a:cs typeface="+mn-cs"/>
              </a:rPr>
              <a:t>AMD WX7100 subtest score: </a:t>
            </a:r>
            <a:r>
              <a:rPr lang="en-US" sz="1000" kern="1200" dirty="0" smtClean="0">
                <a:solidFill>
                  <a:schemeClr val="tx1"/>
                </a:solidFill>
                <a:effectLst/>
                <a:latin typeface="+mn-lt"/>
                <a:ea typeface="+mn-ea"/>
                <a:cs typeface="+mn-cs"/>
              </a:rPr>
              <a:t>21.00</a:t>
            </a:r>
          </a:p>
          <a:p>
            <a:pPr fontAlgn="base"/>
            <a:r>
              <a:rPr lang="en-US" sz="1000" b="1" kern="1200" dirty="0" err="1" smtClean="0">
                <a:solidFill>
                  <a:schemeClr val="tx1"/>
                </a:solidFill>
                <a:effectLst/>
                <a:latin typeface="+mn-lt"/>
                <a:ea typeface="+mn-ea"/>
                <a:cs typeface="+mn-cs"/>
              </a:rPr>
              <a:t>Nvidia</a:t>
            </a:r>
            <a:r>
              <a:rPr lang="en-US" sz="1000" b="1" kern="1200" dirty="0" smtClean="0">
                <a:solidFill>
                  <a:schemeClr val="tx1"/>
                </a:solidFill>
                <a:effectLst/>
                <a:latin typeface="+mn-lt"/>
                <a:ea typeface="+mn-ea"/>
                <a:cs typeface="+mn-cs"/>
              </a:rPr>
              <a:t> </a:t>
            </a:r>
            <a:r>
              <a:rPr lang="en-US" sz="1000" b="1" kern="1200" dirty="0" err="1" smtClean="0">
                <a:solidFill>
                  <a:schemeClr val="tx1"/>
                </a:solidFill>
                <a:effectLst/>
                <a:latin typeface="+mn-lt"/>
                <a:ea typeface="+mn-ea"/>
                <a:cs typeface="+mn-cs"/>
              </a:rPr>
              <a:t>Quadro</a:t>
            </a:r>
            <a:r>
              <a:rPr lang="en-US" sz="1000" b="1" kern="1200" dirty="0" smtClean="0">
                <a:solidFill>
                  <a:schemeClr val="tx1"/>
                </a:solidFill>
                <a:effectLst/>
                <a:latin typeface="+mn-lt"/>
                <a:ea typeface="+mn-ea"/>
                <a:cs typeface="+mn-cs"/>
              </a:rPr>
              <a:t> M4000 subtest score: </a:t>
            </a:r>
            <a:r>
              <a:rPr lang="en-US" sz="1000" kern="1200" dirty="0" smtClean="0">
                <a:solidFill>
                  <a:schemeClr val="tx1"/>
                </a:solidFill>
                <a:effectLst/>
                <a:latin typeface="+mn-lt"/>
                <a:ea typeface="+mn-ea"/>
                <a:cs typeface="+mn-cs"/>
              </a:rPr>
              <a:t>14.45</a:t>
            </a:r>
          </a:p>
          <a:p>
            <a:pPr fontAlgn="base"/>
            <a:r>
              <a:rPr lang="en-US" sz="1000" b="1" kern="1200" dirty="0" smtClean="0">
                <a:solidFill>
                  <a:schemeClr val="tx1"/>
                </a:solidFill>
                <a:effectLst/>
                <a:latin typeface="+mn-lt"/>
                <a:ea typeface="+mn-ea"/>
                <a:cs typeface="+mn-cs"/>
              </a:rPr>
              <a:t>Performance Differential: </a:t>
            </a:r>
            <a:r>
              <a:rPr lang="en-US" sz="1000" kern="1200" dirty="0" smtClean="0">
                <a:solidFill>
                  <a:schemeClr val="tx1"/>
                </a:solidFill>
                <a:effectLst/>
                <a:latin typeface="+mn-lt"/>
                <a:ea typeface="+mn-ea"/>
                <a:cs typeface="+mn-cs"/>
              </a:rPr>
              <a:t>21.00/14.45 = ~45.33% faster on AMD</a:t>
            </a:r>
          </a:p>
          <a:p>
            <a:r>
              <a:rPr lang="en-US" sz="1000" kern="1200" dirty="0" smtClean="0">
                <a:solidFill>
                  <a:schemeClr val="tx1"/>
                </a:solidFill>
                <a:effectLst/>
                <a:latin typeface="+mn-lt"/>
                <a:ea typeface="+mn-ea"/>
                <a:cs typeface="+mn-cs"/>
              </a:rPr>
              <a:t>RPW-18</a:t>
            </a:r>
            <a:endParaRPr lang="en-US" altLang="en-US" baseline="0" dirty="0">
              <a:ea typeface="ＭＳ Ｐゴシック" panose="020B0600070205080204" pitchFamily="34" charset="-128"/>
            </a:endParaRPr>
          </a:p>
        </p:txBody>
      </p:sp>
      <p:sp>
        <p:nvSpPr>
          <p:cNvPr id="4" name="Slide Number Placeholder 3"/>
          <p:cNvSpPr>
            <a:spLocks noGrp="1"/>
          </p:cNvSpPr>
          <p:nvPr>
            <p:ph type="sldNum" sz="quarter" idx="10"/>
          </p:nvPr>
        </p:nvSpPr>
        <p:spPr/>
        <p:txBody>
          <a:bodyPr/>
          <a:lstStyle/>
          <a:p>
            <a:fld id="{8BA538DF-8137-40F1-92D6-A298F2A5FAC5}" type="slidenum">
              <a:rPr lang="en-US" smtClean="0"/>
              <a:pPr/>
              <a:t>14</a:t>
            </a:fld>
            <a:endParaRPr lang="en-US"/>
          </a:p>
        </p:txBody>
      </p:sp>
    </p:spTree>
    <p:extLst>
      <p:ext uri="{BB962C8B-B14F-4D97-AF65-F5344CB8AC3E}">
        <p14:creationId xmlns:p14="http://schemas.microsoft.com/office/powerpoint/2010/main" val="24319057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kern="1200" dirty="0" smtClean="0">
                <a:solidFill>
                  <a:schemeClr val="tx1"/>
                </a:solidFill>
                <a:effectLst/>
                <a:latin typeface="+mn-lt"/>
                <a:ea typeface="+mn-ea"/>
                <a:cs typeface="+mn-cs"/>
              </a:rPr>
              <a:t>Testing conducted by AMD Performance Labs as of September 2016 on test system described below. PC manufacturers may vary configurations, yielding different results. Performance may vary based on use of latest drivers.</a:t>
            </a:r>
          </a:p>
          <a:p>
            <a:pPr fontAlgn="base"/>
            <a:r>
              <a:rPr lang="en-US" sz="1000" kern="1200" dirty="0" smtClean="0">
                <a:solidFill>
                  <a:schemeClr val="tx1"/>
                </a:solidFill>
                <a:effectLst/>
                <a:latin typeface="+mn-lt"/>
                <a:ea typeface="+mn-ea"/>
                <a:cs typeface="+mn-cs"/>
              </a:rPr>
              <a:t> </a:t>
            </a:r>
          </a:p>
          <a:p>
            <a:pPr fontAlgn="base"/>
            <a:r>
              <a:rPr lang="en-US" sz="1000" b="1" kern="1200" dirty="0" smtClean="0">
                <a:solidFill>
                  <a:schemeClr val="tx1"/>
                </a:solidFill>
                <a:effectLst/>
                <a:latin typeface="+mn-lt"/>
                <a:ea typeface="+mn-ea"/>
                <a:cs typeface="+mn-cs"/>
              </a:rPr>
              <a:t>CPU: </a:t>
            </a:r>
            <a:r>
              <a:rPr lang="en-US" sz="1000" kern="1200" dirty="0" smtClean="0">
                <a:solidFill>
                  <a:schemeClr val="tx1"/>
                </a:solidFill>
                <a:effectLst/>
                <a:latin typeface="+mn-lt"/>
                <a:ea typeface="+mn-ea"/>
                <a:cs typeface="+mn-cs"/>
              </a:rPr>
              <a:t>Intel E5-1650 v3 3.50GHz</a:t>
            </a:r>
            <a:r>
              <a:rPr lang="en-US" sz="1000" b="1" kern="1200" dirty="0" smtClean="0">
                <a:solidFill>
                  <a:schemeClr val="tx1"/>
                </a:solidFill>
                <a:effectLst/>
                <a:latin typeface="+mn-lt"/>
                <a:ea typeface="+mn-ea"/>
                <a:cs typeface="+mn-cs"/>
              </a:rPr>
              <a:t>, Memory: </a:t>
            </a:r>
            <a:r>
              <a:rPr lang="en-US" sz="1000" kern="1200" dirty="0" smtClean="0">
                <a:solidFill>
                  <a:schemeClr val="tx1"/>
                </a:solidFill>
                <a:effectLst/>
                <a:latin typeface="+mn-lt"/>
                <a:ea typeface="+mn-ea"/>
                <a:cs typeface="+mn-cs"/>
              </a:rPr>
              <a:t>16GB RAM</a:t>
            </a:r>
            <a:r>
              <a:rPr lang="en-US" sz="1000" b="1" kern="1200" dirty="0" smtClean="0">
                <a:solidFill>
                  <a:schemeClr val="tx1"/>
                </a:solidFill>
                <a:effectLst/>
                <a:latin typeface="+mn-lt"/>
                <a:ea typeface="+mn-ea"/>
                <a:cs typeface="+mn-cs"/>
              </a:rPr>
              <a:t>, OS: </a:t>
            </a:r>
            <a:r>
              <a:rPr lang="en-US" sz="1000" kern="1200" dirty="0" smtClean="0">
                <a:solidFill>
                  <a:schemeClr val="tx1"/>
                </a:solidFill>
                <a:effectLst/>
                <a:latin typeface="+mn-lt"/>
                <a:ea typeface="+mn-ea"/>
                <a:cs typeface="+mn-cs"/>
              </a:rPr>
              <a:t>Win7 64-bit SP1</a:t>
            </a:r>
            <a:r>
              <a:rPr lang="en-US" sz="1000" b="1" kern="1200" dirty="0" smtClean="0">
                <a:solidFill>
                  <a:schemeClr val="tx1"/>
                </a:solidFill>
                <a:effectLst/>
                <a:latin typeface="+mn-lt"/>
                <a:ea typeface="+mn-ea"/>
                <a:cs typeface="+mn-cs"/>
              </a:rPr>
              <a:t>, AMD Driver: </a:t>
            </a:r>
            <a:r>
              <a:rPr lang="en-US" sz="1000" kern="1200" dirty="0" smtClean="0">
                <a:solidFill>
                  <a:schemeClr val="tx1"/>
                </a:solidFill>
                <a:effectLst/>
                <a:latin typeface="+mn-lt"/>
                <a:ea typeface="+mn-ea"/>
                <a:cs typeface="+mn-cs"/>
              </a:rPr>
              <a:t>16.40 Beta </a:t>
            </a:r>
            <a:r>
              <a:rPr lang="en-US" sz="1000" b="1" kern="1200" dirty="0" err="1" smtClean="0">
                <a:solidFill>
                  <a:schemeClr val="tx1"/>
                </a:solidFill>
                <a:effectLst/>
                <a:latin typeface="+mn-lt"/>
                <a:ea typeface="+mn-ea"/>
                <a:cs typeface="+mn-cs"/>
              </a:rPr>
              <a:t>Nvidia</a:t>
            </a:r>
            <a:r>
              <a:rPr lang="en-US" sz="1000" b="1" kern="1200" dirty="0" smtClean="0">
                <a:solidFill>
                  <a:schemeClr val="tx1"/>
                </a:solidFill>
                <a:effectLst/>
                <a:latin typeface="+mn-lt"/>
                <a:ea typeface="+mn-ea"/>
                <a:cs typeface="+mn-cs"/>
              </a:rPr>
              <a:t> Driver: </a:t>
            </a:r>
            <a:r>
              <a:rPr lang="en-US" sz="1000" kern="1200" dirty="0" smtClean="0">
                <a:solidFill>
                  <a:schemeClr val="tx1"/>
                </a:solidFill>
                <a:effectLst/>
                <a:latin typeface="+mn-lt"/>
                <a:ea typeface="+mn-ea"/>
                <a:cs typeface="+mn-cs"/>
              </a:rPr>
              <a:t>368.39 </a:t>
            </a:r>
          </a:p>
          <a:p>
            <a:pPr fontAlgn="base"/>
            <a:r>
              <a:rPr lang="en-US" sz="1000" b="1" kern="1200" dirty="0" smtClean="0">
                <a:solidFill>
                  <a:schemeClr val="tx1"/>
                </a:solidFill>
                <a:effectLst/>
                <a:latin typeface="+mn-lt"/>
                <a:ea typeface="+mn-ea"/>
                <a:cs typeface="+mn-cs"/>
              </a:rPr>
              <a:t>Application: </a:t>
            </a:r>
            <a:r>
              <a:rPr lang="en-US" sz="1000" kern="1200" dirty="0" err="1" smtClean="0">
                <a:solidFill>
                  <a:schemeClr val="tx1"/>
                </a:solidFill>
                <a:effectLst/>
                <a:latin typeface="+mn-lt"/>
                <a:ea typeface="+mn-ea"/>
                <a:cs typeface="+mn-cs"/>
              </a:rPr>
              <a:t>SPECapc</a:t>
            </a:r>
            <a:r>
              <a:rPr lang="en-US" sz="1000" kern="1200" dirty="0" smtClean="0">
                <a:solidFill>
                  <a:schemeClr val="tx1"/>
                </a:solidFill>
                <a:effectLst/>
                <a:latin typeface="+mn-lt"/>
                <a:ea typeface="+mn-ea"/>
                <a:cs typeface="+mn-cs"/>
              </a:rPr>
              <a:t> </a:t>
            </a:r>
            <a:r>
              <a:rPr lang="en-US" sz="1000" kern="1200" dirty="0" err="1" smtClean="0">
                <a:solidFill>
                  <a:schemeClr val="tx1"/>
                </a:solidFill>
                <a:effectLst/>
                <a:latin typeface="+mn-lt"/>
                <a:ea typeface="+mn-ea"/>
                <a:cs typeface="+mn-cs"/>
              </a:rPr>
              <a:t>Dassault</a:t>
            </a:r>
            <a:r>
              <a:rPr lang="en-US" sz="1000" kern="1200" dirty="0" smtClean="0">
                <a:solidFill>
                  <a:schemeClr val="tx1"/>
                </a:solidFill>
                <a:effectLst/>
                <a:latin typeface="+mn-lt"/>
                <a:ea typeface="+mn-ea"/>
                <a:cs typeface="+mn-cs"/>
              </a:rPr>
              <a:t> SolidWorks 2015, no FSAA</a:t>
            </a:r>
          </a:p>
          <a:p>
            <a:pPr fontAlgn="base"/>
            <a:r>
              <a:rPr lang="en-US" sz="1000" b="1" kern="1200" dirty="0" smtClean="0">
                <a:solidFill>
                  <a:schemeClr val="tx1"/>
                </a:solidFill>
                <a:effectLst/>
                <a:latin typeface="+mn-lt"/>
                <a:ea typeface="+mn-ea"/>
                <a:cs typeface="+mn-cs"/>
              </a:rPr>
              <a:t>Subtest: </a:t>
            </a:r>
            <a:r>
              <a:rPr lang="en-US" sz="1000" kern="1200" dirty="0" smtClean="0">
                <a:solidFill>
                  <a:schemeClr val="tx1"/>
                </a:solidFill>
                <a:effectLst/>
                <a:latin typeface="+mn-lt"/>
                <a:ea typeface="+mn-ea"/>
                <a:cs typeface="+mn-cs"/>
              </a:rPr>
              <a:t>Shaded using </a:t>
            </a:r>
            <a:r>
              <a:rPr lang="en-US" sz="1000" kern="1200" dirty="0" err="1" smtClean="0">
                <a:solidFill>
                  <a:schemeClr val="tx1"/>
                </a:solidFill>
                <a:effectLst/>
                <a:latin typeface="+mn-lt"/>
                <a:ea typeface="+mn-ea"/>
                <a:cs typeface="+mn-cs"/>
              </a:rPr>
              <a:t>RealView</a:t>
            </a:r>
            <a:r>
              <a:rPr lang="en-US" sz="1000" kern="1200" dirty="0" smtClean="0">
                <a:solidFill>
                  <a:schemeClr val="tx1"/>
                </a:solidFill>
                <a:effectLst/>
                <a:latin typeface="+mn-lt"/>
                <a:ea typeface="+mn-ea"/>
                <a:cs typeface="+mn-cs"/>
              </a:rPr>
              <a:t> and Shadows and Ambient Occlusion Graphics Sub-composite</a:t>
            </a:r>
          </a:p>
          <a:p>
            <a:pPr fontAlgn="base"/>
            <a:r>
              <a:rPr lang="en-US" sz="1000" b="1" kern="1200" dirty="0" smtClean="0">
                <a:solidFill>
                  <a:schemeClr val="tx1"/>
                </a:solidFill>
                <a:effectLst/>
                <a:latin typeface="+mn-lt"/>
                <a:ea typeface="+mn-ea"/>
                <a:cs typeface="+mn-cs"/>
              </a:rPr>
              <a:t>AMD WX7100 subtest score: </a:t>
            </a:r>
            <a:r>
              <a:rPr lang="en-US" sz="1000" kern="1200" dirty="0" smtClean="0">
                <a:solidFill>
                  <a:schemeClr val="tx1"/>
                </a:solidFill>
                <a:effectLst/>
                <a:latin typeface="+mn-lt"/>
                <a:ea typeface="+mn-ea"/>
                <a:cs typeface="+mn-cs"/>
              </a:rPr>
              <a:t>21.00</a:t>
            </a:r>
          </a:p>
          <a:p>
            <a:pPr fontAlgn="base"/>
            <a:r>
              <a:rPr lang="en-US" sz="1000" b="1" kern="1200" dirty="0" err="1" smtClean="0">
                <a:solidFill>
                  <a:schemeClr val="tx1"/>
                </a:solidFill>
                <a:effectLst/>
                <a:latin typeface="+mn-lt"/>
                <a:ea typeface="+mn-ea"/>
                <a:cs typeface="+mn-cs"/>
              </a:rPr>
              <a:t>Nvidia</a:t>
            </a:r>
            <a:r>
              <a:rPr lang="en-US" sz="1000" b="1" kern="1200" dirty="0" smtClean="0">
                <a:solidFill>
                  <a:schemeClr val="tx1"/>
                </a:solidFill>
                <a:effectLst/>
                <a:latin typeface="+mn-lt"/>
                <a:ea typeface="+mn-ea"/>
                <a:cs typeface="+mn-cs"/>
              </a:rPr>
              <a:t> </a:t>
            </a:r>
            <a:r>
              <a:rPr lang="en-US" sz="1000" b="1" kern="1200" dirty="0" err="1" smtClean="0">
                <a:solidFill>
                  <a:schemeClr val="tx1"/>
                </a:solidFill>
                <a:effectLst/>
                <a:latin typeface="+mn-lt"/>
                <a:ea typeface="+mn-ea"/>
                <a:cs typeface="+mn-cs"/>
              </a:rPr>
              <a:t>Quadro</a:t>
            </a:r>
            <a:r>
              <a:rPr lang="en-US" sz="1000" b="1" kern="1200" dirty="0" smtClean="0">
                <a:solidFill>
                  <a:schemeClr val="tx1"/>
                </a:solidFill>
                <a:effectLst/>
                <a:latin typeface="+mn-lt"/>
                <a:ea typeface="+mn-ea"/>
                <a:cs typeface="+mn-cs"/>
              </a:rPr>
              <a:t> M4000 subtest score: </a:t>
            </a:r>
            <a:r>
              <a:rPr lang="en-US" sz="1000" kern="1200" dirty="0" smtClean="0">
                <a:solidFill>
                  <a:schemeClr val="tx1"/>
                </a:solidFill>
                <a:effectLst/>
                <a:latin typeface="+mn-lt"/>
                <a:ea typeface="+mn-ea"/>
                <a:cs typeface="+mn-cs"/>
              </a:rPr>
              <a:t>14.45</a:t>
            </a:r>
          </a:p>
          <a:p>
            <a:pPr fontAlgn="base"/>
            <a:r>
              <a:rPr lang="en-US" sz="1000" b="1" kern="1200" dirty="0" smtClean="0">
                <a:solidFill>
                  <a:schemeClr val="tx1"/>
                </a:solidFill>
                <a:effectLst/>
                <a:latin typeface="+mn-lt"/>
                <a:ea typeface="+mn-ea"/>
                <a:cs typeface="+mn-cs"/>
              </a:rPr>
              <a:t>Performance Differential: </a:t>
            </a:r>
            <a:r>
              <a:rPr lang="en-US" sz="1000" kern="1200" dirty="0" smtClean="0">
                <a:solidFill>
                  <a:schemeClr val="tx1"/>
                </a:solidFill>
                <a:effectLst/>
                <a:latin typeface="+mn-lt"/>
                <a:ea typeface="+mn-ea"/>
                <a:cs typeface="+mn-cs"/>
              </a:rPr>
              <a:t>21.00/14.45 = ~45.33% faster on AMD</a:t>
            </a:r>
          </a:p>
          <a:p>
            <a:r>
              <a:rPr lang="en-US" sz="1000" kern="1200" dirty="0" smtClean="0">
                <a:solidFill>
                  <a:schemeClr val="tx1"/>
                </a:solidFill>
                <a:effectLst/>
                <a:latin typeface="+mn-lt"/>
                <a:ea typeface="+mn-ea"/>
                <a:cs typeface="+mn-cs"/>
              </a:rPr>
              <a:t>RPW-18</a:t>
            </a:r>
          </a:p>
          <a:p>
            <a:endParaRPr lang="en-US" sz="1000" kern="1200" dirty="0" smtClean="0">
              <a:solidFill>
                <a:schemeClr val="tx1"/>
              </a:solidFill>
              <a:effectLst/>
              <a:latin typeface="+mn-lt"/>
              <a:ea typeface="+mn-ea"/>
              <a:cs typeface="+mn-cs"/>
            </a:endParaRPr>
          </a:p>
          <a:p>
            <a:pPr fontAlgn="base"/>
            <a:r>
              <a:rPr lang="en-US" sz="1000" kern="1200" dirty="0" smtClean="0">
                <a:solidFill>
                  <a:schemeClr val="tx1"/>
                </a:solidFill>
                <a:effectLst/>
                <a:latin typeface="+mn-lt"/>
                <a:ea typeface="+mn-ea"/>
                <a:cs typeface="+mn-cs"/>
              </a:rPr>
              <a:t> </a:t>
            </a:r>
          </a:p>
          <a:p>
            <a:r>
              <a:rPr lang="en-US" sz="1000" kern="1200" dirty="0" smtClean="0">
                <a:solidFill>
                  <a:schemeClr val="tx1"/>
                </a:solidFill>
                <a:effectLst/>
                <a:latin typeface="+mn-lt"/>
                <a:ea typeface="+mn-ea"/>
                <a:cs typeface="+mn-cs"/>
              </a:rPr>
              <a:t>Testing conducted by AMD Performance Labs as of September 2016 on test system described below. PC manufacturers may vary configurations, yielding different results. Performance may vary based on use of latest drivers.</a:t>
            </a:r>
          </a:p>
          <a:p>
            <a:pPr fontAlgn="base"/>
            <a:r>
              <a:rPr lang="en-US" sz="1000" kern="1200" dirty="0" smtClean="0">
                <a:solidFill>
                  <a:schemeClr val="tx1"/>
                </a:solidFill>
                <a:effectLst/>
                <a:latin typeface="+mn-lt"/>
                <a:ea typeface="+mn-ea"/>
                <a:cs typeface="+mn-cs"/>
              </a:rPr>
              <a:t> </a:t>
            </a:r>
          </a:p>
          <a:p>
            <a:pPr fontAlgn="base"/>
            <a:r>
              <a:rPr lang="en-US" sz="1000" b="1" kern="1200" dirty="0" smtClean="0">
                <a:solidFill>
                  <a:schemeClr val="tx1"/>
                </a:solidFill>
                <a:effectLst/>
                <a:latin typeface="+mn-lt"/>
                <a:ea typeface="+mn-ea"/>
                <a:cs typeface="+mn-cs"/>
              </a:rPr>
              <a:t>CPU: </a:t>
            </a:r>
            <a:r>
              <a:rPr lang="en-US" sz="1000" kern="1200" dirty="0" smtClean="0">
                <a:solidFill>
                  <a:schemeClr val="tx1"/>
                </a:solidFill>
                <a:effectLst/>
                <a:latin typeface="+mn-lt"/>
                <a:ea typeface="+mn-ea"/>
                <a:cs typeface="+mn-cs"/>
              </a:rPr>
              <a:t>Intel E5-1650 v3 3.50GHz</a:t>
            </a:r>
            <a:r>
              <a:rPr lang="en-US" sz="1000" b="1" kern="1200" dirty="0" smtClean="0">
                <a:solidFill>
                  <a:schemeClr val="tx1"/>
                </a:solidFill>
                <a:effectLst/>
                <a:latin typeface="+mn-lt"/>
                <a:ea typeface="+mn-ea"/>
                <a:cs typeface="+mn-cs"/>
              </a:rPr>
              <a:t>, Memory: </a:t>
            </a:r>
            <a:r>
              <a:rPr lang="en-US" sz="1000" kern="1200" dirty="0" smtClean="0">
                <a:solidFill>
                  <a:schemeClr val="tx1"/>
                </a:solidFill>
                <a:effectLst/>
                <a:latin typeface="+mn-lt"/>
                <a:ea typeface="+mn-ea"/>
                <a:cs typeface="+mn-cs"/>
              </a:rPr>
              <a:t>16GB RAM</a:t>
            </a:r>
            <a:r>
              <a:rPr lang="en-US" sz="1000" b="1" kern="1200" dirty="0" smtClean="0">
                <a:solidFill>
                  <a:schemeClr val="tx1"/>
                </a:solidFill>
                <a:effectLst/>
                <a:latin typeface="+mn-lt"/>
                <a:ea typeface="+mn-ea"/>
                <a:cs typeface="+mn-cs"/>
              </a:rPr>
              <a:t>, OS: </a:t>
            </a:r>
            <a:r>
              <a:rPr lang="en-US" sz="1000" kern="1200" dirty="0" smtClean="0">
                <a:solidFill>
                  <a:schemeClr val="tx1"/>
                </a:solidFill>
                <a:effectLst/>
                <a:latin typeface="+mn-lt"/>
                <a:ea typeface="+mn-ea"/>
                <a:cs typeface="+mn-cs"/>
              </a:rPr>
              <a:t>Win7 64-bit SP1</a:t>
            </a:r>
            <a:r>
              <a:rPr lang="en-US" sz="1000" b="1" kern="1200" dirty="0" smtClean="0">
                <a:solidFill>
                  <a:schemeClr val="tx1"/>
                </a:solidFill>
                <a:effectLst/>
                <a:latin typeface="+mn-lt"/>
                <a:ea typeface="+mn-ea"/>
                <a:cs typeface="+mn-cs"/>
              </a:rPr>
              <a:t>, AMD Driver: </a:t>
            </a:r>
            <a:r>
              <a:rPr lang="en-US" sz="1000" kern="1200" dirty="0" smtClean="0">
                <a:solidFill>
                  <a:schemeClr val="tx1"/>
                </a:solidFill>
                <a:effectLst/>
                <a:latin typeface="+mn-lt"/>
                <a:ea typeface="+mn-ea"/>
                <a:cs typeface="+mn-cs"/>
              </a:rPr>
              <a:t>16.40 Beta </a:t>
            </a:r>
            <a:r>
              <a:rPr lang="en-US" sz="1000" b="1" kern="1200" dirty="0" err="1" smtClean="0">
                <a:solidFill>
                  <a:schemeClr val="tx1"/>
                </a:solidFill>
                <a:effectLst/>
                <a:latin typeface="+mn-lt"/>
                <a:ea typeface="+mn-ea"/>
                <a:cs typeface="+mn-cs"/>
              </a:rPr>
              <a:t>Nvidia</a:t>
            </a:r>
            <a:r>
              <a:rPr lang="en-US" sz="1000" b="1" kern="1200" dirty="0" smtClean="0">
                <a:solidFill>
                  <a:schemeClr val="tx1"/>
                </a:solidFill>
                <a:effectLst/>
                <a:latin typeface="+mn-lt"/>
                <a:ea typeface="+mn-ea"/>
                <a:cs typeface="+mn-cs"/>
              </a:rPr>
              <a:t> Driver: </a:t>
            </a:r>
            <a:r>
              <a:rPr lang="en-US" sz="1000" kern="1200" dirty="0" smtClean="0">
                <a:solidFill>
                  <a:schemeClr val="tx1"/>
                </a:solidFill>
                <a:effectLst/>
                <a:latin typeface="+mn-lt"/>
                <a:ea typeface="+mn-ea"/>
                <a:cs typeface="+mn-cs"/>
              </a:rPr>
              <a:t>368.39 </a:t>
            </a:r>
          </a:p>
          <a:p>
            <a:pPr fontAlgn="base"/>
            <a:r>
              <a:rPr lang="en-US" sz="1000" b="1" kern="1200" dirty="0" smtClean="0">
                <a:solidFill>
                  <a:schemeClr val="tx1"/>
                </a:solidFill>
                <a:effectLst/>
                <a:latin typeface="+mn-lt"/>
                <a:ea typeface="+mn-ea"/>
                <a:cs typeface="+mn-cs"/>
              </a:rPr>
              <a:t>Application: </a:t>
            </a:r>
            <a:r>
              <a:rPr lang="en-US" sz="1000" kern="1200" dirty="0" err="1" smtClean="0">
                <a:solidFill>
                  <a:schemeClr val="tx1"/>
                </a:solidFill>
                <a:effectLst/>
                <a:latin typeface="+mn-lt"/>
                <a:ea typeface="+mn-ea"/>
                <a:cs typeface="+mn-cs"/>
              </a:rPr>
              <a:t>SPECviewperf</a:t>
            </a:r>
            <a:r>
              <a:rPr lang="en-US" sz="1000" kern="1200" dirty="0" smtClean="0">
                <a:solidFill>
                  <a:schemeClr val="tx1"/>
                </a:solidFill>
                <a:effectLst/>
                <a:latin typeface="+mn-lt"/>
                <a:ea typeface="+mn-ea"/>
                <a:cs typeface="+mn-cs"/>
              </a:rPr>
              <a:t> 12.1, official resolution</a:t>
            </a:r>
          </a:p>
          <a:p>
            <a:pPr fontAlgn="base"/>
            <a:r>
              <a:rPr lang="en-US" sz="1000" b="1" kern="1200" dirty="0" smtClean="0">
                <a:solidFill>
                  <a:schemeClr val="tx1"/>
                </a:solidFill>
                <a:effectLst/>
                <a:latin typeface="+mn-lt"/>
                <a:ea typeface="+mn-ea"/>
                <a:cs typeface="+mn-cs"/>
              </a:rPr>
              <a:t>Subtest: </a:t>
            </a:r>
            <a:r>
              <a:rPr lang="en-US" sz="1000" kern="1200" dirty="0" smtClean="0">
                <a:solidFill>
                  <a:schemeClr val="tx1"/>
                </a:solidFill>
                <a:effectLst/>
                <a:latin typeface="+mn-lt"/>
                <a:ea typeface="+mn-ea"/>
                <a:cs typeface="+mn-cs"/>
              </a:rPr>
              <a:t>snx-02</a:t>
            </a:r>
          </a:p>
          <a:p>
            <a:pPr fontAlgn="base"/>
            <a:r>
              <a:rPr lang="en-US" sz="1000" b="1" kern="1200" dirty="0" smtClean="0">
                <a:solidFill>
                  <a:schemeClr val="tx1"/>
                </a:solidFill>
                <a:effectLst/>
                <a:latin typeface="+mn-lt"/>
                <a:ea typeface="+mn-ea"/>
                <a:cs typeface="+mn-cs"/>
              </a:rPr>
              <a:t>AMD WX7100 Composite snx-02 score: </a:t>
            </a:r>
            <a:r>
              <a:rPr lang="en-US" sz="1000" kern="1200" dirty="0" smtClean="0">
                <a:solidFill>
                  <a:schemeClr val="tx1"/>
                </a:solidFill>
                <a:effectLst/>
                <a:latin typeface="+mn-lt"/>
                <a:ea typeface="+mn-ea"/>
                <a:cs typeface="+mn-cs"/>
              </a:rPr>
              <a:t>91.37</a:t>
            </a:r>
          </a:p>
          <a:p>
            <a:pPr fontAlgn="base"/>
            <a:r>
              <a:rPr lang="en-US" sz="1000" b="1" kern="1200" dirty="0" err="1" smtClean="0">
                <a:solidFill>
                  <a:schemeClr val="tx1"/>
                </a:solidFill>
                <a:effectLst/>
                <a:latin typeface="+mn-lt"/>
                <a:ea typeface="+mn-ea"/>
                <a:cs typeface="+mn-cs"/>
              </a:rPr>
              <a:t>Nvidia</a:t>
            </a:r>
            <a:r>
              <a:rPr lang="en-US" sz="1000" b="1" kern="1200" dirty="0" smtClean="0">
                <a:solidFill>
                  <a:schemeClr val="tx1"/>
                </a:solidFill>
                <a:effectLst/>
                <a:latin typeface="+mn-lt"/>
                <a:ea typeface="+mn-ea"/>
                <a:cs typeface="+mn-cs"/>
              </a:rPr>
              <a:t> </a:t>
            </a:r>
            <a:r>
              <a:rPr lang="en-US" sz="1000" b="1" kern="1200" dirty="0" err="1" smtClean="0">
                <a:solidFill>
                  <a:schemeClr val="tx1"/>
                </a:solidFill>
                <a:effectLst/>
                <a:latin typeface="+mn-lt"/>
                <a:ea typeface="+mn-ea"/>
                <a:cs typeface="+mn-cs"/>
              </a:rPr>
              <a:t>Quadro</a:t>
            </a:r>
            <a:r>
              <a:rPr lang="en-US" sz="1000" b="1" kern="1200" dirty="0" smtClean="0">
                <a:solidFill>
                  <a:schemeClr val="tx1"/>
                </a:solidFill>
                <a:effectLst/>
                <a:latin typeface="+mn-lt"/>
                <a:ea typeface="+mn-ea"/>
                <a:cs typeface="+mn-cs"/>
              </a:rPr>
              <a:t> M4000 Composite snx-02 score: </a:t>
            </a:r>
            <a:r>
              <a:rPr lang="en-US" sz="1000" kern="1200" dirty="0" smtClean="0">
                <a:solidFill>
                  <a:schemeClr val="tx1"/>
                </a:solidFill>
                <a:effectLst/>
                <a:latin typeface="+mn-lt"/>
                <a:ea typeface="+mn-ea"/>
                <a:cs typeface="+mn-cs"/>
              </a:rPr>
              <a:t>78.02</a:t>
            </a:r>
          </a:p>
          <a:p>
            <a:pPr fontAlgn="base"/>
            <a:r>
              <a:rPr lang="en-US" sz="1000" b="1" kern="1200" dirty="0" smtClean="0">
                <a:solidFill>
                  <a:schemeClr val="tx1"/>
                </a:solidFill>
                <a:effectLst/>
                <a:latin typeface="+mn-lt"/>
                <a:ea typeface="+mn-ea"/>
                <a:cs typeface="+mn-cs"/>
              </a:rPr>
              <a:t>Performance Differential: </a:t>
            </a:r>
            <a:r>
              <a:rPr lang="en-US" sz="1000" kern="1200" dirty="0" smtClean="0">
                <a:solidFill>
                  <a:schemeClr val="tx1"/>
                </a:solidFill>
                <a:effectLst/>
                <a:latin typeface="+mn-lt"/>
                <a:ea typeface="+mn-ea"/>
                <a:cs typeface="+mn-cs"/>
              </a:rPr>
              <a:t>91.37/78.02 = ~17.11% faster on AMD</a:t>
            </a:r>
          </a:p>
          <a:p>
            <a:pPr fontAlgn="base"/>
            <a:r>
              <a:rPr lang="en-US" sz="1000" kern="1200" dirty="0" smtClean="0">
                <a:solidFill>
                  <a:schemeClr val="tx1"/>
                </a:solidFill>
                <a:effectLst/>
                <a:latin typeface="+mn-lt"/>
                <a:ea typeface="+mn-ea"/>
                <a:cs typeface="+mn-cs"/>
              </a:rPr>
              <a:t>RPW-16</a:t>
            </a:r>
          </a:p>
          <a:p>
            <a:pPr fontAlgn="base"/>
            <a:endParaRPr lang="en-US" sz="1000" kern="1200" dirty="0" smtClean="0">
              <a:solidFill>
                <a:schemeClr val="tx1"/>
              </a:solidFill>
              <a:effectLst/>
              <a:latin typeface="+mn-lt"/>
              <a:ea typeface="+mn-ea"/>
              <a:cs typeface="+mn-cs"/>
            </a:endParaRPr>
          </a:p>
          <a:p>
            <a:r>
              <a:rPr lang="en-US" sz="1000" kern="1200" dirty="0" smtClean="0">
                <a:solidFill>
                  <a:schemeClr val="tx1"/>
                </a:solidFill>
                <a:effectLst/>
                <a:latin typeface="+mn-lt"/>
                <a:ea typeface="+mn-ea"/>
                <a:cs typeface="+mn-cs"/>
              </a:rPr>
              <a:t>Testing conducted by AMD Performance Labs as of September 2016 on test system described below. PC manufacturers may vary configurations, yielding different results. Performance may vary based on use of latest drivers.</a:t>
            </a:r>
          </a:p>
          <a:p>
            <a:pPr fontAlgn="base"/>
            <a:r>
              <a:rPr lang="en-US" sz="1000" kern="1200" dirty="0" smtClean="0">
                <a:solidFill>
                  <a:schemeClr val="tx1"/>
                </a:solidFill>
                <a:effectLst/>
                <a:latin typeface="+mn-lt"/>
                <a:ea typeface="+mn-ea"/>
                <a:cs typeface="+mn-cs"/>
              </a:rPr>
              <a:t> </a:t>
            </a:r>
          </a:p>
          <a:p>
            <a:pPr fontAlgn="base"/>
            <a:r>
              <a:rPr lang="en-US" sz="1000" b="1" kern="1200" dirty="0" smtClean="0">
                <a:solidFill>
                  <a:schemeClr val="tx1"/>
                </a:solidFill>
                <a:effectLst/>
                <a:latin typeface="+mn-lt"/>
                <a:ea typeface="+mn-ea"/>
                <a:cs typeface="+mn-cs"/>
              </a:rPr>
              <a:t>CPU: </a:t>
            </a:r>
            <a:r>
              <a:rPr lang="en-US" sz="1000" kern="1200" dirty="0" smtClean="0">
                <a:solidFill>
                  <a:schemeClr val="tx1"/>
                </a:solidFill>
                <a:effectLst/>
                <a:latin typeface="+mn-lt"/>
                <a:ea typeface="+mn-ea"/>
                <a:cs typeface="+mn-cs"/>
              </a:rPr>
              <a:t>Intel E5-1650 v3 3.50GHz</a:t>
            </a:r>
            <a:r>
              <a:rPr lang="en-US" sz="1000" b="1" kern="1200" dirty="0" smtClean="0">
                <a:solidFill>
                  <a:schemeClr val="tx1"/>
                </a:solidFill>
                <a:effectLst/>
                <a:latin typeface="+mn-lt"/>
                <a:ea typeface="+mn-ea"/>
                <a:cs typeface="+mn-cs"/>
              </a:rPr>
              <a:t>, Memory: </a:t>
            </a:r>
            <a:r>
              <a:rPr lang="en-US" sz="1000" kern="1200" dirty="0" smtClean="0">
                <a:solidFill>
                  <a:schemeClr val="tx1"/>
                </a:solidFill>
                <a:effectLst/>
                <a:latin typeface="+mn-lt"/>
                <a:ea typeface="+mn-ea"/>
                <a:cs typeface="+mn-cs"/>
              </a:rPr>
              <a:t>16GB RAM</a:t>
            </a:r>
            <a:r>
              <a:rPr lang="en-US" sz="1000" b="1" kern="1200" dirty="0" smtClean="0">
                <a:solidFill>
                  <a:schemeClr val="tx1"/>
                </a:solidFill>
                <a:effectLst/>
                <a:latin typeface="+mn-lt"/>
                <a:ea typeface="+mn-ea"/>
                <a:cs typeface="+mn-cs"/>
              </a:rPr>
              <a:t>, OS: </a:t>
            </a:r>
            <a:r>
              <a:rPr lang="en-US" sz="1000" kern="1200" dirty="0" smtClean="0">
                <a:solidFill>
                  <a:schemeClr val="tx1"/>
                </a:solidFill>
                <a:effectLst/>
                <a:latin typeface="+mn-lt"/>
                <a:ea typeface="+mn-ea"/>
                <a:cs typeface="+mn-cs"/>
              </a:rPr>
              <a:t>Win7 64-bit SP1</a:t>
            </a:r>
            <a:r>
              <a:rPr lang="en-US" sz="1000" b="1" kern="1200" dirty="0" smtClean="0">
                <a:solidFill>
                  <a:schemeClr val="tx1"/>
                </a:solidFill>
                <a:effectLst/>
                <a:latin typeface="+mn-lt"/>
                <a:ea typeface="+mn-ea"/>
                <a:cs typeface="+mn-cs"/>
              </a:rPr>
              <a:t>, AMD Driver: </a:t>
            </a:r>
            <a:r>
              <a:rPr lang="en-US" sz="1000" kern="1200" dirty="0" smtClean="0">
                <a:solidFill>
                  <a:schemeClr val="tx1"/>
                </a:solidFill>
                <a:effectLst/>
                <a:latin typeface="+mn-lt"/>
                <a:ea typeface="+mn-ea"/>
                <a:cs typeface="+mn-cs"/>
              </a:rPr>
              <a:t>16.40 Beta </a:t>
            </a:r>
            <a:r>
              <a:rPr lang="en-US" sz="1000" b="1" kern="1200" dirty="0" err="1" smtClean="0">
                <a:solidFill>
                  <a:schemeClr val="tx1"/>
                </a:solidFill>
                <a:effectLst/>
                <a:latin typeface="+mn-lt"/>
                <a:ea typeface="+mn-ea"/>
                <a:cs typeface="+mn-cs"/>
              </a:rPr>
              <a:t>Nvidia</a:t>
            </a:r>
            <a:r>
              <a:rPr lang="en-US" sz="1000" b="1" kern="1200" dirty="0" smtClean="0">
                <a:solidFill>
                  <a:schemeClr val="tx1"/>
                </a:solidFill>
                <a:effectLst/>
                <a:latin typeface="+mn-lt"/>
                <a:ea typeface="+mn-ea"/>
                <a:cs typeface="+mn-cs"/>
              </a:rPr>
              <a:t> Driver: </a:t>
            </a:r>
            <a:r>
              <a:rPr lang="en-US" sz="1000" kern="1200" dirty="0" smtClean="0">
                <a:solidFill>
                  <a:schemeClr val="tx1"/>
                </a:solidFill>
                <a:effectLst/>
                <a:latin typeface="+mn-lt"/>
                <a:ea typeface="+mn-ea"/>
                <a:cs typeface="+mn-cs"/>
              </a:rPr>
              <a:t>368.39 </a:t>
            </a:r>
          </a:p>
          <a:p>
            <a:pPr fontAlgn="base"/>
            <a:r>
              <a:rPr lang="en-US" sz="1000" b="1" kern="1200" dirty="0" smtClean="0">
                <a:solidFill>
                  <a:schemeClr val="tx1"/>
                </a:solidFill>
                <a:effectLst/>
                <a:latin typeface="+mn-lt"/>
                <a:ea typeface="+mn-ea"/>
                <a:cs typeface="+mn-cs"/>
              </a:rPr>
              <a:t>Application: </a:t>
            </a:r>
            <a:r>
              <a:rPr lang="en-US" sz="1000" kern="1200" dirty="0" err="1" smtClean="0">
                <a:solidFill>
                  <a:schemeClr val="tx1"/>
                </a:solidFill>
                <a:effectLst/>
                <a:latin typeface="+mn-lt"/>
                <a:ea typeface="+mn-ea"/>
                <a:cs typeface="+mn-cs"/>
              </a:rPr>
              <a:t>SPECapc</a:t>
            </a:r>
            <a:r>
              <a:rPr lang="en-US" sz="1000" kern="1200" dirty="0" smtClean="0">
                <a:solidFill>
                  <a:schemeClr val="tx1"/>
                </a:solidFill>
                <a:effectLst/>
                <a:latin typeface="+mn-lt"/>
                <a:ea typeface="+mn-ea"/>
                <a:cs typeface="+mn-cs"/>
              </a:rPr>
              <a:t> Siemens PLM NX 10.0, FSAA</a:t>
            </a:r>
          </a:p>
          <a:p>
            <a:pPr fontAlgn="base"/>
            <a:r>
              <a:rPr lang="en-US" sz="1000" b="1" kern="1200" dirty="0" smtClean="0">
                <a:solidFill>
                  <a:schemeClr val="tx1"/>
                </a:solidFill>
                <a:effectLst/>
                <a:latin typeface="+mn-lt"/>
                <a:ea typeface="+mn-ea"/>
                <a:cs typeface="+mn-cs"/>
              </a:rPr>
              <a:t>Subtest: </a:t>
            </a:r>
            <a:r>
              <a:rPr lang="en-US" sz="1000" kern="1200" dirty="0" smtClean="0">
                <a:solidFill>
                  <a:schemeClr val="tx1"/>
                </a:solidFill>
                <a:effectLst/>
                <a:latin typeface="+mn-lt"/>
                <a:ea typeface="+mn-ea"/>
                <a:cs typeface="+mn-cs"/>
              </a:rPr>
              <a:t>N/A</a:t>
            </a:r>
          </a:p>
          <a:p>
            <a:pPr fontAlgn="base"/>
            <a:r>
              <a:rPr lang="en-US" sz="1000" b="1" kern="1200" dirty="0" smtClean="0">
                <a:solidFill>
                  <a:schemeClr val="tx1"/>
                </a:solidFill>
                <a:effectLst/>
                <a:latin typeface="+mn-lt"/>
                <a:ea typeface="+mn-ea"/>
                <a:cs typeface="+mn-cs"/>
              </a:rPr>
              <a:t>AMD WX7100 Composite score: </a:t>
            </a:r>
            <a:r>
              <a:rPr lang="en-US" sz="1000" kern="1200" dirty="0" smtClean="0">
                <a:solidFill>
                  <a:schemeClr val="tx1"/>
                </a:solidFill>
                <a:effectLst/>
                <a:latin typeface="+mn-lt"/>
                <a:ea typeface="+mn-ea"/>
                <a:cs typeface="+mn-cs"/>
              </a:rPr>
              <a:t>5.14</a:t>
            </a:r>
          </a:p>
          <a:p>
            <a:pPr fontAlgn="base"/>
            <a:r>
              <a:rPr lang="en-US" sz="1000" b="1" kern="1200" dirty="0" err="1" smtClean="0">
                <a:solidFill>
                  <a:schemeClr val="tx1"/>
                </a:solidFill>
                <a:effectLst/>
                <a:latin typeface="+mn-lt"/>
                <a:ea typeface="+mn-ea"/>
                <a:cs typeface="+mn-cs"/>
              </a:rPr>
              <a:t>Nvidia</a:t>
            </a:r>
            <a:r>
              <a:rPr lang="en-US" sz="1000" b="1" kern="1200" dirty="0" smtClean="0">
                <a:solidFill>
                  <a:schemeClr val="tx1"/>
                </a:solidFill>
                <a:effectLst/>
                <a:latin typeface="+mn-lt"/>
                <a:ea typeface="+mn-ea"/>
                <a:cs typeface="+mn-cs"/>
              </a:rPr>
              <a:t> </a:t>
            </a:r>
            <a:r>
              <a:rPr lang="en-US" sz="1000" b="1" kern="1200" dirty="0" err="1" smtClean="0">
                <a:solidFill>
                  <a:schemeClr val="tx1"/>
                </a:solidFill>
                <a:effectLst/>
                <a:latin typeface="+mn-lt"/>
                <a:ea typeface="+mn-ea"/>
                <a:cs typeface="+mn-cs"/>
              </a:rPr>
              <a:t>Quadro</a:t>
            </a:r>
            <a:r>
              <a:rPr lang="en-US" sz="1000" b="1" kern="1200" dirty="0" smtClean="0">
                <a:solidFill>
                  <a:schemeClr val="tx1"/>
                </a:solidFill>
                <a:effectLst/>
                <a:latin typeface="+mn-lt"/>
                <a:ea typeface="+mn-ea"/>
                <a:cs typeface="+mn-cs"/>
              </a:rPr>
              <a:t> M4000 Composite score: </a:t>
            </a:r>
            <a:r>
              <a:rPr lang="en-US" sz="1000" kern="1200" dirty="0" smtClean="0">
                <a:solidFill>
                  <a:schemeClr val="tx1"/>
                </a:solidFill>
                <a:effectLst/>
                <a:latin typeface="+mn-lt"/>
                <a:ea typeface="+mn-ea"/>
                <a:cs typeface="+mn-cs"/>
              </a:rPr>
              <a:t>4.48</a:t>
            </a:r>
          </a:p>
          <a:p>
            <a:pPr fontAlgn="base"/>
            <a:r>
              <a:rPr lang="en-US" sz="1000" b="1" kern="1200" dirty="0" smtClean="0">
                <a:solidFill>
                  <a:schemeClr val="tx1"/>
                </a:solidFill>
                <a:effectLst/>
                <a:latin typeface="+mn-lt"/>
                <a:ea typeface="+mn-ea"/>
                <a:cs typeface="+mn-cs"/>
              </a:rPr>
              <a:t>Performance Differential: </a:t>
            </a:r>
            <a:r>
              <a:rPr lang="en-US" sz="1000" kern="1200" dirty="0" smtClean="0">
                <a:solidFill>
                  <a:schemeClr val="tx1"/>
                </a:solidFill>
                <a:effectLst/>
                <a:latin typeface="+mn-lt"/>
                <a:ea typeface="+mn-ea"/>
                <a:cs typeface="+mn-cs"/>
              </a:rPr>
              <a:t>5.14/4.48 = ~14.73% faster on AMD</a:t>
            </a:r>
          </a:p>
          <a:p>
            <a:pPr fontAlgn="base"/>
            <a:r>
              <a:rPr lang="en-US" sz="1000" kern="1200" dirty="0" smtClean="0">
                <a:solidFill>
                  <a:schemeClr val="tx1"/>
                </a:solidFill>
                <a:effectLst/>
                <a:latin typeface="+mn-lt"/>
                <a:ea typeface="+mn-ea"/>
                <a:cs typeface="+mn-cs"/>
              </a:rPr>
              <a:t>RPW-17</a:t>
            </a:r>
          </a:p>
          <a:p>
            <a:pPr fontAlgn="base"/>
            <a:endParaRPr lang="en-US" sz="1000" kern="1200" dirty="0" smtClean="0">
              <a:solidFill>
                <a:schemeClr val="tx1"/>
              </a:solidFill>
              <a:effectLst/>
              <a:latin typeface="+mn-lt"/>
              <a:ea typeface="+mn-ea"/>
              <a:cs typeface="+mn-cs"/>
            </a:endParaRPr>
          </a:p>
          <a:p>
            <a:r>
              <a:rPr lang="en-US" sz="1000" b="1" kern="1200" dirty="0" smtClean="0">
                <a:solidFill>
                  <a:schemeClr val="tx1"/>
                </a:solidFill>
                <a:effectLst/>
                <a:latin typeface="+mn-lt"/>
                <a:ea typeface="+mn-ea"/>
                <a:cs typeface="+mn-cs"/>
              </a:rPr>
              <a:t>Radeon Pro WX7100 delivers up to 68% more performance than NVidia </a:t>
            </a:r>
            <a:r>
              <a:rPr lang="en-US" sz="1000" b="1" kern="1200" dirty="0" err="1" smtClean="0">
                <a:solidFill>
                  <a:schemeClr val="tx1"/>
                </a:solidFill>
                <a:effectLst/>
                <a:latin typeface="+mn-lt"/>
                <a:ea typeface="+mn-ea"/>
                <a:cs typeface="+mn-cs"/>
              </a:rPr>
              <a:t>Quadro</a:t>
            </a:r>
            <a:r>
              <a:rPr lang="en-US" sz="1000" b="1" kern="1200" dirty="0" smtClean="0">
                <a:solidFill>
                  <a:schemeClr val="tx1"/>
                </a:solidFill>
                <a:effectLst/>
                <a:latin typeface="+mn-lt"/>
                <a:ea typeface="+mn-ea"/>
                <a:cs typeface="+mn-cs"/>
              </a:rPr>
              <a:t> M4000 in </a:t>
            </a:r>
            <a:r>
              <a:rPr lang="en-US" sz="1000" b="1" kern="1200" dirty="0" err="1" smtClean="0">
                <a:solidFill>
                  <a:schemeClr val="tx1"/>
                </a:solidFill>
                <a:effectLst/>
                <a:latin typeface="+mn-lt"/>
                <a:ea typeface="+mn-ea"/>
                <a:cs typeface="+mn-cs"/>
              </a:rPr>
              <a:t>SteamVR</a:t>
            </a:r>
            <a:r>
              <a:rPr lang="en-US" sz="1000" b="1" kern="1200" dirty="0" smtClean="0">
                <a:solidFill>
                  <a:schemeClr val="tx1"/>
                </a:solidFill>
                <a:effectLst/>
                <a:latin typeface="+mn-lt"/>
                <a:ea typeface="+mn-ea"/>
                <a:cs typeface="+mn-cs"/>
              </a:rPr>
              <a:t> Performance Test</a:t>
            </a:r>
            <a:endParaRPr lang="en-US" sz="1000" kern="1200" dirty="0" smtClean="0">
              <a:solidFill>
                <a:schemeClr val="tx1"/>
              </a:solidFill>
              <a:effectLst/>
              <a:latin typeface="+mn-lt"/>
              <a:ea typeface="+mn-ea"/>
              <a:cs typeface="+mn-cs"/>
            </a:endParaRPr>
          </a:p>
          <a:p>
            <a:pPr fontAlgn="base"/>
            <a:r>
              <a:rPr lang="en-US" sz="1000" kern="1200" dirty="0" smtClean="0">
                <a:solidFill>
                  <a:schemeClr val="tx1"/>
                </a:solidFill>
                <a:effectLst/>
                <a:latin typeface="+mn-lt"/>
                <a:ea typeface="+mn-ea"/>
                <a:cs typeface="+mn-cs"/>
              </a:rPr>
              <a:t> </a:t>
            </a:r>
          </a:p>
          <a:p>
            <a:r>
              <a:rPr lang="en-US" sz="1000" kern="1200" dirty="0" smtClean="0">
                <a:solidFill>
                  <a:schemeClr val="tx1"/>
                </a:solidFill>
                <a:effectLst/>
                <a:latin typeface="+mn-lt"/>
                <a:ea typeface="+mn-ea"/>
                <a:cs typeface="+mn-cs"/>
              </a:rPr>
              <a:t>Testing conducted by AMD Performance Labs as of September 2016 on test system described below. PC manufacturers may vary configurations, yielding different results. Performance may vary based on use of latest drivers.</a:t>
            </a:r>
          </a:p>
          <a:p>
            <a:pPr fontAlgn="base"/>
            <a:r>
              <a:rPr lang="en-US" sz="1000" b="1" kern="1200" dirty="0" smtClean="0">
                <a:solidFill>
                  <a:schemeClr val="tx1"/>
                </a:solidFill>
                <a:effectLst/>
                <a:latin typeface="+mn-lt"/>
                <a:ea typeface="+mn-ea"/>
                <a:cs typeface="+mn-cs"/>
              </a:rPr>
              <a:t>System: </a:t>
            </a:r>
            <a:r>
              <a:rPr lang="en-US" sz="1000" kern="1200" dirty="0" smtClean="0">
                <a:solidFill>
                  <a:schemeClr val="tx1"/>
                </a:solidFill>
                <a:effectLst/>
                <a:latin typeface="+mn-lt"/>
                <a:ea typeface="+mn-ea"/>
                <a:cs typeface="+mn-cs"/>
              </a:rPr>
              <a:t>DELL Precision Tower 5810</a:t>
            </a:r>
            <a:r>
              <a:rPr lang="en-US" sz="1000" b="1" kern="1200" dirty="0" smtClean="0">
                <a:solidFill>
                  <a:schemeClr val="tx1"/>
                </a:solidFill>
                <a:effectLst/>
                <a:latin typeface="+mn-lt"/>
                <a:ea typeface="+mn-ea"/>
                <a:cs typeface="+mn-cs"/>
              </a:rPr>
              <a:t> </a:t>
            </a:r>
            <a:r>
              <a:rPr lang="en-US" sz="1000" kern="1200" dirty="0" smtClean="0">
                <a:solidFill>
                  <a:schemeClr val="tx1"/>
                </a:solidFill>
                <a:effectLst/>
                <a:latin typeface="+mn-lt"/>
                <a:ea typeface="+mn-ea"/>
                <a:cs typeface="+mn-cs"/>
              </a:rPr>
              <a:t>Workstation</a:t>
            </a:r>
            <a:r>
              <a:rPr lang="en-US" sz="1000" b="1" kern="1200" dirty="0" smtClean="0">
                <a:solidFill>
                  <a:schemeClr val="tx1"/>
                </a:solidFill>
                <a:effectLst/>
                <a:latin typeface="+mn-lt"/>
                <a:ea typeface="+mn-ea"/>
                <a:cs typeface="+mn-cs"/>
              </a:rPr>
              <a:t> CPU: </a:t>
            </a:r>
            <a:r>
              <a:rPr lang="en-US" sz="1000" kern="1200" dirty="0" smtClean="0">
                <a:solidFill>
                  <a:schemeClr val="tx1"/>
                </a:solidFill>
                <a:effectLst/>
                <a:latin typeface="+mn-lt"/>
                <a:ea typeface="+mn-ea"/>
                <a:cs typeface="+mn-cs"/>
              </a:rPr>
              <a:t>Intel Xeon E5-1603 v3 2.80GHz</a:t>
            </a:r>
            <a:r>
              <a:rPr lang="en-US" sz="1000" b="1" kern="1200" dirty="0" smtClean="0">
                <a:solidFill>
                  <a:schemeClr val="tx1"/>
                </a:solidFill>
                <a:effectLst/>
                <a:latin typeface="+mn-lt"/>
                <a:ea typeface="+mn-ea"/>
                <a:cs typeface="+mn-cs"/>
              </a:rPr>
              <a:t>, Memory: </a:t>
            </a:r>
            <a:r>
              <a:rPr lang="en-US" sz="1000" kern="1200" dirty="0" smtClean="0">
                <a:solidFill>
                  <a:schemeClr val="tx1"/>
                </a:solidFill>
                <a:effectLst/>
                <a:latin typeface="+mn-lt"/>
                <a:ea typeface="+mn-ea"/>
                <a:cs typeface="+mn-cs"/>
              </a:rPr>
              <a:t>64GB RAM</a:t>
            </a:r>
            <a:r>
              <a:rPr lang="en-US" sz="1000" b="1" kern="1200" dirty="0" smtClean="0">
                <a:solidFill>
                  <a:schemeClr val="tx1"/>
                </a:solidFill>
                <a:effectLst/>
                <a:latin typeface="+mn-lt"/>
                <a:ea typeface="+mn-ea"/>
                <a:cs typeface="+mn-cs"/>
              </a:rPr>
              <a:t>, OS: </a:t>
            </a:r>
            <a:r>
              <a:rPr lang="en-US" sz="1000" kern="1200" dirty="0" smtClean="0">
                <a:solidFill>
                  <a:schemeClr val="tx1"/>
                </a:solidFill>
                <a:effectLst/>
                <a:latin typeface="+mn-lt"/>
                <a:ea typeface="+mn-ea"/>
                <a:cs typeface="+mn-cs"/>
              </a:rPr>
              <a:t>Win10 Pro 64-bit Build 14393</a:t>
            </a:r>
            <a:r>
              <a:rPr lang="en-US" sz="1000" b="1" kern="1200" dirty="0" smtClean="0">
                <a:solidFill>
                  <a:schemeClr val="tx1"/>
                </a:solidFill>
                <a:effectLst/>
                <a:latin typeface="+mn-lt"/>
                <a:ea typeface="+mn-ea"/>
                <a:cs typeface="+mn-cs"/>
              </a:rPr>
              <a:t>, AMD Driver: </a:t>
            </a:r>
            <a:r>
              <a:rPr lang="en-US" sz="1000" kern="1200" dirty="0" smtClean="0">
                <a:solidFill>
                  <a:schemeClr val="tx1"/>
                </a:solidFill>
                <a:effectLst/>
                <a:latin typeface="+mn-lt"/>
                <a:ea typeface="+mn-ea"/>
                <a:cs typeface="+mn-cs"/>
              </a:rPr>
              <a:t>16.40. </a:t>
            </a:r>
            <a:r>
              <a:rPr lang="en-US" sz="1000" b="1" kern="1200" dirty="0" err="1" smtClean="0">
                <a:solidFill>
                  <a:schemeClr val="tx1"/>
                </a:solidFill>
                <a:effectLst/>
                <a:latin typeface="+mn-lt"/>
                <a:ea typeface="+mn-ea"/>
                <a:cs typeface="+mn-cs"/>
              </a:rPr>
              <a:t>Nvidia</a:t>
            </a:r>
            <a:r>
              <a:rPr lang="en-US" sz="1000" b="1" kern="1200" dirty="0" smtClean="0">
                <a:solidFill>
                  <a:schemeClr val="tx1"/>
                </a:solidFill>
                <a:effectLst/>
                <a:latin typeface="+mn-lt"/>
                <a:ea typeface="+mn-ea"/>
                <a:cs typeface="+mn-cs"/>
              </a:rPr>
              <a:t> Driver: </a:t>
            </a:r>
            <a:r>
              <a:rPr lang="en-US" sz="1000" kern="1200" dirty="0" smtClean="0">
                <a:solidFill>
                  <a:schemeClr val="tx1"/>
                </a:solidFill>
                <a:effectLst/>
                <a:latin typeface="+mn-lt"/>
                <a:ea typeface="+mn-ea"/>
                <a:cs typeface="+mn-cs"/>
              </a:rPr>
              <a:t>369.26 </a:t>
            </a:r>
            <a:r>
              <a:rPr lang="en-US" sz="1000" b="1" kern="1200" dirty="0" smtClean="0">
                <a:solidFill>
                  <a:schemeClr val="tx1"/>
                </a:solidFill>
                <a:effectLst/>
                <a:latin typeface="+mn-lt"/>
                <a:ea typeface="+mn-ea"/>
                <a:cs typeface="+mn-cs"/>
              </a:rPr>
              <a:t>Storage:  </a:t>
            </a:r>
            <a:r>
              <a:rPr lang="en-US" sz="1000" kern="1200" dirty="0" smtClean="0">
                <a:solidFill>
                  <a:schemeClr val="tx1"/>
                </a:solidFill>
                <a:effectLst/>
                <a:latin typeface="+mn-lt"/>
                <a:ea typeface="+mn-ea"/>
                <a:cs typeface="+mn-cs"/>
              </a:rPr>
              <a:t>SK Hynix SSD 512GB</a:t>
            </a:r>
          </a:p>
          <a:p>
            <a:pPr fontAlgn="base"/>
            <a:r>
              <a:rPr lang="en-US" sz="1000" b="1" kern="1200" dirty="0" smtClean="0">
                <a:solidFill>
                  <a:schemeClr val="tx1"/>
                </a:solidFill>
                <a:effectLst/>
                <a:latin typeface="+mn-lt"/>
                <a:ea typeface="+mn-ea"/>
                <a:cs typeface="+mn-cs"/>
              </a:rPr>
              <a:t>Application: </a:t>
            </a:r>
            <a:r>
              <a:rPr lang="en-US" sz="1000" kern="1200" dirty="0" err="1" smtClean="0">
                <a:solidFill>
                  <a:schemeClr val="tx1"/>
                </a:solidFill>
                <a:effectLst/>
                <a:latin typeface="+mn-lt"/>
                <a:ea typeface="+mn-ea"/>
                <a:cs typeface="+mn-cs"/>
              </a:rPr>
              <a:t>SteamVR</a:t>
            </a:r>
            <a:r>
              <a:rPr lang="en-US" sz="1000" kern="1200" dirty="0" smtClean="0">
                <a:solidFill>
                  <a:schemeClr val="tx1"/>
                </a:solidFill>
                <a:effectLst/>
                <a:latin typeface="+mn-lt"/>
                <a:ea typeface="+mn-ea"/>
                <a:cs typeface="+mn-cs"/>
              </a:rPr>
              <a:t> Performance Test</a:t>
            </a:r>
          </a:p>
          <a:p>
            <a:pPr fontAlgn="base"/>
            <a:r>
              <a:rPr lang="en-US" sz="1000" b="1" kern="1200" dirty="0" smtClean="0">
                <a:solidFill>
                  <a:schemeClr val="tx1"/>
                </a:solidFill>
                <a:effectLst/>
                <a:latin typeface="+mn-lt"/>
                <a:ea typeface="+mn-ea"/>
                <a:cs typeface="+mn-cs"/>
              </a:rPr>
              <a:t>Subtest: </a:t>
            </a:r>
            <a:r>
              <a:rPr lang="en-US" sz="1000" kern="1200" dirty="0" smtClean="0">
                <a:solidFill>
                  <a:schemeClr val="tx1"/>
                </a:solidFill>
                <a:effectLst/>
                <a:latin typeface="+mn-lt"/>
                <a:ea typeface="+mn-ea"/>
                <a:cs typeface="+mn-cs"/>
              </a:rPr>
              <a:t>N/A</a:t>
            </a:r>
          </a:p>
          <a:p>
            <a:pPr fontAlgn="base"/>
            <a:r>
              <a:rPr lang="en-US" sz="1000" b="1" kern="1200" dirty="0" smtClean="0">
                <a:solidFill>
                  <a:schemeClr val="tx1"/>
                </a:solidFill>
                <a:effectLst/>
                <a:latin typeface="+mn-lt"/>
                <a:ea typeface="+mn-ea"/>
                <a:cs typeface="+mn-cs"/>
              </a:rPr>
              <a:t>AMD WX7100 Average Quality score: </a:t>
            </a:r>
            <a:r>
              <a:rPr lang="en-US" sz="1000" kern="1200" dirty="0" smtClean="0">
                <a:solidFill>
                  <a:schemeClr val="tx1"/>
                </a:solidFill>
                <a:effectLst/>
                <a:latin typeface="+mn-lt"/>
                <a:ea typeface="+mn-ea"/>
                <a:cs typeface="+mn-cs"/>
              </a:rPr>
              <a:t>6.4</a:t>
            </a:r>
          </a:p>
          <a:p>
            <a:pPr fontAlgn="base"/>
            <a:r>
              <a:rPr lang="en-US" sz="1000" b="1" kern="1200" dirty="0" err="1" smtClean="0">
                <a:solidFill>
                  <a:schemeClr val="tx1"/>
                </a:solidFill>
                <a:effectLst/>
                <a:latin typeface="+mn-lt"/>
                <a:ea typeface="+mn-ea"/>
                <a:cs typeface="+mn-cs"/>
              </a:rPr>
              <a:t>Nvidia</a:t>
            </a:r>
            <a:r>
              <a:rPr lang="en-US" sz="1000" b="1" kern="1200" dirty="0" smtClean="0">
                <a:solidFill>
                  <a:schemeClr val="tx1"/>
                </a:solidFill>
                <a:effectLst/>
                <a:latin typeface="+mn-lt"/>
                <a:ea typeface="+mn-ea"/>
                <a:cs typeface="+mn-cs"/>
              </a:rPr>
              <a:t> </a:t>
            </a:r>
            <a:r>
              <a:rPr lang="en-US" sz="1000" b="1" kern="1200" dirty="0" err="1" smtClean="0">
                <a:solidFill>
                  <a:schemeClr val="tx1"/>
                </a:solidFill>
                <a:effectLst/>
                <a:latin typeface="+mn-lt"/>
                <a:ea typeface="+mn-ea"/>
                <a:cs typeface="+mn-cs"/>
              </a:rPr>
              <a:t>Quadro</a:t>
            </a:r>
            <a:r>
              <a:rPr lang="en-US" sz="1000" b="1" kern="1200" dirty="0" smtClean="0">
                <a:solidFill>
                  <a:schemeClr val="tx1"/>
                </a:solidFill>
                <a:effectLst/>
                <a:latin typeface="+mn-lt"/>
                <a:ea typeface="+mn-ea"/>
                <a:cs typeface="+mn-cs"/>
              </a:rPr>
              <a:t> M4000 Average Quality score: </a:t>
            </a:r>
            <a:r>
              <a:rPr lang="en-US" sz="1000" kern="1200" dirty="0" smtClean="0">
                <a:solidFill>
                  <a:schemeClr val="tx1"/>
                </a:solidFill>
                <a:effectLst/>
                <a:latin typeface="+mn-lt"/>
                <a:ea typeface="+mn-ea"/>
                <a:cs typeface="+mn-cs"/>
              </a:rPr>
              <a:t>3.8</a:t>
            </a:r>
          </a:p>
          <a:p>
            <a:pPr fontAlgn="base"/>
            <a:r>
              <a:rPr lang="en-US" sz="1000" b="1" kern="1200" dirty="0" smtClean="0">
                <a:solidFill>
                  <a:schemeClr val="tx1"/>
                </a:solidFill>
                <a:effectLst/>
                <a:latin typeface="+mn-lt"/>
                <a:ea typeface="+mn-ea"/>
                <a:cs typeface="+mn-cs"/>
              </a:rPr>
              <a:t>Performance Differential: </a:t>
            </a:r>
            <a:r>
              <a:rPr lang="en-US" sz="1000" kern="1200" dirty="0" smtClean="0">
                <a:solidFill>
                  <a:schemeClr val="tx1"/>
                </a:solidFill>
                <a:effectLst/>
                <a:latin typeface="+mn-lt"/>
                <a:ea typeface="+mn-ea"/>
                <a:cs typeface="+mn-cs"/>
              </a:rPr>
              <a:t>6.40/3.80 = ~68.42% higher score on AMD</a:t>
            </a:r>
          </a:p>
          <a:p>
            <a:pPr fontAlgn="base"/>
            <a:r>
              <a:rPr lang="en-US" sz="1000" kern="1200" dirty="0" smtClean="0">
                <a:solidFill>
                  <a:schemeClr val="tx1"/>
                </a:solidFill>
                <a:effectLst/>
                <a:latin typeface="+mn-lt"/>
                <a:ea typeface="+mn-ea"/>
                <a:cs typeface="+mn-cs"/>
              </a:rPr>
              <a:t>RPW-19</a:t>
            </a:r>
          </a:p>
          <a:p>
            <a:pPr fontAlgn="base"/>
            <a:endParaRPr lang="en-US" sz="1000" kern="1200" dirty="0" smtClean="0">
              <a:solidFill>
                <a:schemeClr val="tx1"/>
              </a:solidFill>
              <a:effectLst/>
              <a:latin typeface="+mn-lt"/>
              <a:ea typeface="+mn-ea"/>
              <a:cs typeface="+mn-cs"/>
            </a:endParaRPr>
          </a:p>
          <a:p>
            <a:r>
              <a:rPr lang="en-US" sz="1000" b="1" kern="1200" dirty="0" smtClean="0">
                <a:solidFill>
                  <a:schemeClr val="tx1"/>
                </a:solidFill>
                <a:effectLst/>
                <a:latin typeface="+mn-lt"/>
                <a:ea typeface="+mn-ea"/>
                <a:cs typeface="+mn-cs"/>
              </a:rPr>
              <a:t>Radeon Pro WX7100 delivers up to 43% more performance than NVidia </a:t>
            </a:r>
            <a:r>
              <a:rPr lang="en-US" sz="1000" b="1" kern="1200" dirty="0" err="1" smtClean="0">
                <a:solidFill>
                  <a:schemeClr val="tx1"/>
                </a:solidFill>
                <a:effectLst/>
                <a:latin typeface="+mn-lt"/>
                <a:ea typeface="+mn-ea"/>
                <a:cs typeface="+mn-cs"/>
              </a:rPr>
              <a:t>Quadro</a:t>
            </a:r>
            <a:r>
              <a:rPr lang="en-US" sz="1000" b="1" kern="1200" dirty="0" smtClean="0">
                <a:solidFill>
                  <a:schemeClr val="tx1"/>
                </a:solidFill>
                <a:effectLst/>
                <a:latin typeface="+mn-lt"/>
                <a:ea typeface="+mn-ea"/>
                <a:cs typeface="+mn-cs"/>
              </a:rPr>
              <a:t> M4000 on GPU-acceleration in Adobe Premiere Pro CC 2015</a:t>
            </a:r>
            <a:endParaRPr lang="en-US" sz="1000" kern="1200" dirty="0" smtClean="0">
              <a:solidFill>
                <a:schemeClr val="tx1"/>
              </a:solidFill>
              <a:effectLst/>
              <a:latin typeface="+mn-lt"/>
              <a:ea typeface="+mn-ea"/>
              <a:cs typeface="+mn-cs"/>
            </a:endParaRPr>
          </a:p>
          <a:p>
            <a:pPr fontAlgn="base"/>
            <a:r>
              <a:rPr lang="en-US" sz="1000" kern="1200" dirty="0" smtClean="0">
                <a:solidFill>
                  <a:schemeClr val="tx1"/>
                </a:solidFill>
                <a:effectLst/>
                <a:latin typeface="+mn-lt"/>
                <a:ea typeface="+mn-ea"/>
                <a:cs typeface="+mn-cs"/>
              </a:rPr>
              <a:t> </a:t>
            </a:r>
          </a:p>
          <a:p>
            <a:r>
              <a:rPr lang="en-US" sz="1000" kern="1200" dirty="0" smtClean="0">
                <a:solidFill>
                  <a:schemeClr val="tx1"/>
                </a:solidFill>
                <a:effectLst/>
                <a:latin typeface="+mn-lt"/>
                <a:ea typeface="+mn-ea"/>
                <a:cs typeface="+mn-cs"/>
              </a:rPr>
              <a:t>Testing conducted by AMD Performance Labs as of September 2016 on test system described below. PC manufacturers may vary configurations, yielding different results. Performance may vary based on use of latest drivers.</a:t>
            </a:r>
          </a:p>
          <a:p>
            <a:pPr fontAlgn="base"/>
            <a:r>
              <a:rPr lang="en-US" sz="1000" b="1" kern="1200" dirty="0" smtClean="0">
                <a:solidFill>
                  <a:schemeClr val="tx1"/>
                </a:solidFill>
                <a:effectLst/>
                <a:latin typeface="+mn-lt"/>
                <a:ea typeface="+mn-ea"/>
                <a:cs typeface="+mn-cs"/>
              </a:rPr>
              <a:t>System: </a:t>
            </a:r>
            <a:r>
              <a:rPr lang="en-US" sz="1000" kern="1200" dirty="0" smtClean="0">
                <a:solidFill>
                  <a:schemeClr val="tx1"/>
                </a:solidFill>
                <a:effectLst/>
                <a:latin typeface="+mn-lt"/>
                <a:ea typeface="+mn-ea"/>
                <a:cs typeface="+mn-cs"/>
              </a:rPr>
              <a:t>DELL Precision Tower 5810</a:t>
            </a:r>
            <a:r>
              <a:rPr lang="en-US" sz="1000" b="1" kern="1200" dirty="0" smtClean="0">
                <a:solidFill>
                  <a:schemeClr val="tx1"/>
                </a:solidFill>
                <a:effectLst/>
                <a:latin typeface="+mn-lt"/>
                <a:ea typeface="+mn-ea"/>
                <a:cs typeface="+mn-cs"/>
              </a:rPr>
              <a:t> </a:t>
            </a:r>
            <a:r>
              <a:rPr lang="en-US" sz="1000" kern="1200" dirty="0" smtClean="0">
                <a:solidFill>
                  <a:schemeClr val="tx1"/>
                </a:solidFill>
                <a:effectLst/>
                <a:latin typeface="+mn-lt"/>
                <a:ea typeface="+mn-ea"/>
                <a:cs typeface="+mn-cs"/>
              </a:rPr>
              <a:t>Workstation</a:t>
            </a:r>
            <a:r>
              <a:rPr lang="en-US" sz="1000" b="1" kern="1200" dirty="0" smtClean="0">
                <a:solidFill>
                  <a:schemeClr val="tx1"/>
                </a:solidFill>
                <a:effectLst/>
                <a:latin typeface="+mn-lt"/>
                <a:ea typeface="+mn-ea"/>
                <a:cs typeface="+mn-cs"/>
              </a:rPr>
              <a:t> CPU: </a:t>
            </a:r>
            <a:r>
              <a:rPr lang="en-US" sz="1000" kern="1200" dirty="0" smtClean="0">
                <a:solidFill>
                  <a:schemeClr val="tx1"/>
                </a:solidFill>
                <a:effectLst/>
                <a:latin typeface="+mn-lt"/>
                <a:ea typeface="+mn-ea"/>
                <a:cs typeface="+mn-cs"/>
              </a:rPr>
              <a:t>Intel Xeon E5-1603 v3 2.80GHz</a:t>
            </a:r>
            <a:r>
              <a:rPr lang="en-US" sz="1000" b="1" kern="1200" dirty="0" smtClean="0">
                <a:solidFill>
                  <a:schemeClr val="tx1"/>
                </a:solidFill>
                <a:effectLst/>
                <a:latin typeface="+mn-lt"/>
                <a:ea typeface="+mn-ea"/>
                <a:cs typeface="+mn-cs"/>
              </a:rPr>
              <a:t>, Memory: </a:t>
            </a:r>
            <a:r>
              <a:rPr lang="en-US" sz="1000" kern="1200" dirty="0" smtClean="0">
                <a:solidFill>
                  <a:schemeClr val="tx1"/>
                </a:solidFill>
                <a:effectLst/>
                <a:latin typeface="+mn-lt"/>
                <a:ea typeface="+mn-ea"/>
                <a:cs typeface="+mn-cs"/>
              </a:rPr>
              <a:t>64GB RAM</a:t>
            </a:r>
            <a:r>
              <a:rPr lang="en-US" sz="1000" b="1" kern="1200" dirty="0" smtClean="0">
                <a:solidFill>
                  <a:schemeClr val="tx1"/>
                </a:solidFill>
                <a:effectLst/>
                <a:latin typeface="+mn-lt"/>
                <a:ea typeface="+mn-ea"/>
                <a:cs typeface="+mn-cs"/>
              </a:rPr>
              <a:t>, OS: </a:t>
            </a:r>
            <a:r>
              <a:rPr lang="en-US" sz="1000" kern="1200" dirty="0" smtClean="0">
                <a:solidFill>
                  <a:schemeClr val="tx1"/>
                </a:solidFill>
                <a:effectLst/>
                <a:latin typeface="+mn-lt"/>
                <a:ea typeface="+mn-ea"/>
                <a:cs typeface="+mn-cs"/>
              </a:rPr>
              <a:t>Win10 Pro 64-bit Build 14393</a:t>
            </a:r>
            <a:r>
              <a:rPr lang="en-US" sz="1000" b="1" kern="1200" dirty="0" smtClean="0">
                <a:solidFill>
                  <a:schemeClr val="tx1"/>
                </a:solidFill>
                <a:effectLst/>
                <a:latin typeface="+mn-lt"/>
                <a:ea typeface="+mn-ea"/>
                <a:cs typeface="+mn-cs"/>
              </a:rPr>
              <a:t>, AMD Driver: </a:t>
            </a:r>
            <a:r>
              <a:rPr lang="en-US" sz="1000" kern="1200" dirty="0" smtClean="0">
                <a:solidFill>
                  <a:schemeClr val="tx1"/>
                </a:solidFill>
                <a:effectLst/>
                <a:latin typeface="+mn-lt"/>
                <a:ea typeface="+mn-ea"/>
                <a:cs typeface="+mn-cs"/>
              </a:rPr>
              <a:t>16.40. </a:t>
            </a:r>
            <a:r>
              <a:rPr lang="en-US" sz="1000" b="1" kern="1200" dirty="0" err="1" smtClean="0">
                <a:solidFill>
                  <a:schemeClr val="tx1"/>
                </a:solidFill>
                <a:effectLst/>
                <a:latin typeface="+mn-lt"/>
                <a:ea typeface="+mn-ea"/>
                <a:cs typeface="+mn-cs"/>
              </a:rPr>
              <a:t>Nvidia</a:t>
            </a:r>
            <a:r>
              <a:rPr lang="en-US" sz="1000" b="1" kern="1200" dirty="0" smtClean="0">
                <a:solidFill>
                  <a:schemeClr val="tx1"/>
                </a:solidFill>
                <a:effectLst/>
                <a:latin typeface="+mn-lt"/>
                <a:ea typeface="+mn-ea"/>
                <a:cs typeface="+mn-cs"/>
              </a:rPr>
              <a:t> Driver: </a:t>
            </a:r>
            <a:r>
              <a:rPr lang="en-US" sz="1000" kern="1200" dirty="0" smtClean="0">
                <a:solidFill>
                  <a:schemeClr val="tx1"/>
                </a:solidFill>
                <a:effectLst/>
                <a:latin typeface="+mn-lt"/>
                <a:ea typeface="+mn-ea"/>
                <a:cs typeface="+mn-cs"/>
              </a:rPr>
              <a:t>369.26 </a:t>
            </a:r>
            <a:r>
              <a:rPr lang="en-US" sz="1000" b="1" kern="1200" dirty="0" smtClean="0">
                <a:solidFill>
                  <a:schemeClr val="tx1"/>
                </a:solidFill>
                <a:effectLst/>
                <a:latin typeface="+mn-lt"/>
                <a:ea typeface="+mn-ea"/>
                <a:cs typeface="+mn-cs"/>
              </a:rPr>
              <a:t>Storage:  </a:t>
            </a:r>
            <a:r>
              <a:rPr lang="en-US" sz="1000" kern="1200" dirty="0" smtClean="0">
                <a:solidFill>
                  <a:schemeClr val="tx1"/>
                </a:solidFill>
                <a:effectLst/>
                <a:latin typeface="+mn-lt"/>
                <a:ea typeface="+mn-ea"/>
                <a:cs typeface="+mn-cs"/>
              </a:rPr>
              <a:t>SK Hynix SSD 512GB</a:t>
            </a:r>
          </a:p>
          <a:p>
            <a:pPr fontAlgn="base"/>
            <a:r>
              <a:rPr lang="en-US" sz="1000" b="1" kern="1200" dirty="0" smtClean="0">
                <a:solidFill>
                  <a:schemeClr val="tx1"/>
                </a:solidFill>
                <a:effectLst/>
                <a:latin typeface="+mn-lt"/>
                <a:ea typeface="+mn-ea"/>
                <a:cs typeface="+mn-cs"/>
              </a:rPr>
              <a:t>Application: </a:t>
            </a:r>
            <a:r>
              <a:rPr lang="en-US" sz="1000" kern="1200" dirty="0" smtClean="0">
                <a:solidFill>
                  <a:schemeClr val="tx1"/>
                </a:solidFill>
                <a:effectLst/>
                <a:latin typeface="+mn-lt"/>
                <a:ea typeface="+mn-ea"/>
                <a:cs typeface="+mn-cs"/>
              </a:rPr>
              <a:t>Adobe Premiere Pro CC 2015</a:t>
            </a:r>
          </a:p>
          <a:p>
            <a:pPr fontAlgn="base"/>
            <a:r>
              <a:rPr lang="en-US" sz="1000" b="1" kern="1200" dirty="0" smtClean="0">
                <a:solidFill>
                  <a:schemeClr val="tx1"/>
                </a:solidFill>
                <a:effectLst/>
                <a:latin typeface="+mn-lt"/>
                <a:ea typeface="+mn-ea"/>
                <a:cs typeface="+mn-cs"/>
              </a:rPr>
              <a:t>Subtest: </a:t>
            </a:r>
            <a:r>
              <a:rPr lang="en-US" sz="1000" kern="1200" dirty="0" smtClean="0">
                <a:solidFill>
                  <a:schemeClr val="tx1"/>
                </a:solidFill>
                <a:effectLst/>
                <a:latin typeface="+mn-lt"/>
                <a:ea typeface="+mn-ea"/>
                <a:cs typeface="+mn-cs"/>
              </a:rPr>
              <a:t>/</a:t>
            </a:r>
          </a:p>
          <a:p>
            <a:pPr fontAlgn="base"/>
            <a:r>
              <a:rPr lang="en-US" sz="1000" b="1" kern="1200" dirty="0" smtClean="0">
                <a:solidFill>
                  <a:schemeClr val="tx1"/>
                </a:solidFill>
                <a:effectLst/>
                <a:latin typeface="+mn-lt"/>
                <a:ea typeface="+mn-ea"/>
                <a:cs typeface="+mn-cs"/>
              </a:rPr>
              <a:t>AMD WX7100 time to render 37 GPU-accelerated effects: </a:t>
            </a:r>
            <a:r>
              <a:rPr lang="en-US" sz="1000" kern="1200" dirty="0" smtClean="0">
                <a:solidFill>
                  <a:schemeClr val="tx1"/>
                </a:solidFill>
                <a:effectLst/>
                <a:latin typeface="+mn-lt"/>
                <a:ea typeface="+mn-ea"/>
                <a:cs typeface="+mn-cs"/>
              </a:rPr>
              <a:t>34 mins 33 secs = 2073 seconds</a:t>
            </a:r>
          </a:p>
          <a:p>
            <a:pPr fontAlgn="base"/>
            <a:r>
              <a:rPr lang="en-US" sz="1000" b="1" kern="1200" dirty="0" err="1" smtClean="0">
                <a:solidFill>
                  <a:schemeClr val="tx1"/>
                </a:solidFill>
                <a:effectLst/>
                <a:latin typeface="+mn-lt"/>
                <a:ea typeface="+mn-ea"/>
                <a:cs typeface="+mn-cs"/>
              </a:rPr>
              <a:t>Nvidia</a:t>
            </a:r>
            <a:r>
              <a:rPr lang="en-US" sz="1000" b="1" kern="1200" dirty="0" smtClean="0">
                <a:solidFill>
                  <a:schemeClr val="tx1"/>
                </a:solidFill>
                <a:effectLst/>
                <a:latin typeface="+mn-lt"/>
                <a:ea typeface="+mn-ea"/>
                <a:cs typeface="+mn-cs"/>
              </a:rPr>
              <a:t> </a:t>
            </a:r>
            <a:r>
              <a:rPr lang="en-US" sz="1000" b="1" kern="1200" dirty="0" err="1" smtClean="0">
                <a:solidFill>
                  <a:schemeClr val="tx1"/>
                </a:solidFill>
                <a:effectLst/>
                <a:latin typeface="+mn-lt"/>
                <a:ea typeface="+mn-ea"/>
                <a:cs typeface="+mn-cs"/>
              </a:rPr>
              <a:t>Quadro</a:t>
            </a:r>
            <a:r>
              <a:rPr lang="en-US" sz="1000" b="1" kern="1200" dirty="0" smtClean="0">
                <a:solidFill>
                  <a:schemeClr val="tx1"/>
                </a:solidFill>
                <a:effectLst/>
                <a:latin typeface="+mn-lt"/>
                <a:ea typeface="+mn-ea"/>
                <a:cs typeface="+mn-cs"/>
              </a:rPr>
              <a:t> M4000 time to render 37 GPU-accelerated effects: </a:t>
            </a:r>
            <a:r>
              <a:rPr lang="en-US" sz="1000" kern="1200" dirty="0" smtClean="0">
                <a:solidFill>
                  <a:schemeClr val="tx1"/>
                </a:solidFill>
                <a:effectLst/>
                <a:latin typeface="+mn-lt"/>
                <a:ea typeface="+mn-ea"/>
                <a:cs typeface="+mn-cs"/>
              </a:rPr>
              <a:t>49mins 19 secs = 2959 seconds</a:t>
            </a:r>
          </a:p>
          <a:p>
            <a:pPr fontAlgn="base"/>
            <a:r>
              <a:rPr lang="en-US" sz="1000" b="1" kern="1200" dirty="0" smtClean="0">
                <a:solidFill>
                  <a:schemeClr val="tx1"/>
                </a:solidFill>
                <a:effectLst/>
                <a:latin typeface="+mn-lt"/>
                <a:ea typeface="+mn-ea"/>
                <a:cs typeface="+mn-cs"/>
              </a:rPr>
              <a:t>Performance Differential: </a:t>
            </a:r>
            <a:r>
              <a:rPr lang="en-US" sz="1000" kern="1200" dirty="0" smtClean="0">
                <a:solidFill>
                  <a:schemeClr val="tx1"/>
                </a:solidFill>
                <a:effectLst/>
                <a:latin typeface="+mn-lt"/>
                <a:ea typeface="+mn-ea"/>
                <a:cs typeface="+mn-cs"/>
              </a:rPr>
              <a:t>2959/2073 = ~42.74% slower on </a:t>
            </a:r>
            <a:r>
              <a:rPr lang="en-US" sz="1000" kern="1200" dirty="0" err="1" smtClean="0">
                <a:solidFill>
                  <a:schemeClr val="tx1"/>
                </a:solidFill>
                <a:effectLst/>
                <a:latin typeface="+mn-lt"/>
                <a:ea typeface="+mn-ea"/>
                <a:cs typeface="+mn-cs"/>
              </a:rPr>
              <a:t>Nvidia</a:t>
            </a:r>
            <a:r>
              <a:rPr lang="en-US" sz="1000" kern="1200" dirty="0" smtClean="0">
                <a:solidFill>
                  <a:schemeClr val="tx1"/>
                </a:solidFill>
                <a:effectLst/>
                <a:latin typeface="+mn-lt"/>
                <a:ea typeface="+mn-ea"/>
                <a:cs typeface="+mn-cs"/>
              </a:rPr>
              <a:t>/~42.74% faster on AMD</a:t>
            </a:r>
          </a:p>
          <a:p>
            <a:pPr fontAlgn="base"/>
            <a:r>
              <a:rPr lang="en-US" sz="1000" kern="1200" dirty="0" smtClean="0">
                <a:solidFill>
                  <a:schemeClr val="tx1"/>
                </a:solidFill>
                <a:effectLst/>
                <a:latin typeface="+mn-lt"/>
                <a:ea typeface="+mn-ea"/>
                <a:cs typeface="+mn-cs"/>
              </a:rPr>
              <a:t>RPW-22</a:t>
            </a:r>
          </a:p>
          <a:p>
            <a:r>
              <a:rPr lang="en-US" sz="1000" b="1" kern="1200" dirty="0" smtClean="0">
                <a:solidFill>
                  <a:schemeClr val="tx1"/>
                </a:solidFill>
                <a:effectLst/>
                <a:latin typeface="+mn-lt"/>
                <a:ea typeface="+mn-ea"/>
                <a:cs typeface="+mn-cs"/>
              </a:rPr>
              <a:t>Radeon Pro WX7100 delivers up to 22% more performance than NVidia </a:t>
            </a:r>
            <a:r>
              <a:rPr lang="en-US" sz="1000" b="1" kern="1200" dirty="0" err="1" smtClean="0">
                <a:solidFill>
                  <a:schemeClr val="tx1"/>
                </a:solidFill>
                <a:effectLst/>
                <a:latin typeface="+mn-lt"/>
                <a:ea typeface="+mn-ea"/>
                <a:cs typeface="+mn-cs"/>
              </a:rPr>
              <a:t>Quadro</a:t>
            </a:r>
            <a:r>
              <a:rPr lang="en-US" sz="1000" b="1" kern="1200" dirty="0" smtClean="0">
                <a:solidFill>
                  <a:schemeClr val="tx1"/>
                </a:solidFill>
                <a:effectLst/>
                <a:latin typeface="+mn-lt"/>
                <a:ea typeface="+mn-ea"/>
                <a:cs typeface="+mn-cs"/>
              </a:rPr>
              <a:t> M4000 in CINEBENCH</a:t>
            </a:r>
            <a:endParaRPr lang="en-US" sz="1000" kern="1200" dirty="0" smtClean="0">
              <a:solidFill>
                <a:schemeClr val="tx1"/>
              </a:solidFill>
              <a:effectLst/>
              <a:latin typeface="+mn-lt"/>
              <a:ea typeface="+mn-ea"/>
              <a:cs typeface="+mn-cs"/>
            </a:endParaRPr>
          </a:p>
          <a:p>
            <a:pPr fontAlgn="base"/>
            <a:r>
              <a:rPr lang="en-US" sz="1000" kern="1200" dirty="0" smtClean="0">
                <a:solidFill>
                  <a:schemeClr val="tx1"/>
                </a:solidFill>
                <a:effectLst/>
                <a:latin typeface="+mn-lt"/>
                <a:ea typeface="+mn-ea"/>
                <a:cs typeface="+mn-cs"/>
              </a:rPr>
              <a:t> </a:t>
            </a:r>
          </a:p>
          <a:p>
            <a:r>
              <a:rPr lang="en-US" sz="1000" kern="1200" dirty="0" smtClean="0">
                <a:solidFill>
                  <a:schemeClr val="tx1"/>
                </a:solidFill>
                <a:effectLst/>
                <a:latin typeface="+mn-lt"/>
                <a:ea typeface="+mn-ea"/>
                <a:cs typeface="+mn-cs"/>
              </a:rPr>
              <a:t>Testing conducted by AMD Performance Labs as of September 2016 on test system described below. PC manufacturers may vary configurations, yielding different results. Performance may vary based on use of latest drivers.</a:t>
            </a:r>
          </a:p>
          <a:p>
            <a:pPr fontAlgn="base"/>
            <a:r>
              <a:rPr lang="en-US" sz="1000" b="1" kern="1200" dirty="0" smtClean="0">
                <a:solidFill>
                  <a:schemeClr val="tx1"/>
                </a:solidFill>
                <a:effectLst/>
                <a:latin typeface="+mn-lt"/>
                <a:ea typeface="+mn-ea"/>
                <a:cs typeface="+mn-cs"/>
              </a:rPr>
              <a:t>System: </a:t>
            </a:r>
            <a:r>
              <a:rPr lang="en-US" sz="1000" kern="1200" dirty="0" smtClean="0">
                <a:solidFill>
                  <a:schemeClr val="tx1"/>
                </a:solidFill>
                <a:effectLst/>
                <a:latin typeface="+mn-lt"/>
                <a:ea typeface="+mn-ea"/>
                <a:cs typeface="+mn-cs"/>
              </a:rPr>
              <a:t>DELL Precision Tower 5810</a:t>
            </a:r>
            <a:r>
              <a:rPr lang="en-US" sz="1000" b="1" kern="1200" dirty="0" smtClean="0">
                <a:solidFill>
                  <a:schemeClr val="tx1"/>
                </a:solidFill>
                <a:effectLst/>
                <a:latin typeface="+mn-lt"/>
                <a:ea typeface="+mn-ea"/>
                <a:cs typeface="+mn-cs"/>
              </a:rPr>
              <a:t> </a:t>
            </a:r>
            <a:r>
              <a:rPr lang="en-US" sz="1000" kern="1200" dirty="0" smtClean="0">
                <a:solidFill>
                  <a:schemeClr val="tx1"/>
                </a:solidFill>
                <a:effectLst/>
                <a:latin typeface="+mn-lt"/>
                <a:ea typeface="+mn-ea"/>
                <a:cs typeface="+mn-cs"/>
              </a:rPr>
              <a:t>Workstation</a:t>
            </a:r>
            <a:r>
              <a:rPr lang="en-US" sz="1000" b="1" kern="1200" dirty="0" smtClean="0">
                <a:solidFill>
                  <a:schemeClr val="tx1"/>
                </a:solidFill>
                <a:effectLst/>
                <a:latin typeface="+mn-lt"/>
                <a:ea typeface="+mn-ea"/>
                <a:cs typeface="+mn-cs"/>
              </a:rPr>
              <a:t> CPU: </a:t>
            </a:r>
            <a:r>
              <a:rPr lang="en-US" sz="1000" kern="1200" dirty="0" smtClean="0">
                <a:solidFill>
                  <a:schemeClr val="tx1"/>
                </a:solidFill>
                <a:effectLst/>
                <a:latin typeface="+mn-lt"/>
                <a:ea typeface="+mn-ea"/>
                <a:cs typeface="+mn-cs"/>
              </a:rPr>
              <a:t>Intel Xeon E5-1603 v3 2.80GHz</a:t>
            </a:r>
            <a:r>
              <a:rPr lang="en-US" sz="1000" b="1" kern="1200" dirty="0" smtClean="0">
                <a:solidFill>
                  <a:schemeClr val="tx1"/>
                </a:solidFill>
                <a:effectLst/>
                <a:latin typeface="+mn-lt"/>
                <a:ea typeface="+mn-ea"/>
                <a:cs typeface="+mn-cs"/>
              </a:rPr>
              <a:t>, Memory: </a:t>
            </a:r>
            <a:r>
              <a:rPr lang="en-US" sz="1000" kern="1200" dirty="0" smtClean="0">
                <a:solidFill>
                  <a:schemeClr val="tx1"/>
                </a:solidFill>
                <a:effectLst/>
                <a:latin typeface="+mn-lt"/>
                <a:ea typeface="+mn-ea"/>
                <a:cs typeface="+mn-cs"/>
              </a:rPr>
              <a:t>64GB RAM</a:t>
            </a:r>
            <a:r>
              <a:rPr lang="en-US" sz="1000" b="1" kern="1200" dirty="0" smtClean="0">
                <a:solidFill>
                  <a:schemeClr val="tx1"/>
                </a:solidFill>
                <a:effectLst/>
                <a:latin typeface="+mn-lt"/>
                <a:ea typeface="+mn-ea"/>
                <a:cs typeface="+mn-cs"/>
              </a:rPr>
              <a:t>, OS: </a:t>
            </a:r>
            <a:r>
              <a:rPr lang="en-US" sz="1000" kern="1200" dirty="0" smtClean="0">
                <a:solidFill>
                  <a:schemeClr val="tx1"/>
                </a:solidFill>
                <a:effectLst/>
                <a:latin typeface="+mn-lt"/>
                <a:ea typeface="+mn-ea"/>
                <a:cs typeface="+mn-cs"/>
              </a:rPr>
              <a:t>Win7 64 Bit Service Pack 1 Build 14393</a:t>
            </a:r>
            <a:r>
              <a:rPr lang="en-US" sz="1000" b="1" kern="1200" dirty="0" smtClean="0">
                <a:solidFill>
                  <a:schemeClr val="tx1"/>
                </a:solidFill>
                <a:effectLst/>
                <a:latin typeface="+mn-lt"/>
                <a:ea typeface="+mn-ea"/>
                <a:cs typeface="+mn-cs"/>
              </a:rPr>
              <a:t>, AMD Driver: </a:t>
            </a:r>
            <a:r>
              <a:rPr lang="en-US" sz="1000" kern="1200" dirty="0" smtClean="0">
                <a:solidFill>
                  <a:schemeClr val="tx1"/>
                </a:solidFill>
                <a:effectLst/>
                <a:latin typeface="+mn-lt"/>
                <a:ea typeface="+mn-ea"/>
                <a:cs typeface="+mn-cs"/>
              </a:rPr>
              <a:t>16.40. </a:t>
            </a:r>
            <a:r>
              <a:rPr lang="en-US" sz="1000" b="1" kern="1200" dirty="0" err="1" smtClean="0">
                <a:solidFill>
                  <a:schemeClr val="tx1"/>
                </a:solidFill>
                <a:effectLst/>
                <a:latin typeface="+mn-lt"/>
                <a:ea typeface="+mn-ea"/>
                <a:cs typeface="+mn-cs"/>
              </a:rPr>
              <a:t>Nvidia</a:t>
            </a:r>
            <a:r>
              <a:rPr lang="en-US" sz="1000" b="1" kern="1200" dirty="0" smtClean="0">
                <a:solidFill>
                  <a:schemeClr val="tx1"/>
                </a:solidFill>
                <a:effectLst/>
                <a:latin typeface="+mn-lt"/>
                <a:ea typeface="+mn-ea"/>
                <a:cs typeface="+mn-cs"/>
              </a:rPr>
              <a:t> Driver: </a:t>
            </a:r>
            <a:r>
              <a:rPr lang="en-US" sz="1000" kern="1200" dirty="0" smtClean="0">
                <a:solidFill>
                  <a:schemeClr val="tx1"/>
                </a:solidFill>
                <a:effectLst/>
                <a:latin typeface="+mn-lt"/>
                <a:ea typeface="+mn-ea"/>
                <a:cs typeface="+mn-cs"/>
              </a:rPr>
              <a:t>369.26 </a:t>
            </a:r>
            <a:r>
              <a:rPr lang="en-US" sz="1000" b="1" kern="1200" dirty="0" smtClean="0">
                <a:solidFill>
                  <a:schemeClr val="tx1"/>
                </a:solidFill>
                <a:effectLst/>
                <a:latin typeface="+mn-lt"/>
                <a:ea typeface="+mn-ea"/>
                <a:cs typeface="+mn-cs"/>
              </a:rPr>
              <a:t>Storage:  </a:t>
            </a:r>
            <a:r>
              <a:rPr lang="en-US" sz="1000" kern="1200" dirty="0" smtClean="0">
                <a:solidFill>
                  <a:schemeClr val="tx1"/>
                </a:solidFill>
                <a:effectLst/>
                <a:latin typeface="+mn-lt"/>
                <a:ea typeface="+mn-ea"/>
                <a:cs typeface="+mn-cs"/>
              </a:rPr>
              <a:t>Samsung SSD 850 PRO 512GB</a:t>
            </a:r>
          </a:p>
          <a:p>
            <a:pPr fontAlgn="base"/>
            <a:r>
              <a:rPr lang="en-US" sz="1000" b="1" kern="1200" dirty="0" smtClean="0">
                <a:solidFill>
                  <a:schemeClr val="tx1"/>
                </a:solidFill>
                <a:effectLst/>
                <a:latin typeface="+mn-lt"/>
                <a:ea typeface="+mn-ea"/>
                <a:cs typeface="+mn-cs"/>
              </a:rPr>
              <a:t>Application: </a:t>
            </a:r>
            <a:r>
              <a:rPr lang="en-US" sz="1000" kern="1200" dirty="0" smtClean="0">
                <a:solidFill>
                  <a:schemeClr val="tx1"/>
                </a:solidFill>
                <a:effectLst/>
                <a:latin typeface="+mn-lt"/>
                <a:ea typeface="+mn-ea"/>
                <a:cs typeface="+mn-cs"/>
              </a:rPr>
              <a:t>CINEBENCH Windows 64 Bit</a:t>
            </a:r>
          </a:p>
          <a:p>
            <a:pPr fontAlgn="base"/>
            <a:r>
              <a:rPr lang="en-US" sz="1000" b="1" kern="1200" dirty="0" smtClean="0">
                <a:solidFill>
                  <a:schemeClr val="tx1"/>
                </a:solidFill>
                <a:effectLst/>
                <a:latin typeface="+mn-lt"/>
                <a:ea typeface="+mn-ea"/>
                <a:cs typeface="+mn-cs"/>
              </a:rPr>
              <a:t>Subtest: </a:t>
            </a:r>
            <a:r>
              <a:rPr lang="en-US" sz="1000" kern="1200" dirty="0" smtClean="0">
                <a:solidFill>
                  <a:schemeClr val="tx1"/>
                </a:solidFill>
                <a:effectLst/>
                <a:latin typeface="+mn-lt"/>
                <a:ea typeface="+mn-ea"/>
                <a:cs typeface="+mn-cs"/>
              </a:rPr>
              <a:t>OpenGL Test</a:t>
            </a:r>
          </a:p>
          <a:p>
            <a:pPr fontAlgn="base"/>
            <a:r>
              <a:rPr lang="en-US" sz="1000" b="1" kern="1200" dirty="0" smtClean="0">
                <a:solidFill>
                  <a:schemeClr val="tx1"/>
                </a:solidFill>
                <a:effectLst/>
                <a:latin typeface="+mn-lt"/>
                <a:ea typeface="+mn-ea"/>
                <a:cs typeface="+mn-cs"/>
              </a:rPr>
              <a:t>AMD WX7100 subtest score: </a:t>
            </a:r>
            <a:r>
              <a:rPr lang="en-US" sz="1000" kern="1200" dirty="0" smtClean="0">
                <a:solidFill>
                  <a:schemeClr val="tx1"/>
                </a:solidFill>
                <a:effectLst/>
                <a:latin typeface="+mn-lt"/>
                <a:ea typeface="+mn-ea"/>
                <a:cs typeface="+mn-cs"/>
              </a:rPr>
              <a:t>133.11</a:t>
            </a:r>
          </a:p>
          <a:p>
            <a:pPr fontAlgn="base"/>
            <a:r>
              <a:rPr lang="en-US" sz="1000" b="1" kern="1200" dirty="0" err="1" smtClean="0">
                <a:solidFill>
                  <a:schemeClr val="tx1"/>
                </a:solidFill>
                <a:effectLst/>
                <a:latin typeface="+mn-lt"/>
                <a:ea typeface="+mn-ea"/>
                <a:cs typeface="+mn-cs"/>
              </a:rPr>
              <a:t>Nvidia</a:t>
            </a:r>
            <a:r>
              <a:rPr lang="en-US" sz="1000" b="1" kern="1200" dirty="0" smtClean="0">
                <a:solidFill>
                  <a:schemeClr val="tx1"/>
                </a:solidFill>
                <a:effectLst/>
                <a:latin typeface="+mn-lt"/>
                <a:ea typeface="+mn-ea"/>
                <a:cs typeface="+mn-cs"/>
              </a:rPr>
              <a:t> </a:t>
            </a:r>
            <a:r>
              <a:rPr lang="en-US" sz="1000" b="1" kern="1200" dirty="0" err="1" smtClean="0">
                <a:solidFill>
                  <a:schemeClr val="tx1"/>
                </a:solidFill>
                <a:effectLst/>
                <a:latin typeface="+mn-lt"/>
                <a:ea typeface="+mn-ea"/>
                <a:cs typeface="+mn-cs"/>
              </a:rPr>
              <a:t>Quadro</a:t>
            </a:r>
            <a:r>
              <a:rPr lang="en-US" sz="1000" b="1" kern="1200" dirty="0" smtClean="0">
                <a:solidFill>
                  <a:schemeClr val="tx1"/>
                </a:solidFill>
                <a:effectLst/>
                <a:latin typeface="+mn-lt"/>
                <a:ea typeface="+mn-ea"/>
                <a:cs typeface="+mn-cs"/>
              </a:rPr>
              <a:t> M4000 subtest score: </a:t>
            </a:r>
            <a:r>
              <a:rPr lang="en-US" sz="1000" kern="1200" dirty="0" smtClean="0">
                <a:solidFill>
                  <a:schemeClr val="tx1"/>
                </a:solidFill>
                <a:effectLst/>
                <a:latin typeface="+mn-lt"/>
                <a:ea typeface="+mn-ea"/>
                <a:cs typeface="+mn-cs"/>
              </a:rPr>
              <a:t>109.08</a:t>
            </a:r>
          </a:p>
          <a:p>
            <a:pPr fontAlgn="base"/>
            <a:r>
              <a:rPr lang="en-US" sz="1000" b="1" kern="1200" dirty="0" smtClean="0">
                <a:solidFill>
                  <a:schemeClr val="tx1"/>
                </a:solidFill>
                <a:effectLst/>
                <a:latin typeface="+mn-lt"/>
                <a:ea typeface="+mn-ea"/>
                <a:cs typeface="+mn-cs"/>
              </a:rPr>
              <a:t>Performance Differential: </a:t>
            </a:r>
            <a:r>
              <a:rPr lang="en-US" sz="1000" kern="1200" dirty="0" smtClean="0">
                <a:solidFill>
                  <a:schemeClr val="tx1"/>
                </a:solidFill>
                <a:effectLst/>
                <a:latin typeface="+mn-lt"/>
                <a:ea typeface="+mn-ea"/>
                <a:cs typeface="+mn-cs"/>
              </a:rPr>
              <a:t>133.11/109.08 = ~22.03% faster on AMD</a:t>
            </a:r>
          </a:p>
          <a:p>
            <a:pPr fontAlgn="base"/>
            <a:r>
              <a:rPr lang="en-US" sz="1000" kern="1200" dirty="0" smtClean="0">
                <a:solidFill>
                  <a:schemeClr val="tx1"/>
                </a:solidFill>
                <a:effectLst/>
                <a:latin typeface="+mn-lt"/>
                <a:ea typeface="+mn-ea"/>
                <a:cs typeface="+mn-cs"/>
              </a:rPr>
              <a:t>RPW-23</a:t>
            </a:r>
          </a:p>
          <a:p>
            <a:pPr fontAlgn="base"/>
            <a:endParaRPr lang="en-US" sz="10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BA538DF-8137-40F1-92D6-A298F2A5FAC5}" type="slidenum">
              <a:rPr lang="en-US" smtClean="0"/>
              <a:pPr/>
              <a:t>15</a:t>
            </a:fld>
            <a:endParaRPr lang="en-US"/>
          </a:p>
        </p:txBody>
      </p:sp>
    </p:spTree>
    <p:extLst>
      <p:ext uri="{BB962C8B-B14F-4D97-AF65-F5344CB8AC3E}">
        <p14:creationId xmlns:p14="http://schemas.microsoft.com/office/powerpoint/2010/main" val="30655880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33450">
              <a:buFont typeface="Wingdings 3" panose="05040102010807070707" pitchFamily="18" charset="2"/>
              <a:buNone/>
            </a:pPr>
            <a:endParaRPr lang="en-US" altLang="en-US" baseline="0" dirty="0">
              <a:ea typeface="ＭＳ Ｐゴシック" panose="020B0600070205080204" pitchFamily="34" charset="-128"/>
            </a:endParaRPr>
          </a:p>
        </p:txBody>
      </p:sp>
      <p:sp>
        <p:nvSpPr>
          <p:cNvPr id="4" name="Slide Number Placeholder 3"/>
          <p:cNvSpPr>
            <a:spLocks noGrp="1"/>
          </p:cNvSpPr>
          <p:nvPr>
            <p:ph type="sldNum" sz="quarter" idx="10"/>
          </p:nvPr>
        </p:nvSpPr>
        <p:spPr/>
        <p:txBody>
          <a:bodyPr/>
          <a:lstStyle/>
          <a:p>
            <a:fld id="{8BA538DF-8137-40F1-92D6-A298F2A5FAC5}" type="slidenum">
              <a:rPr lang="en-US" smtClean="0"/>
              <a:pPr/>
              <a:t>16</a:t>
            </a:fld>
            <a:endParaRPr lang="en-US"/>
          </a:p>
        </p:txBody>
      </p:sp>
    </p:spTree>
    <p:extLst>
      <p:ext uri="{BB962C8B-B14F-4D97-AF65-F5344CB8AC3E}">
        <p14:creationId xmlns:p14="http://schemas.microsoft.com/office/powerpoint/2010/main" val="5357639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33450">
              <a:buFont typeface="Wingdings 3" panose="05040102010807070707" pitchFamily="18" charset="2"/>
              <a:buNone/>
            </a:pPr>
            <a:endParaRPr lang="en-US" altLang="en-US" baseline="0" dirty="0">
              <a:ea typeface="ＭＳ Ｐゴシック" panose="020B0600070205080204" pitchFamily="34" charset="-128"/>
            </a:endParaRPr>
          </a:p>
        </p:txBody>
      </p:sp>
      <p:sp>
        <p:nvSpPr>
          <p:cNvPr id="4" name="Slide Number Placeholder 3"/>
          <p:cNvSpPr>
            <a:spLocks noGrp="1"/>
          </p:cNvSpPr>
          <p:nvPr>
            <p:ph type="sldNum" sz="quarter" idx="10"/>
          </p:nvPr>
        </p:nvSpPr>
        <p:spPr/>
        <p:txBody>
          <a:bodyPr/>
          <a:lstStyle/>
          <a:p>
            <a:fld id="{8BA538DF-8137-40F1-92D6-A298F2A5FAC5}" type="slidenum">
              <a:rPr lang="en-US" smtClean="0"/>
              <a:pPr/>
              <a:t>17</a:t>
            </a:fld>
            <a:endParaRPr lang="en-US"/>
          </a:p>
        </p:txBody>
      </p:sp>
    </p:spTree>
    <p:extLst>
      <p:ext uri="{BB962C8B-B14F-4D97-AF65-F5344CB8AC3E}">
        <p14:creationId xmlns:p14="http://schemas.microsoft.com/office/powerpoint/2010/main" val="35702489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33450">
              <a:buFont typeface="Wingdings 3" panose="05040102010807070707" pitchFamily="18" charset="2"/>
              <a:buNone/>
            </a:pPr>
            <a:r>
              <a:rPr lang="en-US" altLang="en-US" baseline="0" dirty="0" smtClean="0">
                <a:ea typeface="ＭＳ Ｐゴシック" panose="020B0600070205080204" pitchFamily="34" charset="-128"/>
              </a:rPr>
              <a:t>Footnote:</a:t>
            </a:r>
          </a:p>
          <a:p>
            <a:pPr marL="0" indent="0" defTabSz="933450">
              <a:buFont typeface="Wingdings 3" panose="05040102010807070707" pitchFamily="18" charset="2"/>
              <a:buNone/>
            </a:pPr>
            <a:endParaRPr lang="en-US" altLang="en-US" baseline="0" dirty="0" smtClean="0">
              <a:ea typeface="ＭＳ Ｐゴシック" panose="020B0600070205080204" pitchFamily="34" charset="-128"/>
            </a:endParaRPr>
          </a:p>
          <a:p>
            <a:pPr fontAlgn="base"/>
            <a:r>
              <a:rPr lang="en-US" sz="1000" kern="1200" dirty="0" smtClean="0">
                <a:solidFill>
                  <a:schemeClr val="tx1"/>
                </a:solidFill>
                <a:effectLst/>
                <a:latin typeface="+mn-lt"/>
                <a:ea typeface="+mn-ea"/>
                <a:cs typeface="+mn-cs"/>
              </a:rPr>
              <a:t> </a:t>
            </a:r>
          </a:p>
          <a:p>
            <a:r>
              <a:rPr lang="en-US" sz="1000" kern="1200" dirty="0" smtClean="0">
                <a:solidFill>
                  <a:schemeClr val="tx1"/>
                </a:solidFill>
                <a:effectLst/>
                <a:latin typeface="+mn-lt"/>
                <a:ea typeface="+mn-ea"/>
                <a:cs typeface="+mn-cs"/>
              </a:rPr>
              <a:t>Testing conducted by AMD Performance Labs as of September 2016 on test system described below. PC manufacturers may vary configurations, yielding different results. Performance may vary based on use of latest drivers.</a:t>
            </a:r>
          </a:p>
          <a:p>
            <a:pPr fontAlgn="base"/>
            <a:r>
              <a:rPr lang="en-US" sz="1000" kern="1200" dirty="0" smtClean="0">
                <a:solidFill>
                  <a:schemeClr val="tx1"/>
                </a:solidFill>
                <a:effectLst/>
                <a:latin typeface="+mn-lt"/>
                <a:ea typeface="+mn-ea"/>
                <a:cs typeface="+mn-cs"/>
              </a:rPr>
              <a:t> </a:t>
            </a:r>
          </a:p>
          <a:p>
            <a:pPr fontAlgn="base"/>
            <a:r>
              <a:rPr lang="en-US" sz="1000" b="1" kern="1200" dirty="0" smtClean="0">
                <a:solidFill>
                  <a:schemeClr val="tx1"/>
                </a:solidFill>
                <a:effectLst/>
                <a:latin typeface="+mn-lt"/>
                <a:ea typeface="+mn-ea"/>
                <a:cs typeface="+mn-cs"/>
              </a:rPr>
              <a:t>CPU: </a:t>
            </a:r>
            <a:r>
              <a:rPr lang="en-US" sz="1000" kern="1200" dirty="0" smtClean="0">
                <a:solidFill>
                  <a:schemeClr val="tx1"/>
                </a:solidFill>
                <a:effectLst/>
                <a:latin typeface="+mn-lt"/>
                <a:ea typeface="+mn-ea"/>
                <a:cs typeface="+mn-cs"/>
              </a:rPr>
              <a:t>Intel E5-1650 v3 3.50GHz</a:t>
            </a:r>
            <a:r>
              <a:rPr lang="en-US" sz="1000" b="1" kern="1200" dirty="0" smtClean="0">
                <a:solidFill>
                  <a:schemeClr val="tx1"/>
                </a:solidFill>
                <a:effectLst/>
                <a:latin typeface="+mn-lt"/>
                <a:ea typeface="+mn-ea"/>
                <a:cs typeface="+mn-cs"/>
              </a:rPr>
              <a:t>, Memory: </a:t>
            </a:r>
            <a:r>
              <a:rPr lang="en-US" sz="1000" kern="1200" dirty="0" smtClean="0">
                <a:solidFill>
                  <a:schemeClr val="tx1"/>
                </a:solidFill>
                <a:effectLst/>
                <a:latin typeface="+mn-lt"/>
                <a:ea typeface="+mn-ea"/>
                <a:cs typeface="+mn-cs"/>
              </a:rPr>
              <a:t>16GB RAM</a:t>
            </a:r>
            <a:r>
              <a:rPr lang="en-US" sz="1000" b="1" kern="1200" dirty="0" smtClean="0">
                <a:solidFill>
                  <a:schemeClr val="tx1"/>
                </a:solidFill>
                <a:effectLst/>
                <a:latin typeface="+mn-lt"/>
                <a:ea typeface="+mn-ea"/>
                <a:cs typeface="+mn-cs"/>
              </a:rPr>
              <a:t>, OS: </a:t>
            </a:r>
            <a:r>
              <a:rPr lang="en-US" sz="1000" kern="1200" dirty="0" smtClean="0">
                <a:solidFill>
                  <a:schemeClr val="tx1"/>
                </a:solidFill>
                <a:effectLst/>
                <a:latin typeface="+mn-lt"/>
                <a:ea typeface="+mn-ea"/>
                <a:cs typeface="+mn-cs"/>
              </a:rPr>
              <a:t>Win7 64-bit SP1</a:t>
            </a:r>
            <a:r>
              <a:rPr lang="en-US" sz="1000" b="1" kern="1200" dirty="0" smtClean="0">
                <a:solidFill>
                  <a:schemeClr val="tx1"/>
                </a:solidFill>
                <a:effectLst/>
                <a:latin typeface="+mn-lt"/>
                <a:ea typeface="+mn-ea"/>
                <a:cs typeface="+mn-cs"/>
              </a:rPr>
              <a:t>, AMD Driver: </a:t>
            </a:r>
            <a:r>
              <a:rPr lang="en-US" sz="1000" kern="1200" dirty="0" smtClean="0">
                <a:solidFill>
                  <a:schemeClr val="tx1"/>
                </a:solidFill>
                <a:effectLst/>
                <a:latin typeface="+mn-lt"/>
                <a:ea typeface="+mn-ea"/>
                <a:cs typeface="+mn-cs"/>
              </a:rPr>
              <a:t>16.40 Beta </a:t>
            </a:r>
            <a:r>
              <a:rPr lang="en-US" sz="1000" b="1" kern="1200" dirty="0" err="1" smtClean="0">
                <a:solidFill>
                  <a:schemeClr val="tx1"/>
                </a:solidFill>
                <a:effectLst/>
                <a:latin typeface="+mn-lt"/>
                <a:ea typeface="+mn-ea"/>
                <a:cs typeface="+mn-cs"/>
              </a:rPr>
              <a:t>Nvidia</a:t>
            </a:r>
            <a:r>
              <a:rPr lang="en-US" sz="1000" b="1" kern="1200" dirty="0" smtClean="0">
                <a:solidFill>
                  <a:schemeClr val="tx1"/>
                </a:solidFill>
                <a:effectLst/>
                <a:latin typeface="+mn-lt"/>
                <a:ea typeface="+mn-ea"/>
                <a:cs typeface="+mn-cs"/>
              </a:rPr>
              <a:t> Driver: </a:t>
            </a:r>
            <a:r>
              <a:rPr lang="en-US" sz="1000" kern="1200" dirty="0" smtClean="0">
                <a:solidFill>
                  <a:schemeClr val="tx1"/>
                </a:solidFill>
                <a:effectLst/>
                <a:latin typeface="+mn-lt"/>
                <a:ea typeface="+mn-ea"/>
                <a:cs typeface="+mn-cs"/>
              </a:rPr>
              <a:t>368.39 </a:t>
            </a:r>
          </a:p>
          <a:p>
            <a:pPr fontAlgn="base"/>
            <a:r>
              <a:rPr lang="en-US" sz="1000" b="1" kern="1200" dirty="0" smtClean="0">
                <a:solidFill>
                  <a:schemeClr val="tx1"/>
                </a:solidFill>
                <a:effectLst/>
                <a:latin typeface="+mn-lt"/>
                <a:ea typeface="+mn-ea"/>
                <a:cs typeface="+mn-cs"/>
              </a:rPr>
              <a:t>Application: </a:t>
            </a:r>
            <a:r>
              <a:rPr lang="en-US" sz="1000" kern="1200" dirty="0" err="1" smtClean="0">
                <a:solidFill>
                  <a:schemeClr val="tx1"/>
                </a:solidFill>
                <a:effectLst/>
                <a:latin typeface="+mn-lt"/>
                <a:ea typeface="+mn-ea"/>
                <a:cs typeface="+mn-cs"/>
              </a:rPr>
              <a:t>SPECviewperf</a:t>
            </a:r>
            <a:r>
              <a:rPr lang="en-US" sz="1000" kern="1200" dirty="0" smtClean="0">
                <a:solidFill>
                  <a:schemeClr val="tx1"/>
                </a:solidFill>
                <a:effectLst/>
                <a:latin typeface="+mn-lt"/>
                <a:ea typeface="+mn-ea"/>
                <a:cs typeface="+mn-cs"/>
              </a:rPr>
              <a:t> 12.1, official resolution</a:t>
            </a:r>
          </a:p>
          <a:p>
            <a:pPr fontAlgn="base"/>
            <a:r>
              <a:rPr lang="en-US" sz="1000" b="1" kern="1200" dirty="0" smtClean="0">
                <a:solidFill>
                  <a:schemeClr val="tx1"/>
                </a:solidFill>
                <a:effectLst/>
                <a:latin typeface="+mn-lt"/>
                <a:ea typeface="+mn-ea"/>
                <a:cs typeface="+mn-cs"/>
              </a:rPr>
              <a:t>Subtest: </a:t>
            </a:r>
            <a:r>
              <a:rPr lang="en-US" sz="1000" kern="1200" dirty="0" smtClean="0">
                <a:solidFill>
                  <a:schemeClr val="tx1"/>
                </a:solidFill>
                <a:effectLst/>
                <a:latin typeface="+mn-lt"/>
                <a:ea typeface="+mn-ea"/>
                <a:cs typeface="+mn-cs"/>
              </a:rPr>
              <a:t>snx-02</a:t>
            </a:r>
          </a:p>
          <a:p>
            <a:pPr fontAlgn="base"/>
            <a:r>
              <a:rPr lang="en-US" sz="1000" b="1" kern="1200" dirty="0" smtClean="0">
                <a:solidFill>
                  <a:schemeClr val="tx1"/>
                </a:solidFill>
                <a:effectLst/>
                <a:latin typeface="+mn-lt"/>
                <a:ea typeface="+mn-ea"/>
                <a:cs typeface="+mn-cs"/>
              </a:rPr>
              <a:t>AMD WX5100 Composite snx-02 score: </a:t>
            </a:r>
            <a:r>
              <a:rPr lang="en-US" sz="1000" kern="1200" dirty="0" smtClean="0">
                <a:solidFill>
                  <a:schemeClr val="tx1"/>
                </a:solidFill>
                <a:effectLst/>
                <a:latin typeface="+mn-lt"/>
                <a:ea typeface="+mn-ea"/>
                <a:cs typeface="+mn-cs"/>
              </a:rPr>
              <a:t>76.28</a:t>
            </a:r>
          </a:p>
          <a:p>
            <a:pPr fontAlgn="base"/>
            <a:r>
              <a:rPr lang="en-US" sz="1000" b="1" kern="1200" dirty="0" err="1" smtClean="0">
                <a:solidFill>
                  <a:schemeClr val="tx1"/>
                </a:solidFill>
                <a:effectLst/>
                <a:latin typeface="+mn-lt"/>
                <a:ea typeface="+mn-ea"/>
                <a:cs typeface="+mn-cs"/>
              </a:rPr>
              <a:t>Nvidia</a:t>
            </a:r>
            <a:r>
              <a:rPr lang="en-US" sz="1000" b="1" kern="1200" dirty="0" smtClean="0">
                <a:solidFill>
                  <a:schemeClr val="tx1"/>
                </a:solidFill>
                <a:effectLst/>
                <a:latin typeface="+mn-lt"/>
                <a:ea typeface="+mn-ea"/>
                <a:cs typeface="+mn-cs"/>
              </a:rPr>
              <a:t> </a:t>
            </a:r>
            <a:r>
              <a:rPr lang="en-US" sz="1000" b="1" kern="1200" dirty="0" err="1" smtClean="0">
                <a:solidFill>
                  <a:schemeClr val="tx1"/>
                </a:solidFill>
                <a:effectLst/>
                <a:latin typeface="+mn-lt"/>
                <a:ea typeface="+mn-ea"/>
                <a:cs typeface="+mn-cs"/>
              </a:rPr>
              <a:t>Quadro</a:t>
            </a:r>
            <a:r>
              <a:rPr lang="en-US" sz="1000" b="1" kern="1200" dirty="0" smtClean="0">
                <a:solidFill>
                  <a:schemeClr val="tx1"/>
                </a:solidFill>
                <a:effectLst/>
                <a:latin typeface="+mn-lt"/>
                <a:ea typeface="+mn-ea"/>
                <a:cs typeface="+mn-cs"/>
              </a:rPr>
              <a:t> M2000 Composite snx-02 score: </a:t>
            </a:r>
            <a:r>
              <a:rPr lang="en-US" sz="1000" kern="1200" dirty="0" smtClean="0">
                <a:solidFill>
                  <a:schemeClr val="tx1"/>
                </a:solidFill>
                <a:effectLst/>
                <a:latin typeface="+mn-lt"/>
                <a:ea typeface="+mn-ea"/>
                <a:cs typeface="+mn-cs"/>
              </a:rPr>
              <a:t>54.05</a:t>
            </a:r>
          </a:p>
          <a:p>
            <a:pPr fontAlgn="base"/>
            <a:r>
              <a:rPr lang="en-US" sz="1000" b="1" kern="1200" dirty="0" smtClean="0">
                <a:solidFill>
                  <a:schemeClr val="tx1"/>
                </a:solidFill>
                <a:effectLst/>
                <a:latin typeface="+mn-lt"/>
                <a:ea typeface="+mn-ea"/>
                <a:cs typeface="+mn-cs"/>
              </a:rPr>
              <a:t>Performance Differential: </a:t>
            </a:r>
            <a:r>
              <a:rPr lang="en-US" sz="1000" kern="1200" dirty="0" smtClean="0">
                <a:solidFill>
                  <a:schemeClr val="tx1"/>
                </a:solidFill>
                <a:effectLst/>
                <a:latin typeface="+mn-lt"/>
                <a:ea typeface="+mn-ea"/>
                <a:cs typeface="+mn-cs"/>
              </a:rPr>
              <a:t>76.28/54.05 = ~41.13% faster on AMD</a:t>
            </a:r>
          </a:p>
          <a:p>
            <a:r>
              <a:rPr lang="en-US" sz="1000" kern="1200" dirty="0" smtClean="0">
                <a:solidFill>
                  <a:schemeClr val="tx1"/>
                </a:solidFill>
                <a:effectLst/>
                <a:latin typeface="+mn-lt"/>
                <a:ea typeface="+mn-ea"/>
                <a:cs typeface="+mn-cs"/>
              </a:rPr>
              <a:t>RPW-13</a:t>
            </a:r>
            <a:endParaRPr lang="en-US" altLang="en-US" baseline="0" dirty="0">
              <a:ea typeface="ＭＳ Ｐゴシック" panose="020B0600070205080204" pitchFamily="34" charset="-128"/>
            </a:endParaRPr>
          </a:p>
        </p:txBody>
      </p:sp>
      <p:sp>
        <p:nvSpPr>
          <p:cNvPr id="4" name="Slide Number Placeholder 3"/>
          <p:cNvSpPr>
            <a:spLocks noGrp="1"/>
          </p:cNvSpPr>
          <p:nvPr>
            <p:ph type="sldNum" sz="quarter" idx="10"/>
          </p:nvPr>
        </p:nvSpPr>
        <p:spPr/>
        <p:txBody>
          <a:bodyPr/>
          <a:lstStyle/>
          <a:p>
            <a:fld id="{8BA538DF-8137-40F1-92D6-A298F2A5FAC5}" type="slidenum">
              <a:rPr lang="en-US" smtClean="0"/>
              <a:pPr/>
              <a:t>18</a:t>
            </a:fld>
            <a:endParaRPr lang="en-US"/>
          </a:p>
        </p:txBody>
      </p:sp>
    </p:spTree>
    <p:extLst>
      <p:ext uri="{BB962C8B-B14F-4D97-AF65-F5344CB8AC3E}">
        <p14:creationId xmlns:p14="http://schemas.microsoft.com/office/powerpoint/2010/main" val="7406576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Footnotes:</a:t>
            </a:r>
          </a:p>
          <a:p>
            <a:endParaRPr lang="en-US" dirty="0" smtClean="0"/>
          </a:p>
          <a:p>
            <a:pPr fontAlgn="base"/>
            <a:r>
              <a:rPr lang="en-US" sz="1000" kern="1200" dirty="0" smtClean="0">
                <a:solidFill>
                  <a:schemeClr val="tx1"/>
                </a:solidFill>
                <a:effectLst/>
                <a:latin typeface="+mn-lt"/>
                <a:ea typeface="+mn-ea"/>
                <a:cs typeface="+mn-cs"/>
              </a:rPr>
              <a:t> </a:t>
            </a:r>
          </a:p>
          <a:p>
            <a:r>
              <a:rPr lang="en-US" sz="1000" kern="1200" dirty="0" smtClean="0">
                <a:solidFill>
                  <a:schemeClr val="tx1"/>
                </a:solidFill>
                <a:effectLst/>
                <a:latin typeface="+mn-lt"/>
                <a:ea typeface="+mn-ea"/>
                <a:cs typeface="+mn-cs"/>
              </a:rPr>
              <a:t>Testing conducted by AMD Performance Labs as of September 2016 on test system described below. PC manufacturers may vary configurations, yielding different results. Performance may vary based on use of latest drivers.</a:t>
            </a:r>
          </a:p>
          <a:p>
            <a:pPr fontAlgn="base"/>
            <a:r>
              <a:rPr lang="en-US" sz="1000" kern="1200" dirty="0" smtClean="0">
                <a:solidFill>
                  <a:schemeClr val="tx1"/>
                </a:solidFill>
                <a:effectLst/>
                <a:latin typeface="+mn-lt"/>
                <a:ea typeface="+mn-ea"/>
                <a:cs typeface="+mn-cs"/>
              </a:rPr>
              <a:t> </a:t>
            </a:r>
          </a:p>
          <a:p>
            <a:pPr fontAlgn="base"/>
            <a:r>
              <a:rPr lang="en-US" sz="1000" b="1" kern="1200" dirty="0" smtClean="0">
                <a:solidFill>
                  <a:schemeClr val="tx1"/>
                </a:solidFill>
                <a:effectLst/>
                <a:latin typeface="+mn-lt"/>
                <a:ea typeface="+mn-ea"/>
                <a:cs typeface="+mn-cs"/>
              </a:rPr>
              <a:t>CPU: </a:t>
            </a:r>
            <a:r>
              <a:rPr lang="en-US" sz="1000" kern="1200" dirty="0" smtClean="0">
                <a:solidFill>
                  <a:schemeClr val="tx1"/>
                </a:solidFill>
                <a:effectLst/>
                <a:latin typeface="+mn-lt"/>
                <a:ea typeface="+mn-ea"/>
                <a:cs typeface="+mn-cs"/>
              </a:rPr>
              <a:t>Intel E5-1650 v3 3.50GHz</a:t>
            </a:r>
            <a:r>
              <a:rPr lang="en-US" sz="1000" b="1" kern="1200" dirty="0" smtClean="0">
                <a:solidFill>
                  <a:schemeClr val="tx1"/>
                </a:solidFill>
                <a:effectLst/>
                <a:latin typeface="+mn-lt"/>
                <a:ea typeface="+mn-ea"/>
                <a:cs typeface="+mn-cs"/>
              </a:rPr>
              <a:t>, Memory: </a:t>
            </a:r>
            <a:r>
              <a:rPr lang="en-US" sz="1000" kern="1200" dirty="0" smtClean="0">
                <a:solidFill>
                  <a:schemeClr val="tx1"/>
                </a:solidFill>
                <a:effectLst/>
                <a:latin typeface="+mn-lt"/>
                <a:ea typeface="+mn-ea"/>
                <a:cs typeface="+mn-cs"/>
              </a:rPr>
              <a:t>16GB RAM</a:t>
            </a:r>
            <a:r>
              <a:rPr lang="en-US" sz="1000" b="1" kern="1200" dirty="0" smtClean="0">
                <a:solidFill>
                  <a:schemeClr val="tx1"/>
                </a:solidFill>
                <a:effectLst/>
                <a:latin typeface="+mn-lt"/>
                <a:ea typeface="+mn-ea"/>
                <a:cs typeface="+mn-cs"/>
              </a:rPr>
              <a:t>, OS: </a:t>
            </a:r>
            <a:r>
              <a:rPr lang="en-US" sz="1000" kern="1200" dirty="0" smtClean="0">
                <a:solidFill>
                  <a:schemeClr val="tx1"/>
                </a:solidFill>
                <a:effectLst/>
                <a:latin typeface="+mn-lt"/>
                <a:ea typeface="+mn-ea"/>
                <a:cs typeface="+mn-cs"/>
              </a:rPr>
              <a:t>Win7 64-bit SP1</a:t>
            </a:r>
            <a:r>
              <a:rPr lang="en-US" sz="1000" b="1" kern="1200" dirty="0" smtClean="0">
                <a:solidFill>
                  <a:schemeClr val="tx1"/>
                </a:solidFill>
                <a:effectLst/>
                <a:latin typeface="+mn-lt"/>
                <a:ea typeface="+mn-ea"/>
                <a:cs typeface="+mn-cs"/>
              </a:rPr>
              <a:t>, AMD Driver: </a:t>
            </a:r>
            <a:r>
              <a:rPr lang="en-US" sz="1000" kern="1200" dirty="0" smtClean="0">
                <a:solidFill>
                  <a:schemeClr val="tx1"/>
                </a:solidFill>
                <a:effectLst/>
                <a:latin typeface="+mn-lt"/>
                <a:ea typeface="+mn-ea"/>
                <a:cs typeface="+mn-cs"/>
              </a:rPr>
              <a:t>16.40 Beta </a:t>
            </a:r>
            <a:r>
              <a:rPr lang="en-US" sz="1000" b="1" kern="1200" dirty="0" err="1" smtClean="0">
                <a:solidFill>
                  <a:schemeClr val="tx1"/>
                </a:solidFill>
                <a:effectLst/>
                <a:latin typeface="+mn-lt"/>
                <a:ea typeface="+mn-ea"/>
                <a:cs typeface="+mn-cs"/>
              </a:rPr>
              <a:t>Nvidia</a:t>
            </a:r>
            <a:r>
              <a:rPr lang="en-US" sz="1000" b="1" kern="1200" dirty="0" smtClean="0">
                <a:solidFill>
                  <a:schemeClr val="tx1"/>
                </a:solidFill>
                <a:effectLst/>
                <a:latin typeface="+mn-lt"/>
                <a:ea typeface="+mn-ea"/>
                <a:cs typeface="+mn-cs"/>
              </a:rPr>
              <a:t> Driver: </a:t>
            </a:r>
            <a:r>
              <a:rPr lang="en-US" sz="1000" kern="1200" dirty="0" smtClean="0">
                <a:solidFill>
                  <a:schemeClr val="tx1"/>
                </a:solidFill>
                <a:effectLst/>
                <a:latin typeface="+mn-lt"/>
                <a:ea typeface="+mn-ea"/>
                <a:cs typeface="+mn-cs"/>
              </a:rPr>
              <a:t>368.39 </a:t>
            </a:r>
          </a:p>
          <a:p>
            <a:pPr fontAlgn="base"/>
            <a:r>
              <a:rPr lang="en-US" sz="1000" b="1" kern="1200" dirty="0" smtClean="0">
                <a:solidFill>
                  <a:schemeClr val="tx1"/>
                </a:solidFill>
                <a:effectLst/>
                <a:latin typeface="+mn-lt"/>
                <a:ea typeface="+mn-ea"/>
                <a:cs typeface="+mn-cs"/>
              </a:rPr>
              <a:t>Application: </a:t>
            </a:r>
            <a:r>
              <a:rPr lang="en-US" sz="1000" kern="1200" dirty="0" err="1" smtClean="0">
                <a:solidFill>
                  <a:schemeClr val="tx1"/>
                </a:solidFill>
                <a:effectLst/>
                <a:latin typeface="+mn-lt"/>
                <a:ea typeface="+mn-ea"/>
                <a:cs typeface="+mn-cs"/>
              </a:rPr>
              <a:t>SPECviewperf</a:t>
            </a:r>
            <a:r>
              <a:rPr lang="en-US" sz="1000" kern="1200" dirty="0" smtClean="0">
                <a:solidFill>
                  <a:schemeClr val="tx1"/>
                </a:solidFill>
                <a:effectLst/>
                <a:latin typeface="+mn-lt"/>
                <a:ea typeface="+mn-ea"/>
                <a:cs typeface="+mn-cs"/>
              </a:rPr>
              <a:t> 12.1, official resolution</a:t>
            </a:r>
          </a:p>
          <a:p>
            <a:pPr fontAlgn="base"/>
            <a:r>
              <a:rPr lang="en-US" sz="1000" b="1" kern="1200" dirty="0" smtClean="0">
                <a:solidFill>
                  <a:schemeClr val="tx1"/>
                </a:solidFill>
                <a:effectLst/>
                <a:latin typeface="+mn-lt"/>
                <a:ea typeface="+mn-ea"/>
                <a:cs typeface="+mn-cs"/>
              </a:rPr>
              <a:t>Subtest: </a:t>
            </a:r>
            <a:r>
              <a:rPr lang="en-US" sz="1000" kern="1200" dirty="0" smtClean="0">
                <a:solidFill>
                  <a:schemeClr val="tx1"/>
                </a:solidFill>
                <a:effectLst/>
                <a:latin typeface="+mn-lt"/>
                <a:ea typeface="+mn-ea"/>
                <a:cs typeface="+mn-cs"/>
              </a:rPr>
              <a:t>snx-02</a:t>
            </a:r>
          </a:p>
          <a:p>
            <a:pPr fontAlgn="base"/>
            <a:r>
              <a:rPr lang="en-US" sz="1000" b="1" kern="1200" dirty="0" smtClean="0">
                <a:solidFill>
                  <a:schemeClr val="tx1"/>
                </a:solidFill>
                <a:effectLst/>
                <a:latin typeface="+mn-lt"/>
                <a:ea typeface="+mn-ea"/>
                <a:cs typeface="+mn-cs"/>
              </a:rPr>
              <a:t>AMD WX5100 Composite snx-02 score: </a:t>
            </a:r>
            <a:r>
              <a:rPr lang="en-US" sz="1000" kern="1200" dirty="0" smtClean="0">
                <a:solidFill>
                  <a:schemeClr val="tx1"/>
                </a:solidFill>
                <a:effectLst/>
                <a:latin typeface="+mn-lt"/>
                <a:ea typeface="+mn-ea"/>
                <a:cs typeface="+mn-cs"/>
              </a:rPr>
              <a:t>76.28</a:t>
            </a:r>
          </a:p>
          <a:p>
            <a:pPr fontAlgn="base"/>
            <a:r>
              <a:rPr lang="en-US" sz="1000" b="1" kern="1200" dirty="0" err="1" smtClean="0">
                <a:solidFill>
                  <a:schemeClr val="tx1"/>
                </a:solidFill>
                <a:effectLst/>
                <a:latin typeface="+mn-lt"/>
                <a:ea typeface="+mn-ea"/>
                <a:cs typeface="+mn-cs"/>
              </a:rPr>
              <a:t>Nvidia</a:t>
            </a:r>
            <a:r>
              <a:rPr lang="en-US" sz="1000" b="1" kern="1200" dirty="0" smtClean="0">
                <a:solidFill>
                  <a:schemeClr val="tx1"/>
                </a:solidFill>
                <a:effectLst/>
                <a:latin typeface="+mn-lt"/>
                <a:ea typeface="+mn-ea"/>
                <a:cs typeface="+mn-cs"/>
              </a:rPr>
              <a:t> </a:t>
            </a:r>
            <a:r>
              <a:rPr lang="en-US" sz="1000" b="1" kern="1200" dirty="0" err="1" smtClean="0">
                <a:solidFill>
                  <a:schemeClr val="tx1"/>
                </a:solidFill>
                <a:effectLst/>
                <a:latin typeface="+mn-lt"/>
                <a:ea typeface="+mn-ea"/>
                <a:cs typeface="+mn-cs"/>
              </a:rPr>
              <a:t>Quadro</a:t>
            </a:r>
            <a:r>
              <a:rPr lang="en-US" sz="1000" b="1" kern="1200" dirty="0" smtClean="0">
                <a:solidFill>
                  <a:schemeClr val="tx1"/>
                </a:solidFill>
                <a:effectLst/>
                <a:latin typeface="+mn-lt"/>
                <a:ea typeface="+mn-ea"/>
                <a:cs typeface="+mn-cs"/>
              </a:rPr>
              <a:t> M2000 Composite snx-02 score: </a:t>
            </a:r>
            <a:r>
              <a:rPr lang="en-US" sz="1000" kern="1200" dirty="0" smtClean="0">
                <a:solidFill>
                  <a:schemeClr val="tx1"/>
                </a:solidFill>
                <a:effectLst/>
                <a:latin typeface="+mn-lt"/>
                <a:ea typeface="+mn-ea"/>
                <a:cs typeface="+mn-cs"/>
              </a:rPr>
              <a:t>54.05</a:t>
            </a:r>
          </a:p>
          <a:p>
            <a:pPr fontAlgn="base"/>
            <a:r>
              <a:rPr lang="en-US" sz="1000" b="1" kern="1200" dirty="0" smtClean="0">
                <a:solidFill>
                  <a:schemeClr val="tx1"/>
                </a:solidFill>
                <a:effectLst/>
                <a:latin typeface="+mn-lt"/>
                <a:ea typeface="+mn-ea"/>
                <a:cs typeface="+mn-cs"/>
              </a:rPr>
              <a:t>Performance Differential: </a:t>
            </a:r>
            <a:r>
              <a:rPr lang="en-US" sz="1000" kern="1200" dirty="0" smtClean="0">
                <a:solidFill>
                  <a:schemeClr val="tx1"/>
                </a:solidFill>
                <a:effectLst/>
                <a:latin typeface="+mn-lt"/>
                <a:ea typeface="+mn-ea"/>
                <a:cs typeface="+mn-cs"/>
              </a:rPr>
              <a:t>76.28/54.05 = ~41.13% faster on AMD</a:t>
            </a:r>
          </a:p>
          <a:p>
            <a:pPr fontAlgn="base"/>
            <a:r>
              <a:rPr lang="en-US" sz="1000" kern="1200" dirty="0" smtClean="0">
                <a:solidFill>
                  <a:schemeClr val="tx1"/>
                </a:solidFill>
                <a:effectLst/>
                <a:latin typeface="+mn-lt"/>
                <a:ea typeface="+mn-ea"/>
                <a:cs typeface="+mn-cs"/>
              </a:rPr>
              <a:t>RPW-13</a:t>
            </a:r>
          </a:p>
          <a:p>
            <a:pPr fontAlgn="base"/>
            <a:r>
              <a:rPr lang="en-US" sz="1000" kern="1200" dirty="0" smtClean="0">
                <a:solidFill>
                  <a:schemeClr val="tx1"/>
                </a:solidFill>
                <a:effectLst/>
                <a:latin typeface="+mn-lt"/>
                <a:ea typeface="+mn-ea"/>
                <a:cs typeface="+mn-cs"/>
              </a:rPr>
              <a:t> </a:t>
            </a:r>
          </a:p>
          <a:p>
            <a:r>
              <a:rPr lang="en-US" sz="1000" kern="1200" dirty="0" smtClean="0">
                <a:solidFill>
                  <a:schemeClr val="tx1"/>
                </a:solidFill>
                <a:effectLst/>
                <a:latin typeface="+mn-lt"/>
                <a:ea typeface="+mn-ea"/>
                <a:cs typeface="+mn-cs"/>
              </a:rPr>
              <a:t>Testing conducted by AMD Performance Labs as of September 2016 on test system described below. PC manufacturers may vary configurations, yielding different results. Performance may vary based on use of latest drivers.</a:t>
            </a:r>
          </a:p>
          <a:p>
            <a:pPr fontAlgn="base"/>
            <a:r>
              <a:rPr lang="en-US" sz="1000" kern="1200" dirty="0" smtClean="0">
                <a:solidFill>
                  <a:schemeClr val="tx1"/>
                </a:solidFill>
                <a:effectLst/>
                <a:latin typeface="+mn-lt"/>
                <a:ea typeface="+mn-ea"/>
                <a:cs typeface="+mn-cs"/>
              </a:rPr>
              <a:t> </a:t>
            </a:r>
          </a:p>
          <a:p>
            <a:pPr fontAlgn="base"/>
            <a:r>
              <a:rPr lang="en-US" sz="1000" b="1" kern="1200" dirty="0" smtClean="0">
                <a:solidFill>
                  <a:schemeClr val="tx1"/>
                </a:solidFill>
                <a:effectLst/>
                <a:latin typeface="+mn-lt"/>
                <a:ea typeface="+mn-ea"/>
                <a:cs typeface="+mn-cs"/>
              </a:rPr>
              <a:t>CPU: </a:t>
            </a:r>
            <a:r>
              <a:rPr lang="en-US" sz="1000" kern="1200" dirty="0" smtClean="0">
                <a:solidFill>
                  <a:schemeClr val="tx1"/>
                </a:solidFill>
                <a:effectLst/>
                <a:latin typeface="+mn-lt"/>
                <a:ea typeface="+mn-ea"/>
                <a:cs typeface="+mn-cs"/>
              </a:rPr>
              <a:t>Intel E5-1650 v3 3.50GHz</a:t>
            </a:r>
            <a:r>
              <a:rPr lang="en-US" sz="1000" b="1" kern="1200" dirty="0" smtClean="0">
                <a:solidFill>
                  <a:schemeClr val="tx1"/>
                </a:solidFill>
                <a:effectLst/>
                <a:latin typeface="+mn-lt"/>
                <a:ea typeface="+mn-ea"/>
                <a:cs typeface="+mn-cs"/>
              </a:rPr>
              <a:t>, Memory: </a:t>
            </a:r>
            <a:r>
              <a:rPr lang="en-US" sz="1000" kern="1200" dirty="0" smtClean="0">
                <a:solidFill>
                  <a:schemeClr val="tx1"/>
                </a:solidFill>
                <a:effectLst/>
                <a:latin typeface="+mn-lt"/>
                <a:ea typeface="+mn-ea"/>
                <a:cs typeface="+mn-cs"/>
              </a:rPr>
              <a:t>16GB RAM</a:t>
            </a:r>
            <a:r>
              <a:rPr lang="en-US" sz="1000" b="1" kern="1200" dirty="0" smtClean="0">
                <a:solidFill>
                  <a:schemeClr val="tx1"/>
                </a:solidFill>
                <a:effectLst/>
                <a:latin typeface="+mn-lt"/>
                <a:ea typeface="+mn-ea"/>
                <a:cs typeface="+mn-cs"/>
              </a:rPr>
              <a:t>, OS: </a:t>
            </a:r>
            <a:r>
              <a:rPr lang="en-US" sz="1000" kern="1200" dirty="0" smtClean="0">
                <a:solidFill>
                  <a:schemeClr val="tx1"/>
                </a:solidFill>
                <a:effectLst/>
                <a:latin typeface="+mn-lt"/>
                <a:ea typeface="+mn-ea"/>
                <a:cs typeface="+mn-cs"/>
              </a:rPr>
              <a:t>Win7 64-bit SP1</a:t>
            </a:r>
            <a:r>
              <a:rPr lang="en-US" sz="1000" b="1" kern="1200" dirty="0" smtClean="0">
                <a:solidFill>
                  <a:schemeClr val="tx1"/>
                </a:solidFill>
                <a:effectLst/>
                <a:latin typeface="+mn-lt"/>
                <a:ea typeface="+mn-ea"/>
                <a:cs typeface="+mn-cs"/>
              </a:rPr>
              <a:t>, AMD Driver: </a:t>
            </a:r>
            <a:r>
              <a:rPr lang="en-US" sz="1000" kern="1200" dirty="0" smtClean="0">
                <a:solidFill>
                  <a:schemeClr val="tx1"/>
                </a:solidFill>
                <a:effectLst/>
                <a:latin typeface="+mn-lt"/>
                <a:ea typeface="+mn-ea"/>
                <a:cs typeface="+mn-cs"/>
              </a:rPr>
              <a:t>16.40 Beta </a:t>
            </a:r>
            <a:r>
              <a:rPr lang="en-US" sz="1000" b="1" kern="1200" dirty="0" err="1" smtClean="0">
                <a:solidFill>
                  <a:schemeClr val="tx1"/>
                </a:solidFill>
                <a:effectLst/>
                <a:latin typeface="+mn-lt"/>
                <a:ea typeface="+mn-ea"/>
                <a:cs typeface="+mn-cs"/>
              </a:rPr>
              <a:t>Nvidia</a:t>
            </a:r>
            <a:r>
              <a:rPr lang="en-US" sz="1000" b="1" kern="1200" dirty="0" smtClean="0">
                <a:solidFill>
                  <a:schemeClr val="tx1"/>
                </a:solidFill>
                <a:effectLst/>
                <a:latin typeface="+mn-lt"/>
                <a:ea typeface="+mn-ea"/>
                <a:cs typeface="+mn-cs"/>
              </a:rPr>
              <a:t> Driver: </a:t>
            </a:r>
            <a:r>
              <a:rPr lang="en-US" sz="1000" kern="1200" dirty="0" smtClean="0">
                <a:solidFill>
                  <a:schemeClr val="tx1"/>
                </a:solidFill>
                <a:effectLst/>
                <a:latin typeface="+mn-lt"/>
                <a:ea typeface="+mn-ea"/>
                <a:cs typeface="+mn-cs"/>
              </a:rPr>
              <a:t>368.39 </a:t>
            </a:r>
          </a:p>
          <a:p>
            <a:pPr fontAlgn="base"/>
            <a:r>
              <a:rPr lang="en-US" sz="1000" b="1" kern="1200" dirty="0" smtClean="0">
                <a:solidFill>
                  <a:schemeClr val="tx1"/>
                </a:solidFill>
                <a:effectLst/>
                <a:latin typeface="+mn-lt"/>
                <a:ea typeface="+mn-ea"/>
                <a:cs typeface="+mn-cs"/>
              </a:rPr>
              <a:t>Application: </a:t>
            </a:r>
            <a:r>
              <a:rPr lang="en-US" sz="1000" kern="1200" dirty="0" err="1" smtClean="0">
                <a:solidFill>
                  <a:schemeClr val="tx1"/>
                </a:solidFill>
                <a:effectLst/>
                <a:latin typeface="+mn-lt"/>
                <a:ea typeface="+mn-ea"/>
                <a:cs typeface="+mn-cs"/>
              </a:rPr>
              <a:t>SPECapc</a:t>
            </a:r>
            <a:r>
              <a:rPr lang="en-US" sz="1000" kern="1200" dirty="0" smtClean="0">
                <a:solidFill>
                  <a:schemeClr val="tx1"/>
                </a:solidFill>
                <a:effectLst/>
                <a:latin typeface="+mn-lt"/>
                <a:ea typeface="+mn-ea"/>
                <a:cs typeface="+mn-cs"/>
              </a:rPr>
              <a:t> </a:t>
            </a:r>
            <a:r>
              <a:rPr lang="en-US" sz="1000" kern="1200" dirty="0" err="1" smtClean="0">
                <a:solidFill>
                  <a:schemeClr val="tx1"/>
                </a:solidFill>
                <a:effectLst/>
                <a:latin typeface="+mn-lt"/>
                <a:ea typeface="+mn-ea"/>
                <a:cs typeface="+mn-cs"/>
              </a:rPr>
              <a:t>Dassault</a:t>
            </a:r>
            <a:r>
              <a:rPr lang="en-US" sz="1000" kern="1200" dirty="0" smtClean="0">
                <a:solidFill>
                  <a:schemeClr val="tx1"/>
                </a:solidFill>
                <a:effectLst/>
                <a:latin typeface="+mn-lt"/>
                <a:ea typeface="+mn-ea"/>
                <a:cs typeface="+mn-cs"/>
              </a:rPr>
              <a:t> SolidWorks 2015, no FSAA</a:t>
            </a:r>
          </a:p>
          <a:p>
            <a:pPr fontAlgn="base"/>
            <a:r>
              <a:rPr lang="en-US" sz="1000" b="1" kern="1200" dirty="0" smtClean="0">
                <a:solidFill>
                  <a:schemeClr val="tx1"/>
                </a:solidFill>
                <a:effectLst/>
                <a:latin typeface="+mn-lt"/>
                <a:ea typeface="+mn-ea"/>
                <a:cs typeface="+mn-cs"/>
              </a:rPr>
              <a:t>Subtest: </a:t>
            </a:r>
            <a:r>
              <a:rPr lang="en-US" sz="1000" kern="1200" dirty="0" smtClean="0">
                <a:solidFill>
                  <a:schemeClr val="tx1"/>
                </a:solidFill>
                <a:effectLst/>
                <a:latin typeface="+mn-lt"/>
                <a:ea typeface="+mn-ea"/>
                <a:cs typeface="+mn-cs"/>
              </a:rPr>
              <a:t>Shaded using </a:t>
            </a:r>
            <a:r>
              <a:rPr lang="en-US" sz="1000" kern="1200" dirty="0" err="1" smtClean="0">
                <a:solidFill>
                  <a:schemeClr val="tx1"/>
                </a:solidFill>
                <a:effectLst/>
                <a:latin typeface="+mn-lt"/>
                <a:ea typeface="+mn-ea"/>
                <a:cs typeface="+mn-cs"/>
              </a:rPr>
              <a:t>RealView</a:t>
            </a:r>
            <a:r>
              <a:rPr lang="en-US" sz="1000" kern="1200" dirty="0" smtClean="0">
                <a:solidFill>
                  <a:schemeClr val="tx1"/>
                </a:solidFill>
                <a:effectLst/>
                <a:latin typeface="+mn-lt"/>
                <a:ea typeface="+mn-ea"/>
                <a:cs typeface="+mn-cs"/>
              </a:rPr>
              <a:t> and Shadows and Ambient Occlusion Graphics Sub-composite</a:t>
            </a:r>
          </a:p>
          <a:p>
            <a:pPr fontAlgn="base"/>
            <a:r>
              <a:rPr lang="en-US" sz="1000" b="1" kern="1200" dirty="0" smtClean="0">
                <a:solidFill>
                  <a:schemeClr val="tx1"/>
                </a:solidFill>
                <a:effectLst/>
                <a:latin typeface="+mn-lt"/>
                <a:ea typeface="+mn-ea"/>
                <a:cs typeface="+mn-cs"/>
              </a:rPr>
              <a:t>AMD WX5100 subtest score: </a:t>
            </a:r>
            <a:r>
              <a:rPr lang="en-US" sz="1000" kern="1200" dirty="0" smtClean="0">
                <a:solidFill>
                  <a:schemeClr val="tx1"/>
                </a:solidFill>
                <a:effectLst/>
                <a:latin typeface="+mn-lt"/>
                <a:ea typeface="+mn-ea"/>
                <a:cs typeface="+mn-cs"/>
              </a:rPr>
              <a:t>15.57</a:t>
            </a:r>
          </a:p>
          <a:p>
            <a:pPr fontAlgn="base"/>
            <a:r>
              <a:rPr lang="en-US" sz="1000" b="1" kern="1200" dirty="0" err="1" smtClean="0">
                <a:solidFill>
                  <a:schemeClr val="tx1"/>
                </a:solidFill>
                <a:effectLst/>
                <a:latin typeface="+mn-lt"/>
                <a:ea typeface="+mn-ea"/>
                <a:cs typeface="+mn-cs"/>
              </a:rPr>
              <a:t>Nvidia</a:t>
            </a:r>
            <a:r>
              <a:rPr lang="en-US" sz="1000" b="1" kern="1200" dirty="0" smtClean="0">
                <a:solidFill>
                  <a:schemeClr val="tx1"/>
                </a:solidFill>
                <a:effectLst/>
                <a:latin typeface="+mn-lt"/>
                <a:ea typeface="+mn-ea"/>
                <a:cs typeface="+mn-cs"/>
              </a:rPr>
              <a:t> </a:t>
            </a:r>
            <a:r>
              <a:rPr lang="en-US" sz="1000" b="1" kern="1200" dirty="0" err="1" smtClean="0">
                <a:solidFill>
                  <a:schemeClr val="tx1"/>
                </a:solidFill>
                <a:effectLst/>
                <a:latin typeface="+mn-lt"/>
                <a:ea typeface="+mn-ea"/>
                <a:cs typeface="+mn-cs"/>
              </a:rPr>
              <a:t>Quadro</a:t>
            </a:r>
            <a:r>
              <a:rPr lang="en-US" sz="1000" b="1" kern="1200" dirty="0" smtClean="0">
                <a:solidFill>
                  <a:schemeClr val="tx1"/>
                </a:solidFill>
                <a:effectLst/>
                <a:latin typeface="+mn-lt"/>
                <a:ea typeface="+mn-ea"/>
                <a:cs typeface="+mn-cs"/>
              </a:rPr>
              <a:t> M2000 subtest score: </a:t>
            </a:r>
            <a:r>
              <a:rPr lang="en-US" sz="1000" kern="1200" dirty="0" smtClean="0">
                <a:solidFill>
                  <a:schemeClr val="tx1"/>
                </a:solidFill>
                <a:effectLst/>
                <a:latin typeface="+mn-lt"/>
                <a:ea typeface="+mn-ea"/>
                <a:cs typeface="+mn-cs"/>
              </a:rPr>
              <a:t>11.60</a:t>
            </a:r>
          </a:p>
          <a:p>
            <a:pPr fontAlgn="base"/>
            <a:r>
              <a:rPr lang="en-US" sz="1000" b="1" kern="1200" dirty="0" smtClean="0">
                <a:solidFill>
                  <a:schemeClr val="tx1"/>
                </a:solidFill>
                <a:effectLst/>
                <a:latin typeface="+mn-lt"/>
                <a:ea typeface="+mn-ea"/>
                <a:cs typeface="+mn-cs"/>
              </a:rPr>
              <a:t>Performance Differential: </a:t>
            </a:r>
            <a:r>
              <a:rPr lang="en-US" sz="1000" kern="1200" dirty="0" smtClean="0">
                <a:solidFill>
                  <a:schemeClr val="tx1"/>
                </a:solidFill>
                <a:effectLst/>
                <a:latin typeface="+mn-lt"/>
                <a:ea typeface="+mn-ea"/>
                <a:cs typeface="+mn-cs"/>
              </a:rPr>
              <a:t>15.57/11.60 = ~34.22% faster on AMD</a:t>
            </a:r>
          </a:p>
          <a:p>
            <a:pPr fontAlgn="base"/>
            <a:r>
              <a:rPr lang="en-US" sz="1000" kern="1200" dirty="0" smtClean="0">
                <a:solidFill>
                  <a:schemeClr val="tx1"/>
                </a:solidFill>
                <a:effectLst/>
                <a:latin typeface="+mn-lt"/>
                <a:ea typeface="+mn-ea"/>
                <a:cs typeface="+mn-cs"/>
              </a:rPr>
              <a:t>RPW-14</a:t>
            </a:r>
          </a:p>
          <a:p>
            <a:pPr fontAlgn="base"/>
            <a:r>
              <a:rPr lang="en-US" sz="1000" kern="1200" dirty="0" smtClean="0">
                <a:solidFill>
                  <a:schemeClr val="tx1"/>
                </a:solidFill>
                <a:effectLst/>
                <a:latin typeface="+mn-lt"/>
                <a:ea typeface="+mn-ea"/>
                <a:cs typeface="+mn-cs"/>
              </a:rPr>
              <a:t> </a:t>
            </a:r>
          </a:p>
          <a:p>
            <a:r>
              <a:rPr lang="en-US" sz="1000" kern="1200" dirty="0" smtClean="0">
                <a:solidFill>
                  <a:schemeClr val="tx1"/>
                </a:solidFill>
                <a:effectLst/>
                <a:latin typeface="+mn-lt"/>
                <a:ea typeface="+mn-ea"/>
                <a:cs typeface="+mn-cs"/>
              </a:rPr>
              <a:t>Testing conducted by AMD Performance Labs as of September 2016 on test system described below. PC manufacturers may vary configurations, yielding different results. Performance may vary based on use of latest drivers.</a:t>
            </a:r>
          </a:p>
          <a:p>
            <a:pPr fontAlgn="base"/>
            <a:r>
              <a:rPr lang="en-US" sz="1000" kern="1200" dirty="0" smtClean="0">
                <a:solidFill>
                  <a:schemeClr val="tx1"/>
                </a:solidFill>
                <a:effectLst/>
                <a:latin typeface="+mn-lt"/>
                <a:ea typeface="+mn-ea"/>
                <a:cs typeface="+mn-cs"/>
              </a:rPr>
              <a:t> </a:t>
            </a:r>
          </a:p>
          <a:p>
            <a:pPr fontAlgn="base"/>
            <a:r>
              <a:rPr lang="en-US" sz="1000" b="1" kern="1200" dirty="0" smtClean="0">
                <a:solidFill>
                  <a:schemeClr val="tx1"/>
                </a:solidFill>
                <a:effectLst/>
                <a:latin typeface="+mn-lt"/>
                <a:ea typeface="+mn-ea"/>
                <a:cs typeface="+mn-cs"/>
              </a:rPr>
              <a:t>CPU: </a:t>
            </a:r>
            <a:r>
              <a:rPr lang="en-US" sz="1000" kern="1200" dirty="0" smtClean="0">
                <a:solidFill>
                  <a:schemeClr val="tx1"/>
                </a:solidFill>
                <a:effectLst/>
                <a:latin typeface="+mn-lt"/>
                <a:ea typeface="+mn-ea"/>
                <a:cs typeface="+mn-cs"/>
              </a:rPr>
              <a:t>Intel E5-1650 v3 3.50GHz</a:t>
            </a:r>
            <a:r>
              <a:rPr lang="en-US" sz="1000" b="1" kern="1200" dirty="0" smtClean="0">
                <a:solidFill>
                  <a:schemeClr val="tx1"/>
                </a:solidFill>
                <a:effectLst/>
                <a:latin typeface="+mn-lt"/>
                <a:ea typeface="+mn-ea"/>
                <a:cs typeface="+mn-cs"/>
              </a:rPr>
              <a:t>, Memory: </a:t>
            </a:r>
            <a:r>
              <a:rPr lang="en-US" sz="1000" kern="1200" dirty="0" smtClean="0">
                <a:solidFill>
                  <a:schemeClr val="tx1"/>
                </a:solidFill>
                <a:effectLst/>
                <a:latin typeface="+mn-lt"/>
                <a:ea typeface="+mn-ea"/>
                <a:cs typeface="+mn-cs"/>
              </a:rPr>
              <a:t>16GB RAM</a:t>
            </a:r>
            <a:r>
              <a:rPr lang="en-US" sz="1000" b="1" kern="1200" dirty="0" smtClean="0">
                <a:solidFill>
                  <a:schemeClr val="tx1"/>
                </a:solidFill>
                <a:effectLst/>
                <a:latin typeface="+mn-lt"/>
                <a:ea typeface="+mn-ea"/>
                <a:cs typeface="+mn-cs"/>
              </a:rPr>
              <a:t>, OS: </a:t>
            </a:r>
            <a:r>
              <a:rPr lang="en-US" sz="1000" kern="1200" dirty="0" smtClean="0">
                <a:solidFill>
                  <a:schemeClr val="tx1"/>
                </a:solidFill>
                <a:effectLst/>
                <a:latin typeface="+mn-lt"/>
                <a:ea typeface="+mn-ea"/>
                <a:cs typeface="+mn-cs"/>
              </a:rPr>
              <a:t>Win7 64-bit SP1</a:t>
            </a:r>
            <a:r>
              <a:rPr lang="en-US" sz="1000" b="1" kern="1200" dirty="0" smtClean="0">
                <a:solidFill>
                  <a:schemeClr val="tx1"/>
                </a:solidFill>
                <a:effectLst/>
                <a:latin typeface="+mn-lt"/>
                <a:ea typeface="+mn-ea"/>
                <a:cs typeface="+mn-cs"/>
              </a:rPr>
              <a:t>, AMD Driver: </a:t>
            </a:r>
            <a:r>
              <a:rPr lang="en-US" sz="1000" kern="1200" dirty="0" smtClean="0">
                <a:solidFill>
                  <a:schemeClr val="tx1"/>
                </a:solidFill>
                <a:effectLst/>
                <a:latin typeface="+mn-lt"/>
                <a:ea typeface="+mn-ea"/>
                <a:cs typeface="+mn-cs"/>
              </a:rPr>
              <a:t>15.301.2601.1002 RC3 </a:t>
            </a:r>
            <a:r>
              <a:rPr lang="en-US" sz="1000" b="1" kern="1200" dirty="0" err="1" smtClean="0">
                <a:solidFill>
                  <a:schemeClr val="tx1"/>
                </a:solidFill>
                <a:effectLst/>
                <a:latin typeface="+mn-lt"/>
                <a:ea typeface="+mn-ea"/>
                <a:cs typeface="+mn-cs"/>
              </a:rPr>
              <a:t>Nvidia</a:t>
            </a:r>
            <a:r>
              <a:rPr lang="en-US" sz="1000" b="1" kern="1200" dirty="0" smtClean="0">
                <a:solidFill>
                  <a:schemeClr val="tx1"/>
                </a:solidFill>
                <a:effectLst/>
                <a:latin typeface="+mn-lt"/>
                <a:ea typeface="+mn-ea"/>
                <a:cs typeface="+mn-cs"/>
              </a:rPr>
              <a:t> Driver: </a:t>
            </a:r>
            <a:r>
              <a:rPr lang="en-US" sz="1000" kern="1200" dirty="0" smtClean="0">
                <a:solidFill>
                  <a:schemeClr val="tx1"/>
                </a:solidFill>
                <a:effectLst/>
                <a:latin typeface="+mn-lt"/>
                <a:ea typeface="+mn-ea"/>
                <a:cs typeface="+mn-cs"/>
              </a:rPr>
              <a:t>368.39</a:t>
            </a:r>
          </a:p>
          <a:p>
            <a:pPr fontAlgn="base"/>
            <a:r>
              <a:rPr lang="en-US" sz="1000" b="1" kern="1200" dirty="0" smtClean="0">
                <a:solidFill>
                  <a:schemeClr val="tx1"/>
                </a:solidFill>
                <a:effectLst/>
                <a:latin typeface="+mn-lt"/>
                <a:ea typeface="+mn-ea"/>
                <a:cs typeface="+mn-cs"/>
              </a:rPr>
              <a:t>Application: </a:t>
            </a:r>
            <a:r>
              <a:rPr lang="en-US" sz="1000" kern="1200" dirty="0" err="1" smtClean="0">
                <a:solidFill>
                  <a:schemeClr val="tx1"/>
                </a:solidFill>
                <a:effectLst/>
                <a:latin typeface="+mn-lt"/>
                <a:ea typeface="+mn-ea"/>
                <a:cs typeface="+mn-cs"/>
              </a:rPr>
              <a:t>SPECviewperf</a:t>
            </a:r>
            <a:r>
              <a:rPr lang="en-US" sz="1000" kern="1200" dirty="0" smtClean="0">
                <a:solidFill>
                  <a:schemeClr val="tx1"/>
                </a:solidFill>
                <a:effectLst/>
                <a:latin typeface="+mn-lt"/>
                <a:ea typeface="+mn-ea"/>
                <a:cs typeface="+mn-cs"/>
              </a:rPr>
              <a:t> 12.1, official resolution</a:t>
            </a:r>
          </a:p>
          <a:p>
            <a:pPr fontAlgn="base"/>
            <a:r>
              <a:rPr lang="en-US" sz="1000" b="1" kern="1200" dirty="0" smtClean="0">
                <a:solidFill>
                  <a:schemeClr val="tx1"/>
                </a:solidFill>
                <a:effectLst/>
                <a:latin typeface="+mn-lt"/>
                <a:ea typeface="+mn-ea"/>
                <a:cs typeface="+mn-cs"/>
              </a:rPr>
              <a:t>Subtest: </a:t>
            </a:r>
            <a:r>
              <a:rPr lang="en-US" sz="1000" kern="1200" dirty="0" smtClean="0">
                <a:solidFill>
                  <a:schemeClr val="tx1"/>
                </a:solidFill>
                <a:effectLst/>
                <a:latin typeface="+mn-lt"/>
                <a:ea typeface="+mn-ea"/>
                <a:cs typeface="+mn-cs"/>
              </a:rPr>
              <a:t>3dsmax-05</a:t>
            </a:r>
          </a:p>
          <a:p>
            <a:pPr fontAlgn="base"/>
            <a:r>
              <a:rPr lang="en-US" sz="1000" b="1" kern="1200" dirty="0" smtClean="0">
                <a:solidFill>
                  <a:schemeClr val="tx1"/>
                </a:solidFill>
                <a:effectLst/>
                <a:latin typeface="+mn-lt"/>
                <a:ea typeface="+mn-ea"/>
                <a:cs typeface="+mn-cs"/>
              </a:rPr>
              <a:t>AMD WX5100 Composite 3dsmax-05 score: </a:t>
            </a:r>
            <a:r>
              <a:rPr lang="en-US" sz="1000" kern="1200" dirty="0" smtClean="0">
                <a:solidFill>
                  <a:schemeClr val="tx1"/>
                </a:solidFill>
                <a:effectLst/>
                <a:latin typeface="+mn-lt"/>
                <a:ea typeface="+mn-ea"/>
                <a:cs typeface="+mn-cs"/>
              </a:rPr>
              <a:t>67.88</a:t>
            </a:r>
          </a:p>
          <a:p>
            <a:pPr fontAlgn="base"/>
            <a:r>
              <a:rPr lang="en-US" sz="1000" b="1" kern="1200" dirty="0" err="1" smtClean="0">
                <a:solidFill>
                  <a:schemeClr val="tx1"/>
                </a:solidFill>
                <a:effectLst/>
                <a:latin typeface="+mn-lt"/>
                <a:ea typeface="+mn-ea"/>
                <a:cs typeface="+mn-cs"/>
              </a:rPr>
              <a:t>Nvidia</a:t>
            </a:r>
            <a:r>
              <a:rPr lang="en-US" sz="1000" b="1" kern="1200" dirty="0" smtClean="0">
                <a:solidFill>
                  <a:schemeClr val="tx1"/>
                </a:solidFill>
                <a:effectLst/>
                <a:latin typeface="+mn-lt"/>
                <a:ea typeface="+mn-ea"/>
                <a:cs typeface="+mn-cs"/>
              </a:rPr>
              <a:t> </a:t>
            </a:r>
            <a:r>
              <a:rPr lang="en-US" sz="1000" b="1" kern="1200" dirty="0" err="1" smtClean="0">
                <a:solidFill>
                  <a:schemeClr val="tx1"/>
                </a:solidFill>
                <a:effectLst/>
                <a:latin typeface="+mn-lt"/>
                <a:ea typeface="+mn-ea"/>
                <a:cs typeface="+mn-cs"/>
              </a:rPr>
              <a:t>Quadro</a:t>
            </a:r>
            <a:r>
              <a:rPr lang="en-US" sz="1000" b="1" kern="1200" dirty="0" smtClean="0">
                <a:solidFill>
                  <a:schemeClr val="tx1"/>
                </a:solidFill>
                <a:effectLst/>
                <a:latin typeface="+mn-lt"/>
                <a:ea typeface="+mn-ea"/>
                <a:cs typeface="+mn-cs"/>
              </a:rPr>
              <a:t> M2000 Composite 3dsmax-05 score: </a:t>
            </a:r>
            <a:r>
              <a:rPr lang="en-US" sz="1000" kern="1200" dirty="0" smtClean="0">
                <a:solidFill>
                  <a:schemeClr val="tx1"/>
                </a:solidFill>
                <a:effectLst/>
                <a:latin typeface="+mn-lt"/>
                <a:ea typeface="+mn-ea"/>
                <a:cs typeface="+mn-cs"/>
              </a:rPr>
              <a:t>61.00</a:t>
            </a:r>
          </a:p>
          <a:p>
            <a:pPr fontAlgn="base"/>
            <a:r>
              <a:rPr lang="en-US" sz="1000" b="1" kern="1200" dirty="0" smtClean="0">
                <a:solidFill>
                  <a:schemeClr val="tx1"/>
                </a:solidFill>
                <a:effectLst/>
                <a:latin typeface="+mn-lt"/>
                <a:ea typeface="+mn-ea"/>
                <a:cs typeface="+mn-cs"/>
              </a:rPr>
              <a:t>Performance Differential: </a:t>
            </a:r>
            <a:r>
              <a:rPr lang="en-US" sz="1000" kern="1200" dirty="0" smtClean="0">
                <a:solidFill>
                  <a:schemeClr val="tx1"/>
                </a:solidFill>
                <a:effectLst/>
                <a:latin typeface="+mn-lt"/>
                <a:ea typeface="+mn-ea"/>
                <a:cs typeface="+mn-cs"/>
              </a:rPr>
              <a:t>67.88/61.00 = ~11.28% faster on AMD</a:t>
            </a:r>
          </a:p>
          <a:p>
            <a:pPr fontAlgn="base"/>
            <a:r>
              <a:rPr lang="en-US" sz="1000" kern="1200" dirty="0" smtClean="0">
                <a:solidFill>
                  <a:schemeClr val="tx1"/>
                </a:solidFill>
                <a:effectLst/>
                <a:latin typeface="+mn-lt"/>
                <a:ea typeface="+mn-ea"/>
                <a:cs typeface="+mn-cs"/>
              </a:rPr>
              <a:t>RPW-15</a:t>
            </a:r>
          </a:p>
          <a:p>
            <a:endParaRPr lang="en-US" dirty="0"/>
          </a:p>
        </p:txBody>
      </p:sp>
      <p:sp>
        <p:nvSpPr>
          <p:cNvPr id="4" name="Slide Number Placeholder 3"/>
          <p:cNvSpPr>
            <a:spLocks noGrp="1"/>
          </p:cNvSpPr>
          <p:nvPr>
            <p:ph type="sldNum" sz="quarter" idx="10"/>
          </p:nvPr>
        </p:nvSpPr>
        <p:spPr/>
        <p:txBody>
          <a:bodyPr/>
          <a:lstStyle/>
          <a:p>
            <a:fld id="{8BA538DF-8137-40F1-92D6-A298F2A5FAC5}" type="slidenum">
              <a:rPr lang="en-US" smtClean="0"/>
              <a:pPr/>
              <a:t>19</a:t>
            </a:fld>
            <a:endParaRPr lang="en-US"/>
          </a:p>
        </p:txBody>
      </p:sp>
    </p:spTree>
    <p:extLst>
      <p:ext uri="{BB962C8B-B14F-4D97-AF65-F5344CB8AC3E}">
        <p14:creationId xmlns:p14="http://schemas.microsoft.com/office/powerpoint/2010/main" val="22934042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33450">
              <a:buFont typeface="Wingdings 3" panose="05040102010807070707" pitchFamily="18" charset="2"/>
              <a:buNone/>
            </a:pPr>
            <a:r>
              <a:rPr lang="en-US" altLang="en-US" baseline="0" dirty="0" smtClean="0">
                <a:ea typeface="ＭＳ Ｐゴシック" panose="020B0600070205080204" pitchFamily="34" charset="-128"/>
              </a:rPr>
              <a:t>Footnote:</a:t>
            </a:r>
          </a:p>
          <a:p>
            <a:pPr marL="0" marR="0" lvl="0" indent="0" algn="l" defTabSz="933450" rtl="0" eaLnBrk="1" fontAlgn="auto" latinLnBrk="0" hangingPunct="1">
              <a:lnSpc>
                <a:spcPct val="100000"/>
              </a:lnSpc>
              <a:spcBef>
                <a:spcPts val="0"/>
              </a:spcBef>
              <a:spcAft>
                <a:spcPts val="0"/>
              </a:spcAft>
              <a:buClrTx/>
              <a:buSzTx/>
              <a:buFont typeface="Wingdings 3" pitchFamily="18" charset="2"/>
              <a:buNone/>
              <a:tabLst/>
              <a:defRPr/>
            </a:pPr>
            <a:r>
              <a:rPr lang="en-US" sz="1000" kern="1200" dirty="0" smtClean="0">
                <a:solidFill>
                  <a:schemeClr val="tx1"/>
                </a:solidFill>
                <a:effectLst/>
                <a:latin typeface="+mn-lt"/>
                <a:ea typeface="+mn-ea"/>
                <a:cs typeface="+mn-cs"/>
              </a:rPr>
              <a:t>Based on single precision compute performance. As of August 25, 2016, the Radeon™ Pro WX 4100 graphics card delivers up to 2.46 TFLOPS single precision compute performance at maximum clock speed vs. NVIDIA’s fastest low-profile offering, the </a:t>
            </a:r>
            <a:r>
              <a:rPr lang="en-US" sz="1000" kern="1200" dirty="0" err="1" smtClean="0">
                <a:solidFill>
                  <a:schemeClr val="tx1"/>
                </a:solidFill>
                <a:effectLst/>
                <a:latin typeface="+mn-lt"/>
                <a:ea typeface="+mn-ea"/>
                <a:cs typeface="+mn-cs"/>
              </a:rPr>
              <a:t>Quadro</a:t>
            </a:r>
            <a:r>
              <a:rPr lang="en-US" sz="1000" kern="1200" dirty="0" smtClean="0">
                <a:solidFill>
                  <a:schemeClr val="tx1"/>
                </a:solidFill>
                <a:effectLst/>
                <a:latin typeface="+mn-lt"/>
                <a:ea typeface="+mn-ea"/>
                <a:cs typeface="+mn-cs"/>
              </a:rPr>
              <a:t> K1200, which offers up to 1 TFLOP single precision compute performance. AMD’s fastest low-profile card prior to the Radeon Pro WX 4100 was the AMD FirePro™ W4300, delivering 1.43 TFLOPS single precision compute performance.  See </a:t>
            </a:r>
            <a:r>
              <a:rPr lang="en-US" sz="1000" u="sng" kern="1200" dirty="0" smtClean="0">
                <a:solidFill>
                  <a:schemeClr val="tx1"/>
                </a:solidFill>
                <a:effectLst/>
                <a:latin typeface="+mn-lt"/>
                <a:ea typeface="+mn-ea"/>
                <a:cs typeface="+mn-cs"/>
                <a:hlinkClick r:id="rId3"/>
              </a:rPr>
              <a:t>http://www.nvidia.com/content/pdf/line_card/5409_nv_prographicssolutions_linecard_feb13_hr.pdf</a:t>
            </a:r>
            <a:r>
              <a:rPr lang="en-US" sz="1000" kern="1200" dirty="0" smtClean="0">
                <a:solidFill>
                  <a:schemeClr val="tx1"/>
                </a:solidFill>
                <a:effectLst/>
                <a:latin typeface="+mn-lt"/>
                <a:ea typeface="+mn-ea"/>
                <a:cs typeface="+mn-cs"/>
              </a:rPr>
              <a:t> RPW-2 </a:t>
            </a:r>
          </a:p>
          <a:p>
            <a:pPr marL="0" indent="0" defTabSz="933450">
              <a:buFont typeface="Wingdings 3" panose="05040102010807070707" pitchFamily="18" charset="2"/>
              <a:buNone/>
            </a:pPr>
            <a:endParaRPr lang="en-US" altLang="en-US" baseline="0" dirty="0">
              <a:ea typeface="ＭＳ Ｐゴシック" panose="020B0600070205080204" pitchFamily="34" charset="-128"/>
            </a:endParaRPr>
          </a:p>
        </p:txBody>
      </p:sp>
      <p:sp>
        <p:nvSpPr>
          <p:cNvPr id="4" name="Slide Number Placeholder 3"/>
          <p:cNvSpPr>
            <a:spLocks noGrp="1"/>
          </p:cNvSpPr>
          <p:nvPr>
            <p:ph type="sldNum" sz="quarter" idx="10"/>
          </p:nvPr>
        </p:nvSpPr>
        <p:spPr/>
        <p:txBody>
          <a:bodyPr/>
          <a:lstStyle/>
          <a:p>
            <a:fld id="{8BA538DF-8137-40F1-92D6-A298F2A5FAC5}" type="slidenum">
              <a:rPr lang="en-US" smtClean="0"/>
              <a:pPr/>
              <a:t>20</a:t>
            </a:fld>
            <a:endParaRPr lang="en-US"/>
          </a:p>
        </p:txBody>
      </p:sp>
    </p:spTree>
    <p:extLst>
      <p:ext uri="{BB962C8B-B14F-4D97-AF65-F5344CB8AC3E}">
        <p14:creationId xmlns:p14="http://schemas.microsoft.com/office/powerpoint/2010/main" val="19398035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33450">
              <a:buFont typeface="Wingdings 3" panose="05040102010807070707" pitchFamily="18" charset="2"/>
              <a:buNone/>
            </a:pPr>
            <a:r>
              <a:rPr lang="en-US" altLang="en-US" baseline="0" dirty="0" smtClean="0">
                <a:ea typeface="ＭＳ Ｐゴシック" panose="020B0600070205080204" pitchFamily="34" charset="-128"/>
              </a:rPr>
              <a:t>Footnote:</a:t>
            </a:r>
          </a:p>
          <a:p>
            <a:pPr marL="0" marR="0" lvl="0" indent="0" algn="l" defTabSz="933450" rtl="0" eaLnBrk="1" fontAlgn="auto" latinLnBrk="0" hangingPunct="1">
              <a:lnSpc>
                <a:spcPct val="100000"/>
              </a:lnSpc>
              <a:spcBef>
                <a:spcPts val="0"/>
              </a:spcBef>
              <a:spcAft>
                <a:spcPts val="0"/>
              </a:spcAft>
              <a:buClrTx/>
              <a:buSzTx/>
              <a:buFont typeface="Wingdings 3" pitchFamily="18" charset="2"/>
              <a:buNone/>
              <a:tabLst/>
              <a:defRPr/>
            </a:pPr>
            <a:r>
              <a:rPr lang="en-US" sz="1000" kern="1200" dirty="0" smtClean="0">
                <a:solidFill>
                  <a:schemeClr val="tx1"/>
                </a:solidFill>
                <a:effectLst/>
                <a:latin typeface="+mn-lt"/>
                <a:ea typeface="+mn-ea"/>
                <a:cs typeface="+mn-cs"/>
              </a:rPr>
              <a:t>Based on single precision compute performance. As of August 25, 2016, the Radeon™ Pro WX 4100 graphics card delivers up to 2.46 TFLOPS single precision compute performance at maximum clock speed vs. NVIDIA’s fastest low-profile offering, the </a:t>
            </a:r>
            <a:r>
              <a:rPr lang="en-US" sz="1000" kern="1200" dirty="0" err="1" smtClean="0">
                <a:solidFill>
                  <a:schemeClr val="tx1"/>
                </a:solidFill>
                <a:effectLst/>
                <a:latin typeface="+mn-lt"/>
                <a:ea typeface="+mn-ea"/>
                <a:cs typeface="+mn-cs"/>
              </a:rPr>
              <a:t>Quadro</a:t>
            </a:r>
            <a:r>
              <a:rPr lang="en-US" sz="1000" kern="1200" dirty="0" smtClean="0">
                <a:solidFill>
                  <a:schemeClr val="tx1"/>
                </a:solidFill>
                <a:effectLst/>
                <a:latin typeface="+mn-lt"/>
                <a:ea typeface="+mn-ea"/>
                <a:cs typeface="+mn-cs"/>
              </a:rPr>
              <a:t> K1200, which offers up to 1 TFLOP single precision compute performance. AMD’s fastest low-profile card prior to the Radeon Pro WX 4100 was the AMD FirePro™ W4300, delivering 1.43 TFLOPS single precision compute performance.  See </a:t>
            </a:r>
            <a:r>
              <a:rPr lang="en-US" sz="1000" u="sng" kern="1200" dirty="0" smtClean="0">
                <a:solidFill>
                  <a:schemeClr val="tx1"/>
                </a:solidFill>
                <a:effectLst/>
                <a:latin typeface="+mn-lt"/>
                <a:ea typeface="+mn-ea"/>
                <a:cs typeface="+mn-cs"/>
                <a:hlinkClick r:id="rId3"/>
              </a:rPr>
              <a:t>http://www.nvidia.com/content/pdf/line_card/5409_nv_prographicssolutions_linecard_feb13_hr.pdf</a:t>
            </a:r>
            <a:r>
              <a:rPr lang="en-US" sz="1000" kern="1200" dirty="0" smtClean="0">
                <a:solidFill>
                  <a:schemeClr val="tx1"/>
                </a:solidFill>
                <a:effectLst/>
                <a:latin typeface="+mn-lt"/>
                <a:ea typeface="+mn-ea"/>
                <a:cs typeface="+mn-cs"/>
              </a:rPr>
              <a:t> RPW-2 </a:t>
            </a:r>
          </a:p>
          <a:p>
            <a:pPr marL="0" indent="0" defTabSz="933450">
              <a:buFont typeface="Wingdings 3" panose="05040102010807070707" pitchFamily="18" charset="2"/>
              <a:buNone/>
            </a:pPr>
            <a:endParaRPr lang="en-US" altLang="en-US" baseline="0" dirty="0">
              <a:ea typeface="ＭＳ Ｐゴシック" panose="020B0600070205080204" pitchFamily="34" charset="-128"/>
            </a:endParaRPr>
          </a:p>
        </p:txBody>
      </p:sp>
      <p:sp>
        <p:nvSpPr>
          <p:cNvPr id="4" name="Slide Number Placeholder 3"/>
          <p:cNvSpPr>
            <a:spLocks noGrp="1"/>
          </p:cNvSpPr>
          <p:nvPr>
            <p:ph type="sldNum" sz="quarter" idx="10"/>
          </p:nvPr>
        </p:nvSpPr>
        <p:spPr/>
        <p:txBody>
          <a:bodyPr/>
          <a:lstStyle/>
          <a:p>
            <a:fld id="{8BA538DF-8137-40F1-92D6-A298F2A5FAC5}" type="slidenum">
              <a:rPr lang="en-US" smtClean="0"/>
              <a:pPr/>
              <a:t>21</a:t>
            </a:fld>
            <a:endParaRPr lang="en-US"/>
          </a:p>
        </p:txBody>
      </p:sp>
    </p:spTree>
    <p:extLst>
      <p:ext uri="{BB962C8B-B14F-4D97-AF65-F5344CB8AC3E}">
        <p14:creationId xmlns:p14="http://schemas.microsoft.com/office/powerpoint/2010/main" val="3207724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baseline="0" dirty="0"/>
          </a:p>
        </p:txBody>
      </p:sp>
      <p:sp>
        <p:nvSpPr>
          <p:cNvPr id="4" name="Slide Number Placeholder 3"/>
          <p:cNvSpPr>
            <a:spLocks noGrp="1"/>
          </p:cNvSpPr>
          <p:nvPr>
            <p:ph type="sldNum" sz="quarter" idx="10"/>
          </p:nvPr>
        </p:nvSpPr>
        <p:spPr/>
        <p:txBody>
          <a:bodyPr/>
          <a:lstStyle/>
          <a:p>
            <a:fld id="{8BA538DF-8137-40F1-92D6-A298F2A5FAC5}" type="slidenum">
              <a:rPr lang="en-US" smtClean="0"/>
              <a:pPr/>
              <a:t>2</a:t>
            </a:fld>
            <a:endParaRPr lang="en-US"/>
          </a:p>
        </p:txBody>
      </p:sp>
    </p:spTree>
    <p:extLst>
      <p:ext uri="{BB962C8B-B14F-4D97-AF65-F5344CB8AC3E}">
        <p14:creationId xmlns:p14="http://schemas.microsoft.com/office/powerpoint/2010/main" val="31726696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33450">
              <a:buFont typeface="Wingdings 3" panose="05040102010807070707" pitchFamily="18" charset="2"/>
              <a:buNone/>
            </a:pPr>
            <a:r>
              <a:rPr lang="en-US" altLang="en-US" baseline="0" dirty="0" smtClean="0">
                <a:ea typeface="ＭＳ Ｐゴシック" panose="020B0600070205080204" pitchFamily="34" charset="-128"/>
              </a:rPr>
              <a:t>Footnote:</a:t>
            </a:r>
          </a:p>
          <a:p>
            <a:r>
              <a:rPr lang="en-US" sz="1000" kern="1200" dirty="0" smtClean="0">
                <a:solidFill>
                  <a:schemeClr val="tx1"/>
                </a:solidFill>
                <a:effectLst/>
                <a:latin typeface="+mn-lt"/>
                <a:ea typeface="+mn-ea"/>
                <a:cs typeface="+mn-cs"/>
              </a:rPr>
              <a:t>Testing conducted by AMD Performance Labs as of September 2016 on test system described below. PC manufacturers may vary configurations, yielding different results. Performance may vary based on use of latest drivers.</a:t>
            </a:r>
          </a:p>
          <a:p>
            <a:pPr fontAlgn="base"/>
            <a:r>
              <a:rPr lang="en-US" sz="1000" kern="1200" dirty="0" smtClean="0">
                <a:solidFill>
                  <a:schemeClr val="tx1"/>
                </a:solidFill>
                <a:effectLst/>
                <a:latin typeface="+mn-lt"/>
                <a:ea typeface="+mn-ea"/>
                <a:cs typeface="+mn-cs"/>
              </a:rPr>
              <a:t> </a:t>
            </a:r>
          </a:p>
          <a:p>
            <a:pPr fontAlgn="base"/>
            <a:r>
              <a:rPr lang="en-US" sz="1000" b="1" kern="1200" dirty="0" smtClean="0">
                <a:solidFill>
                  <a:schemeClr val="tx1"/>
                </a:solidFill>
                <a:effectLst/>
                <a:latin typeface="+mn-lt"/>
                <a:ea typeface="+mn-ea"/>
                <a:cs typeface="+mn-cs"/>
              </a:rPr>
              <a:t>CPU: </a:t>
            </a:r>
            <a:r>
              <a:rPr lang="en-US" sz="1000" kern="1200" dirty="0" smtClean="0">
                <a:solidFill>
                  <a:schemeClr val="tx1"/>
                </a:solidFill>
                <a:effectLst/>
                <a:latin typeface="+mn-lt"/>
                <a:ea typeface="+mn-ea"/>
                <a:cs typeface="+mn-cs"/>
              </a:rPr>
              <a:t>Intel E5-1650 v3 3.50GHz</a:t>
            </a:r>
            <a:r>
              <a:rPr lang="en-US" sz="1000" b="1" kern="1200" dirty="0" smtClean="0">
                <a:solidFill>
                  <a:schemeClr val="tx1"/>
                </a:solidFill>
                <a:effectLst/>
                <a:latin typeface="+mn-lt"/>
                <a:ea typeface="+mn-ea"/>
                <a:cs typeface="+mn-cs"/>
              </a:rPr>
              <a:t>, Memory: </a:t>
            </a:r>
            <a:r>
              <a:rPr lang="en-US" sz="1000" kern="1200" dirty="0" smtClean="0">
                <a:solidFill>
                  <a:schemeClr val="tx1"/>
                </a:solidFill>
                <a:effectLst/>
                <a:latin typeface="+mn-lt"/>
                <a:ea typeface="+mn-ea"/>
                <a:cs typeface="+mn-cs"/>
              </a:rPr>
              <a:t>16GB RAM</a:t>
            </a:r>
            <a:r>
              <a:rPr lang="en-US" sz="1000" b="1" kern="1200" dirty="0" smtClean="0">
                <a:solidFill>
                  <a:schemeClr val="tx1"/>
                </a:solidFill>
                <a:effectLst/>
                <a:latin typeface="+mn-lt"/>
                <a:ea typeface="+mn-ea"/>
                <a:cs typeface="+mn-cs"/>
              </a:rPr>
              <a:t>, OS: </a:t>
            </a:r>
            <a:r>
              <a:rPr lang="en-US" sz="1000" kern="1200" dirty="0" smtClean="0">
                <a:solidFill>
                  <a:schemeClr val="tx1"/>
                </a:solidFill>
                <a:effectLst/>
                <a:latin typeface="+mn-lt"/>
                <a:ea typeface="+mn-ea"/>
                <a:cs typeface="+mn-cs"/>
              </a:rPr>
              <a:t>Win7 64-bit SP1</a:t>
            </a:r>
            <a:r>
              <a:rPr lang="en-US" sz="1000" b="1" kern="1200" dirty="0" smtClean="0">
                <a:solidFill>
                  <a:schemeClr val="tx1"/>
                </a:solidFill>
                <a:effectLst/>
                <a:latin typeface="+mn-lt"/>
                <a:ea typeface="+mn-ea"/>
                <a:cs typeface="+mn-cs"/>
              </a:rPr>
              <a:t>, AMD Driver: </a:t>
            </a:r>
            <a:r>
              <a:rPr lang="en-US" sz="1000" kern="1200" dirty="0" smtClean="0">
                <a:solidFill>
                  <a:schemeClr val="tx1"/>
                </a:solidFill>
                <a:effectLst/>
                <a:latin typeface="+mn-lt"/>
                <a:ea typeface="+mn-ea"/>
                <a:cs typeface="+mn-cs"/>
              </a:rPr>
              <a:t>16.40 Beta </a:t>
            </a:r>
            <a:r>
              <a:rPr lang="en-US" sz="1000" b="1" kern="1200" dirty="0" err="1" smtClean="0">
                <a:solidFill>
                  <a:schemeClr val="tx1"/>
                </a:solidFill>
                <a:effectLst/>
                <a:latin typeface="+mn-lt"/>
                <a:ea typeface="+mn-ea"/>
                <a:cs typeface="+mn-cs"/>
              </a:rPr>
              <a:t>Nvidia</a:t>
            </a:r>
            <a:r>
              <a:rPr lang="en-US" sz="1000" b="1" kern="1200" dirty="0" smtClean="0">
                <a:solidFill>
                  <a:schemeClr val="tx1"/>
                </a:solidFill>
                <a:effectLst/>
                <a:latin typeface="+mn-lt"/>
                <a:ea typeface="+mn-ea"/>
                <a:cs typeface="+mn-cs"/>
              </a:rPr>
              <a:t> Driver: </a:t>
            </a:r>
            <a:r>
              <a:rPr lang="en-US" sz="1000" kern="1200" dirty="0" smtClean="0">
                <a:solidFill>
                  <a:schemeClr val="tx1"/>
                </a:solidFill>
                <a:effectLst/>
                <a:latin typeface="+mn-lt"/>
                <a:ea typeface="+mn-ea"/>
                <a:cs typeface="+mn-cs"/>
              </a:rPr>
              <a:t>368.39 </a:t>
            </a:r>
          </a:p>
          <a:p>
            <a:pPr fontAlgn="base"/>
            <a:r>
              <a:rPr lang="en-US" sz="1000" b="1" kern="1200" dirty="0" smtClean="0">
                <a:solidFill>
                  <a:schemeClr val="tx1"/>
                </a:solidFill>
                <a:effectLst/>
                <a:latin typeface="+mn-lt"/>
                <a:ea typeface="+mn-ea"/>
                <a:cs typeface="+mn-cs"/>
              </a:rPr>
              <a:t>Application: </a:t>
            </a:r>
            <a:r>
              <a:rPr lang="en-US" sz="1000" kern="1200" dirty="0" err="1" smtClean="0">
                <a:solidFill>
                  <a:schemeClr val="tx1"/>
                </a:solidFill>
                <a:effectLst/>
                <a:latin typeface="+mn-lt"/>
                <a:ea typeface="+mn-ea"/>
                <a:cs typeface="+mn-cs"/>
              </a:rPr>
              <a:t>SPECapc</a:t>
            </a:r>
            <a:r>
              <a:rPr lang="en-US" sz="1000" kern="1200" dirty="0" smtClean="0">
                <a:solidFill>
                  <a:schemeClr val="tx1"/>
                </a:solidFill>
                <a:effectLst/>
                <a:latin typeface="+mn-lt"/>
                <a:ea typeface="+mn-ea"/>
                <a:cs typeface="+mn-cs"/>
              </a:rPr>
              <a:t> </a:t>
            </a:r>
            <a:r>
              <a:rPr lang="en-US" sz="1000" kern="1200" dirty="0" err="1" smtClean="0">
                <a:solidFill>
                  <a:schemeClr val="tx1"/>
                </a:solidFill>
                <a:effectLst/>
                <a:latin typeface="+mn-lt"/>
                <a:ea typeface="+mn-ea"/>
                <a:cs typeface="+mn-cs"/>
              </a:rPr>
              <a:t>Dassault</a:t>
            </a:r>
            <a:r>
              <a:rPr lang="en-US" sz="1000" kern="1200" dirty="0" smtClean="0">
                <a:solidFill>
                  <a:schemeClr val="tx1"/>
                </a:solidFill>
                <a:effectLst/>
                <a:latin typeface="+mn-lt"/>
                <a:ea typeface="+mn-ea"/>
                <a:cs typeface="+mn-cs"/>
              </a:rPr>
              <a:t> SolidWorks 2015, no FSAA</a:t>
            </a:r>
          </a:p>
          <a:p>
            <a:pPr fontAlgn="base"/>
            <a:r>
              <a:rPr lang="en-US" sz="1000" b="1" kern="1200" dirty="0" smtClean="0">
                <a:solidFill>
                  <a:schemeClr val="tx1"/>
                </a:solidFill>
                <a:effectLst/>
                <a:latin typeface="+mn-lt"/>
                <a:ea typeface="+mn-ea"/>
                <a:cs typeface="+mn-cs"/>
              </a:rPr>
              <a:t>Subtest: </a:t>
            </a:r>
            <a:r>
              <a:rPr lang="en-US" sz="1000" kern="1200" dirty="0" smtClean="0">
                <a:solidFill>
                  <a:schemeClr val="tx1"/>
                </a:solidFill>
                <a:effectLst/>
                <a:latin typeface="+mn-lt"/>
                <a:ea typeface="+mn-ea"/>
                <a:cs typeface="+mn-cs"/>
              </a:rPr>
              <a:t>Shaded using </a:t>
            </a:r>
            <a:r>
              <a:rPr lang="en-US" sz="1000" kern="1200" dirty="0" err="1" smtClean="0">
                <a:solidFill>
                  <a:schemeClr val="tx1"/>
                </a:solidFill>
                <a:effectLst/>
                <a:latin typeface="+mn-lt"/>
                <a:ea typeface="+mn-ea"/>
                <a:cs typeface="+mn-cs"/>
              </a:rPr>
              <a:t>RealView</a:t>
            </a:r>
            <a:r>
              <a:rPr lang="en-US" sz="1000" kern="1200" dirty="0" smtClean="0">
                <a:solidFill>
                  <a:schemeClr val="tx1"/>
                </a:solidFill>
                <a:effectLst/>
                <a:latin typeface="+mn-lt"/>
                <a:ea typeface="+mn-ea"/>
                <a:cs typeface="+mn-cs"/>
              </a:rPr>
              <a:t> and Shadows and Ambient Occlusion Graphics Sub-composite</a:t>
            </a:r>
          </a:p>
          <a:p>
            <a:pPr fontAlgn="base"/>
            <a:r>
              <a:rPr lang="en-US" sz="1000" b="1" kern="1200" dirty="0" smtClean="0">
                <a:solidFill>
                  <a:schemeClr val="tx1"/>
                </a:solidFill>
                <a:effectLst/>
                <a:latin typeface="+mn-lt"/>
                <a:ea typeface="+mn-ea"/>
                <a:cs typeface="+mn-cs"/>
              </a:rPr>
              <a:t>AMD WX4100 subtest score: </a:t>
            </a:r>
            <a:r>
              <a:rPr lang="en-US" sz="1000" kern="1200" dirty="0" smtClean="0">
                <a:solidFill>
                  <a:schemeClr val="tx1"/>
                </a:solidFill>
                <a:effectLst/>
                <a:latin typeface="+mn-lt"/>
                <a:ea typeface="+mn-ea"/>
                <a:cs typeface="+mn-cs"/>
              </a:rPr>
              <a:t>14.32</a:t>
            </a:r>
          </a:p>
          <a:p>
            <a:pPr fontAlgn="base"/>
            <a:r>
              <a:rPr lang="en-US" sz="1000" b="1" kern="1200" dirty="0" err="1" smtClean="0">
                <a:solidFill>
                  <a:schemeClr val="tx1"/>
                </a:solidFill>
                <a:effectLst/>
                <a:latin typeface="+mn-lt"/>
                <a:ea typeface="+mn-ea"/>
                <a:cs typeface="+mn-cs"/>
              </a:rPr>
              <a:t>Nvidia</a:t>
            </a:r>
            <a:r>
              <a:rPr lang="en-US" sz="1000" b="1" kern="1200" dirty="0" smtClean="0">
                <a:solidFill>
                  <a:schemeClr val="tx1"/>
                </a:solidFill>
                <a:effectLst/>
                <a:latin typeface="+mn-lt"/>
                <a:ea typeface="+mn-ea"/>
                <a:cs typeface="+mn-cs"/>
              </a:rPr>
              <a:t> </a:t>
            </a:r>
            <a:r>
              <a:rPr lang="en-US" sz="1000" b="1" kern="1200" dirty="0" err="1" smtClean="0">
                <a:solidFill>
                  <a:schemeClr val="tx1"/>
                </a:solidFill>
                <a:effectLst/>
                <a:latin typeface="+mn-lt"/>
                <a:ea typeface="+mn-ea"/>
                <a:cs typeface="+mn-cs"/>
              </a:rPr>
              <a:t>Quadro</a:t>
            </a:r>
            <a:r>
              <a:rPr lang="en-US" sz="1000" b="1" kern="1200" dirty="0" smtClean="0">
                <a:solidFill>
                  <a:schemeClr val="tx1"/>
                </a:solidFill>
                <a:effectLst/>
                <a:latin typeface="+mn-lt"/>
                <a:ea typeface="+mn-ea"/>
                <a:cs typeface="+mn-cs"/>
              </a:rPr>
              <a:t> K1200 subtest score: </a:t>
            </a:r>
            <a:r>
              <a:rPr lang="en-US" sz="1000" kern="1200" dirty="0" smtClean="0">
                <a:solidFill>
                  <a:schemeClr val="tx1"/>
                </a:solidFill>
                <a:effectLst/>
                <a:latin typeface="+mn-lt"/>
                <a:ea typeface="+mn-ea"/>
                <a:cs typeface="+mn-cs"/>
              </a:rPr>
              <a:t>7.26</a:t>
            </a:r>
          </a:p>
          <a:p>
            <a:pPr fontAlgn="base"/>
            <a:r>
              <a:rPr lang="en-US" sz="1000" b="1" kern="1200" dirty="0" smtClean="0">
                <a:solidFill>
                  <a:schemeClr val="tx1"/>
                </a:solidFill>
                <a:effectLst/>
                <a:latin typeface="+mn-lt"/>
                <a:ea typeface="+mn-ea"/>
                <a:cs typeface="+mn-cs"/>
              </a:rPr>
              <a:t>Performance Differential: </a:t>
            </a:r>
            <a:r>
              <a:rPr lang="en-US" sz="1000" kern="1200" dirty="0" smtClean="0">
                <a:solidFill>
                  <a:schemeClr val="tx1"/>
                </a:solidFill>
                <a:effectLst/>
                <a:latin typeface="+mn-lt"/>
                <a:ea typeface="+mn-ea"/>
                <a:cs typeface="+mn-cs"/>
              </a:rPr>
              <a:t>14.32/7.26 = ~97.25% faster on AMD</a:t>
            </a:r>
          </a:p>
          <a:p>
            <a:r>
              <a:rPr lang="en-US" sz="1000" kern="1200" dirty="0" smtClean="0">
                <a:solidFill>
                  <a:schemeClr val="tx1"/>
                </a:solidFill>
                <a:effectLst/>
                <a:latin typeface="+mn-lt"/>
                <a:ea typeface="+mn-ea"/>
                <a:cs typeface="+mn-cs"/>
              </a:rPr>
              <a:t>RPW-11</a:t>
            </a:r>
            <a:endParaRPr lang="en-US" altLang="en-US" baseline="0" dirty="0">
              <a:ea typeface="ＭＳ Ｐゴシック" panose="020B0600070205080204" pitchFamily="34" charset="-128"/>
            </a:endParaRPr>
          </a:p>
        </p:txBody>
      </p:sp>
      <p:sp>
        <p:nvSpPr>
          <p:cNvPr id="4" name="Slide Number Placeholder 3"/>
          <p:cNvSpPr>
            <a:spLocks noGrp="1"/>
          </p:cNvSpPr>
          <p:nvPr>
            <p:ph type="sldNum" sz="quarter" idx="10"/>
          </p:nvPr>
        </p:nvSpPr>
        <p:spPr/>
        <p:txBody>
          <a:bodyPr/>
          <a:lstStyle/>
          <a:p>
            <a:fld id="{8BA538DF-8137-40F1-92D6-A298F2A5FAC5}" type="slidenum">
              <a:rPr lang="en-US" smtClean="0"/>
              <a:pPr/>
              <a:t>22</a:t>
            </a:fld>
            <a:endParaRPr lang="en-US"/>
          </a:p>
        </p:txBody>
      </p:sp>
    </p:spTree>
    <p:extLst>
      <p:ext uri="{BB962C8B-B14F-4D97-AF65-F5344CB8AC3E}">
        <p14:creationId xmlns:p14="http://schemas.microsoft.com/office/powerpoint/2010/main" val="16525029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Footnotes:</a:t>
            </a:r>
          </a:p>
          <a:p>
            <a:endParaRPr lang="en-US" dirty="0" smtClean="0"/>
          </a:p>
          <a:p>
            <a:pPr fontAlgn="base"/>
            <a:r>
              <a:rPr lang="en-US" sz="1000" kern="1200" dirty="0" smtClean="0">
                <a:solidFill>
                  <a:schemeClr val="tx1"/>
                </a:solidFill>
                <a:effectLst/>
                <a:latin typeface="+mn-lt"/>
                <a:ea typeface="+mn-ea"/>
                <a:cs typeface="+mn-cs"/>
              </a:rPr>
              <a:t> </a:t>
            </a:r>
          </a:p>
          <a:p>
            <a:r>
              <a:rPr lang="en-US" sz="1000" kern="1200" dirty="0" smtClean="0">
                <a:solidFill>
                  <a:schemeClr val="tx1"/>
                </a:solidFill>
                <a:effectLst/>
                <a:latin typeface="+mn-lt"/>
                <a:ea typeface="+mn-ea"/>
                <a:cs typeface="+mn-cs"/>
              </a:rPr>
              <a:t>Testing conducted by AMD Performance Labs as of September 2016 on test system described below. PC manufacturers may vary configurations, yielding different results. Performance may vary based on use of latest drivers.</a:t>
            </a:r>
          </a:p>
          <a:p>
            <a:pPr fontAlgn="base"/>
            <a:r>
              <a:rPr lang="en-US" sz="1000" kern="1200" dirty="0" smtClean="0">
                <a:solidFill>
                  <a:schemeClr val="tx1"/>
                </a:solidFill>
                <a:effectLst/>
                <a:latin typeface="+mn-lt"/>
                <a:ea typeface="+mn-ea"/>
                <a:cs typeface="+mn-cs"/>
              </a:rPr>
              <a:t> </a:t>
            </a:r>
          </a:p>
          <a:p>
            <a:pPr fontAlgn="base"/>
            <a:r>
              <a:rPr lang="en-US" sz="1000" b="1" kern="1200" dirty="0" smtClean="0">
                <a:solidFill>
                  <a:schemeClr val="tx1"/>
                </a:solidFill>
                <a:effectLst/>
                <a:latin typeface="+mn-lt"/>
                <a:ea typeface="+mn-ea"/>
                <a:cs typeface="+mn-cs"/>
              </a:rPr>
              <a:t>CPU: </a:t>
            </a:r>
            <a:r>
              <a:rPr lang="en-US" sz="1000" kern="1200" dirty="0" smtClean="0">
                <a:solidFill>
                  <a:schemeClr val="tx1"/>
                </a:solidFill>
                <a:effectLst/>
                <a:latin typeface="+mn-lt"/>
                <a:ea typeface="+mn-ea"/>
                <a:cs typeface="+mn-cs"/>
              </a:rPr>
              <a:t>Intel E5-1650 v3 3.50GHz</a:t>
            </a:r>
            <a:r>
              <a:rPr lang="en-US" sz="1000" b="1" kern="1200" dirty="0" smtClean="0">
                <a:solidFill>
                  <a:schemeClr val="tx1"/>
                </a:solidFill>
                <a:effectLst/>
                <a:latin typeface="+mn-lt"/>
                <a:ea typeface="+mn-ea"/>
                <a:cs typeface="+mn-cs"/>
              </a:rPr>
              <a:t>, Memory: </a:t>
            </a:r>
            <a:r>
              <a:rPr lang="en-US" sz="1000" kern="1200" dirty="0" smtClean="0">
                <a:solidFill>
                  <a:schemeClr val="tx1"/>
                </a:solidFill>
                <a:effectLst/>
                <a:latin typeface="+mn-lt"/>
                <a:ea typeface="+mn-ea"/>
                <a:cs typeface="+mn-cs"/>
              </a:rPr>
              <a:t>16GB RAM</a:t>
            </a:r>
            <a:r>
              <a:rPr lang="en-US" sz="1000" b="1" kern="1200" dirty="0" smtClean="0">
                <a:solidFill>
                  <a:schemeClr val="tx1"/>
                </a:solidFill>
                <a:effectLst/>
                <a:latin typeface="+mn-lt"/>
                <a:ea typeface="+mn-ea"/>
                <a:cs typeface="+mn-cs"/>
              </a:rPr>
              <a:t>, OS: </a:t>
            </a:r>
            <a:r>
              <a:rPr lang="en-US" sz="1000" kern="1200" dirty="0" smtClean="0">
                <a:solidFill>
                  <a:schemeClr val="tx1"/>
                </a:solidFill>
                <a:effectLst/>
                <a:latin typeface="+mn-lt"/>
                <a:ea typeface="+mn-ea"/>
                <a:cs typeface="+mn-cs"/>
              </a:rPr>
              <a:t>Win7 64-bit SP1</a:t>
            </a:r>
            <a:r>
              <a:rPr lang="en-US" sz="1000" b="1" kern="1200" dirty="0" smtClean="0">
                <a:solidFill>
                  <a:schemeClr val="tx1"/>
                </a:solidFill>
                <a:effectLst/>
                <a:latin typeface="+mn-lt"/>
                <a:ea typeface="+mn-ea"/>
                <a:cs typeface="+mn-cs"/>
              </a:rPr>
              <a:t>, AMD Driver: </a:t>
            </a:r>
            <a:r>
              <a:rPr lang="en-US" sz="1000" kern="1200" dirty="0" smtClean="0">
                <a:solidFill>
                  <a:schemeClr val="tx1"/>
                </a:solidFill>
                <a:effectLst/>
                <a:latin typeface="+mn-lt"/>
                <a:ea typeface="+mn-ea"/>
                <a:cs typeface="+mn-cs"/>
              </a:rPr>
              <a:t>15.301.2601.1002 RC3 </a:t>
            </a:r>
            <a:r>
              <a:rPr lang="en-US" sz="1000" b="1" kern="1200" dirty="0" err="1" smtClean="0">
                <a:solidFill>
                  <a:schemeClr val="tx1"/>
                </a:solidFill>
                <a:effectLst/>
                <a:latin typeface="+mn-lt"/>
                <a:ea typeface="+mn-ea"/>
                <a:cs typeface="+mn-cs"/>
              </a:rPr>
              <a:t>Nvidia</a:t>
            </a:r>
            <a:r>
              <a:rPr lang="en-US" sz="1000" b="1" kern="1200" dirty="0" smtClean="0">
                <a:solidFill>
                  <a:schemeClr val="tx1"/>
                </a:solidFill>
                <a:effectLst/>
                <a:latin typeface="+mn-lt"/>
                <a:ea typeface="+mn-ea"/>
                <a:cs typeface="+mn-cs"/>
              </a:rPr>
              <a:t> Driver: </a:t>
            </a:r>
            <a:r>
              <a:rPr lang="en-US" sz="1000" kern="1200" dirty="0" smtClean="0">
                <a:solidFill>
                  <a:schemeClr val="tx1"/>
                </a:solidFill>
                <a:effectLst/>
                <a:latin typeface="+mn-lt"/>
                <a:ea typeface="+mn-ea"/>
                <a:cs typeface="+mn-cs"/>
              </a:rPr>
              <a:t>368.39</a:t>
            </a:r>
          </a:p>
          <a:p>
            <a:pPr fontAlgn="base"/>
            <a:r>
              <a:rPr lang="en-US" sz="1000" b="1" kern="1200" dirty="0" smtClean="0">
                <a:solidFill>
                  <a:schemeClr val="tx1"/>
                </a:solidFill>
                <a:effectLst/>
                <a:latin typeface="+mn-lt"/>
                <a:ea typeface="+mn-ea"/>
                <a:cs typeface="+mn-cs"/>
              </a:rPr>
              <a:t>Application: </a:t>
            </a:r>
            <a:r>
              <a:rPr lang="en-US" sz="1000" kern="1200" dirty="0" err="1" smtClean="0">
                <a:solidFill>
                  <a:schemeClr val="tx1"/>
                </a:solidFill>
                <a:effectLst/>
                <a:latin typeface="+mn-lt"/>
                <a:ea typeface="+mn-ea"/>
                <a:cs typeface="+mn-cs"/>
              </a:rPr>
              <a:t>SPECviewperf</a:t>
            </a:r>
            <a:r>
              <a:rPr lang="en-US" sz="1000" kern="1200" dirty="0" smtClean="0">
                <a:solidFill>
                  <a:schemeClr val="tx1"/>
                </a:solidFill>
                <a:effectLst/>
                <a:latin typeface="+mn-lt"/>
                <a:ea typeface="+mn-ea"/>
                <a:cs typeface="+mn-cs"/>
              </a:rPr>
              <a:t> 12.1, official resolution</a:t>
            </a:r>
          </a:p>
          <a:p>
            <a:pPr fontAlgn="base"/>
            <a:r>
              <a:rPr lang="en-US" sz="1000" b="1" kern="1200" dirty="0" smtClean="0">
                <a:solidFill>
                  <a:schemeClr val="tx1"/>
                </a:solidFill>
                <a:effectLst/>
                <a:latin typeface="+mn-lt"/>
                <a:ea typeface="+mn-ea"/>
                <a:cs typeface="+mn-cs"/>
              </a:rPr>
              <a:t>Subtest: </a:t>
            </a:r>
            <a:r>
              <a:rPr lang="en-US" sz="1000" kern="1200" dirty="0" smtClean="0">
                <a:solidFill>
                  <a:schemeClr val="tx1"/>
                </a:solidFill>
                <a:effectLst/>
                <a:latin typeface="+mn-lt"/>
                <a:ea typeface="+mn-ea"/>
                <a:cs typeface="+mn-cs"/>
              </a:rPr>
              <a:t>3dsmax-05</a:t>
            </a:r>
          </a:p>
          <a:p>
            <a:pPr fontAlgn="base"/>
            <a:r>
              <a:rPr lang="en-US" sz="1000" b="1" kern="1200" dirty="0" smtClean="0">
                <a:solidFill>
                  <a:schemeClr val="tx1"/>
                </a:solidFill>
                <a:effectLst/>
                <a:latin typeface="+mn-lt"/>
                <a:ea typeface="+mn-ea"/>
                <a:cs typeface="+mn-cs"/>
              </a:rPr>
              <a:t>AMD WX4100 Composite 3dsmax-05 score: </a:t>
            </a:r>
            <a:r>
              <a:rPr lang="en-US" sz="1000" kern="1200" dirty="0" smtClean="0">
                <a:solidFill>
                  <a:schemeClr val="tx1"/>
                </a:solidFill>
                <a:effectLst/>
                <a:latin typeface="+mn-lt"/>
                <a:ea typeface="+mn-ea"/>
                <a:cs typeface="+mn-cs"/>
              </a:rPr>
              <a:t>49.30</a:t>
            </a:r>
          </a:p>
          <a:p>
            <a:pPr fontAlgn="base"/>
            <a:r>
              <a:rPr lang="en-US" sz="1000" b="1" kern="1200" dirty="0" err="1" smtClean="0">
                <a:solidFill>
                  <a:schemeClr val="tx1"/>
                </a:solidFill>
                <a:effectLst/>
                <a:latin typeface="+mn-lt"/>
                <a:ea typeface="+mn-ea"/>
                <a:cs typeface="+mn-cs"/>
              </a:rPr>
              <a:t>Nvidia</a:t>
            </a:r>
            <a:r>
              <a:rPr lang="en-US" sz="1000" b="1" kern="1200" dirty="0" smtClean="0">
                <a:solidFill>
                  <a:schemeClr val="tx1"/>
                </a:solidFill>
                <a:effectLst/>
                <a:latin typeface="+mn-lt"/>
                <a:ea typeface="+mn-ea"/>
                <a:cs typeface="+mn-cs"/>
              </a:rPr>
              <a:t> </a:t>
            </a:r>
            <a:r>
              <a:rPr lang="en-US" sz="1000" b="1" kern="1200" dirty="0" err="1" smtClean="0">
                <a:solidFill>
                  <a:schemeClr val="tx1"/>
                </a:solidFill>
                <a:effectLst/>
                <a:latin typeface="+mn-lt"/>
                <a:ea typeface="+mn-ea"/>
                <a:cs typeface="+mn-cs"/>
              </a:rPr>
              <a:t>Quadro</a:t>
            </a:r>
            <a:r>
              <a:rPr lang="en-US" sz="1000" b="1" kern="1200" dirty="0" smtClean="0">
                <a:solidFill>
                  <a:schemeClr val="tx1"/>
                </a:solidFill>
                <a:effectLst/>
                <a:latin typeface="+mn-lt"/>
                <a:ea typeface="+mn-ea"/>
                <a:cs typeface="+mn-cs"/>
              </a:rPr>
              <a:t> K1200 Composite 3dsmax-05 score: </a:t>
            </a:r>
            <a:r>
              <a:rPr lang="en-US" sz="1000" kern="1200" dirty="0" smtClean="0">
                <a:solidFill>
                  <a:schemeClr val="tx1"/>
                </a:solidFill>
                <a:effectLst/>
                <a:latin typeface="+mn-lt"/>
                <a:ea typeface="+mn-ea"/>
                <a:cs typeface="+mn-cs"/>
              </a:rPr>
              <a:t>36.24</a:t>
            </a:r>
          </a:p>
          <a:p>
            <a:pPr fontAlgn="base"/>
            <a:r>
              <a:rPr lang="en-US" sz="1000" b="1" kern="1200" dirty="0" smtClean="0">
                <a:solidFill>
                  <a:schemeClr val="tx1"/>
                </a:solidFill>
                <a:effectLst/>
                <a:latin typeface="+mn-lt"/>
                <a:ea typeface="+mn-ea"/>
                <a:cs typeface="+mn-cs"/>
              </a:rPr>
              <a:t>Performance Differential: </a:t>
            </a:r>
            <a:r>
              <a:rPr lang="en-US" sz="1000" kern="1200" dirty="0" smtClean="0">
                <a:solidFill>
                  <a:schemeClr val="tx1"/>
                </a:solidFill>
                <a:effectLst/>
                <a:latin typeface="+mn-lt"/>
                <a:ea typeface="+mn-ea"/>
                <a:cs typeface="+mn-cs"/>
              </a:rPr>
              <a:t>49.30/36.24 = ~36.04% faster on AMD</a:t>
            </a:r>
          </a:p>
          <a:p>
            <a:pPr fontAlgn="base"/>
            <a:r>
              <a:rPr lang="en-US" sz="1000" kern="1200" dirty="0" smtClean="0">
                <a:solidFill>
                  <a:schemeClr val="tx1"/>
                </a:solidFill>
                <a:effectLst/>
                <a:latin typeface="+mn-lt"/>
                <a:ea typeface="+mn-ea"/>
                <a:cs typeface="+mn-cs"/>
              </a:rPr>
              <a:t>RPW-7</a:t>
            </a:r>
          </a:p>
          <a:p>
            <a:pPr fontAlgn="base"/>
            <a:r>
              <a:rPr lang="en-US" sz="1000" kern="1200" dirty="0" smtClean="0">
                <a:solidFill>
                  <a:schemeClr val="tx1"/>
                </a:solidFill>
                <a:effectLst/>
                <a:latin typeface="+mn-lt"/>
                <a:ea typeface="+mn-ea"/>
                <a:cs typeface="+mn-cs"/>
              </a:rPr>
              <a:t> </a:t>
            </a:r>
          </a:p>
          <a:p>
            <a:r>
              <a:rPr lang="en-US" sz="1000" kern="1200" dirty="0" smtClean="0">
                <a:solidFill>
                  <a:schemeClr val="tx1"/>
                </a:solidFill>
                <a:effectLst/>
                <a:latin typeface="+mn-lt"/>
                <a:ea typeface="+mn-ea"/>
                <a:cs typeface="+mn-cs"/>
              </a:rPr>
              <a:t>Testing conducted by AMD Performance Labs as of September 2016 on test system described below. PC manufacturers may vary configurations, yielding different results. Performance may vary based on use of latest drivers.</a:t>
            </a:r>
          </a:p>
          <a:p>
            <a:pPr fontAlgn="base"/>
            <a:r>
              <a:rPr lang="en-US" sz="1000" kern="1200" dirty="0" smtClean="0">
                <a:solidFill>
                  <a:schemeClr val="tx1"/>
                </a:solidFill>
                <a:effectLst/>
                <a:latin typeface="+mn-lt"/>
                <a:ea typeface="+mn-ea"/>
                <a:cs typeface="+mn-cs"/>
              </a:rPr>
              <a:t> </a:t>
            </a:r>
          </a:p>
          <a:p>
            <a:pPr fontAlgn="base"/>
            <a:r>
              <a:rPr lang="en-US" sz="1000" b="1" kern="1200" dirty="0" smtClean="0">
                <a:solidFill>
                  <a:schemeClr val="tx1"/>
                </a:solidFill>
                <a:effectLst/>
                <a:latin typeface="+mn-lt"/>
                <a:ea typeface="+mn-ea"/>
                <a:cs typeface="+mn-cs"/>
              </a:rPr>
              <a:t>CPU: </a:t>
            </a:r>
            <a:r>
              <a:rPr lang="en-US" sz="1000" kern="1200" dirty="0" smtClean="0">
                <a:solidFill>
                  <a:schemeClr val="tx1"/>
                </a:solidFill>
                <a:effectLst/>
                <a:latin typeface="+mn-lt"/>
                <a:ea typeface="+mn-ea"/>
                <a:cs typeface="+mn-cs"/>
              </a:rPr>
              <a:t>Intel E5-1650 v3 3.50GHz</a:t>
            </a:r>
            <a:r>
              <a:rPr lang="en-US" sz="1000" b="1" kern="1200" dirty="0" smtClean="0">
                <a:solidFill>
                  <a:schemeClr val="tx1"/>
                </a:solidFill>
                <a:effectLst/>
                <a:latin typeface="+mn-lt"/>
                <a:ea typeface="+mn-ea"/>
                <a:cs typeface="+mn-cs"/>
              </a:rPr>
              <a:t>, Memory: </a:t>
            </a:r>
            <a:r>
              <a:rPr lang="en-US" sz="1000" kern="1200" dirty="0" smtClean="0">
                <a:solidFill>
                  <a:schemeClr val="tx1"/>
                </a:solidFill>
                <a:effectLst/>
                <a:latin typeface="+mn-lt"/>
                <a:ea typeface="+mn-ea"/>
                <a:cs typeface="+mn-cs"/>
              </a:rPr>
              <a:t>16GB RAM</a:t>
            </a:r>
            <a:r>
              <a:rPr lang="en-US" sz="1000" b="1" kern="1200" dirty="0" smtClean="0">
                <a:solidFill>
                  <a:schemeClr val="tx1"/>
                </a:solidFill>
                <a:effectLst/>
                <a:latin typeface="+mn-lt"/>
                <a:ea typeface="+mn-ea"/>
                <a:cs typeface="+mn-cs"/>
              </a:rPr>
              <a:t>, OS: </a:t>
            </a:r>
            <a:r>
              <a:rPr lang="en-US" sz="1000" kern="1200" dirty="0" smtClean="0">
                <a:solidFill>
                  <a:schemeClr val="tx1"/>
                </a:solidFill>
                <a:effectLst/>
                <a:latin typeface="+mn-lt"/>
                <a:ea typeface="+mn-ea"/>
                <a:cs typeface="+mn-cs"/>
              </a:rPr>
              <a:t>Win7 64-bit SP1</a:t>
            </a:r>
            <a:r>
              <a:rPr lang="en-US" sz="1000" b="1" kern="1200" dirty="0" smtClean="0">
                <a:solidFill>
                  <a:schemeClr val="tx1"/>
                </a:solidFill>
                <a:effectLst/>
                <a:latin typeface="+mn-lt"/>
                <a:ea typeface="+mn-ea"/>
                <a:cs typeface="+mn-cs"/>
              </a:rPr>
              <a:t>, AMD Driver: </a:t>
            </a:r>
            <a:r>
              <a:rPr lang="en-US" sz="1000" kern="1200" dirty="0" smtClean="0">
                <a:solidFill>
                  <a:schemeClr val="tx1"/>
                </a:solidFill>
                <a:effectLst/>
                <a:latin typeface="+mn-lt"/>
                <a:ea typeface="+mn-ea"/>
                <a:cs typeface="+mn-cs"/>
              </a:rPr>
              <a:t>16.40 Beta </a:t>
            </a:r>
            <a:r>
              <a:rPr lang="en-US" sz="1000" b="1" kern="1200" dirty="0" err="1" smtClean="0">
                <a:solidFill>
                  <a:schemeClr val="tx1"/>
                </a:solidFill>
                <a:effectLst/>
                <a:latin typeface="+mn-lt"/>
                <a:ea typeface="+mn-ea"/>
                <a:cs typeface="+mn-cs"/>
              </a:rPr>
              <a:t>Nvidia</a:t>
            </a:r>
            <a:r>
              <a:rPr lang="en-US" sz="1000" b="1" kern="1200" dirty="0" smtClean="0">
                <a:solidFill>
                  <a:schemeClr val="tx1"/>
                </a:solidFill>
                <a:effectLst/>
                <a:latin typeface="+mn-lt"/>
                <a:ea typeface="+mn-ea"/>
                <a:cs typeface="+mn-cs"/>
              </a:rPr>
              <a:t> Driver: </a:t>
            </a:r>
            <a:r>
              <a:rPr lang="en-US" sz="1000" kern="1200" dirty="0" smtClean="0">
                <a:solidFill>
                  <a:schemeClr val="tx1"/>
                </a:solidFill>
                <a:effectLst/>
                <a:latin typeface="+mn-lt"/>
                <a:ea typeface="+mn-ea"/>
                <a:cs typeface="+mn-cs"/>
              </a:rPr>
              <a:t>368.39 </a:t>
            </a:r>
          </a:p>
          <a:p>
            <a:pPr fontAlgn="base"/>
            <a:r>
              <a:rPr lang="en-US" sz="1000" b="1" kern="1200" dirty="0" smtClean="0">
                <a:solidFill>
                  <a:schemeClr val="tx1"/>
                </a:solidFill>
                <a:effectLst/>
                <a:latin typeface="+mn-lt"/>
                <a:ea typeface="+mn-ea"/>
                <a:cs typeface="+mn-cs"/>
              </a:rPr>
              <a:t>Application: </a:t>
            </a:r>
            <a:r>
              <a:rPr lang="en-US" sz="1000" kern="1200" dirty="0" err="1" smtClean="0">
                <a:solidFill>
                  <a:schemeClr val="tx1"/>
                </a:solidFill>
                <a:effectLst/>
                <a:latin typeface="+mn-lt"/>
                <a:ea typeface="+mn-ea"/>
                <a:cs typeface="+mn-cs"/>
              </a:rPr>
              <a:t>SPECviewperf</a:t>
            </a:r>
            <a:r>
              <a:rPr lang="en-US" sz="1000" kern="1200" dirty="0" smtClean="0">
                <a:solidFill>
                  <a:schemeClr val="tx1"/>
                </a:solidFill>
                <a:effectLst/>
                <a:latin typeface="+mn-lt"/>
                <a:ea typeface="+mn-ea"/>
                <a:cs typeface="+mn-cs"/>
              </a:rPr>
              <a:t> 12.1, official resolution</a:t>
            </a:r>
          </a:p>
          <a:p>
            <a:pPr fontAlgn="base"/>
            <a:r>
              <a:rPr lang="en-US" sz="1000" b="1" kern="1200" dirty="0" smtClean="0">
                <a:solidFill>
                  <a:schemeClr val="tx1"/>
                </a:solidFill>
                <a:effectLst/>
                <a:latin typeface="+mn-lt"/>
                <a:ea typeface="+mn-ea"/>
                <a:cs typeface="+mn-cs"/>
              </a:rPr>
              <a:t>Subtest: </a:t>
            </a:r>
            <a:r>
              <a:rPr lang="en-US" sz="1000" kern="1200" dirty="0" smtClean="0">
                <a:solidFill>
                  <a:schemeClr val="tx1"/>
                </a:solidFill>
                <a:effectLst/>
                <a:latin typeface="+mn-lt"/>
                <a:ea typeface="+mn-ea"/>
                <a:cs typeface="+mn-cs"/>
              </a:rPr>
              <a:t>catia-04</a:t>
            </a:r>
          </a:p>
          <a:p>
            <a:pPr fontAlgn="base"/>
            <a:r>
              <a:rPr lang="en-US" sz="1000" b="1" kern="1200" dirty="0" smtClean="0">
                <a:solidFill>
                  <a:schemeClr val="tx1"/>
                </a:solidFill>
                <a:effectLst/>
                <a:latin typeface="+mn-lt"/>
                <a:ea typeface="+mn-ea"/>
                <a:cs typeface="+mn-cs"/>
              </a:rPr>
              <a:t>AMD WX4100 Composite catia-04 score: </a:t>
            </a:r>
            <a:r>
              <a:rPr lang="en-US" sz="1000" kern="1200" dirty="0" smtClean="0">
                <a:solidFill>
                  <a:schemeClr val="tx1"/>
                </a:solidFill>
                <a:effectLst/>
                <a:latin typeface="+mn-lt"/>
                <a:ea typeface="+mn-ea"/>
                <a:cs typeface="+mn-cs"/>
              </a:rPr>
              <a:t>53.37</a:t>
            </a:r>
          </a:p>
          <a:p>
            <a:pPr fontAlgn="base"/>
            <a:r>
              <a:rPr lang="en-US" sz="1000" b="1" kern="1200" dirty="0" err="1" smtClean="0">
                <a:solidFill>
                  <a:schemeClr val="tx1"/>
                </a:solidFill>
                <a:effectLst/>
                <a:latin typeface="+mn-lt"/>
                <a:ea typeface="+mn-ea"/>
                <a:cs typeface="+mn-cs"/>
              </a:rPr>
              <a:t>Nvidia</a:t>
            </a:r>
            <a:r>
              <a:rPr lang="en-US" sz="1000" b="1" kern="1200" dirty="0" smtClean="0">
                <a:solidFill>
                  <a:schemeClr val="tx1"/>
                </a:solidFill>
                <a:effectLst/>
                <a:latin typeface="+mn-lt"/>
                <a:ea typeface="+mn-ea"/>
                <a:cs typeface="+mn-cs"/>
              </a:rPr>
              <a:t> </a:t>
            </a:r>
            <a:r>
              <a:rPr lang="en-US" sz="1000" b="1" kern="1200" dirty="0" err="1" smtClean="0">
                <a:solidFill>
                  <a:schemeClr val="tx1"/>
                </a:solidFill>
                <a:effectLst/>
                <a:latin typeface="+mn-lt"/>
                <a:ea typeface="+mn-ea"/>
                <a:cs typeface="+mn-cs"/>
              </a:rPr>
              <a:t>Quadro</a:t>
            </a:r>
            <a:r>
              <a:rPr lang="en-US" sz="1000" b="1" kern="1200" dirty="0" smtClean="0">
                <a:solidFill>
                  <a:schemeClr val="tx1"/>
                </a:solidFill>
                <a:effectLst/>
                <a:latin typeface="+mn-lt"/>
                <a:ea typeface="+mn-ea"/>
                <a:cs typeface="+mn-cs"/>
              </a:rPr>
              <a:t> K1200 Composite catia-04 score: </a:t>
            </a:r>
            <a:r>
              <a:rPr lang="en-US" sz="1000" kern="1200" dirty="0" smtClean="0">
                <a:solidFill>
                  <a:schemeClr val="tx1"/>
                </a:solidFill>
                <a:effectLst/>
                <a:latin typeface="+mn-lt"/>
                <a:ea typeface="+mn-ea"/>
                <a:cs typeface="+mn-cs"/>
              </a:rPr>
              <a:t>35.37</a:t>
            </a:r>
          </a:p>
          <a:p>
            <a:pPr fontAlgn="base"/>
            <a:r>
              <a:rPr lang="en-US" sz="1000" b="1" kern="1200" dirty="0" smtClean="0">
                <a:solidFill>
                  <a:schemeClr val="tx1"/>
                </a:solidFill>
                <a:effectLst/>
                <a:latin typeface="+mn-lt"/>
                <a:ea typeface="+mn-ea"/>
                <a:cs typeface="+mn-cs"/>
              </a:rPr>
              <a:t>Performance Differential: </a:t>
            </a:r>
            <a:r>
              <a:rPr lang="en-US" sz="1000" kern="1200" dirty="0" smtClean="0">
                <a:solidFill>
                  <a:schemeClr val="tx1"/>
                </a:solidFill>
                <a:effectLst/>
                <a:latin typeface="+mn-lt"/>
                <a:ea typeface="+mn-ea"/>
                <a:cs typeface="+mn-cs"/>
              </a:rPr>
              <a:t>53.37/35.37 = ~50.89% faster on AMD</a:t>
            </a:r>
          </a:p>
          <a:p>
            <a:pPr fontAlgn="base"/>
            <a:r>
              <a:rPr lang="en-US" sz="1000" kern="1200" dirty="0" smtClean="0">
                <a:solidFill>
                  <a:schemeClr val="tx1"/>
                </a:solidFill>
                <a:effectLst/>
                <a:latin typeface="+mn-lt"/>
                <a:ea typeface="+mn-ea"/>
                <a:cs typeface="+mn-cs"/>
              </a:rPr>
              <a:t>RPW-8</a:t>
            </a:r>
          </a:p>
          <a:p>
            <a:pPr fontAlgn="base"/>
            <a:r>
              <a:rPr lang="en-US" sz="1000" kern="1200" dirty="0" smtClean="0">
                <a:solidFill>
                  <a:schemeClr val="tx1"/>
                </a:solidFill>
                <a:effectLst/>
                <a:latin typeface="+mn-lt"/>
                <a:ea typeface="+mn-ea"/>
                <a:cs typeface="+mn-cs"/>
              </a:rPr>
              <a:t> </a:t>
            </a:r>
          </a:p>
          <a:p>
            <a:r>
              <a:rPr lang="en-US" sz="1000" kern="1200" dirty="0" smtClean="0">
                <a:solidFill>
                  <a:schemeClr val="tx1"/>
                </a:solidFill>
                <a:effectLst/>
                <a:latin typeface="+mn-lt"/>
                <a:ea typeface="+mn-ea"/>
                <a:cs typeface="+mn-cs"/>
              </a:rPr>
              <a:t>Testing conducted by AMD Performance Labs as of September 2016 on test system described below. PC manufacturers may vary configurations, yielding different results. Performance may vary based on use of latest drivers.</a:t>
            </a:r>
          </a:p>
          <a:p>
            <a:pPr fontAlgn="base"/>
            <a:r>
              <a:rPr lang="en-US" sz="1000" kern="1200" dirty="0" smtClean="0">
                <a:solidFill>
                  <a:schemeClr val="tx1"/>
                </a:solidFill>
                <a:effectLst/>
                <a:latin typeface="+mn-lt"/>
                <a:ea typeface="+mn-ea"/>
                <a:cs typeface="+mn-cs"/>
              </a:rPr>
              <a:t> </a:t>
            </a:r>
          </a:p>
          <a:p>
            <a:pPr fontAlgn="base"/>
            <a:r>
              <a:rPr lang="en-US" sz="1000" b="1" kern="1200" dirty="0" smtClean="0">
                <a:solidFill>
                  <a:schemeClr val="tx1"/>
                </a:solidFill>
                <a:effectLst/>
                <a:latin typeface="+mn-lt"/>
                <a:ea typeface="+mn-ea"/>
                <a:cs typeface="+mn-cs"/>
              </a:rPr>
              <a:t>CPU: </a:t>
            </a:r>
            <a:r>
              <a:rPr lang="en-US" sz="1000" kern="1200" dirty="0" smtClean="0">
                <a:solidFill>
                  <a:schemeClr val="tx1"/>
                </a:solidFill>
                <a:effectLst/>
                <a:latin typeface="+mn-lt"/>
                <a:ea typeface="+mn-ea"/>
                <a:cs typeface="+mn-cs"/>
              </a:rPr>
              <a:t>Intel E5-1650 v3 3.50GHz</a:t>
            </a:r>
            <a:r>
              <a:rPr lang="en-US" sz="1000" b="1" kern="1200" dirty="0" smtClean="0">
                <a:solidFill>
                  <a:schemeClr val="tx1"/>
                </a:solidFill>
                <a:effectLst/>
                <a:latin typeface="+mn-lt"/>
                <a:ea typeface="+mn-ea"/>
                <a:cs typeface="+mn-cs"/>
              </a:rPr>
              <a:t>, Memory: </a:t>
            </a:r>
            <a:r>
              <a:rPr lang="en-US" sz="1000" kern="1200" dirty="0" smtClean="0">
                <a:solidFill>
                  <a:schemeClr val="tx1"/>
                </a:solidFill>
                <a:effectLst/>
                <a:latin typeface="+mn-lt"/>
                <a:ea typeface="+mn-ea"/>
                <a:cs typeface="+mn-cs"/>
              </a:rPr>
              <a:t>16GB RAM</a:t>
            </a:r>
            <a:r>
              <a:rPr lang="en-US" sz="1000" b="1" kern="1200" dirty="0" smtClean="0">
                <a:solidFill>
                  <a:schemeClr val="tx1"/>
                </a:solidFill>
                <a:effectLst/>
                <a:latin typeface="+mn-lt"/>
                <a:ea typeface="+mn-ea"/>
                <a:cs typeface="+mn-cs"/>
              </a:rPr>
              <a:t>, OS: </a:t>
            </a:r>
            <a:r>
              <a:rPr lang="en-US" sz="1000" kern="1200" dirty="0" smtClean="0">
                <a:solidFill>
                  <a:schemeClr val="tx1"/>
                </a:solidFill>
                <a:effectLst/>
                <a:latin typeface="+mn-lt"/>
                <a:ea typeface="+mn-ea"/>
                <a:cs typeface="+mn-cs"/>
              </a:rPr>
              <a:t>Win7 64-bit SP1</a:t>
            </a:r>
            <a:r>
              <a:rPr lang="en-US" sz="1000" b="1" kern="1200" dirty="0" smtClean="0">
                <a:solidFill>
                  <a:schemeClr val="tx1"/>
                </a:solidFill>
                <a:effectLst/>
                <a:latin typeface="+mn-lt"/>
                <a:ea typeface="+mn-ea"/>
                <a:cs typeface="+mn-cs"/>
              </a:rPr>
              <a:t>, AMD Driver: </a:t>
            </a:r>
            <a:r>
              <a:rPr lang="en-US" sz="1000" kern="1200" dirty="0" smtClean="0">
                <a:solidFill>
                  <a:schemeClr val="tx1"/>
                </a:solidFill>
                <a:effectLst/>
                <a:latin typeface="+mn-lt"/>
                <a:ea typeface="+mn-ea"/>
                <a:cs typeface="+mn-cs"/>
              </a:rPr>
              <a:t>16.40 Beta </a:t>
            </a:r>
            <a:r>
              <a:rPr lang="en-US" sz="1000" b="1" kern="1200" dirty="0" err="1" smtClean="0">
                <a:solidFill>
                  <a:schemeClr val="tx1"/>
                </a:solidFill>
                <a:effectLst/>
                <a:latin typeface="+mn-lt"/>
                <a:ea typeface="+mn-ea"/>
                <a:cs typeface="+mn-cs"/>
              </a:rPr>
              <a:t>Nvidia</a:t>
            </a:r>
            <a:r>
              <a:rPr lang="en-US" sz="1000" b="1" kern="1200" dirty="0" smtClean="0">
                <a:solidFill>
                  <a:schemeClr val="tx1"/>
                </a:solidFill>
                <a:effectLst/>
                <a:latin typeface="+mn-lt"/>
                <a:ea typeface="+mn-ea"/>
                <a:cs typeface="+mn-cs"/>
              </a:rPr>
              <a:t> Driver: </a:t>
            </a:r>
            <a:r>
              <a:rPr lang="en-US" sz="1000" kern="1200" dirty="0" smtClean="0">
                <a:solidFill>
                  <a:schemeClr val="tx1"/>
                </a:solidFill>
                <a:effectLst/>
                <a:latin typeface="+mn-lt"/>
                <a:ea typeface="+mn-ea"/>
                <a:cs typeface="+mn-cs"/>
              </a:rPr>
              <a:t>368.39 </a:t>
            </a:r>
          </a:p>
          <a:p>
            <a:pPr fontAlgn="base"/>
            <a:r>
              <a:rPr lang="en-US" sz="1000" b="1" kern="1200" dirty="0" smtClean="0">
                <a:solidFill>
                  <a:schemeClr val="tx1"/>
                </a:solidFill>
                <a:effectLst/>
                <a:latin typeface="+mn-lt"/>
                <a:ea typeface="+mn-ea"/>
                <a:cs typeface="+mn-cs"/>
              </a:rPr>
              <a:t>Application: </a:t>
            </a:r>
            <a:r>
              <a:rPr lang="en-US" sz="1000" kern="1200" dirty="0" err="1" smtClean="0">
                <a:solidFill>
                  <a:schemeClr val="tx1"/>
                </a:solidFill>
                <a:effectLst/>
                <a:latin typeface="+mn-lt"/>
                <a:ea typeface="+mn-ea"/>
                <a:cs typeface="+mn-cs"/>
              </a:rPr>
              <a:t>SPECviewperf</a:t>
            </a:r>
            <a:r>
              <a:rPr lang="en-US" sz="1000" kern="1200" dirty="0" smtClean="0">
                <a:solidFill>
                  <a:schemeClr val="tx1"/>
                </a:solidFill>
                <a:effectLst/>
                <a:latin typeface="+mn-lt"/>
                <a:ea typeface="+mn-ea"/>
                <a:cs typeface="+mn-cs"/>
              </a:rPr>
              <a:t> 12.1, official resolution</a:t>
            </a:r>
          </a:p>
          <a:p>
            <a:pPr fontAlgn="base"/>
            <a:r>
              <a:rPr lang="en-US" sz="1000" b="1" kern="1200" dirty="0" smtClean="0">
                <a:solidFill>
                  <a:schemeClr val="tx1"/>
                </a:solidFill>
                <a:effectLst/>
                <a:latin typeface="+mn-lt"/>
                <a:ea typeface="+mn-ea"/>
                <a:cs typeface="+mn-cs"/>
              </a:rPr>
              <a:t>Subtest: </a:t>
            </a:r>
            <a:r>
              <a:rPr lang="en-US" sz="1000" kern="1200" dirty="0" smtClean="0">
                <a:solidFill>
                  <a:schemeClr val="tx1"/>
                </a:solidFill>
                <a:effectLst/>
                <a:latin typeface="+mn-lt"/>
                <a:ea typeface="+mn-ea"/>
                <a:cs typeface="+mn-cs"/>
              </a:rPr>
              <a:t>creo-01</a:t>
            </a:r>
          </a:p>
          <a:p>
            <a:pPr fontAlgn="base"/>
            <a:r>
              <a:rPr lang="en-US" sz="1000" b="1" kern="1200" dirty="0" smtClean="0">
                <a:solidFill>
                  <a:schemeClr val="tx1"/>
                </a:solidFill>
                <a:effectLst/>
                <a:latin typeface="+mn-lt"/>
                <a:ea typeface="+mn-ea"/>
                <a:cs typeface="+mn-cs"/>
              </a:rPr>
              <a:t>AMD WX4100 Composite creo-01 score: </a:t>
            </a:r>
            <a:r>
              <a:rPr lang="en-US" sz="1000" kern="1200" dirty="0" smtClean="0">
                <a:solidFill>
                  <a:schemeClr val="tx1"/>
                </a:solidFill>
                <a:effectLst/>
                <a:latin typeface="+mn-lt"/>
                <a:ea typeface="+mn-ea"/>
                <a:cs typeface="+mn-cs"/>
              </a:rPr>
              <a:t>53.24</a:t>
            </a:r>
          </a:p>
          <a:p>
            <a:pPr fontAlgn="base"/>
            <a:r>
              <a:rPr lang="en-US" sz="1000" b="1" kern="1200" dirty="0" err="1" smtClean="0">
                <a:solidFill>
                  <a:schemeClr val="tx1"/>
                </a:solidFill>
                <a:effectLst/>
                <a:latin typeface="+mn-lt"/>
                <a:ea typeface="+mn-ea"/>
                <a:cs typeface="+mn-cs"/>
              </a:rPr>
              <a:t>Nvidia</a:t>
            </a:r>
            <a:r>
              <a:rPr lang="en-US" sz="1000" b="1" kern="1200" dirty="0" smtClean="0">
                <a:solidFill>
                  <a:schemeClr val="tx1"/>
                </a:solidFill>
                <a:effectLst/>
                <a:latin typeface="+mn-lt"/>
                <a:ea typeface="+mn-ea"/>
                <a:cs typeface="+mn-cs"/>
              </a:rPr>
              <a:t> </a:t>
            </a:r>
            <a:r>
              <a:rPr lang="en-US" sz="1000" b="1" kern="1200" dirty="0" err="1" smtClean="0">
                <a:solidFill>
                  <a:schemeClr val="tx1"/>
                </a:solidFill>
                <a:effectLst/>
                <a:latin typeface="+mn-lt"/>
                <a:ea typeface="+mn-ea"/>
                <a:cs typeface="+mn-cs"/>
              </a:rPr>
              <a:t>Quadro</a:t>
            </a:r>
            <a:r>
              <a:rPr lang="en-US" sz="1000" b="1" kern="1200" dirty="0" smtClean="0">
                <a:solidFill>
                  <a:schemeClr val="tx1"/>
                </a:solidFill>
                <a:effectLst/>
                <a:latin typeface="+mn-lt"/>
                <a:ea typeface="+mn-ea"/>
                <a:cs typeface="+mn-cs"/>
              </a:rPr>
              <a:t> K1200 Composite creo-01 score: </a:t>
            </a:r>
            <a:r>
              <a:rPr lang="en-US" sz="1000" kern="1200" dirty="0" smtClean="0">
                <a:solidFill>
                  <a:schemeClr val="tx1"/>
                </a:solidFill>
                <a:effectLst/>
                <a:latin typeface="+mn-lt"/>
                <a:ea typeface="+mn-ea"/>
                <a:cs typeface="+mn-cs"/>
              </a:rPr>
              <a:t>36.99</a:t>
            </a:r>
          </a:p>
          <a:p>
            <a:pPr fontAlgn="base"/>
            <a:r>
              <a:rPr lang="en-US" sz="1000" b="1" kern="1200" dirty="0" smtClean="0">
                <a:solidFill>
                  <a:schemeClr val="tx1"/>
                </a:solidFill>
                <a:effectLst/>
                <a:latin typeface="+mn-lt"/>
                <a:ea typeface="+mn-ea"/>
                <a:cs typeface="+mn-cs"/>
              </a:rPr>
              <a:t>Performance Differential: </a:t>
            </a:r>
            <a:r>
              <a:rPr lang="en-US" sz="1000" kern="1200" dirty="0" smtClean="0">
                <a:solidFill>
                  <a:schemeClr val="tx1"/>
                </a:solidFill>
                <a:effectLst/>
                <a:latin typeface="+mn-lt"/>
                <a:ea typeface="+mn-ea"/>
                <a:cs typeface="+mn-cs"/>
              </a:rPr>
              <a:t>53.24/36.99 = ~43.93% faster on AMD</a:t>
            </a:r>
          </a:p>
          <a:p>
            <a:pPr fontAlgn="base"/>
            <a:r>
              <a:rPr lang="en-US" sz="1000" kern="1200" dirty="0" smtClean="0">
                <a:solidFill>
                  <a:schemeClr val="tx1"/>
                </a:solidFill>
                <a:effectLst/>
                <a:latin typeface="+mn-lt"/>
                <a:ea typeface="+mn-ea"/>
                <a:cs typeface="+mn-cs"/>
              </a:rPr>
              <a:t>RPW-9</a:t>
            </a:r>
          </a:p>
          <a:p>
            <a:pPr fontAlgn="base"/>
            <a:r>
              <a:rPr lang="en-US" sz="1000" kern="1200" dirty="0" smtClean="0">
                <a:solidFill>
                  <a:schemeClr val="tx1"/>
                </a:solidFill>
                <a:effectLst/>
                <a:latin typeface="+mn-lt"/>
                <a:ea typeface="+mn-ea"/>
                <a:cs typeface="+mn-cs"/>
              </a:rPr>
              <a:t> </a:t>
            </a:r>
          </a:p>
          <a:p>
            <a:r>
              <a:rPr lang="en-US" sz="1000" kern="1200" dirty="0" smtClean="0">
                <a:solidFill>
                  <a:schemeClr val="tx1"/>
                </a:solidFill>
                <a:effectLst/>
                <a:latin typeface="+mn-lt"/>
                <a:ea typeface="+mn-ea"/>
                <a:cs typeface="+mn-cs"/>
              </a:rPr>
              <a:t>Testing conducted by AMD Performance Labs as of September 2016 on test system described below. PC manufacturers may vary configurations, yielding different results. Performance may vary based on use of latest drivers.</a:t>
            </a:r>
          </a:p>
          <a:p>
            <a:pPr fontAlgn="base"/>
            <a:r>
              <a:rPr lang="en-US" sz="1000" kern="1200" dirty="0" smtClean="0">
                <a:solidFill>
                  <a:schemeClr val="tx1"/>
                </a:solidFill>
                <a:effectLst/>
                <a:latin typeface="+mn-lt"/>
                <a:ea typeface="+mn-ea"/>
                <a:cs typeface="+mn-cs"/>
              </a:rPr>
              <a:t> </a:t>
            </a:r>
          </a:p>
          <a:p>
            <a:pPr fontAlgn="base"/>
            <a:r>
              <a:rPr lang="en-US" sz="1000" b="1" kern="1200" dirty="0" smtClean="0">
                <a:solidFill>
                  <a:schemeClr val="tx1"/>
                </a:solidFill>
                <a:effectLst/>
                <a:latin typeface="+mn-lt"/>
                <a:ea typeface="+mn-ea"/>
                <a:cs typeface="+mn-cs"/>
              </a:rPr>
              <a:t>CPU: </a:t>
            </a:r>
            <a:r>
              <a:rPr lang="en-US" sz="1000" kern="1200" dirty="0" smtClean="0">
                <a:solidFill>
                  <a:schemeClr val="tx1"/>
                </a:solidFill>
                <a:effectLst/>
                <a:latin typeface="+mn-lt"/>
                <a:ea typeface="+mn-ea"/>
                <a:cs typeface="+mn-cs"/>
              </a:rPr>
              <a:t>Intel E5-1650 v3 3.50GHz</a:t>
            </a:r>
            <a:r>
              <a:rPr lang="en-US" sz="1000" b="1" kern="1200" dirty="0" smtClean="0">
                <a:solidFill>
                  <a:schemeClr val="tx1"/>
                </a:solidFill>
                <a:effectLst/>
                <a:latin typeface="+mn-lt"/>
                <a:ea typeface="+mn-ea"/>
                <a:cs typeface="+mn-cs"/>
              </a:rPr>
              <a:t>, Memory: </a:t>
            </a:r>
            <a:r>
              <a:rPr lang="en-US" sz="1000" kern="1200" dirty="0" smtClean="0">
                <a:solidFill>
                  <a:schemeClr val="tx1"/>
                </a:solidFill>
                <a:effectLst/>
                <a:latin typeface="+mn-lt"/>
                <a:ea typeface="+mn-ea"/>
                <a:cs typeface="+mn-cs"/>
              </a:rPr>
              <a:t>16GB RAM</a:t>
            </a:r>
            <a:r>
              <a:rPr lang="en-US" sz="1000" b="1" kern="1200" dirty="0" smtClean="0">
                <a:solidFill>
                  <a:schemeClr val="tx1"/>
                </a:solidFill>
                <a:effectLst/>
                <a:latin typeface="+mn-lt"/>
                <a:ea typeface="+mn-ea"/>
                <a:cs typeface="+mn-cs"/>
              </a:rPr>
              <a:t>, OS: </a:t>
            </a:r>
            <a:r>
              <a:rPr lang="en-US" sz="1000" kern="1200" dirty="0" smtClean="0">
                <a:solidFill>
                  <a:schemeClr val="tx1"/>
                </a:solidFill>
                <a:effectLst/>
                <a:latin typeface="+mn-lt"/>
                <a:ea typeface="+mn-ea"/>
                <a:cs typeface="+mn-cs"/>
              </a:rPr>
              <a:t>Win7 64-bit SP1</a:t>
            </a:r>
            <a:r>
              <a:rPr lang="en-US" sz="1000" b="1" kern="1200" dirty="0" smtClean="0">
                <a:solidFill>
                  <a:schemeClr val="tx1"/>
                </a:solidFill>
                <a:effectLst/>
                <a:latin typeface="+mn-lt"/>
                <a:ea typeface="+mn-ea"/>
                <a:cs typeface="+mn-cs"/>
              </a:rPr>
              <a:t>, AMD Driver: </a:t>
            </a:r>
            <a:r>
              <a:rPr lang="en-US" sz="1000" kern="1200" dirty="0" smtClean="0">
                <a:solidFill>
                  <a:schemeClr val="tx1"/>
                </a:solidFill>
                <a:effectLst/>
                <a:latin typeface="+mn-lt"/>
                <a:ea typeface="+mn-ea"/>
                <a:cs typeface="+mn-cs"/>
              </a:rPr>
              <a:t>16.40 Beta </a:t>
            </a:r>
            <a:r>
              <a:rPr lang="en-US" sz="1000" b="1" kern="1200" dirty="0" err="1" smtClean="0">
                <a:solidFill>
                  <a:schemeClr val="tx1"/>
                </a:solidFill>
                <a:effectLst/>
                <a:latin typeface="+mn-lt"/>
                <a:ea typeface="+mn-ea"/>
                <a:cs typeface="+mn-cs"/>
              </a:rPr>
              <a:t>Nvidia</a:t>
            </a:r>
            <a:r>
              <a:rPr lang="en-US" sz="1000" b="1" kern="1200" dirty="0" smtClean="0">
                <a:solidFill>
                  <a:schemeClr val="tx1"/>
                </a:solidFill>
                <a:effectLst/>
                <a:latin typeface="+mn-lt"/>
                <a:ea typeface="+mn-ea"/>
                <a:cs typeface="+mn-cs"/>
              </a:rPr>
              <a:t> Driver: </a:t>
            </a:r>
            <a:r>
              <a:rPr lang="en-US" sz="1000" kern="1200" dirty="0" smtClean="0">
                <a:solidFill>
                  <a:schemeClr val="tx1"/>
                </a:solidFill>
                <a:effectLst/>
                <a:latin typeface="+mn-lt"/>
                <a:ea typeface="+mn-ea"/>
                <a:cs typeface="+mn-cs"/>
              </a:rPr>
              <a:t>368.39 </a:t>
            </a:r>
          </a:p>
          <a:p>
            <a:pPr fontAlgn="base"/>
            <a:r>
              <a:rPr lang="en-US" sz="1000" b="1" kern="1200" dirty="0" smtClean="0">
                <a:solidFill>
                  <a:schemeClr val="tx1"/>
                </a:solidFill>
                <a:effectLst/>
                <a:latin typeface="+mn-lt"/>
                <a:ea typeface="+mn-ea"/>
                <a:cs typeface="+mn-cs"/>
              </a:rPr>
              <a:t>Application: </a:t>
            </a:r>
            <a:r>
              <a:rPr lang="en-US" sz="1000" kern="1200" dirty="0" err="1" smtClean="0">
                <a:solidFill>
                  <a:schemeClr val="tx1"/>
                </a:solidFill>
                <a:effectLst/>
                <a:latin typeface="+mn-lt"/>
                <a:ea typeface="+mn-ea"/>
                <a:cs typeface="+mn-cs"/>
              </a:rPr>
              <a:t>SPECviewperf</a:t>
            </a:r>
            <a:r>
              <a:rPr lang="en-US" sz="1000" kern="1200" dirty="0" smtClean="0">
                <a:solidFill>
                  <a:schemeClr val="tx1"/>
                </a:solidFill>
                <a:effectLst/>
                <a:latin typeface="+mn-lt"/>
                <a:ea typeface="+mn-ea"/>
                <a:cs typeface="+mn-cs"/>
              </a:rPr>
              <a:t> 12.1, official resolution</a:t>
            </a:r>
          </a:p>
          <a:p>
            <a:pPr fontAlgn="base"/>
            <a:r>
              <a:rPr lang="en-US" sz="1000" b="1" kern="1200" dirty="0" smtClean="0">
                <a:solidFill>
                  <a:schemeClr val="tx1"/>
                </a:solidFill>
                <a:effectLst/>
                <a:latin typeface="+mn-lt"/>
                <a:ea typeface="+mn-ea"/>
                <a:cs typeface="+mn-cs"/>
              </a:rPr>
              <a:t>Subtest: </a:t>
            </a:r>
            <a:r>
              <a:rPr lang="en-US" sz="1000" kern="1200" dirty="0" smtClean="0">
                <a:solidFill>
                  <a:schemeClr val="tx1"/>
                </a:solidFill>
                <a:effectLst/>
                <a:latin typeface="+mn-lt"/>
                <a:ea typeface="+mn-ea"/>
                <a:cs typeface="+mn-cs"/>
              </a:rPr>
              <a:t>snx-02</a:t>
            </a:r>
          </a:p>
          <a:p>
            <a:pPr fontAlgn="base"/>
            <a:r>
              <a:rPr lang="en-US" sz="1000" b="1" kern="1200" dirty="0" smtClean="0">
                <a:solidFill>
                  <a:schemeClr val="tx1"/>
                </a:solidFill>
                <a:effectLst/>
                <a:latin typeface="+mn-lt"/>
                <a:ea typeface="+mn-ea"/>
                <a:cs typeface="+mn-cs"/>
              </a:rPr>
              <a:t>AMD WX4100 Composite snx-02 score: </a:t>
            </a:r>
            <a:r>
              <a:rPr lang="en-US" sz="1000" kern="1200" dirty="0" smtClean="0">
                <a:solidFill>
                  <a:schemeClr val="tx1"/>
                </a:solidFill>
                <a:effectLst/>
                <a:latin typeface="+mn-lt"/>
                <a:ea typeface="+mn-ea"/>
                <a:cs typeface="+mn-cs"/>
              </a:rPr>
              <a:t>56.34</a:t>
            </a:r>
          </a:p>
          <a:p>
            <a:pPr fontAlgn="base"/>
            <a:r>
              <a:rPr lang="en-US" sz="1000" b="1" kern="1200" dirty="0" err="1" smtClean="0">
                <a:solidFill>
                  <a:schemeClr val="tx1"/>
                </a:solidFill>
                <a:effectLst/>
                <a:latin typeface="+mn-lt"/>
                <a:ea typeface="+mn-ea"/>
                <a:cs typeface="+mn-cs"/>
              </a:rPr>
              <a:t>Nvidia</a:t>
            </a:r>
            <a:r>
              <a:rPr lang="en-US" sz="1000" b="1" kern="1200" dirty="0" smtClean="0">
                <a:solidFill>
                  <a:schemeClr val="tx1"/>
                </a:solidFill>
                <a:effectLst/>
                <a:latin typeface="+mn-lt"/>
                <a:ea typeface="+mn-ea"/>
                <a:cs typeface="+mn-cs"/>
              </a:rPr>
              <a:t> </a:t>
            </a:r>
            <a:r>
              <a:rPr lang="en-US" sz="1000" b="1" kern="1200" dirty="0" err="1" smtClean="0">
                <a:solidFill>
                  <a:schemeClr val="tx1"/>
                </a:solidFill>
                <a:effectLst/>
                <a:latin typeface="+mn-lt"/>
                <a:ea typeface="+mn-ea"/>
                <a:cs typeface="+mn-cs"/>
              </a:rPr>
              <a:t>Quadro</a:t>
            </a:r>
            <a:r>
              <a:rPr lang="en-US" sz="1000" b="1" kern="1200" dirty="0" smtClean="0">
                <a:solidFill>
                  <a:schemeClr val="tx1"/>
                </a:solidFill>
                <a:effectLst/>
                <a:latin typeface="+mn-lt"/>
                <a:ea typeface="+mn-ea"/>
                <a:cs typeface="+mn-cs"/>
              </a:rPr>
              <a:t> K1200 Composite snx-02 score: </a:t>
            </a:r>
            <a:r>
              <a:rPr lang="en-US" sz="1000" kern="1200" dirty="0" smtClean="0">
                <a:solidFill>
                  <a:schemeClr val="tx1"/>
                </a:solidFill>
                <a:effectLst/>
                <a:latin typeface="+mn-lt"/>
                <a:ea typeface="+mn-ea"/>
                <a:cs typeface="+mn-cs"/>
              </a:rPr>
              <a:t>29.14</a:t>
            </a:r>
          </a:p>
          <a:p>
            <a:pPr fontAlgn="base"/>
            <a:r>
              <a:rPr lang="en-US" sz="1000" b="1" kern="1200" dirty="0" smtClean="0">
                <a:solidFill>
                  <a:schemeClr val="tx1"/>
                </a:solidFill>
                <a:effectLst/>
                <a:latin typeface="+mn-lt"/>
                <a:ea typeface="+mn-ea"/>
                <a:cs typeface="+mn-cs"/>
              </a:rPr>
              <a:t>Performance Differential: </a:t>
            </a:r>
            <a:r>
              <a:rPr lang="en-US" sz="1000" kern="1200" dirty="0" smtClean="0">
                <a:solidFill>
                  <a:schemeClr val="tx1"/>
                </a:solidFill>
                <a:effectLst/>
                <a:latin typeface="+mn-lt"/>
                <a:ea typeface="+mn-ea"/>
                <a:cs typeface="+mn-cs"/>
              </a:rPr>
              <a:t>56.34/29.14 = ~93.34% faster on AMD</a:t>
            </a:r>
          </a:p>
          <a:p>
            <a:pPr fontAlgn="base"/>
            <a:r>
              <a:rPr lang="en-US" sz="1000" kern="1200" dirty="0" smtClean="0">
                <a:solidFill>
                  <a:schemeClr val="tx1"/>
                </a:solidFill>
                <a:effectLst/>
                <a:latin typeface="+mn-lt"/>
                <a:ea typeface="+mn-ea"/>
                <a:cs typeface="+mn-cs"/>
              </a:rPr>
              <a:t>RPW-10</a:t>
            </a:r>
          </a:p>
          <a:p>
            <a:pPr fontAlgn="base"/>
            <a:r>
              <a:rPr lang="en-US" sz="1000" kern="1200" dirty="0" smtClean="0">
                <a:solidFill>
                  <a:schemeClr val="tx1"/>
                </a:solidFill>
                <a:effectLst/>
                <a:latin typeface="+mn-lt"/>
                <a:ea typeface="+mn-ea"/>
                <a:cs typeface="+mn-cs"/>
              </a:rPr>
              <a:t> </a:t>
            </a:r>
          </a:p>
          <a:p>
            <a:r>
              <a:rPr lang="en-US" sz="1000" kern="1200" dirty="0" smtClean="0">
                <a:solidFill>
                  <a:schemeClr val="tx1"/>
                </a:solidFill>
                <a:effectLst/>
                <a:latin typeface="+mn-lt"/>
                <a:ea typeface="+mn-ea"/>
                <a:cs typeface="+mn-cs"/>
              </a:rPr>
              <a:t>Testing conducted by AMD Performance Labs as of September 2016 on test system described below. PC manufacturers may vary configurations, yielding different results. Performance may vary based on use of latest drivers.</a:t>
            </a:r>
          </a:p>
          <a:p>
            <a:pPr fontAlgn="base"/>
            <a:r>
              <a:rPr lang="en-US" sz="1000" kern="1200" dirty="0" smtClean="0">
                <a:solidFill>
                  <a:schemeClr val="tx1"/>
                </a:solidFill>
                <a:effectLst/>
                <a:latin typeface="+mn-lt"/>
                <a:ea typeface="+mn-ea"/>
                <a:cs typeface="+mn-cs"/>
              </a:rPr>
              <a:t> </a:t>
            </a:r>
          </a:p>
          <a:p>
            <a:pPr fontAlgn="base"/>
            <a:r>
              <a:rPr lang="en-US" sz="1000" b="1" kern="1200" dirty="0" smtClean="0">
                <a:solidFill>
                  <a:schemeClr val="tx1"/>
                </a:solidFill>
                <a:effectLst/>
                <a:latin typeface="+mn-lt"/>
                <a:ea typeface="+mn-ea"/>
                <a:cs typeface="+mn-cs"/>
              </a:rPr>
              <a:t>CPU: </a:t>
            </a:r>
            <a:r>
              <a:rPr lang="en-US" sz="1000" kern="1200" dirty="0" smtClean="0">
                <a:solidFill>
                  <a:schemeClr val="tx1"/>
                </a:solidFill>
                <a:effectLst/>
                <a:latin typeface="+mn-lt"/>
                <a:ea typeface="+mn-ea"/>
                <a:cs typeface="+mn-cs"/>
              </a:rPr>
              <a:t>Intel E5-1650 v3 3.50GHz</a:t>
            </a:r>
            <a:r>
              <a:rPr lang="en-US" sz="1000" b="1" kern="1200" dirty="0" smtClean="0">
                <a:solidFill>
                  <a:schemeClr val="tx1"/>
                </a:solidFill>
                <a:effectLst/>
                <a:latin typeface="+mn-lt"/>
                <a:ea typeface="+mn-ea"/>
                <a:cs typeface="+mn-cs"/>
              </a:rPr>
              <a:t>, Memory: </a:t>
            </a:r>
            <a:r>
              <a:rPr lang="en-US" sz="1000" kern="1200" dirty="0" smtClean="0">
                <a:solidFill>
                  <a:schemeClr val="tx1"/>
                </a:solidFill>
                <a:effectLst/>
                <a:latin typeface="+mn-lt"/>
                <a:ea typeface="+mn-ea"/>
                <a:cs typeface="+mn-cs"/>
              </a:rPr>
              <a:t>16GB RAM</a:t>
            </a:r>
            <a:r>
              <a:rPr lang="en-US" sz="1000" b="1" kern="1200" dirty="0" smtClean="0">
                <a:solidFill>
                  <a:schemeClr val="tx1"/>
                </a:solidFill>
                <a:effectLst/>
                <a:latin typeface="+mn-lt"/>
                <a:ea typeface="+mn-ea"/>
                <a:cs typeface="+mn-cs"/>
              </a:rPr>
              <a:t>, OS: </a:t>
            </a:r>
            <a:r>
              <a:rPr lang="en-US" sz="1000" kern="1200" dirty="0" smtClean="0">
                <a:solidFill>
                  <a:schemeClr val="tx1"/>
                </a:solidFill>
                <a:effectLst/>
                <a:latin typeface="+mn-lt"/>
                <a:ea typeface="+mn-ea"/>
                <a:cs typeface="+mn-cs"/>
              </a:rPr>
              <a:t>Win7 64-bit SP1</a:t>
            </a:r>
            <a:r>
              <a:rPr lang="en-US" sz="1000" b="1" kern="1200" dirty="0" smtClean="0">
                <a:solidFill>
                  <a:schemeClr val="tx1"/>
                </a:solidFill>
                <a:effectLst/>
                <a:latin typeface="+mn-lt"/>
                <a:ea typeface="+mn-ea"/>
                <a:cs typeface="+mn-cs"/>
              </a:rPr>
              <a:t>, AMD Driver: </a:t>
            </a:r>
            <a:r>
              <a:rPr lang="en-US" sz="1000" kern="1200" dirty="0" smtClean="0">
                <a:solidFill>
                  <a:schemeClr val="tx1"/>
                </a:solidFill>
                <a:effectLst/>
                <a:latin typeface="+mn-lt"/>
                <a:ea typeface="+mn-ea"/>
                <a:cs typeface="+mn-cs"/>
              </a:rPr>
              <a:t>16.40 Beta </a:t>
            </a:r>
            <a:r>
              <a:rPr lang="en-US" sz="1000" b="1" kern="1200" dirty="0" err="1" smtClean="0">
                <a:solidFill>
                  <a:schemeClr val="tx1"/>
                </a:solidFill>
                <a:effectLst/>
                <a:latin typeface="+mn-lt"/>
                <a:ea typeface="+mn-ea"/>
                <a:cs typeface="+mn-cs"/>
              </a:rPr>
              <a:t>Nvidia</a:t>
            </a:r>
            <a:r>
              <a:rPr lang="en-US" sz="1000" b="1" kern="1200" dirty="0" smtClean="0">
                <a:solidFill>
                  <a:schemeClr val="tx1"/>
                </a:solidFill>
                <a:effectLst/>
                <a:latin typeface="+mn-lt"/>
                <a:ea typeface="+mn-ea"/>
                <a:cs typeface="+mn-cs"/>
              </a:rPr>
              <a:t> Driver: </a:t>
            </a:r>
            <a:r>
              <a:rPr lang="en-US" sz="1000" kern="1200" dirty="0" smtClean="0">
                <a:solidFill>
                  <a:schemeClr val="tx1"/>
                </a:solidFill>
                <a:effectLst/>
                <a:latin typeface="+mn-lt"/>
                <a:ea typeface="+mn-ea"/>
                <a:cs typeface="+mn-cs"/>
              </a:rPr>
              <a:t>368.39 </a:t>
            </a:r>
          </a:p>
          <a:p>
            <a:pPr fontAlgn="base"/>
            <a:r>
              <a:rPr lang="en-US" sz="1000" b="1" kern="1200" dirty="0" smtClean="0">
                <a:solidFill>
                  <a:schemeClr val="tx1"/>
                </a:solidFill>
                <a:effectLst/>
                <a:latin typeface="+mn-lt"/>
                <a:ea typeface="+mn-ea"/>
                <a:cs typeface="+mn-cs"/>
              </a:rPr>
              <a:t>Application: </a:t>
            </a:r>
            <a:r>
              <a:rPr lang="en-US" sz="1000" kern="1200" dirty="0" err="1" smtClean="0">
                <a:solidFill>
                  <a:schemeClr val="tx1"/>
                </a:solidFill>
                <a:effectLst/>
                <a:latin typeface="+mn-lt"/>
                <a:ea typeface="+mn-ea"/>
                <a:cs typeface="+mn-cs"/>
              </a:rPr>
              <a:t>SPECapc</a:t>
            </a:r>
            <a:r>
              <a:rPr lang="en-US" sz="1000" kern="1200" dirty="0" smtClean="0">
                <a:solidFill>
                  <a:schemeClr val="tx1"/>
                </a:solidFill>
                <a:effectLst/>
                <a:latin typeface="+mn-lt"/>
                <a:ea typeface="+mn-ea"/>
                <a:cs typeface="+mn-cs"/>
              </a:rPr>
              <a:t> </a:t>
            </a:r>
            <a:r>
              <a:rPr lang="en-US" sz="1000" kern="1200" dirty="0" err="1" smtClean="0">
                <a:solidFill>
                  <a:schemeClr val="tx1"/>
                </a:solidFill>
                <a:effectLst/>
                <a:latin typeface="+mn-lt"/>
                <a:ea typeface="+mn-ea"/>
                <a:cs typeface="+mn-cs"/>
              </a:rPr>
              <a:t>Dassault</a:t>
            </a:r>
            <a:r>
              <a:rPr lang="en-US" sz="1000" kern="1200" dirty="0" smtClean="0">
                <a:solidFill>
                  <a:schemeClr val="tx1"/>
                </a:solidFill>
                <a:effectLst/>
                <a:latin typeface="+mn-lt"/>
                <a:ea typeface="+mn-ea"/>
                <a:cs typeface="+mn-cs"/>
              </a:rPr>
              <a:t> SolidWorks 2015, no FSAA</a:t>
            </a:r>
          </a:p>
          <a:p>
            <a:pPr fontAlgn="base"/>
            <a:r>
              <a:rPr lang="en-US" sz="1000" b="1" kern="1200" dirty="0" smtClean="0">
                <a:solidFill>
                  <a:schemeClr val="tx1"/>
                </a:solidFill>
                <a:effectLst/>
                <a:latin typeface="+mn-lt"/>
                <a:ea typeface="+mn-ea"/>
                <a:cs typeface="+mn-cs"/>
              </a:rPr>
              <a:t>Subtest: </a:t>
            </a:r>
            <a:r>
              <a:rPr lang="en-US" sz="1000" kern="1200" dirty="0" smtClean="0">
                <a:solidFill>
                  <a:schemeClr val="tx1"/>
                </a:solidFill>
                <a:effectLst/>
                <a:latin typeface="+mn-lt"/>
                <a:ea typeface="+mn-ea"/>
                <a:cs typeface="+mn-cs"/>
              </a:rPr>
              <a:t>Shaded using </a:t>
            </a:r>
            <a:r>
              <a:rPr lang="en-US" sz="1000" kern="1200" dirty="0" err="1" smtClean="0">
                <a:solidFill>
                  <a:schemeClr val="tx1"/>
                </a:solidFill>
                <a:effectLst/>
                <a:latin typeface="+mn-lt"/>
                <a:ea typeface="+mn-ea"/>
                <a:cs typeface="+mn-cs"/>
              </a:rPr>
              <a:t>RealView</a:t>
            </a:r>
            <a:r>
              <a:rPr lang="en-US" sz="1000" kern="1200" dirty="0" smtClean="0">
                <a:solidFill>
                  <a:schemeClr val="tx1"/>
                </a:solidFill>
                <a:effectLst/>
                <a:latin typeface="+mn-lt"/>
                <a:ea typeface="+mn-ea"/>
                <a:cs typeface="+mn-cs"/>
              </a:rPr>
              <a:t> and Shadows and Ambient Occlusion Graphics Sub-composite</a:t>
            </a:r>
          </a:p>
          <a:p>
            <a:pPr fontAlgn="base"/>
            <a:r>
              <a:rPr lang="en-US" sz="1000" b="1" kern="1200" dirty="0" smtClean="0">
                <a:solidFill>
                  <a:schemeClr val="tx1"/>
                </a:solidFill>
                <a:effectLst/>
                <a:latin typeface="+mn-lt"/>
                <a:ea typeface="+mn-ea"/>
                <a:cs typeface="+mn-cs"/>
              </a:rPr>
              <a:t>AMD WX4100 subtest score: </a:t>
            </a:r>
            <a:r>
              <a:rPr lang="en-US" sz="1000" kern="1200" dirty="0" smtClean="0">
                <a:solidFill>
                  <a:schemeClr val="tx1"/>
                </a:solidFill>
                <a:effectLst/>
                <a:latin typeface="+mn-lt"/>
                <a:ea typeface="+mn-ea"/>
                <a:cs typeface="+mn-cs"/>
              </a:rPr>
              <a:t>14.32</a:t>
            </a:r>
          </a:p>
          <a:p>
            <a:pPr fontAlgn="base"/>
            <a:r>
              <a:rPr lang="en-US" sz="1000" b="1" kern="1200" dirty="0" err="1" smtClean="0">
                <a:solidFill>
                  <a:schemeClr val="tx1"/>
                </a:solidFill>
                <a:effectLst/>
                <a:latin typeface="+mn-lt"/>
                <a:ea typeface="+mn-ea"/>
                <a:cs typeface="+mn-cs"/>
              </a:rPr>
              <a:t>Nvidia</a:t>
            </a:r>
            <a:r>
              <a:rPr lang="en-US" sz="1000" b="1" kern="1200" dirty="0" smtClean="0">
                <a:solidFill>
                  <a:schemeClr val="tx1"/>
                </a:solidFill>
                <a:effectLst/>
                <a:latin typeface="+mn-lt"/>
                <a:ea typeface="+mn-ea"/>
                <a:cs typeface="+mn-cs"/>
              </a:rPr>
              <a:t> </a:t>
            </a:r>
            <a:r>
              <a:rPr lang="en-US" sz="1000" b="1" kern="1200" dirty="0" err="1" smtClean="0">
                <a:solidFill>
                  <a:schemeClr val="tx1"/>
                </a:solidFill>
                <a:effectLst/>
                <a:latin typeface="+mn-lt"/>
                <a:ea typeface="+mn-ea"/>
                <a:cs typeface="+mn-cs"/>
              </a:rPr>
              <a:t>Quadro</a:t>
            </a:r>
            <a:r>
              <a:rPr lang="en-US" sz="1000" b="1" kern="1200" dirty="0" smtClean="0">
                <a:solidFill>
                  <a:schemeClr val="tx1"/>
                </a:solidFill>
                <a:effectLst/>
                <a:latin typeface="+mn-lt"/>
                <a:ea typeface="+mn-ea"/>
                <a:cs typeface="+mn-cs"/>
              </a:rPr>
              <a:t> K1200 subtest score: </a:t>
            </a:r>
            <a:r>
              <a:rPr lang="en-US" sz="1000" kern="1200" dirty="0" smtClean="0">
                <a:solidFill>
                  <a:schemeClr val="tx1"/>
                </a:solidFill>
                <a:effectLst/>
                <a:latin typeface="+mn-lt"/>
                <a:ea typeface="+mn-ea"/>
                <a:cs typeface="+mn-cs"/>
              </a:rPr>
              <a:t>7.26</a:t>
            </a:r>
          </a:p>
          <a:p>
            <a:pPr fontAlgn="base"/>
            <a:r>
              <a:rPr lang="en-US" sz="1000" b="1" kern="1200" dirty="0" smtClean="0">
                <a:solidFill>
                  <a:schemeClr val="tx1"/>
                </a:solidFill>
                <a:effectLst/>
                <a:latin typeface="+mn-lt"/>
                <a:ea typeface="+mn-ea"/>
                <a:cs typeface="+mn-cs"/>
              </a:rPr>
              <a:t>Performance Differential: </a:t>
            </a:r>
            <a:r>
              <a:rPr lang="en-US" sz="1000" kern="1200" dirty="0" smtClean="0">
                <a:solidFill>
                  <a:schemeClr val="tx1"/>
                </a:solidFill>
                <a:effectLst/>
                <a:latin typeface="+mn-lt"/>
                <a:ea typeface="+mn-ea"/>
                <a:cs typeface="+mn-cs"/>
              </a:rPr>
              <a:t>14.32/7.26 = ~97.25% faster on AMD</a:t>
            </a:r>
          </a:p>
          <a:p>
            <a:pPr fontAlgn="base"/>
            <a:r>
              <a:rPr lang="en-US" sz="1000" kern="1200" dirty="0" smtClean="0">
                <a:solidFill>
                  <a:schemeClr val="tx1"/>
                </a:solidFill>
                <a:effectLst/>
                <a:latin typeface="+mn-lt"/>
                <a:ea typeface="+mn-ea"/>
                <a:cs typeface="+mn-cs"/>
              </a:rPr>
              <a:t>RPW-11</a:t>
            </a:r>
          </a:p>
          <a:p>
            <a:r>
              <a:rPr lang="en-US" sz="1000" kern="1200" dirty="0" smtClean="0">
                <a:solidFill>
                  <a:schemeClr val="tx1"/>
                </a:solidFill>
                <a:effectLst/>
                <a:latin typeface="+mn-lt"/>
                <a:ea typeface="+mn-ea"/>
                <a:cs typeface="+mn-cs"/>
              </a:rPr>
              <a:t>Testing conducted by AMD Performance Labs as of September 2016 on test system described below. PC manufacturers may vary configurations, yielding different results. Performance may vary based on use of latest drivers.</a:t>
            </a:r>
          </a:p>
          <a:p>
            <a:pPr fontAlgn="base"/>
            <a:r>
              <a:rPr lang="en-US" sz="1000" kern="1200" dirty="0" smtClean="0">
                <a:solidFill>
                  <a:schemeClr val="tx1"/>
                </a:solidFill>
                <a:effectLst/>
                <a:latin typeface="+mn-lt"/>
                <a:ea typeface="+mn-ea"/>
                <a:cs typeface="+mn-cs"/>
              </a:rPr>
              <a:t> </a:t>
            </a:r>
          </a:p>
          <a:p>
            <a:pPr fontAlgn="base"/>
            <a:r>
              <a:rPr lang="en-US" sz="1000" b="1" kern="1200" dirty="0" smtClean="0">
                <a:solidFill>
                  <a:schemeClr val="tx1"/>
                </a:solidFill>
                <a:effectLst/>
                <a:latin typeface="+mn-lt"/>
                <a:ea typeface="+mn-ea"/>
                <a:cs typeface="+mn-cs"/>
              </a:rPr>
              <a:t>CPU: </a:t>
            </a:r>
            <a:r>
              <a:rPr lang="en-US" sz="1000" kern="1200" dirty="0" smtClean="0">
                <a:solidFill>
                  <a:schemeClr val="tx1"/>
                </a:solidFill>
                <a:effectLst/>
                <a:latin typeface="+mn-lt"/>
                <a:ea typeface="+mn-ea"/>
                <a:cs typeface="+mn-cs"/>
              </a:rPr>
              <a:t>Intel E5-1650 v3 3.50GHz</a:t>
            </a:r>
            <a:r>
              <a:rPr lang="en-US" sz="1000" b="1" kern="1200" dirty="0" smtClean="0">
                <a:solidFill>
                  <a:schemeClr val="tx1"/>
                </a:solidFill>
                <a:effectLst/>
                <a:latin typeface="+mn-lt"/>
                <a:ea typeface="+mn-ea"/>
                <a:cs typeface="+mn-cs"/>
              </a:rPr>
              <a:t>, Memory: </a:t>
            </a:r>
            <a:r>
              <a:rPr lang="en-US" sz="1000" kern="1200" dirty="0" smtClean="0">
                <a:solidFill>
                  <a:schemeClr val="tx1"/>
                </a:solidFill>
                <a:effectLst/>
                <a:latin typeface="+mn-lt"/>
                <a:ea typeface="+mn-ea"/>
                <a:cs typeface="+mn-cs"/>
              </a:rPr>
              <a:t>16GB RAM</a:t>
            </a:r>
            <a:r>
              <a:rPr lang="en-US" sz="1000" b="1" kern="1200" dirty="0" smtClean="0">
                <a:solidFill>
                  <a:schemeClr val="tx1"/>
                </a:solidFill>
                <a:effectLst/>
                <a:latin typeface="+mn-lt"/>
                <a:ea typeface="+mn-ea"/>
                <a:cs typeface="+mn-cs"/>
              </a:rPr>
              <a:t>, OS: </a:t>
            </a:r>
            <a:r>
              <a:rPr lang="en-US" sz="1000" kern="1200" dirty="0" smtClean="0">
                <a:solidFill>
                  <a:schemeClr val="tx1"/>
                </a:solidFill>
                <a:effectLst/>
                <a:latin typeface="+mn-lt"/>
                <a:ea typeface="+mn-ea"/>
                <a:cs typeface="+mn-cs"/>
              </a:rPr>
              <a:t>Win7 64-bit SP1</a:t>
            </a:r>
            <a:r>
              <a:rPr lang="en-US" sz="1000" b="1" kern="1200" dirty="0" smtClean="0">
                <a:solidFill>
                  <a:schemeClr val="tx1"/>
                </a:solidFill>
                <a:effectLst/>
                <a:latin typeface="+mn-lt"/>
                <a:ea typeface="+mn-ea"/>
                <a:cs typeface="+mn-cs"/>
              </a:rPr>
              <a:t>, AMD Driver: </a:t>
            </a:r>
            <a:r>
              <a:rPr lang="en-US" sz="1000" kern="1200" dirty="0" smtClean="0">
                <a:solidFill>
                  <a:schemeClr val="tx1"/>
                </a:solidFill>
                <a:effectLst/>
                <a:latin typeface="+mn-lt"/>
                <a:ea typeface="+mn-ea"/>
                <a:cs typeface="+mn-cs"/>
              </a:rPr>
              <a:t>16.40 Beta </a:t>
            </a:r>
            <a:r>
              <a:rPr lang="en-US" sz="1000" b="1" kern="1200" dirty="0" err="1" smtClean="0">
                <a:solidFill>
                  <a:schemeClr val="tx1"/>
                </a:solidFill>
                <a:effectLst/>
                <a:latin typeface="+mn-lt"/>
                <a:ea typeface="+mn-ea"/>
                <a:cs typeface="+mn-cs"/>
              </a:rPr>
              <a:t>Nvidia</a:t>
            </a:r>
            <a:r>
              <a:rPr lang="en-US" sz="1000" b="1" kern="1200" dirty="0" smtClean="0">
                <a:solidFill>
                  <a:schemeClr val="tx1"/>
                </a:solidFill>
                <a:effectLst/>
                <a:latin typeface="+mn-lt"/>
                <a:ea typeface="+mn-ea"/>
                <a:cs typeface="+mn-cs"/>
              </a:rPr>
              <a:t> Driver: </a:t>
            </a:r>
            <a:r>
              <a:rPr lang="en-US" sz="1000" kern="1200" dirty="0" smtClean="0">
                <a:solidFill>
                  <a:schemeClr val="tx1"/>
                </a:solidFill>
                <a:effectLst/>
                <a:latin typeface="+mn-lt"/>
                <a:ea typeface="+mn-ea"/>
                <a:cs typeface="+mn-cs"/>
              </a:rPr>
              <a:t>368.39 </a:t>
            </a:r>
          </a:p>
          <a:p>
            <a:pPr fontAlgn="base"/>
            <a:r>
              <a:rPr lang="en-US" sz="1000" b="1" kern="1200" dirty="0" smtClean="0">
                <a:solidFill>
                  <a:schemeClr val="tx1"/>
                </a:solidFill>
                <a:effectLst/>
                <a:latin typeface="+mn-lt"/>
                <a:ea typeface="+mn-ea"/>
                <a:cs typeface="+mn-cs"/>
              </a:rPr>
              <a:t>Application: </a:t>
            </a:r>
            <a:r>
              <a:rPr lang="en-US" sz="1000" kern="1200" dirty="0" err="1" smtClean="0">
                <a:solidFill>
                  <a:schemeClr val="tx1"/>
                </a:solidFill>
                <a:effectLst/>
                <a:latin typeface="+mn-lt"/>
                <a:ea typeface="+mn-ea"/>
                <a:cs typeface="+mn-cs"/>
              </a:rPr>
              <a:t>SPECviewperf</a:t>
            </a:r>
            <a:r>
              <a:rPr lang="en-US" sz="1000" kern="1200" dirty="0" smtClean="0">
                <a:solidFill>
                  <a:schemeClr val="tx1"/>
                </a:solidFill>
                <a:effectLst/>
                <a:latin typeface="+mn-lt"/>
                <a:ea typeface="+mn-ea"/>
                <a:cs typeface="+mn-cs"/>
              </a:rPr>
              <a:t> 12.1, official resolution</a:t>
            </a:r>
          </a:p>
          <a:p>
            <a:pPr fontAlgn="base"/>
            <a:r>
              <a:rPr lang="en-US" sz="1000" b="1" kern="1200" dirty="0" smtClean="0">
                <a:solidFill>
                  <a:schemeClr val="tx1"/>
                </a:solidFill>
                <a:effectLst/>
                <a:latin typeface="+mn-lt"/>
                <a:ea typeface="+mn-ea"/>
                <a:cs typeface="+mn-cs"/>
              </a:rPr>
              <a:t>Subtest: </a:t>
            </a:r>
            <a:r>
              <a:rPr lang="en-US" sz="1000" kern="1200" dirty="0" smtClean="0">
                <a:solidFill>
                  <a:schemeClr val="tx1"/>
                </a:solidFill>
                <a:effectLst/>
                <a:latin typeface="+mn-lt"/>
                <a:ea typeface="+mn-ea"/>
                <a:cs typeface="+mn-cs"/>
              </a:rPr>
              <a:t>maya-04</a:t>
            </a:r>
          </a:p>
          <a:p>
            <a:pPr fontAlgn="base"/>
            <a:r>
              <a:rPr lang="en-US" sz="1000" b="1" kern="1200" dirty="0" smtClean="0">
                <a:solidFill>
                  <a:schemeClr val="tx1"/>
                </a:solidFill>
                <a:effectLst/>
                <a:latin typeface="+mn-lt"/>
                <a:ea typeface="+mn-ea"/>
                <a:cs typeface="+mn-cs"/>
              </a:rPr>
              <a:t>AMD WX4100 Composite maya-04</a:t>
            </a:r>
            <a:r>
              <a:rPr lang="en-US" sz="1000" kern="1200" dirty="0" smtClean="0">
                <a:solidFill>
                  <a:schemeClr val="tx1"/>
                </a:solidFill>
                <a:effectLst/>
                <a:latin typeface="+mn-lt"/>
                <a:ea typeface="+mn-ea"/>
                <a:cs typeface="+mn-cs"/>
              </a:rPr>
              <a:t> </a:t>
            </a:r>
            <a:r>
              <a:rPr lang="en-US" sz="1000" b="1" kern="1200" dirty="0" smtClean="0">
                <a:solidFill>
                  <a:schemeClr val="tx1"/>
                </a:solidFill>
                <a:effectLst/>
                <a:latin typeface="+mn-lt"/>
                <a:ea typeface="+mn-ea"/>
                <a:cs typeface="+mn-cs"/>
              </a:rPr>
              <a:t>score: </a:t>
            </a:r>
            <a:r>
              <a:rPr lang="en-US" sz="1000" kern="1200" dirty="0" smtClean="0">
                <a:solidFill>
                  <a:schemeClr val="tx1"/>
                </a:solidFill>
                <a:effectLst/>
                <a:latin typeface="+mn-lt"/>
                <a:ea typeface="+mn-ea"/>
                <a:cs typeface="+mn-cs"/>
              </a:rPr>
              <a:t>44.75</a:t>
            </a:r>
          </a:p>
          <a:p>
            <a:pPr fontAlgn="base"/>
            <a:r>
              <a:rPr lang="en-US" sz="1000" b="1" kern="1200" dirty="0" err="1" smtClean="0">
                <a:solidFill>
                  <a:schemeClr val="tx1"/>
                </a:solidFill>
                <a:effectLst/>
                <a:latin typeface="+mn-lt"/>
                <a:ea typeface="+mn-ea"/>
                <a:cs typeface="+mn-cs"/>
              </a:rPr>
              <a:t>Nvidia</a:t>
            </a:r>
            <a:r>
              <a:rPr lang="en-US" sz="1000" b="1" kern="1200" dirty="0" smtClean="0">
                <a:solidFill>
                  <a:schemeClr val="tx1"/>
                </a:solidFill>
                <a:effectLst/>
                <a:latin typeface="+mn-lt"/>
                <a:ea typeface="+mn-ea"/>
                <a:cs typeface="+mn-cs"/>
              </a:rPr>
              <a:t> </a:t>
            </a:r>
            <a:r>
              <a:rPr lang="en-US" sz="1000" b="1" kern="1200" dirty="0" err="1" smtClean="0">
                <a:solidFill>
                  <a:schemeClr val="tx1"/>
                </a:solidFill>
                <a:effectLst/>
                <a:latin typeface="+mn-lt"/>
                <a:ea typeface="+mn-ea"/>
                <a:cs typeface="+mn-cs"/>
              </a:rPr>
              <a:t>Quadro</a:t>
            </a:r>
            <a:r>
              <a:rPr lang="en-US" sz="1000" b="1" kern="1200" dirty="0" smtClean="0">
                <a:solidFill>
                  <a:schemeClr val="tx1"/>
                </a:solidFill>
                <a:effectLst/>
                <a:latin typeface="+mn-lt"/>
                <a:ea typeface="+mn-ea"/>
                <a:cs typeface="+mn-cs"/>
              </a:rPr>
              <a:t> K1200 Composite maya-04</a:t>
            </a:r>
            <a:r>
              <a:rPr lang="en-US" sz="1000" kern="1200" dirty="0" smtClean="0">
                <a:solidFill>
                  <a:schemeClr val="tx1"/>
                </a:solidFill>
                <a:effectLst/>
                <a:latin typeface="+mn-lt"/>
                <a:ea typeface="+mn-ea"/>
                <a:cs typeface="+mn-cs"/>
              </a:rPr>
              <a:t> </a:t>
            </a:r>
            <a:r>
              <a:rPr lang="en-US" sz="1000" b="1" kern="1200" dirty="0" smtClean="0">
                <a:solidFill>
                  <a:schemeClr val="tx1"/>
                </a:solidFill>
                <a:effectLst/>
                <a:latin typeface="+mn-lt"/>
                <a:ea typeface="+mn-ea"/>
                <a:cs typeface="+mn-cs"/>
              </a:rPr>
              <a:t>score: </a:t>
            </a:r>
            <a:r>
              <a:rPr lang="en-US" sz="1000" kern="1200" dirty="0" smtClean="0">
                <a:solidFill>
                  <a:schemeClr val="tx1"/>
                </a:solidFill>
                <a:effectLst/>
                <a:latin typeface="+mn-lt"/>
                <a:ea typeface="+mn-ea"/>
                <a:cs typeface="+mn-cs"/>
              </a:rPr>
              <a:t>30.64</a:t>
            </a:r>
          </a:p>
          <a:p>
            <a:pPr fontAlgn="base"/>
            <a:r>
              <a:rPr lang="en-US" sz="1000" b="1" kern="1200" dirty="0" smtClean="0">
                <a:solidFill>
                  <a:schemeClr val="tx1"/>
                </a:solidFill>
                <a:effectLst/>
                <a:latin typeface="+mn-lt"/>
                <a:ea typeface="+mn-ea"/>
                <a:cs typeface="+mn-cs"/>
              </a:rPr>
              <a:t>Performance Differential: </a:t>
            </a:r>
            <a:r>
              <a:rPr lang="en-US" sz="1000" kern="1200" dirty="0" smtClean="0">
                <a:solidFill>
                  <a:schemeClr val="tx1"/>
                </a:solidFill>
                <a:effectLst/>
                <a:latin typeface="+mn-lt"/>
                <a:ea typeface="+mn-ea"/>
                <a:cs typeface="+mn-cs"/>
              </a:rPr>
              <a:t>44.75/30.64 = ~46.05% faster on AMD</a:t>
            </a:r>
          </a:p>
          <a:p>
            <a:pPr fontAlgn="base"/>
            <a:r>
              <a:rPr lang="en-US" sz="1000" kern="1200" dirty="0" smtClean="0">
                <a:solidFill>
                  <a:schemeClr val="tx1"/>
                </a:solidFill>
                <a:effectLst/>
                <a:latin typeface="+mn-lt"/>
                <a:ea typeface="+mn-ea"/>
                <a:cs typeface="+mn-cs"/>
              </a:rPr>
              <a:t>RPW-12</a:t>
            </a:r>
          </a:p>
          <a:p>
            <a:endParaRPr lang="en-US" dirty="0"/>
          </a:p>
        </p:txBody>
      </p:sp>
      <p:sp>
        <p:nvSpPr>
          <p:cNvPr id="4" name="Slide Number Placeholder 3"/>
          <p:cNvSpPr>
            <a:spLocks noGrp="1"/>
          </p:cNvSpPr>
          <p:nvPr>
            <p:ph type="sldNum" sz="quarter" idx="10"/>
          </p:nvPr>
        </p:nvSpPr>
        <p:spPr/>
        <p:txBody>
          <a:bodyPr/>
          <a:lstStyle/>
          <a:p>
            <a:fld id="{8BA538DF-8137-40F1-92D6-A298F2A5FAC5}" type="slidenum">
              <a:rPr lang="en-US" smtClean="0"/>
              <a:pPr/>
              <a:t>23</a:t>
            </a:fld>
            <a:endParaRPr lang="en-US"/>
          </a:p>
        </p:txBody>
      </p:sp>
    </p:spTree>
    <p:extLst>
      <p:ext uri="{BB962C8B-B14F-4D97-AF65-F5344CB8AC3E}">
        <p14:creationId xmlns:p14="http://schemas.microsoft.com/office/powerpoint/2010/main" val="34300128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ltLang="en-US" dirty="0">
                <a:ea typeface="ＭＳ Ｐゴシック" panose="020B0600070205080204" pitchFamily="34" charset="-128"/>
              </a:rPr>
              <a:t>Add the MSRPs</a:t>
            </a:r>
          </a:p>
        </p:txBody>
      </p:sp>
      <p:sp>
        <p:nvSpPr>
          <p:cNvPr id="4" name="Slide Number Placeholder 3"/>
          <p:cNvSpPr>
            <a:spLocks noGrp="1"/>
          </p:cNvSpPr>
          <p:nvPr>
            <p:ph type="sldNum" sz="quarter" idx="10"/>
          </p:nvPr>
        </p:nvSpPr>
        <p:spPr/>
        <p:txBody>
          <a:bodyPr/>
          <a:lstStyle/>
          <a:p>
            <a:fld id="{8BA538DF-8137-40F1-92D6-A298F2A5FAC5}" type="slidenum">
              <a:rPr lang="en-US" smtClean="0"/>
              <a:pPr/>
              <a:t>24</a:t>
            </a:fld>
            <a:endParaRPr lang="en-US"/>
          </a:p>
        </p:txBody>
      </p:sp>
    </p:spTree>
    <p:extLst>
      <p:ext uri="{BB962C8B-B14F-4D97-AF65-F5344CB8AC3E}">
        <p14:creationId xmlns:p14="http://schemas.microsoft.com/office/powerpoint/2010/main" val="18651597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baseline="0" dirty="0"/>
          </a:p>
        </p:txBody>
      </p:sp>
      <p:sp>
        <p:nvSpPr>
          <p:cNvPr id="4" name="Slide Number Placeholder 3"/>
          <p:cNvSpPr>
            <a:spLocks noGrp="1"/>
          </p:cNvSpPr>
          <p:nvPr>
            <p:ph type="sldNum" sz="quarter" idx="10"/>
          </p:nvPr>
        </p:nvSpPr>
        <p:spPr/>
        <p:txBody>
          <a:bodyPr/>
          <a:lstStyle/>
          <a:p>
            <a:fld id="{8BA538DF-8137-40F1-92D6-A298F2A5FAC5}" type="slidenum">
              <a:rPr lang="en-US" smtClean="0"/>
              <a:pPr/>
              <a:t>25</a:t>
            </a:fld>
            <a:endParaRPr lang="en-US"/>
          </a:p>
        </p:txBody>
      </p:sp>
    </p:spTree>
    <p:extLst>
      <p:ext uri="{BB962C8B-B14F-4D97-AF65-F5344CB8AC3E}">
        <p14:creationId xmlns:p14="http://schemas.microsoft.com/office/powerpoint/2010/main" val="22011837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Effra Light" panose="020B0403020203020204"/>
              </a:rPr>
              <a:t>Starting with this Radeon Pro WHQL 16.10 driver, AMD is making a commitment to release Enterprise Driver updates to both end-users and OEMs on the 2</a:t>
            </a:r>
            <a:r>
              <a:rPr lang="en-US" baseline="30000" dirty="0">
                <a:latin typeface="Effra Light" panose="020B0403020203020204"/>
              </a:rPr>
              <a:t>nd</a:t>
            </a:r>
            <a:r>
              <a:rPr lang="en-US" dirty="0">
                <a:latin typeface="Effra Light" panose="020B0403020203020204"/>
              </a:rPr>
              <a:t> Tuesday of each quarter.</a:t>
            </a:r>
          </a:p>
          <a:p>
            <a:r>
              <a:rPr lang="en-US" dirty="0">
                <a:latin typeface="Effra Light" panose="020B0403020203020204"/>
              </a:rPr>
              <a:t>The Enterprise Driver Program updates will include industry-leading stability and performance, new productivity features, and prioritized support.</a:t>
            </a:r>
          </a:p>
          <a:p>
            <a:r>
              <a:rPr lang="en-US" dirty="0">
                <a:latin typeface="Effra Light" panose="020B0403020203020204"/>
              </a:rPr>
              <a:t>Forward compatibility ready for Windows 10 and Radeon Pro Polaris-powered hardware.</a:t>
            </a:r>
          </a:p>
          <a:p>
            <a:r>
              <a:rPr lang="en-US" dirty="0">
                <a:latin typeface="Effra Light" panose="020B0403020203020204"/>
              </a:rPr>
              <a:t>In between quarters, Production Driver releases will add new features while continuing to provide the same industry-leading stability &amp; performance for Professionals who need access to the latest Radeon Pro technologies.</a:t>
            </a:r>
          </a:p>
          <a:p>
            <a:endParaRPr lang="en-US" dirty="0"/>
          </a:p>
        </p:txBody>
      </p:sp>
      <p:sp>
        <p:nvSpPr>
          <p:cNvPr id="4" name="Slide Number Placeholder 3"/>
          <p:cNvSpPr>
            <a:spLocks noGrp="1"/>
          </p:cNvSpPr>
          <p:nvPr>
            <p:ph type="sldNum" sz="quarter" idx="10"/>
          </p:nvPr>
        </p:nvSpPr>
        <p:spPr/>
        <p:txBody>
          <a:bodyPr/>
          <a:lstStyle/>
          <a:p>
            <a:fld id="{8BA538DF-8137-40F1-92D6-A298F2A5FAC5}" type="slidenum">
              <a:rPr lang="en-US" smtClean="0"/>
              <a:pPr/>
              <a:t>26</a:t>
            </a:fld>
            <a:endParaRPr lang="en-US"/>
          </a:p>
        </p:txBody>
      </p:sp>
    </p:spTree>
    <p:extLst>
      <p:ext uri="{BB962C8B-B14F-4D97-AF65-F5344CB8AC3E}">
        <p14:creationId xmlns:p14="http://schemas.microsoft.com/office/powerpoint/2010/main" val="23665559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Effra Light" panose="020B0403020203020204"/>
              </a:rPr>
              <a:t>Allows content creators to view their work in VR in applications like Maya (via 3</a:t>
            </a:r>
            <a:r>
              <a:rPr lang="en-US" baseline="30000" dirty="0">
                <a:latin typeface="Effra Light" panose="020B0403020203020204"/>
              </a:rPr>
              <a:t>rd</a:t>
            </a:r>
            <a:r>
              <a:rPr lang="en-US" dirty="0">
                <a:latin typeface="Effra Light" panose="020B0403020203020204"/>
              </a:rPr>
              <a:t>-party plug-in), </a:t>
            </a:r>
            <a:r>
              <a:rPr lang="en-US" dirty="0">
                <a:solidFill>
                  <a:schemeClr val="bg2"/>
                </a:solidFill>
                <a:latin typeface="Effra Light" panose="020B0403020203020204"/>
              </a:rPr>
              <a:t>Autodesk’s VRED™ 3D visualization software and the </a:t>
            </a:r>
            <a:r>
              <a:rPr lang="en-US" dirty="0">
                <a:latin typeface="Effra Light" panose="020B0403020203020204"/>
              </a:rPr>
              <a:t>VR functionality of </a:t>
            </a:r>
            <a:r>
              <a:rPr lang="en-US" dirty="0" err="1">
                <a:latin typeface="Effra Light" panose="020B0403020203020204"/>
              </a:rPr>
              <a:t>Dassault</a:t>
            </a:r>
            <a:r>
              <a:rPr lang="en-US" dirty="0">
                <a:latin typeface="Effra Light" panose="020B0403020203020204"/>
              </a:rPr>
              <a:t> </a:t>
            </a:r>
            <a:r>
              <a:rPr lang="en-US" dirty="0" err="1">
                <a:latin typeface="Effra Light" panose="020B0403020203020204"/>
              </a:rPr>
              <a:t>Systèmes</a:t>
            </a:r>
            <a:r>
              <a:rPr lang="en-US" dirty="0">
                <a:latin typeface="Effra Light" panose="020B0403020203020204"/>
              </a:rPr>
              <a:t> 3DEXPERIENCE platform.</a:t>
            </a:r>
          </a:p>
          <a:p>
            <a:r>
              <a:rPr lang="en-US" dirty="0">
                <a:latin typeface="Effra Light" panose="020B0403020203020204"/>
              </a:rPr>
              <a:t>Ready for the Q4 release of upcoming revolutionary tools like the Unity VR Editor and Unreal Engine VR Editor.</a:t>
            </a:r>
          </a:p>
          <a:p>
            <a:r>
              <a:rPr lang="en-US" dirty="0">
                <a:latin typeface="Effra Light" panose="020B0403020203020204"/>
              </a:rPr>
              <a:t>VR and 360-video content creators no longer need to use separate hardware to view their content while working on it.</a:t>
            </a:r>
          </a:p>
          <a:p>
            <a:pPr marL="0" indent="0">
              <a:buNone/>
            </a:pPr>
            <a:r>
              <a:rPr lang="en-US" sz="2000" b="1" dirty="0">
                <a:latin typeface="Effra Light" panose="020B0403020203020204"/>
              </a:rPr>
              <a:t>Features</a:t>
            </a:r>
          </a:p>
          <a:p>
            <a:pPr lvl="1"/>
            <a:r>
              <a:rPr lang="en-US" sz="1800" dirty="0">
                <a:latin typeface="Effra Light" panose="020B0403020203020204"/>
              </a:rPr>
              <a:t>Support for VR HMD’s on VR Ready Creator hardware.</a:t>
            </a:r>
          </a:p>
          <a:p>
            <a:endParaRPr lang="en-US" dirty="0"/>
          </a:p>
        </p:txBody>
      </p:sp>
      <p:sp>
        <p:nvSpPr>
          <p:cNvPr id="4" name="Slide Number Placeholder 3"/>
          <p:cNvSpPr>
            <a:spLocks noGrp="1"/>
          </p:cNvSpPr>
          <p:nvPr>
            <p:ph type="sldNum" sz="quarter" idx="10"/>
          </p:nvPr>
        </p:nvSpPr>
        <p:spPr/>
        <p:txBody>
          <a:bodyPr/>
          <a:lstStyle/>
          <a:p>
            <a:fld id="{8BA538DF-8137-40F1-92D6-A298F2A5FAC5}" type="slidenum">
              <a:rPr lang="en-US" smtClean="0"/>
              <a:pPr/>
              <a:t>31</a:t>
            </a:fld>
            <a:endParaRPr lang="en-US"/>
          </a:p>
        </p:txBody>
      </p:sp>
    </p:spTree>
    <p:extLst>
      <p:ext uri="{BB962C8B-B14F-4D97-AF65-F5344CB8AC3E}">
        <p14:creationId xmlns:p14="http://schemas.microsoft.com/office/powerpoint/2010/main" val="42665854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baseline="0" dirty="0"/>
          </a:p>
        </p:txBody>
      </p:sp>
      <p:sp>
        <p:nvSpPr>
          <p:cNvPr id="4" name="Slide Number Placeholder 3"/>
          <p:cNvSpPr>
            <a:spLocks noGrp="1"/>
          </p:cNvSpPr>
          <p:nvPr>
            <p:ph type="sldNum" sz="quarter" idx="10"/>
          </p:nvPr>
        </p:nvSpPr>
        <p:spPr/>
        <p:txBody>
          <a:bodyPr/>
          <a:lstStyle/>
          <a:p>
            <a:fld id="{8BA538DF-8137-40F1-92D6-A298F2A5FAC5}" type="slidenum">
              <a:rPr lang="en-US" smtClean="0"/>
              <a:pPr/>
              <a:t>36</a:t>
            </a:fld>
            <a:endParaRPr lang="en-US"/>
          </a:p>
        </p:txBody>
      </p:sp>
    </p:spTree>
    <p:extLst>
      <p:ext uri="{BB962C8B-B14F-4D97-AF65-F5344CB8AC3E}">
        <p14:creationId xmlns:p14="http://schemas.microsoft.com/office/powerpoint/2010/main" val="32156484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baseline="0" dirty="0"/>
          </a:p>
        </p:txBody>
      </p:sp>
      <p:sp>
        <p:nvSpPr>
          <p:cNvPr id="4" name="Slide Number Placeholder 3"/>
          <p:cNvSpPr>
            <a:spLocks noGrp="1"/>
          </p:cNvSpPr>
          <p:nvPr>
            <p:ph type="sldNum" sz="quarter" idx="10"/>
          </p:nvPr>
        </p:nvSpPr>
        <p:spPr/>
        <p:txBody>
          <a:bodyPr/>
          <a:lstStyle/>
          <a:p>
            <a:fld id="{8BA538DF-8137-40F1-92D6-A298F2A5FAC5}" type="slidenum">
              <a:rPr lang="en-US" smtClean="0"/>
              <a:pPr/>
              <a:t>37</a:t>
            </a:fld>
            <a:endParaRPr lang="en-US"/>
          </a:p>
        </p:txBody>
      </p:sp>
    </p:spTree>
    <p:extLst>
      <p:ext uri="{BB962C8B-B14F-4D97-AF65-F5344CB8AC3E}">
        <p14:creationId xmlns:p14="http://schemas.microsoft.com/office/powerpoint/2010/main" val="7380195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baseline="0" dirty="0"/>
          </a:p>
        </p:txBody>
      </p:sp>
      <p:sp>
        <p:nvSpPr>
          <p:cNvPr id="4" name="Slide Number Placeholder 3"/>
          <p:cNvSpPr>
            <a:spLocks noGrp="1"/>
          </p:cNvSpPr>
          <p:nvPr>
            <p:ph type="sldNum" sz="quarter" idx="10"/>
          </p:nvPr>
        </p:nvSpPr>
        <p:spPr/>
        <p:txBody>
          <a:bodyPr/>
          <a:lstStyle/>
          <a:p>
            <a:fld id="{8BA538DF-8137-40F1-92D6-A298F2A5FAC5}" type="slidenum">
              <a:rPr lang="en-US" smtClean="0"/>
              <a:pPr/>
              <a:t>38</a:t>
            </a:fld>
            <a:endParaRPr lang="en-US"/>
          </a:p>
        </p:txBody>
      </p:sp>
    </p:spTree>
    <p:extLst>
      <p:ext uri="{BB962C8B-B14F-4D97-AF65-F5344CB8AC3E}">
        <p14:creationId xmlns:p14="http://schemas.microsoft.com/office/powerpoint/2010/main" val="23228602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A538DF-8137-40F1-92D6-A298F2A5FAC5}" type="slidenum">
              <a:rPr lang="en-US" smtClean="0"/>
              <a:pPr/>
              <a:t>39</a:t>
            </a:fld>
            <a:endParaRPr lang="en-US"/>
          </a:p>
        </p:txBody>
      </p:sp>
    </p:spTree>
    <p:extLst>
      <p:ext uri="{BB962C8B-B14F-4D97-AF65-F5344CB8AC3E}">
        <p14:creationId xmlns:p14="http://schemas.microsoft.com/office/powerpoint/2010/main" val="30889647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baseline="0" dirty="0"/>
          </a:p>
        </p:txBody>
      </p:sp>
      <p:sp>
        <p:nvSpPr>
          <p:cNvPr id="4" name="Slide Number Placeholder 3"/>
          <p:cNvSpPr>
            <a:spLocks noGrp="1"/>
          </p:cNvSpPr>
          <p:nvPr>
            <p:ph type="sldNum" sz="quarter" idx="10"/>
          </p:nvPr>
        </p:nvSpPr>
        <p:spPr/>
        <p:txBody>
          <a:bodyPr/>
          <a:lstStyle/>
          <a:p>
            <a:fld id="{8BA538DF-8137-40F1-92D6-A298F2A5FAC5}" type="slidenum">
              <a:rPr lang="en-US" smtClean="0"/>
              <a:pPr/>
              <a:t>3</a:t>
            </a:fld>
            <a:endParaRPr lang="en-US"/>
          </a:p>
        </p:txBody>
      </p:sp>
    </p:spTree>
    <p:extLst>
      <p:ext uri="{BB962C8B-B14F-4D97-AF65-F5344CB8AC3E}">
        <p14:creationId xmlns:p14="http://schemas.microsoft.com/office/powerpoint/2010/main" val="17502466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A538DF-8137-40F1-92D6-A298F2A5FAC5}" type="slidenum">
              <a:rPr lang="en-US" smtClean="0"/>
              <a:pPr/>
              <a:t>40</a:t>
            </a:fld>
            <a:endParaRPr lang="en-US"/>
          </a:p>
        </p:txBody>
      </p:sp>
    </p:spTree>
    <p:extLst>
      <p:ext uri="{BB962C8B-B14F-4D97-AF65-F5344CB8AC3E}">
        <p14:creationId xmlns:p14="http://schemas.microsoft.com/office/powerpoint/2010/main" val="35760603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BA538DF-8137-40F1-92D6-A298F2A5FAC5}" type="slidenum">
              <a:rPr lang="en-US" smtClean="0"/>
              <a:pPr/>
              <a:t>41</a:t>
            </a:fld>
            <a:endParaRPr lang="en-US"/>
          </a:p>
        </p:txBody>
      </p:sp>
    </p:spTree>
    <p:extLst>
      <p:ext uri="{BB962C8B-B14F-4D97-AF65-F5344CB8AC3E}">
        <p14:creationId xmlns:p14="http://schemas.microsoft.com/office/powerpoint/2010/main" val="34243351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8BA538DF-8137-40F1-92D6-A298F2A5FAC5}" type="slidenum">
              <a:rPr lang="en-US" smtClean="0"/>
              <a:pPr/>
              <a:t>42</a:t>
            </a:fld>
            <a:endParaRPr lang="en-US"/>
          </a:p>
        </p:txBody>
      </p:sp>
    </p:spTree>
    <p:extLst>
      <p:ext uri="{BB962C8B-B14F-4D97-AF65-F5344CB8AC3E}">
        <p14:creationId xmlns:p14="http://schemas.microsoft.com/office/powerpoint/2010/main" val="28724744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baseline="0" dirty="0"/>
          </a:p>
        </p:txBody>
      </p:sp>
      <p:sp>
        <p:nvSpPr>
          <p:cNvPr id="4" name="Slide Number Placeholder 3"/>
          <p:cNvSpPr>
            <a:spLocks noGrp="1"/>
          </p:cNvSpPr>
          <p:nvPr>
            <p:ph type="sldNum" sz="quarter" idx="10"/>
          </p:nvPr>
        </p:nvSpPr>
        <p:spPr/>
        <p:txBody>
          <a:bodyPr/>
          <a:lstStyle/>
          <a:p>
            <a:fld id="{8BA538DF-8137-40F1-92D6-A298F2A5FAC5}" type="slidenum">
              <a:rPr lang="en-US" smtClean="0"/>
              <a:pPr/>
              <a:t>43</a:t>
            </a:fld>
            <a:endParaRPr lang="en-US"/>
          </a:p>
        </p:txBody>
      </p:sp>
    </p:spTree>
    <p:extLst>
      <p:ext uri="{BB962C8B-B14F-4D97-AF65-F5344CB8AC3E}">
        <p14:creationId xmlns:p14="http://schemas.microsoft.com/office/powerpoint/2010/main" val="41958043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Effra Light" panose="020B0403020203020204"/>
              </a:rPr>
              <a:t>Radeon Rays (formerly AMD Fire​Rays) is a high efficiency, high performance GPU accelerated ray tracing software.</a:t>
            </a:r>
          </a:p>
          <a:p>
            <a:r>
              <a:rPr lang="en-US" dirty="0">
                <a:latin typeface="Effra Light" panose="020B0403020203020204"/>
              </a:rPr>
              <a:t>Radeon Rays powers AMD technology like </a:t>
            </a:r>
            <a:r>
              <a:rPr lang="en-US" dirty="0" err="1">
                <a:latin typeface="Effra Light" panose="020B0403020203020204"/>
              </a:rPr>
              <a:t>TrueAudio</a:t>
            </a:r>
            <a:r>
              <a:rPr lang="en-US" dirty="0">
                <a:latin typeface="Effra Light" panose="020B0403020203020204"/>
              </a:rPr>
              <a:t> Next.</a:t>
            </a:r>
          </a:p>
          <a:p>
            <a:r>
              <a:rPr lang="en-US" dirty="0">
                <a:latin typeface="Effra Light" panose="020B0403020203020204"/>
              </a:rPr>
              <a:t>No-cost, open source, and license-free.</a:t>
            </a:r>
          </a:p>
          <a:p>
            <a:pPr marL="0" indent="0">
              <a:buNone/>
            </a:pPr>
            <a:r>
              <a:rPr lang="en-US" sz="2000" b="1" dirty="0">
                <a:latin typeface="Effra Light" panose="020B0403020203020204"/>
              </a:rPr>
              <a:t>Features</a:t>
            </a:r>
          </a:p>
          <a:p>
            <a:pPr lvl="1"/>
            <a:r>
              <a:rPr lang="en-US" sz="1800" dirty="0">
                <a:latin typeface="Effra Light" panose="020B0403020203020204"/>
              </a:rPr>
              <a:t>Part of the </a:t>
            </a:r>
            <a:r>
              <a:rPr lang="en-US" sz="1800" dirty="0" err="1">
                <a:latin typeface="Effra Light" panose="020B0403020203020204"/>
              </a:rPr>
              <a:t>GPUOpen</a:t>
            </a:r>
            <a:r>
              <a:rPr lang="en-US" sz="1800" dirty="0">
                <a:latin typeface="Effra Light" panose="020B0403020203020204"/>
              </a:rPr>
              <a:t> initiative.</a:t>
            </a:r>
          </a:p>
          <a:p>
            <a:pPr lvl="1"/>
            <a:r>
              <a:rPr lang="en-US" sz="1800" dirty="0">
                <a:latin typeface="Effra Light" panose="020B0403020203020204"/>
              </a:rPr>
              <a:t>Radeon Rays works with a variety of low-level APIs including OpenCL.</a:t>
            </a:r>
          </a:p>
          <a:p>
            <a:pPr marL="0" indent="0">
              <a:buNone/>
            </a:pPr>
            <a:endParaRPr lang="en-US" baseline="0" dirty="0"/>
          </a:p>
        </p:txBody>
      </p:sp>
      <p:sp>
        <p:nvSpPr>
          <p:cNvPr id="4" name="Slide Number Placeholder 3"/>
          <p:cNvSpPr>
            <a:spLocks noGrp="1"/>
          </p:cNvSpPr>
          <p:nvPr>
            <p:ph type="sldNum" sz="quarter" idx="10"/>
          </p:nvPr>
        </p:nvSpPr>
        <p:spPr/>
        <p:txBody>
          <a:bodyPr/>
          <a:lstStyle/>
          <a:p>
            <a:fld id="{8BA538DF-8137-40F1-92D6-A298F2A5FAC5}" type="slidenum">
              <a:rPr lang="en-US" smtClean="0"/>
              <a:pPr/>
              <a:t>44</a:t>
            </a:fld>
            <a:endParaRPr lang="en-US"/>
          </a:p>
        </p:txBody>
      </p:sp>
    </p:spTree>
    <p:extLst>
      <p:ext uri="{BB962C8B-B14F-4D97-AF65-F5344CB8AC3E}">
        <p14:creationId xmlns:p14="http://schemas.microsoft.com/office/powerpoint/2010/main" val="25731599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Effra Light" panose="020B0403020203020204"/>
              </a:rPr>
              <a:t>Radeon </a:t>
            </a:r>
            <a:r>
              <a:rPr lang="en-US" dirty="0" err="1">
                <a:latin typeface="Effra Light" panose="020B0403020203020204"/>
              </a:rPr>
              <a:t>ProRender</a:t>
            </a:r>
            <a:r>
              <a:rPr lang="en-US" dirty="0">
                <a:latin typeface="Effra Light" panose="020B0403020203020204"/>
              </a:rPr>
              <a:t> is a powerful physically-based rendering engine that enables creative professionals to produce stunningly photorealistic images</a:t>
            </a:r>
          </a:p>
          <a:p>
            <a:r>
              <a:rPr lang="en-US" dirty="0">
                <a:latin typeface="Effra Light" panose="020B0403020203020204"/>
              </a:rPr>
              <a:t>Radeon </a:t>
            </a:r>
            <a:r>
              <a:rPr lang="en-US" dirty="0" err="1">
                <a:latin typeface="Effra Light" panose="020B0403020203020204"/>
              </a:rPr>
              <a:t>ProRender</a:t>
            </a:r>
            <a:r>
              <a:rPr lang="en-US" dirty="0">
                <a:latin typeface="Effra Light" panose="020B0403020203020204"/>
              </a:rPr>
              <a:t> plug-ins are now available for a broad selection of leading 3D content creation tools.</a:t>
            </a:r>
          </a:p>
          <a:p>
            <a:pPr marL="0" indent="0">
              <a:buNone/>
            </a:pPr>
            <a:endParaRPr lang="en-US" baseline="0" dirty="0"/>
          </a:p>
        </p:txBody>
      </p:sp>
      <p:sp>
        <p:nvSpPr>
          <p:cNvPr id="4" name="Slide Number Placeholder 3"/>
          <p:cNvSpPr>
            <a:spLocks noGrp="1"/>
          </p:cNvSpPr>
          <p:nvPr>
            <p:ph type="sldNum" sz="quarter" idx="10"/>
          </p:nvPr>
        </p:nvSpPr>
        <p:spPr/>
        <p:txBody>
          <a:bodyPr/>
          <a:lstStyle/>
          <a:p>
            <a:fld id="{8BA538DF-8137-40F1-92D6-A298F2A5FAC5}" type="slidenum">
              <a:rPr lang="en-US" smtClean="0"/>
              <a:pPr/>
              <a:t>45</a:t>
            </a:fld>
            <a:endParaRPr lang="en-US"/>
          </a:p>
        </p:txBody>
      </p:sp>
    </p:spTree>
    <p:extLst>
      <p:ext uri="{BB962C8B-B14F-4D97-AF65-F5344CB8AC3E}">
        <p14:creationId xmlns:p14="http://schemas.microsoft.com/office/powerpoint/2010/main" val="1400149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2000" b="1" dirty="0">
                <a:latin typeface="Effra Light" panose="020B0403020203020204"/>
              </a:rPr>
              <a:t>Features</a:t>
            </a:r>
          </a:p>
          <a:p>
            <a:pPr lvl="1"/>
            <a:r>
              <a:rPr lang="en-US" sz="1800" dirty="0">
                <a:latin typeface="Effra Light" panose="020B0403020203020204"/>
              </a:rPr>
              <a:t>Already available plug-ins for Autodesk 3ds Max and Maya, Rhino and SOLIDWORKS.</a:t>
            </a:r>
          </a:p>
          <a:p>
            <a:pPr lvl="1"/>
            <a:r>
              <a:rPr lang="en-US" sz="1800" dirty="0">
                <a:latin typeface="Effra Light" panose="020B0403020203020204"/>
              </a:rPr>
              <a:t>Beta plug-in now available for </a:t>
            </a:r>
            <a:r>
              <a:rPr lang="en-US" sz="1800" dirty="0" err="1">
                <a:latin typeface="Effra Light" panose="020B0403020203020204"/>
              </a:rPr>
              <a:t>Maxon’s</a:t>
            </a:r>
            <a:r>
              <a:rPr lang="en-US" sz="1800" dirty="0">
                <a:latin typeface="Effra Light" panose="020B0403020203020204"/>
              </a:rPr>
              <a:t> Cinema 4D [TBD].</a:t>
            </a:r>
          </a:p>
          <a:p>
            <a:pPr marL="0" indent="0">
              <a:buNone/>
            </a:pPr>
            <a:endParaRPr lang="en-US" dirty="0"/>
          </a:p>
        </p:txBody>
      </p:sp>
      <p:sp>
        <p:nvSpPr>
          <p:cNvPr id="4" name="Slide Number Placeholder 3"/>
          <p:cNvSpPr>
            <a:spLocks noGrp="1"/>
          </p:cNvSpPr>
          <p:nvPr>
            <p:ph type="sldNum" sz="quarter" idx="10"/>
          </p:nvPr>
        </p:nvSpPr>
        <p:spPr/>
        <p:txBody>
          <a:bodyPr/>
          <a:lstStyle/>
          <a:p>
            <a:fld id="{8BA538DF-8137-40F1-92D6-A298F2A5FAC5}" type="slidenum">
              <a:rPr lang="en-US" smtClean="0"/>
              <a:pPr/>
              <a:t>46</a:t>
            </a:fld>
            <a:endParaRPr lang="en-US"/>
          </a:p>
        </p:txBody>
      </p:sp>
    </p:spTree>
    <p:extLst>
      <p:ext uri="{BB962C8B-B14F-4D97-AF65-F5344CB8AC3E}">
        <p14:creationId xmlns:p14="http://schemas.microsoft.com/office/powerpoint/2010/main" val="18521339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endParaRPr lang="en-US" sz="10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BA538DF-8137-40F1-92D6-A298F2A5FAC5}" type="slidenum">
              <a:rPr lang="en-US" smtClean="0"/>
              <a:pPr/>
              <a:t>47</a:t>
            </a:fld>
            <a:endParaRPr lang="en-US"/>
          </a:p>
        </p:txBody>
      </p:sp>
    </p:spTree>
    <p:extLst>
      <p:ext uri="{BB962C8B-B14F-4D97-AF65-F5344CB8AC3E}">
        <p14:creationId xmlns:p14="http://schemas.microsoft.com/office/powerpoint/2010/main" val="25348935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baseline="0" dirty="0"/>
          </a:p>
        </p:txBody>
      </p:sp>
      <p:sp>
        <p:nvSpPr>
          <p:cNvPr id="4" name="Slide Number Placeholder 3"/>
          <p:cNvSpPr>
            <a:spLocks noGrp="1"/>
          </p:cNvSpPr>
          <p:nvPr>
            <p:ph type="sldNum" sz="quarter" idx="10"/>
          </p:nvPr>
        </p:nvSpPr>
        <p:spPr/>
        <p:txBody>
          <a:bodyPr/>
          <a:lstStyle/>
          <a:p>
            <a:fld id="{8BA538DF-8137-40F1-92D6-A298F2A5FAC5}" type="slidenum">
              <a:rPr lang="en-US" smtClean="0">
                <a:solidFill>
                  <a:prstClr val="black"/>
                </a:solidFill>
                <a:latin typeface="Calibri" panose="020F0502020204030204"/>
              </a:rPr>
              <a:pPr/>
              <a:t>48</a:t>
            </a:fld>
            <a:endParaRPr lang="en-US">
              <a:solidFill>
                <a:prstClr val="black"/>
              </a:solidFill>
              <a:latin typeface="Calibri" panose="020F0502020204030204"/>
            </a:endParaRPr>
          </a:p>
        </p:txBody>
      </p:sp>
    </p:spTree>
    <p:extLst>
      <p:ext uri="{BB962C8B-B14F-4D97-AF65-F5344CB8AC3E}">
        <p14:creationId xmlns:p14="http://schemas.microsoft.com/office/powerpoint/2010/main" val="11787298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baseline="0" dirty="0"/>
          </a:p>
        </p:txBody>
      </p:sp>
      <p:sp>
        <p:nvSpPr>
          <p:cNvPr id="4" name="Slide Number Placeholder 3"/>
          <p:cNvSpPr>
            <a:spLocks noGrp="1"/>
          </p:cNvSpPr>
          <p:nvPr>
            <p:ph type="sldNum" sz="quarter" idx="10"/>
          </p:nvPr>
        </p:nvSpPr>
        <p:spPr/>
        <p:txBody>
          <a:bodyPr/>
          <a:lstStyle/>
          <a:p>
            <a:fld id="{8BA538DF-8137-40F1-92D6-A298F2A5FAC5}" type="slidenum">
              <a:rPr lang="en-US" smtClean="0"/>
              <a:pPr/>
              <a:t>49</a:t>
            </a:fld>
            <a:endParaRPr lang="en-US"/>
          </a:p>
        </p:txBody>
      </p:sp>
    </p:spTree>
    <p:extLst>
      <p:ext uri="{BB962C8B-B14F-4D97-AF65-F5344CB8AC3E}">
        <p14:creationId xmlns:p14="http://schemas.microsoft.com/office/powerpoint/2010/main" val="38441991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a:t>Some of these inflection points render NVs tens of millions of dollars and years of SW investment moot.  NV is reluctant to follow without compromising its current value props, or sinking its own SW revenue business.</a:t>
            </a:r>
          </a:p>
          <a:p>
            <a:pPr marL="0" indent="0">
              <a:buNone/>
            </a:pPr>
            <a:endParaRPr lang="en-US" baseline="0" dirty="0"/>
          </a:p>
          <a:p>
            <a:pPr marL="0" indent="0">
              <a:buNone/>
            </a:pPr>
            <a:r>
              <a:rPr lang="en-US" baseline="0" dirty="0"/>
              <a:t>VR:  our minds best in 3d spatial associations, rather than 3d manipulations on a 2d screen;</a:t>
            </a:r>
          </a:p>
          <a:p>
            <a:pPr marL="115888" indent="-115888">
              <a:buFontTx/>
              <a:buChar char="-"/>
            </a:pPr>
            <a:r>
              <a:rPr lang="en-US" baseline="0" dirty="0"/>
              <a:t>Able to catch problems before a physical prototype: </a:t>
            </a:r>
            <a:r>
              <a:rPr lang="en-US" baseline="0" dirty="0" err="1"/>
              <a:t>eg</a:t>
            </a:r>
            <a:r>
              <a:rPr lang="en-US" baseline="0" dirty="0"/>
              <a:t>. maintenance accessibility</a:t>
            </a:r>
          </a:p>
          <a:p>
            <a:pPr marL="115888" indent="-115888">
              <a:buFontTx/>
              <a:buChar char="-"/>
            </a:pPr>
            <a:r>
              <a:rPr lang="en-US" baseline="0" dirty="0"/>
              <a:t>Real Time Game Engines:  - earlier to use than rendering tools; functionality built in for immediate photorealistic immersion.  Made better decisions faster.</a:t>
            </a:r>
          </a:p>
          <a:p>
            <a:pPr marL="115888" indent="-115888">
              <a:buFontTx/>
              <a:buChar char="-"/>
            </a:pPr>
            <a:r>
              <a:rPr lang="en-US" baseline="0" dirty="0"/>
              <a:t>- Low Level APIs:  spurred along by game engines and VR in gaming space.  AMD’s advantages: mantle origins taking advantage of AMD architectures (asynchronous compute)</a:t>
            </a:r>
          </a:p>
          <a:p>
            <a:pPr marL="115888" indent="-115888">
              <a:buFontTx/>
              <a:buChar char="-"/>
            </a:pPr>
            <a:r>
              <a:rPr lang="en-US" baseline="0" dirty="0"/>
              <a:t>- Open Source:  non-proprietary.  Not locked into 3</a:t>
            </a:r>
            <a:r>
              <a:rPr lang="en-US" baseline="30000" dirty="0"/>
              <a:t>rd</a:t>
            </a:r>
            <a:r>
              <a:rPr lang="en-US" baseline="0" dirty="0"/>
              <a:t> party to provide bug fix, feature expansion, etc.  </a:t>
            </a:r>
            <a:r>
              <a:rPr lang="en-US" baseline="0" dirty="0" err="1"/>
              <a:t>Mulit</a:t>
            </a:r>
            <a:r>
              <a:rPr lang="en-US" baseline="0" dirty="0"/>
              <a:t>-platform a must</a:t>
            </a:r>
          </a:p>
          <a:p>
            <a:pPr marL="115888" indent="-115888">
              <a:buFontTx/>
              <a:buChar char="-"/>
            </a:pPr>
            <a:endParaRPr lang="en-US" baseline="0" dirty="0"/>
          </a:p>
        </p:txBody>
      </p:sp>
      <p:sp>
        <p:nvSpPr>
          <p:cNvPr id="4" name="Slide Number Placeholder 3"/>
          <p:cNvSpPr>
            <a:spLocks noGrp="1"/>
          </p:cNvSpPr>
          <p:nvPr>
            <p:ph type="sldNum" sz="quarter" idx="10"/>
          </p:nvPr>
        </p:nvSpPr>
        <p:spPr/>
        <p:txBody>
          <a:bodyPr/>
          <a:lstStyle/>
          <a:p>
            <a:fld id="{8BA538DF-8137-40F1-92D6-A298F2A5FAC5}" type="slidenum">
              <a:rPr lang="en-US" smtClean="0"/>
              <a:pPr/>
              <a:t>4</a:t>
            </a:fld>
            <a:endParaRPr lang="en-US"/>
          </a:p>
        </p:txBody>
      </p:sp>
    </p:spTree>
    <p:extLst>
      <p:ext uri="{BB962C8B-B14F-4D97-AF65-F5344CB8AC3E}">
        <p14:creationId xmlns:p14="http://schemas.microsoft.com/office/powerpoint/2010/main" val="2254840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baseline="0" dirty="0"/>
          </a:p>
        </p:txBody>
      </p:sp>
      <p:sp>
        <p:nvSpPr>
          <p:cNvPr id="4" name="Slide Number Placeholder 3"/>
          <p:cNvSpPr>
            <a:spLocks noGrp="1"/>
          </p:cNvSpPr>
          <p:nvPr>
            <p:ph type="sldNum" sz="quarter" idx="10"/>
          </p:nvPr>
        </p:nvSpPr>
        <p:spPr/>
        <p:txBody>
          <a:bodyPr/>
          <a:lstStyle/>
          <a:p>
            <a:fld id="{8BA538DF-8137-40F1-92D6-A298F2A5FAC5}" type="slidenum">
              <a:rPr lang="en-US" smtClean="0"/>
              <a:pPr/>
              <a:t>50</a:t>
            </a:fld>
            <a:endParaRPr lang="en-US"/>
          </a:p>
        </p:txBody>
      </p:sp>
    </p:spTree>
    <p:extLst>
      <p:ext uri="{BB962C8B-B14F-4D97-AF65-F5344CB8AC3E}">
        <p14:creationId xmlns:p14="http://schemas.microsoft.com/office/powerpoint/2010/main" val="41418615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baseline="0" dirty="0"/>
          </a:p>
        </p:txBody>
      </p:sp>
      <p:sp>
        <p:nvSpPr>
          <p:cNvPr id="4" name="Slide Number Placeholder 3"/>
          <p:cNvSpPr>
            <a:spLocks noGrp="1"/>
          </p:cNvSpPr>
          <p:nvPr>
            <p:ph type="sldNum" sz="quarter" idx="10"/>
          </p:nvPr>
        </p:nvSpPr>
        <p:spPr/>
        <p:txBody>
          <a:bodyPr/>
          <a:lstStyle/>
          <a:p>
            <a:fld id="{8BA538DF-8137-40F1-92D6-A298F2A5FAC5}" type="slidenum">
              <a:rPr lang="en-US" smtClean="0"/>
              <a:pPr/>
              <a:t>51</a:t>
            </a:fld>
            <a:endParaRPr lang="en-US"/>
          </a:p>
        </p:txBody>
      </p:sp>
    </p:spTree>
    <p:extLst>
      <p:ext uri="{BB962C8B-B14F-4D97-AF65-F5344CB8AC3E}">
        <p14:creationId xmlns:p14="http://schemas.microsoft.com/office/powerpoint/2010/main" val="29503888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baseline="0" dirty="0"/>
          </a:p>
        </p:txBody>
      </p:sp>
      <p:sp>
        <p:nvSpPr>
          <p:cNvPr id="4" name="Slide Number Placeholder 3"/>
          <p:cNvSpPr>
            <a:spLocks noGrp="1"/>
          </p:cNvSpPr>
          <p:nvPr>
            <p:ph type="sldNum" sz="quarter" idx="10"/>
          </p:nvPr>
        </p:nvSpPr>
        <p:spPr/>
        <p:txBody>
          <a:bodyPr/>
          <a:lstStyle/>
          <a:p>
            <a:fld id="{8BA538DF-8137-40F1-92D6-A298F2A5FAC5}" type="slidenum">
              <a:rPr lang="en-US" smtClean="0"/>
              <a:pPr/>
              <a:t>52</a:t>
            </a:fld>
            <a:endParaRPr lang="en-US"/>
          </a:p>
        </p:txBody>
      </p:sp>
    </p:spTree>
    <p:extLst>
      <p:ext uri="{BB962C8B-B14F-4D97-AF65-F5344CB8AC3E}">
        <p14:creationId xmlns:p14="http://schemas.microsoft.com/office/powerpoint/2010/main" val="23960279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33450">
              <a:buFont typeface="Wingdings 3" panose="05040102010807070707" pitchFamily="18" charset="2"/>
              <a:buNone/>
            </a:pPr>
            <a:endParaRPr lang="en-US" altLang="en-US" baseline="0" dirty="0">
              <a:ea typeface="ＭＳ Ｐゴシック" panose="020B0600070205080204" pitchFamily="34" charset="-128"/>
            </a:endParaRPr>
          </a:p>
        </p:txBody>
      </p:sp>
      <p:sp>
        <p:nvSpPr>
          <p:cNvPr id="4" name="Slide Number Placeholder 3"/>
          <p:cNvSpPr>
            <a:spLocks noGrp="1"/>
          </p:cNvSpPr>
          <p:nvPr>
            <p:ph type="sldNum" sz="quarter" idx="10"/>
          </p:nvPr>
        </p:nvSpPr>
        <p:spPr/>
        <p:txBody>
          <a:bodyPr/>
          <a:lstStyle/>
          <a:p>
            <a:fld id="{8BA538DF-8137-40F1-92D6-A298F2A5FAC5}" type="slidenum">
              <a:rPr lang="en-US" smtClean="0"/>
              <a:pPr/>
              <a:t>53</a:t>
            </a:fld>
            <a:endParaRPr lang="en-US"/>
          </a:p>
        </p:txBody>
      </p:sp>
    </p:spTree>
    <p:extLst>
      <p:ext uri="{BB962C8B-B14F-4D97-AF65-F5344CB8AC3E}">
        <p14:creationId xmlns:p14="http://schemas.microsoft.com/office/powerpoint/2010/main" val="21985319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baseline="0" dirty="0"/>
          </a:p>
        </p:txBody>
      </p:sp>
      <p:sp>
        <p:nvSpPr>
          <p:cNvPr id="4" name="Slide Number Placeholder 3"/>
          <p:cNvSpPr>
            <a:spLocks noGrp="1"/>
          </p:cNvSpPr>
          <p:nvPr>
            <p:ph type="sldNum" sz="quarter" idx="10"/>
          </p:nvPr>
        </p:nvSpPr>
        <p:spPr/>
        <p:txBody>
          <a:bodyPr/>
          <a:lstStyle/>
          <a:p>
            <a:fld id="{8BA538DF-8137-40F1-92D6-A298F2A5FAC5}" type="slidenum">
              <a:rPr lang="en-US" smtClean="0"/>
              <a:pPr/>
              <a:t>54</a:t>
            </a:fld>
            <a:endParaRPr lang="en-US"/>
          </a:p>
        </p:txBody>
      </p:sp>
    </p:spTree>
    <p:extLst>
      <p:ext uri="{BB962C8B-B14F-4D97-AF65-F5344CB8AC3E}">
        <p14:creationId xmlns:p14="http://schemas.microsoft.com/office/powerpoint/2010/main" val="2211877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baseline="0" dirty="0"/>
          </a:p>
          <a:p>
            <a:pPr marL="0" indent="0">
              <a:buNone/>
            </a:pPr>
            <a:endParaRPr lang="en-US" baseline="0" dirty="0"/>
          </a:p>
        </p:txBody>
      </p:sp>
      <p:sp>
        <p:nvSpPr>
          <p:cNvPr id="4" name="Slide Number Placeholder 3"/>
          <p:cNvSpPr>
            <a:spLocks noGrp="1"/>
          </p:cNvSpPr>
          <p:nvPr>
            <p:ph type="sldNum" sz="quarter" idx="10"/>
          </p:nvPr>
        </p:nvSpPr>
        <p:spPr/>
        <p:txBody>
          <a:bodyPr/>
          <a:lstStyle/>
          <a:p>
            <a:fld id="{8BA538DF-8137-40F1-92D6-A298F2A5FAC5}" type="slidenum">
              <a:rPr lang="en-US" smtClean="0"/>
              <a:pPr/>
              <a:t>55</a:t>
            </a:fld>
            <a:endParaRPr lang="en-US"/>
          </a:p>
        </p:txBody>
      </p:sp>
    </p:spTree>
    <p:extLst>
      <p:ext uri="{BB962C8B-B14F-4D97-AF65-F5344CB8AC3E}">
        <p14:creationId xmlns:p14="http://schemas.microsoft.com/office/powerpoint/2010/main" val="23575183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Wingdings 3" pitchFamily="18" charset="2"/>
              <a:buNone/>
              <a:tabLst/>
              <a:defRPr/>
            </a:pPr>
            <a:endParaRPr lang="en-US" sz="1200" dirty="0"/>
          </a:p>
        </p:txBody>
      </p:sp>
      <p:sp>
        <p:nvSpPr>
          <p:cNvPr id="4" name="Slide Number Placeholder 3"/>
          <p:cNvSpPr>
            <a:spLocks noGrp="1"/>
          </p:cNvSpPr>
          <p:nvPr>
            <p:ph type="sldNum" sz="quarter" idx="10"/>
          </p:nvPr>
        </p:nvSpPr>
        <p:spPr/>
        <p:txBody>
          <a:bodyPr/>
          <a:lstStyle/>
          <a:p>
            <a:fld id="{8BA538DF-8137-40F1-92D6-A298F2A5FAC5}" type="slidenum">
              <a:rPr lang="en-US" smtClean="0"/>
              <a:pPr/>
              <a:t>56</a:t>
            </a:fld>
            <a:endParaRPr lang="en-US"/>
          </a:p>
        </p:txBody>
      </p:sp>
    </p:spTree>
    <p:extLst>
      <p:ext uri="{BB962C8B-B14F-4D97-AF65-F5344CB8AC3E}">
        <p14:creationId xmlns:p14="http://schemas.microsoft.com/office/powerpoint/2010/main" val="17929056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8BA538DF-8137-40F1-92D6-A298F2A5FAC5}" type="slidenum">
              <a:rPr lang="en-US" smtClean="0"/>
              <a:pPr/>
              <a:t>63</a:t>
            </a:fld>
            <a:endParaRPr lang="en-US"/>
          </a:p>
        </p:txBody>
      </p:sp>
    </p:spTree>
    <p:extLst>
      <p:ext uri="{BB962C8B-B14F-4D97-AF65-F5344CB8AC3E}">
        <p14:creationId xmlns:p14="http://schemas.microsoft.com/office/powerpoint/2010/main" val="36979218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8BA538DF-8137-40F1-92D6-A298F2A5FAC5}" type="slidenum">
              <a:rPr lang="en-US" smtClean="0"/>
              <a:pPr/>
              <a:t>64</a:t>
            </a:fld>
            <a:endParaRPr lang="en-US"/>
          </a:p>
        </p:txBody>
      </p:sp>
    </p:spTree>
    <p:extLst>
      <p:ext uri="{BB962C8B-B14F-4D97-AF65-F5344CB8AC3E}">
        <p14:creationId xmlns:p14="http://schemas.microsoft.com/office/powerpoint/2010/main" val="40073915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baseline="0" dirty="0"/>
          </a:p>
        </p:txBody>
      </p:sp>
      <p:sp>
        <p:nvSpPr>
          <p:cNvPr id="4" name="Slide Number Placeholder 3"/>
          <p:cNvSpPr>
            <a:spLocks noGrp="1"/>
          </p:cNvSpPr>
          <p:nvPr>
            <p:ph type="sldNum" sz="quarter" idx="10"/>
          </p:nvPr>
        </p:nvSpPr>
        <p:spPr/>
        <p:txBody>
          <a:bodyPr/>
          <a:lstStyle/>
          <a:p>
            <a:fld id="{8BA538DF-8137-40F1-92D6-A298F2A5FAC5}" type="slidenum">
              <a:rPr lang="en-US" smtClean="0"/>
              <a:pPr/>
              <a:t>5</a:t>
            </a:fld>
            <a:endParaRPr lang="en-US"/>
          </a:p>
        </p:txBody>
      </p:sp>
    </p:spTree>
    <p:extLst>
      <p:ext uri="{BB962C8B-B14F-4D97-AF65-F5344CB8AC3E}">
        <p14:creationId xmlns:p14="http://schemas.microsoft.com/office/powerpoint/2010/main" val="14823768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8BA538DF-8137-40F1-92D6-A298F2A5FAC5}" type="slidenum">
              <a:rPr lang="en-US" smtClean="0"/>
              <a:pPr/>
              <a:t>6</a:t>
            </a:fld>
            <a:endParaRPr lang="en-US"/>
          </a:p>
        </p:txBody>
      </p:sp>
    </p:spTree>
    <p:extLst>
      <p:ext uri="{BB962C8B-B14F-4D97-AF65-F5344CB8AC3E}">
        <p14:creationId xmlns:p14="http://schemas.microsoft.com/office/powerpoint/2010/main" val="305915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8BA538DF-8137-40F1-92D6-A298F2A5FAC5}" type="slidenum">
              <a:rPr lang="en-US" smtClean="0"/>
              <a:pPr/>
              <a:t>7</a:t>
            </a:fld>
            <a:endParaRPr lang="en-US"/>
          </a:p>
        </p:txBody>
      </p:sp>
    </p:spTree>
    <p:extLst>
      <p:ext uri="{BB962C8B-B14F-4D97-AF65-F5344CB8AC3E}">
        <p14:creationId xmlns:p14="http://schemas.microsoft.com/office/powerpoint/2010/main" val="5550102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8BA538DF-8137-40F1-92D6-A298F2A5FAC5}" type="slidenum">
              <a:rPr lang="en-US" smtClean="0"/>
              <a:pPr/>
              <a:t>8</a:t>
            </a:fld>
            <a:endParaRPr lang="en-US"/>
          </a:p>
        </p:txBody>
      </p:sp>
    </p:spTree>
    <p:extLst>
      <p:ext uri="{BB962C8B-B14F-4D97-AF65-F5344CB8AC3E}">
        <p14:creationId xmlns:p14="http://schemas.microsoft.com/office/powerpoint/2010/main" val="38848150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3450" rtl="0" eaLnBrk="1" fontAlgn="auto" latinLnBrk="0" hangingPunct="1">
              <a:lnSpc>
                <a:spcPct val="100000"/>
              </a:lnSpc>
              <a:spcBef>
                <a:spcPts val="0"/>
              </a:spcBef>
              <a:spcAft>
                <a:spcPts val="0"/>
              </a:spcAft>
              <a:buClrTx/>
              <a:buSzTx/>
              <a:buFont typeface="Wingdings 3" pitchFamily="18" charset="2"/>
              <a:buNone/>
              <a:tabLst/>
              <a:defRPr/>
            </a:pPr>
            <a:r>
              <a:rPr lang="en-US" altLang="en-US" baseline="0" dirty="0">
                <a:ea typeface="ＭＳ Ｐゴシック" panose="020B0600070205080204" pitchFamily="34" charset="-128"/>
              </a:rPr>
              <a:t>Change to “4</a:t>
            </a:r>
            <a:r>
              <a:rPr lang="en-US" altLang="en-US" baseline="30000" dirty="0">
                <a:ea typeface="ＭＳ Ｐゴシック" panose="020B0600070205080204" pitchFamily="34" charset="-128"/>
              </a:rPr>
              <a:t>th</a:t>
            </a:r>
            <a:r>
              <a:rPr lang="en-US" altLang="en-US" baseline="0" dirty="0">
                <a:ea typeface="ＭＳ Ｐゴシック" panose="020B0600070205080204" pitchFamily="34" charset="-128"/>
              </a:rPr>
              <a:t> Gen GCN Compute Units”</a:t>
            </a:r>
          </a:p>
          <a:p>
            <a:pPr marL="0" indent="0" defTabSz="933450">
              <a:buFont typeface="Wingdings 3" panose="05040102010807070707" pitchFamily="18" charset="2"/>
              <a:buNone/>
            </a:pPr>
            <a:endParaRPr lang="en-US" altLang="en-US" baseline="0" dirty="0" smtClean="0">
              <a:ea typeface="ＭＳ Ｐゴシック" panose="020B0600070205080204" pitchFamily="34" charset="-128"/>
            </a:endParaRPr>
          </a:p>
          <a:p>
            <a:pPr marL="0" indent="0" defTabSz="933450">
              <a:buFont typeface="Wingdings 3" panose="05040102010807070707" pitchFamily="18" charset="2"/>
              <a:buNone/>
            </a:pPr>
            <a:r>
              <a:rPr lang="en-US" altLang="en-US" baseline="0" dirty="0" smtClean="0">
                <a:ea typeface="ＭＳ Ｐゴシック" panose="020B0600070205080204" pitchFamily="34" charset="-128"/>
              </a:rPr>
              <a:t>Footnote:</a:t>
            </a:r>
          </a:p>
          <a:p>
            <a:pPr marL="0" indent="0" defTabSz="933450">
              <a:buFont typeface="Wingdings 3" panose="05040102010807070707" pitchFamily="18" charset="2"/>
              <a:buNone/>
            </a:pPr>
            <a:r>
              <a:rPr lang="en-US" sz="1000" kern="1200" dirty="0" smtClean="0">
                <a:solidFill>
                  <a:schemeClr val="tx1"/>
                </a:solidFill>
                <a:effectLst/>
                <a:latin typeface="+mn-lt"/>
                <a:ea typeface="+mn-ea"/>
                <a:cs typeface="+mn-cs"/>
              </a:rPr>
              <a:t>Based on single precision floating point performance. As of August 25, 2016, the Radeon™ Pro WX 7100 graphics card is a single-slot board that delivers up to 5.73 TFLOPS of single-precision floating point performance at maximum clock speed, and the fastest NVIDIA single-slot board is the NVIDIA </a:t>
            </a:r>
            <a:r>
              <a:rPr lang="en-US" sz="1000" kern="1200" dirty="0" err="1" smtClean="0">
                <a:solidFill>
                  <a:schemeClr val="tx1"/>
                </a:solidFill>
                <a:effectLst/>
                <a:latin typeface="+mn-lt"/>
                <a:ea typeface="+mn-ea"/>
                <a:cs typeface="+mn-cs"/>
              </a:rPr>
              <a:t>Quadro</a:t>
            </a:r>
            <a:r>
              <a:rPr lang="en-US" sz="1000" kern="1200" dirty="0" smtClean="0">
                <a:solidFill>
                  <a:schemeClr val="tx1"/>
                </a:solidFill>
                <a:effectLst/>
                <a:latin typeface="+mn-lt"/>
                <a:ea typeface="+mn-ea"/>
                <a:cs typeface="+mn-cs"/>
              </a:rPr>
              <a:t> M4000, with a peak single-precision floating point performance of 2.5 TFLOPS. See  </a:t>
            </a:r>
            <a:r>
              <a:rPr lang="en-US" sz="1000" u="sng" kern="1200" dirty="0" smtClean="0">
                <a:solidFill>
                  <a:schemeClr val="tx1"/>
                </a:solidFill>
                <a:effectLst/>
                <a:latin typeface="+mn-lt"/>
                <a:ea typeface="+mn-ea"/>
                <a:cs typeface="+mn-cs"/>
                <a:hlinkClick r:id="rId3"/>
              </a:rPr>
              <a:t>http://www.nvidia.com/content/pdf/line_card/5409_nv_prographicssolutions_linecard_feb13_hr.pdf</a:t>
            </a:r>
            <a:r>
              <a:rPr lang="en-US" sz="1000" kern="1200" dirty="0" smtClean="0">
                <a:solidFill>
                  <a:schemeClr val="tx1"/>
                </a:solidFill>
                <a:effectLst/>
                <a:latin typeface="+mn-lt"/>
                <a:ea typeface="+mn-ea"/>
                <a:cs typeface="+mn-cs"/>
              </a:rPr>
              <a:t>  RPW-6</a:t>
            </a:r>
            <a:endParaRPr lang="en-US" altLang="en-US" baseline="0" dirty="0">
              <a:ea typeface="ＭＳ Ｐゴシック" panose="020B0600070205080204" pitchFamily="34" charset="-128"/>
            </a:endParaRPr>
          </a:p>
        </p:txBody>
      </p:sp>
      <p:sp>
        <p:nvSpPr>
          <p:cNvPr id="4" name="Slide Number Placeholder 3"/>
          <p:cNvSpPr>
            <a:spLocks noGrp="1"/>
          </p:cNvSpPr>
          <p:nvPr>
            <p:ph type="sldNum" sz="quarter" idx="10"/>
          </p:nvPr>
        </p:nvSpPr>
        <p:spPr/>
        <p:txBody>
          <a:bodyPr/>
          <a:lstStyle/>
          <a:p>
            <a:fld id="{8BA538DF-8137-40F1-92D6-A298F2A5FAC5}" type="slidenum">
              <a:rPr lang="en-US" smtClean="0"/>
              <a:pPr/>
              <a:t>11</a:t>
            </a:fld>
            <a:endParaRPr lang="en-US"/>
          </a:p>
        </p:txBody>
      </p:sp>
    </p:spTree>
    <p:extLst>
      <p:ext uri="{BB962C8B-B14F-4D97-AF65-F5344CB8AC3E}">
        <p14:creationId xmlns:p14="http://schemas.microsoft.com/office/powerpoint/2010/main" val="3818636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jp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2.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3.png"/><Relationship Id="rId2" Type="http://schemas.openxmlformats.org/officeDocument/2006/relationships/image" Target="../media/image14.jpg"/><Relationship Id="rId1" Type="http://schemas.openxmlformats.org/officeDocument/2006/relationships/slideMaster" Target="../slideMasters/slideMaster1.xml"/><Relationship Id="rId6" Type="http://schemas.openxmlformats.org/officeDocument/2006/relationships/image" Target="../media/image2.emf"/><Relationship Id="rId5" Type="http://schemas.openxmlformats.org/officeDocument/2006/relationships/image" Target="../media/image15.emf"/><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3.png"/><Relationship Id="rId2" Type="http://schemas.openxmlformats.org/officeDocument/2006/relationships/image" Target="../media/image14.jpg"/><Relationship Id="rId1" Type="http://schemas.openxmlformats.org/officeDocument/2006/relationships/slideMaster" Target="../slideMasters/slideMaster1.xml"/><Relationship Id="rId6" Type="http://schemas.openxmlformats.org/officeDocument/2006/relationships/image" Target="../media/image2.emf"/><Relationship Id="rId5" Type="http://schemas.openxmlformats.org/officeDocument/2006/relationships/image" Target="../media/image15.emf"/><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7.jp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7.jp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2.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3.png"/><Relationship Id="rId2" Type="http://schemas.openxmlformats.org/officeDocument/2006/relationships/image" Target="../media/image17.jpg"/><Relationship Id="rId1" Type="http://schemas.openxmlformats.org/officeDocument/2006/relationships/slideMaster" Target="../slideMasters/slideMaster1.xml"/><Relationship Id="rId6" Type="http://schemas.openxmlformats.org/officeDocument/2006/relationships/image" Target="../media/image2.emf"/><Relationship Id="rId5" Type="http://schemas.openxmlformats.org/officeDocument/2006/relationships/image" Target="../media/image15.emf"/><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3.png"/><Relationship Id="rId2" Type="http://schemas.openxmlformats.org/officeDocument/2006/relationships/image" Target="../media/image17.jpg"/><Relationship Id="rId1" Type="http://schemas.openxmlformats.org/officeDocument/2006/relationships/slideMaster" Target="../slideMasters/slideMaster1.xml"/><Relationship Id="rId6" Type="http://schemas.openxmlformats.org/officeDocument/2006/relationships/image" Target="../media/image2.emf"/><Relationship Id="rId5" Type="http://schemas.openxmlformats.org/officeDocument/2006/relationships/image" Target="../media/image15.emf"/><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4.jp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OGO MAIN">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3826" y="0"/>
            <a:ext cx="12181172" cy="6858000"/>
          </a:xfrm>
          <a:prstGeom prst="rect">
            <a:avLst/>
          </a:prstGeom>
        </p:spPr>
      </p:pic>
      <p:pic>
        <p:nvPicPr>
          <p:cNvPr id="6" name="Picture 5"/>
          <p:cNvPicPr>
            <a:picLocks noChangeAspect="1"/>
          </p:cNvPicPr>
          <p:nvPr userDrawn="1"/>
        </p:nvPicPr>
        <p:blipFill>
          <a:blip r:embed="rId3"/>
          <a:stretch>
            <a:fillRect/>
          </a:stretch>
        </p:blipFill>
        <p:spPr>
          <a:xfrm>
            <a:off x="3430009" y="2929935"/>
            <a:ext cx="5192974" cy="1139448"/>
          </a:xfrm>
          <a:prstGeom prst="rect">
            <a:avLst/>
          </a:prstGeom>
        </p:spPr>
      </p:pic>
      <p:pic>
        <p:nvPicPr>
          <p:cNvPr id="4" name="Picture 6"/>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0855376" y="6273621"/>
            <a:ext cx="1201737"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5616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ONTENT ">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3826" y="0"/>
            <a:ext cx="12181172" cy="6858000"/>
          </a:xfrm>
          <a:prstGeom prst="rect">
            <a:avLst/>
          </a:prstGeom>
        </p:spPr>
      </p:pic>
      <p:sp>
        <p:nvSpPr>
          <p:cNvPr id="13" name="Title 1"/>
          <p:cNvSpPr>
            <a:spLocks noGrp="1"/>
          </p:cNvSpPr>
          <p:nvPr>
            <p:ph type="title"/>
          </p:nvPr>
        </p:nvSpPr>
        <p:spPr>
          <a:xfrm>
            <a:off x="339866" y="519695"/>
            <a:ext cx="11473780" cy="474345"/>
          </a:xfrm>
        </p:spPr>
        <p:txBody>
          <a:bodyPr/>
          <a:lstStyle>
            <a:lvl1pPr>
              <a:defRPr sz="3200" b="0" i="0" baseline="0">
                <a:solidFill>
                  <a:schemeClr val="tx1"/>
                </a:solidFill>
                <a:latin typeface="Effra Light" charset="0"/>
                <a:ea typeface="Effra Light" charset="0"/>
                <a:cs typeface="Effra Light" charset="0"/>
              </a:defRPr>
            </a:lvl1pPr>
          </a:lstStyle>
          <a:p>
            <a:r>
              <a:rPr lang="en-US" dirty="0"/>
              <a:t>Click to edit Master title style</a:t>
            </a:r>
          </a:p>
        </p:txBody>
      </p:sp>
      <p:pic>
        <p:nvPicPr>
          <p:cNvPr id="3" name="Picture 2"/>
          <p:cNvPicPr>
            <a:picLocks noChangeAspect="1"/>
          </p:cNvPicPr>
          <p:nvPr userDrawn="1"/>
        </p:nvPicPr>
        <p:blipFill>
          <a:blip r:embed="rId3"/>
          <a:stretch>
            <a:fillRect/>
          </a:stretch>
        </p:blipFill>
        <p:spPr>
          <a:xfrm>
            <a:off x="0" y="0"/>
            <a:ext cx="235853" cy="237744"/>
          </a:xfrm>
          <a:prstGeom prst="rect">
            <a:avLst/>
          </a:prstGeom>
        </p:spPr>
      </p:pic>
      <p:grpSp>
        <p:nvGrpSpPr>
          <p:cNvPr id="6" name="Group 5"/>
          <p:cNvGrpSpPr/>
          <p:nvPr userDrawn="1"/>
        </p:nvGrpSpPr>
        <p:grpSpPr>
          <a:xfrm>
            <a:off x="9748788" y="6349309"/>
            <a:ext cx="2040780" cy="252213"/>
            <a:chOff x="9586340" y="6349309"/>
            <a:chExt cx="2200474" cy="271949"/>
          </a:xfrm>
        </p:grpSpPr>
        <p:pic>
          <p:nvPicPr>
            <p:cNvPr id="9" name="Picture 8"/>
            <p:cNvPicPr>
              <a:picLocks noChangeAspect="1"/>
            </p:cNvPicPr>
            <p:nvPr userDrawn="1"/>
          </p:nvPicPr>
          <p:blipFill rotWithShape="1">
            <a:blip r:embed="rId4" cstate="screen">
              <a:extLst>
                <a:ext uri="{28A0092B-C50C-407E-A947-70E740481C1C}">
                  <a14:useLocalDpi xmlns:a14="http://schemas.microsoft.com/office/drawing/2010/main"/>
                </a:ext>
              </a:extLst>
            </a:blip>
            <a:srcRect r="3111" b="47217"/>
            <a:stretch/>
          </p:blipFill>
          <p:spPr>
            <a:xfrm>
              <a:off x="10603860" y="6422102"/>
              <a:ext cx="1182954" cy="175483"/>
            </a:xfrm>
            <a:prstGeom prst="rect">
              <a:avLst/>
            </a:prstGeom>
          </p:spPr>
        </p:pic>
        <p:pic>
          <p:nvPicPr>
            <p:cNvPr id="10" name="Picture 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586340" y="6403450"/>
              <a:ext cx="686769" cy="166436"/>
            </a:xfrm>
            <a:prstGeom prst="rect">
              <a:avLst/>
            </a:prstGeom>
          </p:spPr>
        </p:pic>
        <p:cxnSp>
          <p:nvCxnSpPr>
            <p:cNvPr id="11" name="Straight Connector 10"/>
            <p:cNvCxnSpPr/>
            <p:nvPr userDrawn="1"/>
          </p:nvCxnSpPr>
          <p:spPr>
            <a:xfrm>
              <a:off x="10432121" y="6349309"/>
              <a:ext cx="0" cy="271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89583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NTENT ">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0"/>
            <a:ext cx="12181172" cy="6858000"/>
          </a:xfrm>
          <a:prstGeom prst="rect">
            <a:avLst/>
          </a:prstGeom>
        </p:spPr>
      </p:pic>
      <p:sp>
        <p:nvSpPr>
          <p:cNvPr id="11" name="Content Placeholder 2"/>
          <p:cNvSpPr>
            <a:spLocks noGrp="1"/>
          </p:cNvSpPr>
          <p:nvPr>
            <p:ph idx="1"/>
          </p:nvPr>
        </p:nvSpPr>
        <p:spPr>
          <a:xfrm>
            <a:off x="347572" y="1262357"/>
            <a:ext cx="11466073" cy="4852981"/>
          </a:xfrm>
        </p:spPr>
        <p:txBody>
          <a:bodyPr/>
          <a:lstStyle>
            <a:lvl1pPr marL="342900" indent="-342900">
              <a:buClr>
                <a:schemeClr val="accent1"/>
              </a:buClr>
              <a:buSzPct val="80000"/>
              <a:buFontTx/>
              <a:buBlip>
                <a:blip r:embed="rId3"/>
              </a:buBlip>
              <a:defRPr sz="1800" b="0" i="0" spc="0" baseline="0">
                <a:solidFill>
                  <a:schemeClr val="tx1"/>
                </a:solidFill>
                <a:latin typeface="Effra" charset="0"/>
                <a:ea typeface="Effra" charset="0"/>
                <a:cs typeface="Effra" charset="0"/>
              </a:defRPr>
            </a:lvl1pPr>
            <a:lvl2pPr marL="548640" indent="-180975">
              <a:buClr>
                <a:schemeClr val="accent1"/>
              </a:buClr>
              <a:buFontTx/>
              <a:buBlip>
                <a:blip r:embed="rId3"/>
              </a:buBlip>
              <a:defRPr sz="1600" b="0" i="0" spc="0" baseline="0">
                <a:solidFill>
                  <a:schemeClr val="tx1"/>
                </a:solidFill>
                <a:latin typeface="Effra" charset="0"/>
                <a:ea typeface="Effra" charset="0"/>
                <a:cs typeface="Effra" charset="0"/>
              </a:defRPr>
            </a:lvl2pPr>
            <a:lvl3pPr marL="914400" indent="-168275">
              <a:buClr>
                <a:schemeClr val="accent1"/>
              </a:buClr>
              <a:buSzPct val="80000"/>
              <a:buFontTx/>
              <a:buBlip>
                <a:blip r:embed="rId3"/>
              </a:buBlip>
              <a:defRPr sz="1300" b="0" i="0" spc="0" baseline="0">
                <a:solidFill>
                  <a:schemeClr val="tx1"/>
                </a:solidFill>
                <a:latin typeface="Effra" charset="0"/>
                <a:ea typeface="Effra" charset="0"/>
                <a:cs typeface="Effra" charset="0"/>
              </a:defRPr>
            </a:lvl3pPr>
            <a:lvl4pPr marL="1371600" indent="-182880">
              <a:buSzPct val="80000"/>
              <a:buFontTx/>
              <a:buBlip>
                <a:blip r:embed="rId4"/>
              </a:buBlip>
              <a:defRPr sz="1200" b="0" i="0">
                <a:latin typeface="Effra" charset="0"/>
                <a:ea typeface="Effra" charset="0"/>
                <a:cs typeface="Effra" charset="0"/>
              </a:defRPr>
            </a:lvl4pPr>
          </a:lstStyle>
          <a:p>
            <a:pPr lvl="0"/>
            <a:r>
              <a:rPr lang="en-US" dirty="0"/>
              <a:t>Click to edit Master text styles</a:t>
            </a:r>
          </a:p>
          <a:p>
            <a:pPr lvl="1"/>
            <a:r>
              <a:rPr lang="en-US" dirty="0"/>
              <a:t>Second level</a:t>
            </a:r>
          </a:p>
          <a:p>
            <a:pPr lvl="2"/>
            <a:r>
              <a:rPr lang="en-US" dirty="0"/>
              <a:t>Third level</a:t>
            </a:r>
          </a:p>
        </p:txBody>
      </p:sp>
      <p:sp>
        <p:nvSpPr>
          <p:cNvPr id="13" name="Title 1"/>
          <p:cNvSpPr>
            <a:spLocks noGrp="1"/>
          </p:cNvSpPr>
          <p:nvPr>
            <p:ph type="title"/>
          </p:nvPr>
        </p:nvSpPr>
        <p:spPr>
          <a:xfrm>
            <a:off x="347572" y="282522"/>
            <a:ext cx="11473780" cy="474345"/>
          </a:xfrm>
        </p:spPr>
        <p:txBody>
          <a:bodyPr/>
          <a:lstStyle>
            <a:lvl1pPr>
              <a:defRPr sz="3200" b="0" i="0" baseline="0">
                <a:solidFill>
                  <a:schemeClr val="tx1"/>
                </a:solidFill>
                <a:latin typeface="Effra Light" charset="0"/>
                <a:ea typeface="Effra Light" charset="0"/>
                <a:cs typeface="Effra Light" charset="0"/>
              </a:defRPr>
            </a:lvl1pPr>
          </a:lstStyle>
          <a:p>
            <a:r>
              <a:rPr lang="en-US" dirty="0"/>
              <a:t>Click to edit Master title style</a:t>
            </a:r>
          </a:p>
        </p:txBody>
      </p:sp>
      <p:pic>
        <p:nvPicPr>
          <p:cNvPr id="3" name="Picture 2"/>
          <p:cNvPicPr>
            <a:picLocks noChangeAspect="1"/>
          </p:cNvPicPr>
          <p:nvPr userDrawn="1"/>
        </p:nvPicPr>
        <p:blipFill>
          <a:blip r:embed="rId5"/>
          <a:stretch>
            <a:fillRect/>
          </a:stretch>
        </p:blipFill>
        <p:spPr>
          <a:xfrm>
            <a:off x="0" y="0"/>
            <a:ext cx="235853" cy="237744"/>
          </a:xfrm>
          <a:prstGeom prst="rect">
            <a:avLst/>
          </a:prstGeom>
        </p:spPr>
      </p:pic>
      <p:grpSp>
        <p:nvGrpSpPr>
          <p:cNvPr id="9" name="Group 8"/>
          <p:cNvGrpSpPr/>
          <p:nvPr userDrawn="1"/>
        </p:nvGrpSpPr>
        <p:grpSpPr>
          <a:xfrm>
            <a:off x="9748788" y="6349309"/>
            <a:ext cx="2040780" cy="252213"/>
            <a:chOff x="9586340" y="6349309"/>
            <a:chExt cx="2200474" cy="271949"/>
          </a:xfrm>
        </p:grpSpPr>
        <p:pic>
          <p:nvPicPr>
            <p:cNvPr id="10" name="Picture 9"/>
            <p:cNvPicPr>
              <a:picLocks noChangeAspect="1"/>
            </p:cNvPicPr>
            <p:nvPr userDrawn="1"/>
          </p:nvPicPr>
          <p:blipFill rotWithShape="1">
            <a:blip r:embed="rId6" cstate="screen">
              <a:extLst>
                <a:ext uri="{28A0092B-C50C-407E-A947-70E740481C1C}">
                  <a14:useLocalDpi xmlns:a14="http://schemas.microsoft.com/office/drawing/2010/main"/>
                </a:ext>
              </a:extLst>
            </a:blip>
            <a:srcRect r="3111" b="47217"/>
            <a:stretch/>
          </p:blipFill>
          <p:spPr>
            <a:xfrm>
              <a:off x="10603860" y="6422102"/>
              <a:ext cx="1182954" cy="175483"/>
            </a:xfrm>
            <a:prstGeom prst="rect">
              <a:avLst/>
            </a:prstGeom>
          </p:spPr>
        </p:pic>
        <p:pic>
          <p:nvPicPr>
            <p:cNvPr id="12" name="Picture 11"/>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586340" y="6403450"/>
              <a:ext cx="686769" cy="166436"/>
            </a:xfrm>
            <a:prstGeom prst="rect">
              <a:avLst/>
            </a:prstGeom>
          </p:spPr>
        </p:pic>
        <p:cxnSp>
          <p:nvCxnSpPr>
            <p:cNvPr id="14" name="Straight Connector 13"/>
            <p:cNvCxnSpPr/>
            <p:nvPr userDrawn="1"/>
          </p:nvCxnSpPr>
          <p:spPr>
            <a:xfrm>
              <a:off x="10432121" y="6349309"/>
              <a:ext cx="0" cy="271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39196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2x ">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stretch>
            <a:fillRect/>
          </a:stretch>
        </p:blipFill>
        <p:spPr>
          <a:xfrm>
            <a:off x="3826" y="0"/>
            <a:ext cx="12181172" cy="6858000"/>
          </a:xfrm>
          <a:prstGeom prst="rect">
            <a:avLst/>
          </a:prstGeom>
        </p:spPr>
      </p:pic>
      <p:sp>
        <p:nvSpPr>
          <p:cNvPr id="13" name="Title 1"/>
          <p:cNvSpPr>
            <a:spLocks noGrp="1"/>
          </p:cNvSpPr>
          <p:nvPr>
            <p:ph type="title"/>
          </p:nvPr>
        </p:nvSpPr>
        <p:spPr>
          <a:xfrm>
            <a:off x="339866" y="519695"/>
            <a:ext cx="11473780" cy="474345"/>
          </a:xfrm>
        </p:spPr>
        <p:txBody>
          <a:bodyPr/>
          <a:lstStyle>
            <a:lvl1pPr>
              <a:defRPr sz="3200" b="0" i="0" baseline="0">
                <a:solidFill>
                  <a:schemeClr val="tx1"/>
                </a:solidFill>
                <a:latin typeface="Effra Light" charset="0"/>
                <a:ea typeface="Effra Light" charset="0"/>
                <a:cs typeface="Effra Light" charset="0"/>
              </a:defRPr>
            </a:lvl1pPr>
          </a:lstStyle>
          <a:p>
            <a:r>
              <a:rPr lang="en-US" dirty="0"/>
              <a:t>Click to edit Master title style</a:t>
            </a:r>
          </a:p>
        </p:txBody>
      </p:sp>
      <p:sp>
        <p:nvSpPr>
          <p:cNvPr id="17" name="Text Placeholder 8"/>
          <p:cNvSpPr>
            <a:spLocks noGrp="1"/>
          </p:cNvSpPr>
          <p:nvPr>
            <p:ph type="body" idx="12" hasCustomPrompt="1"/>
          </p:nvPr>
        </p:nvSpPr>
        <p:spPr>
          <a:xfrm>
            <a:off x="339866" y="1612304"/>
            <a:ext cx="5472181" cy="479092"/>
          </a:xfrm>
        </p:spPr>
        <p:txBody>
          <a:bodyPr anchor="ctr"/>
          <a:lstStyle>
            <a:lvl1pPr marL="0" indent="0">
              <a:buFont typeface="Arial" charset="0"/>
              <a:buNone/>
              <a:defRPr sz="1600" b="0" i="0" baseline="0">
                <a:latin typeface="Effra Medium" charset="0"/>
                <a:ea typeface="Effra Medium" charset="0"/>
                <a:cs typeface="Effra Medium" charset="0"/>
              </a:defRPr>
            </a:lvl1pPr>
          </a:lstStyle>
          <a:p>
            <a:r>
              <a:rPr lang="en-US" dirty="0"/>
              <a:t>SUB-TITLE 1</a:t>
            </a:r>
          </a:p>
        </p:txBody>
      </p:sp>
      <p:sp>
        <p:nvSpPr>
          <p:cNvPr id="18" name="Text Placeholder 5"/>
          <p:cNvSpPr>
            <a:spLocks noGrp="1"/>
          </p:cNvSpPr>
          <p:nvPr>
            <p:ph type="body" sz="quarter" idx="3" hasCustomPrompt="1"/>
          </p:nvPr>
        </p:nvSpPr>
        <p:spPr>
          <a:xfrm>
            <a:off x="6307138" y="1612305"/>
            <a:ext cx="5506508" cy="479092"/>
          </a:xfrm>
        </p:spPr>
        <p:txBody>
          <a:bodyPr anchor="ctr"/>
          <a:lstStyle>
            <a:lvl1pPr marL="0" indent="0">
              <a:buFont typeface="Arial" charset="0"/>
              <a:buNone/>
              <a:defRPr sz="1600" b="0" i="0">
                <a:latin typeface="Effra Medium" charset="0"/>
                <a:ea typeface="Effra Medium" charset="0"/>
                <a:cs typeface="Effra Medium" charset="0"/>
              </a:defRPr>
            </a:lvl1pPr>
          </a:lstStyle>
          <a:p>
            <a:r>
              <a:rPr lang="en-US" dirty="0"/>
              <a:t>SUB-TITLE 2</a:t>
            </a:r>
          </a:p>
        </p:txBody>
      </p:sp>
      <p:sp>
        <p:nvSpPr>
          <p:cNvPr id="19" name="Content Placeholder 2"/>
          <p:cNvSpPr>
            <a:spLocks noGrp="1"/>
          </p:cNvSpPr>
          <p:nvPr>
            <p:ph idx="1"/>
          </p:nvPr>
        </p:nvSpPr>
        <p:spPr>
          <a:xfrm>
            <a:off x="339867" y="2257062"/>
            <a:ext cx="5472181" cy="3858275"/>
          </a:xfrm>
        </p:spPr>
        <p:txBody>
          <a:bodyPr/>
          <a:lstStyle>
            <a:lvl1pPr marL="342900" indent="-342900">
              <a:buClr>
                <a:schemeClr val="accent1"/>
              </a:buClr>
              <a:buSzPct val="80000"/>
              <a:buFontTx/>
              <a:buBlip>
                <a:blip r:embed="rId3"/>
              </a:buBlip>
              <a:defRPr sz="1800" b="0" i="0" spc="0" baseline="0">
                <a:solidFill>
                  <a:schemeClr val="tx1"/>
                </a:solidFill>
                <a:latin typeface="Effra" charset="0"/>
                <a:ea typeface="Effra" charset="0"/>
                <a:cs typeface="Effra" charset="0"/>
              </a:defRPr>
            </a:lvl1pPr>
            <a:lvl2pPr marL="548640" indent="-180975">
              <a:buClr>
                <a:schemeClr val="accent1"/>
              </a:buClr>
              <a:buFontTx/>
              <a:buBlip>
                <a:blip r:embed="rId3"/>
              </a:buBlip>
              <a:defRPr sz="1400" b="0" i="0" spc="0" baseline="0">
                <a:solidFill>
                  <a:schemeClr val="tx1"/>
                </a:solidFill>
                <a:latin typeface="Effra" charset="0"/>
                <a:ea typeface="Effra" charset="0"/>
                <a:cs typeface="Effra" charset="0"/>
              </a:defRPr>
            </a:lvl2pPr>
            <a:lvl3pPr marL="914400" indent="-168275">
              <a:buClr>
                <a:schemeClr val="accent1"/>
              </a:buClr>
              <a:buSzPct val="80000"/>
              <a:buFontTx/>
              <a:buBlip>
                <a:blip r:embed="rId3"/>
              </a:buBlip>
              <a:defRPr sz="1200" b="0" i="0" spc="0" baseline="0">
                <a:solidFill>
                  <a:schemeClr val="tx1"/>
                </a:solidFill>
                <a:latin typeface="Effra" charset="0"/>
                <a:ea typeface="Effra" charset="0"/>
                <a:cs typeface="Effra" charset="0"/>
              </a:defRPr>
            </a:lvl3pPr>
            <a:lvl4pPr marL="1371600" indent="-182880">
              <a:buSzPct val="80000"/>
              <a:buFontTx/>
              <a:buBlip>
                <a:blip r:embed="rId4"/>
              </a:buBlip>
              <a:defRPr sz="1400" b="0" i="0">
                <a:latin typeface="Effra" charset="0"/>
                <a:ea typeface="Effra" charset="0"/>
                <a:cs typeface="Effra" charset="0"/>
              </a:defRPr>
            </a:lvl4pPr>
          </a:lstStyle>
          <a:p>
            <a:pPr lvl="0"/>
            <a:r>
              <a:rPr lang="en-US" dirty="0"/>
              <a:t>Click to edit Master text styles</a:t>
            </a:r>
          </a:p>
          <a:p>
            <a:pPr lvl="1"/>
            <a:r>
              <a:rPr lang="en-US" dirty="0"/>
              <a:t>Second level</a:t>
            </a:r>
          </a:p>
          <a:p>
            <a:pPr lvl="2"/>
            <a:r>
              <a:rPr lang="en-US" dirty="0"/>
              <a:t>Third level</a:t>
            </a:r>
          </a:p>
        </p:txBody>
      </p:sp>
      <p:sp>
        <p:nvSpPr>
          <p:cNvPr id="10" name="Content Placeholder 2"/>
          <p:cNvSpPr>
            <a:spLocks noGrp="1"/>
          </p:cNvSpPr>
          <p:nvPr>
            <p:ph idx="14"/>
          </p:nvPr>
        </p:nvSpPr>
        <p:spPr>
          <a:xfrm>
            <a:off x="6307138" y="2257061"/>
            <a:ext cx="5472181" cy="3858275"/>
          </a:xfrm>
        </p:spPr>
        <p:txBody>
          <a:bodyPr/>
          <a:lstStyle>
            <a:lvl1pPr marL="342900" indent="-342900">
              <a:buClr>
                <a:schemeClr val="accent1"/>
              </a:buClr>
              <a:buSzPct val="80000"/>
              <a:buFontTx/>
              <a:buBlip>
                <a:blip r:embed="rId3"/>
              </a:buBlip>
              <a:defRPr sz="1800" b="0" i="0" spc="0" baseline="0">
                <a:solidFill>
                  <a:schemeClr val="tx1"/>
                </a:solidFill>
                <a:latin typeface="Effra" charset="0"/>
                <a:ea typeface="Effra" charset="0"/>
                <a:cs typeface="Effra" charset="0"/>
              </a:defRPr>
            </a:lvl1pPr>
            <a:lvl2pPr marL="548640" indent="-180975">
              <a:buClr>
                <a:schemeClr val="accent1"/>
              </a:buClr>
              <a:buFontTx/>
              <a:buBlip>
                <a:blip r:embed="rId3"/>
              </a:buBlip>
              <a:defRPr sz="1400" b="0" i="0" spc="0" baseline="0">
                <a:solidFill>
                  <a:schemeClr val="tx1"/>
                </a:solidFill>
                <a:latin typeface="Effra" charset="0"/>
                <a:ea typeface="Effra" charset="0"/>
                <a:cs typeface="Effra" charset="0"/>
              </a:defRPr>
            </a:lvl2pPr>
            <a:lvl3pPr marL="914400" indent="-168275">
              <a:buClr>
                <a:schemeClr val="accent1"/>
              </a:buClr>
              <a:buSzPct val="80000"/>
              <a:buFontTx/>
              <a:buBlip>
                <a:blip r:embed="rId3"/>
              </a:buBlip>
              <a:defRPr sz="1200" b="0" i="0" spc="0" baseline="0">
                <a:solidFill>
                  <a:schemeClr val="tx1"/>
                </a:solidFill>
                <a:latin typeface="Effra" charset="0"/>
                <a:ea typeface="Effra" charset="0"/>
                <a:cs typeface="Effra" charset="0"/>
              </a:defRPr>
            </a:lvl3pPr>
            <a:lvl4pPr marL="1371600" indent="-182880">
              <a:buSzPct val="80000"/>
              <a:buFontTx/>
              <a:buBlip>
                <a:blip r:embed="rId4"/>
              </a:buBlip>
              <a:defRPr sz="1400" b="0" i="0">
                <a:latin typeface="Effra" charset="0"/>
                <a:ea typeface="Effra" charset="0"/>
                <a:cs typeface="Effra" charset="0"/>
              </a:defRPr>
            </a:lvl4pPr>
          </a:lstStyle>
          <a:p>
            <a:pPr lvl="0"/>
            <a:r>
              <a:rPr lang="en-US" dirty="0"/>
              <a:t>Click to edit Master text styles</a:t>
            </a:r>
          </a:p>
          <a:p>
            <a:pPr lvl="1"/>
            <a:r>
              <a:rPr lang="en-US" dirty="0"/>
              <a:t>Second level</a:t>
            </a:r>
          </a:p>
          <a:p>
            <a:pPr lvl="2"/>
            <a:r>
              <a:rPr lang="en-US" dirty="0"/>
              <a:t>Third level</a:t>
            </a:r>
          </a:p>
        </p:txBody>
      </p:sp>
      <p:pic>
        <p:nvPicPr>
          <p:cNvPr id="12" name="Picture 11"/>
          <p:cNvPicPr>
            <a:picLocks noChangeAspect="1"/>
          </p:cNvPicPr>
          <p:nvPr userDrawn="1"/>
        </p:nvPicPr>
        <p:blipFill>
          <a:blip r:embed="rId5"/>
          <a:stretch>
            <a:fillRect/>
          </a:stretch>
        </p:blipFill>
        <p:spPr>
          <a:xfrm>
            <a:off x="0" y="0"/>
            <a:ext cx="235853" cy="237744"/>
          </a:xfrm>
          <a:prstGeom prst="rect">
            <a:avLst/>
          </a:prstGeom>
        </p:spPr>
      </p:pic>
      <p:grpSp>
        <p:nvGrpSpPr>
          <p:cNvPr id="15" name="Group 14"/>
          <p:cNvGrpSpPr/>
          <p:nvPr userDrawn="1"/>
        </p:nvGrpSpPr>
        <p:grpSpPr>
          <a:xfrm>
            <a:off x="9748788" y="6349309"/>
            <a:ext cx="2040780" cy="252213"/>
            <a:chOff x="9586340" y="6349309"/>
            <a:chExt cx="2200474" cy="271949"/>
          </a:xfrm>
        </p:grpSpPr>
        <p:pic>
          <p:nvPicPr>
            <p:cNvPr id="16" name="Picture 15"/>
            <p:cNvPicPr>
              <a:picLocks noChangeAspect="1"/>
            </p:cNvPicPr>
            <p:nvPr userDrawn="1"/>
          </p:nvPicPr>
          <p:blipFill rotWithShape="1">
            <a:blip r:embed="rId6" cstate="screen">
              <a:extLst>
                <a:ext uri="{28A0092B-C50C-407E-A947-70E740481C1C}">
                  <a14:useLocalDpi xmlns:a14="http://schemas.microsoft.com/office/drawing/2010/main"/>
                </a:ext>
              </a:extLst>
            </a:blip>
            <a:srcRect r="3111" b="47217"/>
            <a:stretch/>
          </p:blipFill>
          <p:spPr>
            <a:xfrm>
              <a:off x="10603860" y="6422102"/>
              <a:ext cx="1182954" cy="175483"/>
            </a:xfrm>
            <a:prstGeom prst="rect">
              <a:avLst/>
            </a:prstGeom>
          </p:spPr>
        </p:pic>
        <p:pic>
          <p:nvPicPr>
            <p:cNvPr id="20" name="Picture 19"/>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586340" y="6403450"/>
              <a:ext cx="686769" cy="166436"/>
            </a:xfrm>
            <a:prstGeom prst="rect">
              <a:avLst/>
            </a:prstGeom>
          </p:spPr>
        </p:pic>
        <p:cxnSp>
          <p:nvCxnSpPr>
            <p:cNvPr id="21" name="Straight Connector 20"/>
            <p:cNvCxnSpPr/>
            <p:nvPr userDrawn="1"/>
          </p:nvCxnSpPr>
          <p:spPr>
            <a:xfrm>
              <a:off x="10432121" y="6349309"/>
              <a:ext cx="0" cy="271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06568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3826" y="0"/>
            <a:ext cx="12181172" cy="6858000"/>
          </a:xfrm>
          <a:prstGeom prst="rect">
            <a:avLst/>
          </a:prstGeom>
        </p:spPr>
      </p:pic>
      <p:grpSp>
        <p:nvGrpSpPr>
          <p:cNvPr id="3" name="Group 2"/>
          <p:cNvGrpSpPr/>
          <p:nvPr userDrawn="1"/>
        </p:nvGrpSpPr>
        <p:grpSpPr>
          <a:xfrm>
            <a:off x="9748788" y="6349309"/>
            <a:ext cx="2040780" cy="252213"/>
            <a:chOff x="9586340" y="6349309"/>
            <a:chExt cx="2200474" cy="271949"/>
          </a:xfrm>
        </p:grpSpPr>
        <p:pic>
          <p:nvPicPr>
            <p:cNvPr id="4" name="Picture 3"/>
            <p:cNvPicPr>
              <a:picLocks noChangeAspect="1"/>
            </p:cNvPicPr>
            <p:nvPr userDrawn="1"/>
          </p:nvPicPr>
          <p:blipFill rotWithShape="1">
            <a:blip r:embed="rId3" cstate="screen">
              <a:extLst>
                <a:ext uri="{28A0092B-C50C-407E-A947-70E740481C1C}">
                  <a14:useLocalDpi xmlns:a14="http://schemas.microsoft.com/office/drawing/2010/main"/>
                </a:ext>
              </a:extLst>
            </a:blip>
            <a:srcRect r="3111" b="47217"/>
            <a:stretch/>
          </p:blipFill>
          <p:spPr>
            <a:xfrm>
              <a:off x="10603860" y="6422102"/>
              <a:ext cx="1182954" cy="175483"/>
            </a:xfrm>
            <a:prstGeom prst="rect">
              <a:avLst/>
            </a:prstGeom>
          </p:spPr>
        </p:pic>
        <p:pic>
          <p:nvPicPr>
            <p:cNvPr id="5" name="Picture 4"/>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86340" y="6403450"/>
              <a:ext cx="686769" cy="166436"/>
            </a:xfrm>
            <a:prstGeom prst="rect">
              <a:avLst/>
            </a:prstGeom>
          </p:spPr>
        </p:pic>
        <p:cxnSp>
          <p:nvCxnSpPr>
            <p:cNvPr id="6" name="Straight Connector 5"/>
            <p:cNvCxnSpPr/>
            <p:nvPr userDrawn="1"/>
          </p:nvCxnSpPr>
          <p:spPr>
            <a:xfrm>
              <a:off x="10432121" y="6349309"/>
              <a:ext cx="0" cy="271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30896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CONTENT black">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3826" y="0"/>
            <a:ext cx="12181172" cy="6858000"/>
          </a:xfrm>
          <a:prstGeom prst="rect">
            <a:avLst/>
          </a:prstGeom>
        </p:spPr>
      </p:pic>
      <p:sp>
        <p:nvSpPr>
          <p:cNvPr id="13" name="Title 1"/>
          <p:cNvSpPr>
            <a:spLocks noGrp="1"/>
          </p:cNvSpPr>
          <p:nvPr>
            <p:ph type="title"/>
          </p:nvPr>
        </p:nvSpPr>
        <p:spPr>
          <a:xfrm>
            <a:off x="339866" y="519695"/>
            <a:ext cx="11473780" cy="474345"/>
          </a:xfrm>
        </p:spPr>
        <p:txBody>
          <a:bodyPr/>
          <a:lstStyle>
            <a:lvl1pPr>
              <a:defRPr sz="3200" b="0" i="0" baseline="0">
                <a:solidFill>
                  <a:schemeClr val="tx1"/>
                </a:solidFill>
                <a:latin typeface="Effra Light" charset="0"/>
                <a:ea typeface="Effra Light" charset="0"/>
                <a:cs typeface="Effra Light" charset="0"/>
              </a:defRPr>
            </a:lvl1pPr>
          </a:lstStyle>
          <a:p>
            <a:r>
              <a:rPr lang="en-US" dirty="0"/>
              <a:t>Click to edit Master title style</a:t>
            </a:r>
          </a:p>
        </p:txBody>
      </p:sp>
      <p:pic>
        <p:nvPicPr>
          <p:cNvPr id="3" name="Picture 2"/>
          <p:cNvPicPr>
            <a:picLocks noChangeAspect="1"/>
          </p:cNvPicPr>
          <p:nvPr userDrawn="1"/>
        </p:nvPicPr>
        <p:blipFill>
          <a:blip r:embed="rId3"/>
          <a:stretch>
            <a:fillRect/>
          </a:stretch>
        </p:blipFill>
        <p:spPr>
          <a:xfrm>
            <a:off x="0" y="0"/>
            <a:ext cx="235853" cy="237744"/>
          </a:xfrm>
          <a:prstGeom prst="rect">
            <a:avLst/>
          </a:prstGeom>
        </p:spPr>
      </p:pic>
      <p:grpSp>
        <p:nvGrpSpPr>
          <p:cNvPr id="6" name="Group 5"/>
          <p:cNvGrpSpPr/>
          <p:nvPr userDrawn="1"/>
        </p:nvGrpSpPr>
        <p:grpSpPr>
          <a:xfrm>
            <a:off x="9748788" y="6349309"/>
            <a:ext cx="2040780" cy="252213"/>
            <a:chOff x="9586340" y="6349309"/>
            <a:chExt cx="2200474" cy="271949"/>
          </a:xfrm>
        </p:grpSpPr>
        <p:pic>
          <p:nvPicPr>
            <p:cNvPr id="7" name="Picture 6"/>
            <p:cNvPicPr>
              <a:picLocks noChangeAspect="1"/>
            </p:cNvPicPr>
            <p:nvPr userDrawn="1"/>
          </p:nvPicPr>
          <p:blipFill rotWithShape="1">
            <a:blip r:embed="rId4" cstate="screen">
              <a:extLst>
                <a:ext uri="{28A0092B-C50C-407E-A947-70E740481C1C}">
                  <a14:useLocalDpi xmlns:a14="http://schemas.microsoft.com/office/drawing/2010/main"/>
                </a:ext>
              </a:extLst>
            </a:blip>
            <a:srcRect r="3111" b="47217"/>
            <a:stretch/>
          </p:blipFill>
          <p:spPr>
            <a:xfrm>
              <a:off x="10603860" y="6422102"/>
              <a:ext cx="1182954" cy="175483"/>
            </a:xfrm>
            <a:prstGeom prst="rect">
              <a:avLst/>
            </a:prstGeom>
          </p:spPr>
        </p:pic>
        <p:pic>
          <p:nvPicPr>
            <p:cNvPr id="10" name="Picture 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586340" y="6403450"/>
              <a:ext cx="686769" cy="166436"/>
            </a:xfrm>
            <a:prstGeom prst="rect">
              <a:avLst/>
            </a:prstGeom>
          </p:spPr>
        </p:pic>
        <p:cxnSp>
          <p:nvCxnSpPr>
            <p:cNvPr id="11" name="Straight Connector 10"/>
            <p:cNvCxnSpPr/>
            <p:nvPr userDrawn="1"/>
          </p:nvCxnSpPr>
          <p:spPr>
            <a:xfrm>
              <a:off x="10432121" y="6349309"/>
              <a:ext cx="0" cy="271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81156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black">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3826" y="0"/>
            <a:ext cx="12181172" cy="6858000"/>
          </a:xfrm>
          <a:prstGeom prst="rect">
            <a:avLst/>
          </a:prstGeom>
        </p:spPr>
      </p:pic>
      <p:sp>
        <p:nvSpPr>
          <p:cNvPr id="11" name="Content Placeholder 2"/>
          <p:cNvSpPr>
            <a:spLocks noGrp="1"/>
          </p:cNvSpPr>
          <p:nvPr>
            <p:ph idx="1"/>
          </p:nvPr>
        </p:nvSpPr>
        <p:spPr>
          <a:xfrm>
            <a:off x="347572" y="1262357"/>
            <a:ext cx="11466073" cy="4852981"/>
          </a:xfrm>
        </p:spPr>
        <p:txBody>
          <a:bodyPr/>
          <a:lstStyle>
            <a:lvl1pPr marL="342900" indent="-342900">
              <a:buClr>
                <a:schemeClr val="accent1"/>
              </a:buClr>
              <a:buSzPct val="80000"/>
              <a:buFontTx/>
              <a:buBlip>
                <a:blip r:embed="rId3"/>
              </a:buBlip>
              <a:defRPr sz="1800" b="0" i="0" spc="0" baseline="0">
                <a:solidFill>
                  <a:schemeClr val="tx1"/>
                </a:solidFill>
                <a:latin typeface="Effra" charset="0"/>
                <a:ea typeface="Effra" charset="0"/>
                <a:cs typeface="Effra" charset="0"/>
              </a:defRPr>
            </a:lvl1pPr>
            <a:lvl2pPr marL="548640" indent="-180975">
              <a:buClr>
                <a:schemeClr val="accent1"/>
              </a:buClr>
              <a:buFontTx/>
              <a:buBlip>
                <a:blip r:embed="rId3"/>
              </a:buBlip>
              <a:defRPr sz="1600" b="0" i="0" spc="0" baseline="0">
                <a:solidFill>
                  <a:schemeClr val="tx1"/>
                </a:solidFill>
                <a:latin typeface="Effra" charset="0"/>
                <a:ea typeface="Effra" charset="0"/>
                <a:cs typeface="Effra" charset="0"/>
              </a:defRPr>
            </a:lvl2pPr>
            <a:lvl3pPr marL="914400" indent="-168275">
              <a:buClr>
                <a:schemeClr val="accent1"/>
              </a:buClr>
              <a:buSzPct val="80000"/>
              <a:buFontTx/>
              <a:buBlip>
                <a:blip r:embed="rId3"/>
              </a:buBlip>
              <a:defRPr sz="1300" b="0" i="0" spc="0" baseline="0">
                <a:solidFill>
                  <a:schemeClr val="tx1"/>
                </a:solidFill>
                <a:latin typeface="Effra" charset="0"/>
                <a:ea typeface="Effra" charset="0"/>
                <a:cs typeface="Effra" charset="0"/>
              </a:defRPr>
            </a:lvl3pPr>
            <a:lvl4pPr marL="1371600" indent="-182880">
              <a:buSzPct val="80000"/>
              <a:buFontTx/>
              <a:buBlip>
                <a:blip r:embed="rId4"/>
              </a:buBlip>
              <a:defRPr sz="1200" b="0" i="0">
                <a:latin typeface="Effra" charset="0"/>
                <a:ea typeface="Effra" charset="0"/>
                <a:cs typeface="Effra" charset="0"/>
              </a:defRPr>
            </a:lvl4pPr>
          </a:lstStyle>
          <a:p>
            <a:pPr lvl="0"/>
            <a:r>
              <a:rPr lang="en-US" dirty="0"/>
              <a:t>Click to edit Master text styles</a:t>
            </a:r>
          </a:p>
          <a:p>
            <a:pPr lvl="1"/>
            <a:r>
              <a:rPr lang="en-US" dirty="0"/>
              <a:t>Second level</a:t>
            </a:r>
          </a:p>
          <a:p>
            <a:pPr lvl="2"/>
            <a:r>
              <a:rPr lang="en-US" dirty="0"/>
              <a:t>Third level</a:t>
            </a:r>
          </a:p>
        </p:txBody>
      </p:sp>
      <p:sp>
        <p:nvSpPr>
          <p:cNvPr id="13" name="Title 1"/>
          <p:cNvSpPr>
            <a:spLocks noGrp="1"/>
          </p:cNvSpPr>
          <p:nvPr>
            <p:ph type="title"/>
          </p:nvPr>
        </p:nvSpPr>
        <p:spPr>
          <a:xfrm>
            <a:off x="339866" y="519695"/>
            <a:ext cx="11473780" cy="474345"/>
          </a:xfrm>
        </p:spPr>
        <p:txBody>
          <a:bodyPr/>
          <a:lstStyle>
            <a:lvl1pPr>
              <a:defRPr sz="3200" b="0" i="0" baseline="0">
                <a:solidFill>
                  <a:schemeClr val="tx1"/>
                </a:solidFill>
                <a:latin typeface="Effra Light" charset="0"/>
                <a:ea typeface="Effra Light" charset="0"/>
                <a:cs typeface="Effra Light" charset="0"/>
              </a:defRPr>
            </a:lvl1pPr>
          </a:lstStyle>
          <a:p>
            <a:r>
              <a:rPr lang="en-US" dirty="0"/>
              <a:t>Click to edit Master title style</a:t>
            </a:r>
          </a:p>
        </p:txBody>
      </p:sp>
      <p:pic>
        <p:nvPicPr>
          <p:cNvPr id="3" name="Picture 2"/>
          <p:cNvPicPr>
            <a:picLocks noChangeAspect="1"/>
          </p:cNvPicPr>
          <p:nvPr userDrawn="1"/>
        </p:nvPicPr>
        <p:blipFill>
          <a:blip r:embed="rId5"/>
          <a:stretch>
            <a:fillRect/>
          </a:stretch>
        </p:blipFill>
        <p:spPr>
          <a:xfrm>
            <a:off x="0" y="0"/>
            <a:ext cx="235853" cy="237744"/>
          </a:xfrm>
          <a:prstGeom prst="rect">
            <a:avLst/>
          </a:prstGeom>
        </p:spPr>
      </p:pic>
      <p:grpSp>
        <p:nvGrpSpPr>
          <p:cNvPr id="7" name="Group 6"/>
          <p:cNvGrpSpPr/>
          <p:nvPr userDrawn="1"/>
        </p:nvGrpSpPr>
        <p:grpSpPr>
          <a:xfrm>
            <a:off x="9748788" y="6349309"/>
            <a:ext cx="2040780" cy="252213"/>
            <a:chOff x="9586340" y="6349309"/>
            <a:chExt cx="2200474" cy="271949"/>
          </a:xfrm>
        </p:grpSpPr>
        <p:pic>
          <p:nvPicPr>
            <p:cNvPr id="10" name="Picture 9"/>
            <p:cNvPicPr>
              <a:picLocks noChangeAspect="1"/>
            </p:cNvPicPr>
            <p:nvPr userDrawn="1"/>
          </p:nvPicPr>
          <p:blipFill rotWithShape="1">
            <a:blip r:embed="rId6" cstate="screen">
              <a:extLst>
                <a:ext uri="{28A0092B-C50C-407E-A947-70E740481C1C}">
                  <a14:useLocalDpi xmlns:a14="http://schemas.microsoft.com/office/drawing/2010/main"/>
                </a:ext>
              </a:extLst>
            </a:blip>
            <a:srcRect r="3111" b="47217"/>
            <a:stretch/>
          </p:blipFill>
          <p:spPr>
            <a:xfrm>
              <a:off x="10603860" y="6422102"/>
              <a:ext cx="1182954" cy="175483"/>
            </a:xfrm>
            <a:prstGeom prst="rect">
              <a:avLst/>
            </a:prstGeom>
          </p:spPr>
        </p:pic>
        <p:pic>
          <p:nvPicPr>
            <p:cNvPr id="12" name="Picture 11"/>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586340" y="6403450"/>
              <a:ext cx="686769" cy="166436"/>
            </a:xfrm>
            <a:prstGeom prst="rect">
              <a:avLst/>
            </a:prstGeom>
          </p:spPr>
        </p:pic>
        <p:cxnSp>
          <p:nvCxnSpPr>
            <p:cNvPr id="14" name="Straight Connector 13"/>
            <p:cNvCxnSpPr/>
            <p:nvPr userDrawn="1"/>
          </p:nvCxnSpPr>
          <p:spPr>
            <a:xfrm>
              <a:off x="10432121" y="6349309"/>
              <a:ext cx="0" cy="271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91246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2x black">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stretch>
            <a:fillRect/>
          </a:stretch>
        </p:blipFill>
        <p:spPr>
          <a:xfrm>
            <a:off x="3826" y="0"/>
            <a:ext cx="12181172" cy="6858000"/>
          </a:xfrm>
          <a:prstGeom prst="rect">
            <a:avLst/>
          </a:prstGeom>
        </p:spPr>
      </p:pic>
      <p:sp>
        <p:nvSpPr>
          <p:cNvPr id="13" name="Title 1"/>
          <p:cNvSpPr>
            <a:spLocks noGrp="1"/>
          </p:cNvSpPr>
          <p:nvPr>
            <p:ph type="title"/>
          </p:nvPr>
        </p:nvSpPr>
        <p:spPr>
          <a:xfrm>
            <a:off x="339866" y="519695"/>
            <a:ext cx="11473780" cy="474345"/>
          </a:xfrm>
        </p:spPr>
        <p:txBody>
          <a:bodyPr/>
          <a:lstStyle>
            <a:lvl1pPr>
              <a:defRPr sz="3200" b="0" i="0" baseline="0">
                <a:solidFill>
                  <a:schemeClr val="tx1"/>
                </a:solidFill>
                <a:latin typeface="Effra Light" charset="0"/>
                <a:ea typeface="Effra Light" charset="0"/>
                <a:cs typeface="Effra Light" charset="0"/>
              </a:defRPr>
            </a:lvl1pPr>
          </a:lstStyle>
          <a:p>
            <a:r>
              <a:rPr lang="en-US" dirty="0"/>
              <a:t>Click to edit Master title style</a:t>
            </a:r>
          </a:p>
        </p:txBody>
      </p:sp>
      <p:sp>
        <p:nvSpPr>
          <p:cNvPr id="17" name="Text Placeholder 8"/>
          <p:cNvSpPr>
            <a:spLocks noGrp="1"/>
          </p:cNvSpPr>
          <p:nvPr>
            <p:ph type="body" idx="12" hasCustomPrompt="1"/>
          </p:nvPr>
        </p:nvSpPr>
        <p:spPr>
          <a:xfrm>
            <a:off x="339866" y="1612304"/>
            <a:ext cx="5472181" cy="479092"/>
          </a:xfrm>
        </p:spPr>
        <p:txBody>
          <a:bodyPr anchor="ctr"/>
          <a:lstStyle>
            <a:lvl1pPr marL="0" indent="0">
              <a:buFont typeface="Arial" charset="0"/>
              <a:buNone/>
              <a:defRPr sz="1600" b="0" i="0" baseline="0">
                <a:latin typeface="Effra Medium" charset="0"/>
                <a:ea typeface="Effra Medium" charset="0"/>
                <a:cs typeface="Effra Medium" charset="0"/>
              </a:defRPr>
            </a:lvl1pPr>
          </a:lstStyle>
          <a:p>
            <a:r>
              <a:rPr lang="en-US" dirty="0"/>
              <a:t>SUB-TITLE 1</a:t>
            </a:r>
          </a:p>
        </p:txBody>
      </p:sp>
      <p:sp>
        <p:nvSpPr>
          <p:cNvPr id="18" name="Text Placeholder 5"/>
          <p:cNvSpPr>
            <a:spLocks noGrp="1"/>
          </p:cNvSpPr>
          <p:nvPr>
            <p:ph type="body" sz="quarter" idx="3" hasCustomPrompt="1"/>
          </p:nvPr>
        </p:nvSpPr>
        <p:spPr>
          <a:xfrm>
            <a:off x="6307138" y="1612305"/>
            <a:ext cx="5506508" cy="479092"/>
          </a:xfrm>
        </p:spPr>
        <p:txBody>
          <a:bodyPr anchor="ctr"/>
          <a:lstStyle>
            <a:lvl1pPr marL="0" indent="0">
              <a:buFont typeface="Arial" charset="0"/>
              <a:buNone/>
              <a:defRPr sz="1600" b="0" i="0">
                <a:latin typeface="Effra Medium" charset="0"/>
                <a:ea typeface="Effra Medium" charset="0"/>
                <a:cs typeface="Effra Medium" charset="0"/>
              </a:defRPr>
            </a:lvl1pPr>
          </a:lstStyle>
          <a:p>
            <a:r>
              <a:rPr lang="en-US" dirty="0"/>
              <a:t>SUB-TITLE 2</a:t>
            </a:r>
          </a:p>
        </p:txBody>
      </p:sp>
      <p:sp>
        <p:nvSpPr>
          <p:cNvPr id="19" name="Content Placeholder 2"/>
          <p:cNvSpPr>
            <a:spLocks noGrp="1"/>
          </p:cNvSpPr>
          <p:nvPr>
            <p:ph idx="1"/>
          </p:nvPr>
        </p:nvSpPr>
        <p:spPr>
          <a:xfrm>
            <a:off x="339867" y="2257062"/>
            <a:ext cx="5472181" cy="3858275"/>
          </a:xfrm>
        </p:spPr>
        <p:txBody>
          <a:bodyPr/>
          <a:lstStyle>
            <a:lvl1pPr marL="342900" indent="-342900">
              <a:buClr>
                <a:schemeClr val="accent1"/>
              </a:buClr>
              <a:buSzPct val="80000"/>
              <a:buFontTx/>
              <a:buBlip>
                <a:blip r:embed="rId3"/>
              </a:buBlip>
              <a:defRPr sz="1800" b="0" i="0" spc="0" baseline="0">
                <a:solidFill>
                  <a:schemeClr val="tx1"/>
                </a:solidFill>
                <a:latin typeface="Effra" charset="0"/>
                <a:ea typeface="Effra" charset="0"/>
                <a:cs typeface="Effra" charset="0"/>
              </a:defRPr>
            </a:lvl1pPr>
            <a:lvl2pPr marL="548640" indent="-180975">
              <a:buClr>
                <a:schemeClr val="accent1"/>
              </a:buClr>
              <a:buFontTx/>
              <a:buBlip>
                <a:blip r:embed="rId3"/>
              </a:buBlip>
              <a:defRPr sz="1400" b="0" i="0" spc="0" baseline="0">
                <a:solidFill>
                  <a:schemeClr val="tx1"/>
                </a:solidFill>
                <a:latin typeface="Effra" charset="0"/>
                <a:ea typeface="Effra" charset="0"/>
                <a:cs typeface="Effra" charset="0"/>
              </a:defRPr>
            </a:lvl2pPr>
            <a:lvl3pPr marL="914400" indent="-168275">
              <a:buClr>
                <a:schemeClr val="accent1"/>
              </a:buClr>
              <a:buSzPct val="80000"/>
              <a:buFontTx/>
              <a:buBlip>
                <a:blip r:embed="rId3"/>
              </a:buBlip>
              <a:defRPr sz="1200" b="0" i="0" spc="0" baseline="0">
                <a:solidFill>
                  <a:schemeClr val="tx1"/>
                </a:solidFill>
                <a:latin typeface="Effra" charset="0"/>
                <a:ea typeface="Effra" charset="0"/>
                <a:cs typeface="Effra" charset="0"/>
              </a:defRPr>
            </a:lvl3pPr>
            <a:lvl4pPr marL="1371600" indent="-182880">
              <a:buSzPct val="80000"/>
              <a:buFontTx/>
              <a:buBlip>
                <a:blip r:embed="rId4"/>
              </a:buBlip>
              <a:defRPr sz="1400" b="0" i="0">
                <a:latin typeface="Effra" charset="0"/>
                <a:ea typeface="Effra" charset="0"/>
                <a:cs typeface="Effra" charset="0"/>
              </a:defRPr>
            </a:lvl4pPr>
          </a:lstStyle>
          <a:p>
            <a:pPr lvl="0"/>
            <a:r>
              <a:rPr lang="en-US" dirty="0"/>
              <a:t>Click to edit Master text styles</a:t>
            </a:r>
          </a:p>
          <a:p>
            <a:pPr lvl="1"/>
            <a:r>
              <a:rPr lang="en-US" dirty="0"/>
              <a:t>Second level</a:t>
            </a:r>
          </a:p>
          <a:p>
            <a:pPr lvl="2"/>
            <a:r>
              <a:rPr lang="en-US" dirty="0"/>
              <a:t>Third level</a:t>
            </a:r>
          </a:p>
        </p:txBody>
      </p:sp>
      <p:sp>
        <p:nvSpPr>
          <p:cNvPr id="10" name="Content Placeholder 2"/>
          <p:cNvSpPr>
            <a:spLocks noGrp="1"/>
          </p:cNvSpPr>
          <p:nvPr>
            <p:ph idx="14"/>
          </p:nvPr>
        </p:nvSpPr>
        <p:spPr>
          <a:xfrm>
            <a:off x="6307138" y="2257061"/>
            <a:ext cx="5472181" cy="3858275"/>
          </a:xfrm>
        </p:spPr>
        <p:txBody>
          <a:bodyPr/>
          <a:lstStyle>
            <a:lvl1pPr marL="342900" indent="-342900">
              <a:buClr>
                <a:schemeClr val="accent1"/>
              </a:buClr>
              <a:buSzPct val="80000"/>
              <a:buFontTx/>
              <a:buBlip>
                <a:blip r:embed="rId3"/>
              </a:buBlip>
              <a:defRPr sz="1800" b="0" i="0" spc="0" baseline="0">
                <a:solidFill>
                  <a:schemeClr val="tx1"/>
                </a:solidFill>
                <a:latin typeface="Effra" charset="0"/>
                <a:ea typeface="Effra" charset="0"/>
                <a:cs typeface="Effra" charset="0"/>
              </a:defRPr>
            </a:lvl1pPr>
            <a:lvl2pPr marL="548640" indent="-180975">
              <a:buClr>
                <a:schemeClr val="accent1"/>
              </a:buClr>
              <a:buFontTx/>
              <a:buBlip>
                <a:blip r:embed="rId3"/>
              </a:buBlip>
              <a:defRPr sz="1400" b="0" i="0" spc="0" baseline="0">
                <a:solidFill>
                  <a:schemeClr val="tx1"/>
                </a:solidFill>
                <a:latin typeface="Effra" charset="0"/>
                <a:ea typeface="Effra" charset="0"/>
                <a:cs typeface="Effra" charset="0"/>
              </a:defRPr>
            </a:lvl2pPr>
            <a:lvl3pPr marL="914400" indent="-168275">
              <a:buClr>
                <a:schemeClr val="accent1"/>
              </a:buClr>
              <a:buSzPct val="80000"/>
              <a:buFontTx/>
              <a:buBlip>
                <a:blip r:embed="rId3"/>
              </a:buBlip>
              <a:defRPr sz="1200" b="0" i="0" spc="0" baseline="0">
                <a:solidFill>
                  <a:schemeClr val="tx1"/>
                </a:solidFill>
                <a:latin typeface="Effra" charset="0"/>
                <a:ea typeface="Effra" charset="0"/>
                <a:cs typeface="Effra" charset="0"/>
              </a:defRPr>
            </a:lvl3pPr>
            <a:lvl4pPr marL="1371600" indent="-182880">
              <a:buSzPct val="80000"/>
              <a:buFontTx/>
              <a:buBlip>
                <a:blip r:embed="rId4"/>
              </a:buBlip>
              <a:defRPr sz="1400" b="0" i="0">
                <a:latin typeface="Effra" charset="0"/>
                <a:ea typeface="Effra" charset="0"/>
                <a:cs typeface="Effra" charset="0"/>
              </a:defRPr>
            </a:lvl4pPr>
          </a:lstStyle>
          <a:p>
            <a:pPr lvl="0"/>
            <a:r>
              <a:rPr lang="en-US" dirty="0"/>
              <a:t>Click to edit Master text styles</a:t>
            </a:r>
          </a:p>
          <a:p>
            <a:pPr lvl="1"/>
            <a:r>
              <a:rPr lang="en-US" dirty="0"/>
              <a:t>Second level</a:t>
            </a:r>
          </a:p>
          <a:p>
            <a:pPr lvl="2"/>
            <a:r>
              <a:rPr lang="en-US" dirty="0"/>
              <a:t>Third level</a:t>
            </a:r>
          </a:p>
        </p:txBody>
      </p:sp>
      <p:pic>
        <p:nvPicPr>
          <p:cNvPr id="12" name="Picture 11"/>
          <p:cNvPicPr>
            <a:picLocks noChangeAspect="1"/>
          </p:cNvPicPr>
          <p:nvPr userDrawn="1"/>
        </p:nvPicPr>
        <p:blipFill>
          <a:blip r:embed="rId5"/>
          <a:stretch>
            <a:fillRect/>
          </a:stretch>
        </p:blipFill>
        <p:spPr>
          <a:xfrm>
            <a:off x="0" y="0"/>
            <a:ext cx="235853" cy="237744"/>
          </a:xfrm>
          <a:prstGeom prst="rect">
            <a:avLst/>
          </a:prstGeom>
        </p:spPr>
      </p:pic>
      <p:grpSp>
        <p:nvGrpSpPr>
          <p:cNvPr id="14" name="Group 13"/>
          <p:cNvGrpSpPr/>
          <p:nvPr userDrawn="1"/>
        </p:nvGrpSpPr>
        <p:grpSpPr>
          <a:xfrm>
            <a:off x="9748788" y="6349309"/>
            <a:ext cx="2040780" cy="252213"/>
            <a:chOff x="9586340" y="6349309"/>
            <a:chExt cx="2200474" cy="271949"/>
          </a:xfrm>
        </p:grpSpPr>
        <p:pic>
          <p:nvPicPr>
            <p:cNvPr id="16" name="Picture 15"/>
            <p:cNvPicPr>
              <a:picLocks noChangeAspect="1"/>
            </p:cNvPicPr>
            <p:nvPr userDrawn="1"/>
          </p:nvPicPr>
          <p:blipFill rotWithShape="1">
            <a:blip r:embed="rId6" cstate="screen">
              <a:extLst>
                <a:ext uri="{28A0092B-C50C-407E-A947-70E740481C1C}">
                  <a14:useLocalDpi xmlns:a14="http://schemas.microsoft.com/office/drawing/2010/main"/>
                </a:ext>
              </a:extLst>
            </a:blip>
            <a:srcRect r="3111" b="47217"/>
            <a:stretch/>
          </p:blipFill>
          <p:spPr>
            <a:xfrm>
              <a:off x="10603860" y="6422102"/>
              <a:ext cx="1182954" cy="175483"/>
            </a:xfrm>
            <a:prstGeom prst="rect">
              <a:avLst/>
            </a:prstGeom>
          </p:spPr>
        </p:pic>
        <p:pic>
          <p:nvPicPr>
            <p:cNvPr id="20" name="Picture 19"/>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586340" y="6403450"/>
              <a:ext cx="686769" cy="166436"/>
            </a:xfrm>
            <a:prstGeom prst="rect">
              <a:avLst/>
            </a:prstGeom>
          </p:spPr>
        </p:pic>
        <p:cxnSp>
          <p:nvCxnSpPr>
            <p:cNvPr id="21" name="Straight Connector 20"/>
            <p:cNvCxnSpPr/>
            <p:nvPr userDrawn="1"/>
          </p:nvCxnSpPr>
          <p:spPr>
            <a:xfrm>
              <a:off x="10432121" y="6349309"/>
              <a:ext cx="0" cy="271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22426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Slide 3">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cxnSp>
        <p:nvCxnSpPr>
          <p:cNvPr id="18" name="Straight Connector 17"/>
          <p:cNvCxnSpPr/>
          <p:nvPr userDrawn="1"/>
        </p:nvCxnSpPr>
        <p:spPr>
          <a:xfrm>
            <a:off x="6759043" y="2689439"/>
            <a:ext cx="0" cy="1518734"/>
          </a:xfrm>
          <a:prstGeom prst="line">
            <a:avLst/>
          </a:prstGeom>
          <a:ln w="12700">
            <a:solidFill>
              <a:schemeClr val="accent2"/>
            </a:solidFill>
            <a:prstDash val="solid"/>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025318" y="3202592"/>
            <a:ext cx="2912364" cy="451030"/>
          </a:xfrm>
          <a:prstGeom prst="rect">
            <a:avLst/>
          </a:prstGeom>
        </p:spPr>
      </p:pic>
      <p:sp>
        <p:nvSpPr>
          <p:cNvPr id="5" name="Subtitle 2"/>
          <p:cNvSpPr>
            <a:spLocks noGrp="1"/>
          </p:cNvSpPr>
          <p:nvPr>
            <p:ph type="subTitle" idx="1" hasCustomPrompt="1"/>
          </p:nvPr>
        </p:nvSpPr>
        <p:spPr>
          <a:xfrm>
            <a:off x="525239" y="3567370"/>
            <a:ext cx="5839165" cy="640080"/>
          </a:xfrm>
        </p:spPr>
        <p:txBody>
          <a:bodyPr tIns="0" bIns="0">
            <a:noAutofit/>
          </a:bodyPr>
          <a:lstStyle>
            <a:lvl1pPr marL="0" indent="0" algn="l">
              <a:spcBef>
                <a:spcPts val="0"/>
              </a:spcBef>
              <a:spcAft>
                <a:spcPts val="0"/>
              </a:spcAft>
              <a:buNone/>
              <a:defRPr sz="1800" b="0" i="0" cap="none" spc="-20" baseline="0">
                <a:solidFill>
                  <a:schemeClr val="tx1"/>
                </a:solidFill>
                <a:latin typeface="Effra Light" charset="0"/>
                <a:ea typeface="Effra Light" charset="0"/>
                <a:cs typeface="Effra Light"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Text Placeholder 9"/>
          <p:cNvSpPr>
            <a:spLocks noGrp="1"/>
          </p:cNvSpPr>
          <p:nvPr>
            <p:ph type="body" sz="quarter" idx="10" hasCustomPrompt="1"/>
          </p:nvPr>
        </p:nvSpPr>
        <p:spPr>
          <a:xfrm>
            <a:off x="525260" y="2742196"/>
            <a:ext cx="5838964" cy="860425"/>
          </a:xfrm>
        </p:spPr>
        <p:txBody>
          <a:bodyPr anchor="b" anchorCtr="0"/>
          <a:lstStyle>
            <a:lvl1pPr marL="0" indent="0" algn="l">
              <a:buFontTx/>
              <a:buNone/>
              <a:defRPr sz="4000" b="0" i="0" cap="none" spc="-60" baseline="0">
                <a:latin typeface="Effra Medium" charset="0"/>
                <a:ea typeface="Effra Medium" charset="0"/>
                <a:cs typeface="Effra Medium" charset="0"/>
              </a:defRPr>
            </a:lvl1pPr>
            <a:lvl2pPr marL="367665" indent="0" algn="r">
              <a:buFontTx/>
              <a:buNone/>
              <a:defRPr sz="2400"/>
            </a:lvl2pPr>
            <a:lvl3pPr marL="746125" indent="0" algn="r">
              <a:buFontTx/>
              <a:buNone/>
              <a:defRPr sz="2400"/>
            </a:lvl3pPr>
            <a:lvl4pPr marL="1188720" indent="0" algn="r">
              <a:buFontTx/>
              <a:buNone/>
              <a:defRPr sz="2400"/>
            </a:lvl4pPr>
            <a:lvl5pPr marL="1481328" indent="0" algn="r">
              <a:buFontTx/>
              <a:buNone/>
              <a:defRPr sz="2400"/>
            </a:lvl5pPr>
          </a:lstStyle>
          <a:p>
            <a:pPr lvl="0"/>
            <a:r>
              <a:rPr lang="en-US" dirty="0"/>
              <a:t>Click to edit master text styles</a:t>
            </a:r>
          </a:p>
        </p:txBody>
      </p:sp>
    </p:spTree>
    <p:extLst>
      <p:ext uri="{BB962C8B-B14F-4D97-AF65-F5344CB8AC3E}">
        <p14:creationId xmlns:p14="http://schemas.microsoft.com/office/powerpoint/2010/main" val="1276582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Title Slide 3">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cxnSp>
        <p:nvCxnSpPr>
          <p:cNvPr id="18" name="Straight Connector 17"/>
          <p:cNvCxnSpPr/>
          <p:nvPr userDrawn="1"/>
        </p:nvCxnSpPr>
        <p:spPr>
          <a:xfrm>
            <a:off x="6759043" y="2689439"/>
            <a:ext cx="0" cy="1518734"/>
          </a:xfrm>
          <a:prstGeom prst="line">
            <a:avLst/>
          </a:prstGeom>
          <a:ln w="12700">
            <a:solidFill>
              <a:schemeClr val="accent2"/>
            </a:solidFill>
            <a:prstDash val="solid"/>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025318" y="3202592"/>
            <a:ext cx="2912364" cy="451030"/>
          </a:xfrm>
          <a:prstGeom prst="rect">
            <a:avLst/>
          </a:prstGeom>
        </p:spPr>
      </p:pic>
      <p:sp>
        <p:nvSpPr>
          <p:cNvPr id="5" name="Subtitle 2"/>
          <p:cNvSpPr>
            <a:spLocks noGrp="1"/>
          </p:cNvSpPr>
          <p:nvPr>
            <p:ph type="subTitle" idx="1" hasCustomPrompt="1"/>
          </p:nvPr>
        </p:nvSpPr>
        <p:spPr>
          <a:xfrm>
            <a:off x="525239" y="3567370"/>
            <a:ext cx="5839165" cy="640080"/>
          </a:xfrm>
        </p:spPr>
        <p:txBody>
          <a:bodyPr tIns="0" bIns="0">
            <a:noAutofit/>
          </a:bodyPr>
          <a:lstStyle>
            <a:lvl1pPr marL="0" indent="0" algn="l">
              <a:spcBef>
                <a:spcPts val="0"/>
              </a:spcBef>
              <a:spcAft>
                <a:spcPts val="0"/>
              </a:spcAft>
              <a:buNone/>
              <a:defRPr sz="1800" b="0" i="0" cap="none" spc="-20" baseline="0">
                <a:solidFill>
                  <a:schemeClr val="tx1"/>
                </a:solidFill>
                <a:latin typeface="Effra Light" charset="0"/>
                <a:ea typeface="Effra Light" charset="0"/>
                <a:cs typeface="Effra Light"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Text Placeholder 9"/>
          <p:cNvSpPr>
            <a:spLocks noGrp="1"/>
          </p:cNvSpPr>
          <p:nvPr>
            <p:ph type="body" sz="quarter" idx="10" hasCustomPrompt="1"/>
          </p:nvPr>
        </p:nvSpPr>
        <p:spPr>
          <a:xfrm>
            <a:off x="525260" y="2742196"/>
            <a:ext cx="5838964" cy="860425"/>
          </a:xfrm>
        </p:spPr>
        <p:txBody>
          <a:bodyPr anchor="b" anchorCtr="0"/>
          <a:lstStyle>
            <a:lvl1pPr marL="0" indent="0" algn="l">
              <a:buFontTx/>
              <a:buNone/>
              <a:defRPr sz="4000" b="0" i="0" cap="none" spc="-60" baseline="0">
                <a:latin typeface="Effra Medium" charset="0"/>
                <a:ea typeface="Effra Medium" charset="0"/>
                <a:cs typeface="Effra Medium" charset="0"/>
              </a:defRPr>
            </a:lvl1pPr>
            <a:lvl2pPr marL="367665" indent="0" algn="r">
              <a:buFontTx/>
              <a:buNone/>
              <a:defRPr sz="2400"/>
            </a:lvl2pPr>
            <a:lvl3pPr marL="746125" indent="0" algn="r">
              <a:buFontTx/>
              <a:buNone/>
              <a:defRPr sz="2400"/>
            </a:lvl3pPr>
            <a:lvl4pPr marL="1188720" indent="0" algn="r">
              <a:buFontTx/>
              <a:buNone/>
              <a:defRPr sz="2400"/>
            </a:lvl4pPr>
            <a:lvl5pPr marL="1481328" indent="0" algn="r">
              <a:buFontTx/>
              <a:buNone/>
              <a:defRPr sz="2400"/>
            </a:lvl5pPr>
          </a:lstStyle>
          <a:p>
            <a:pPr lvl="0"/>
            <a:r>
              <a:rPr lang="en-US" dirty="0"/>
              <a:t>Click to edit master text styles</a:t>
            </a:r>
          </a:p>
        </p:txBody>
      </p:sp>
    </p:spTree>
    <p:extLst>
      <p:ext uri="{BB962C8B-B14F-4D97-AF65-F5344CB8AC3E}">
        <p14:creationId xmlns:p14="http://schemas.microsoft.com/office/powerpoint/2010/main" val="1230906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Title Slide 3">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16" name="Subtitle 2"/>
          <p:cNvSpPr>
            <a:spLocks noGrp="1"/>
          </p:cNvSpPr>
          <p:nvPr>
            <p:ph type="subTitle" idx="1" hasCustomPrompt="1"/>
          </p:nvPr>
        </p:nvSpPr>
        <p:spPr>
          <a:xfrm>
            <a:off x="4643598" y="3611765"/>
            <a:ext cx="7181197" cy="371813"/>
          </a:xfrm>
        </p:spPr>
        <p:txBody>
          <a:bodyPr tIns="0" bIns="0">
            <a:noAutofit/>
          </a:bodyPr>
          <a:lstStyle>
            <a:lvl1pPr marL="0" indent="0" algn="r">
              <a:spcBef>
                <a:spcPts val="0"/>
              </a:spcBef>
              <a:spcAft>
                <a:spcPts val="0"/>
              </a:spcAft>
              <a:buNone/>
              <a:defRPr sz="2000" b="0" i="0" cap="none" spc="-50" baseline="0">
                <a:solidFill>
                  <a:schemeClr val="tx1"/>
                </a:solidFill>
                <a:latin typeface="Effra" charset="0"/>
                <a:ea typeface="Effra" charset="0"/>
                <a:cs typeface="Effra"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7" name="Text Placeholder 9"/>
          <p:cNvSpPr>
            <a:spLocks noGrp="1"/>
          </p:cNvSpPr>
          <p:nvPr>
            <p:ph type="body" sz="quarter" idx="10" hasCustomPrompt="1"/>
          </p:nvPr>
        </p:nvSpPr>
        <p:spPr>
          <a:xfrm>
            <a:off x="4643598" y="2686209"/>
            <a:ext cx="7180921" cy="860425"/>
          </a:xfrm>
        </p:spPr>
        <p:txBody>
          <a:bodyPr anchor="b" anchorCtr="0"/>
          <a:lstStyle>
            <a:lvl1pPr marL="0" indent="0" algn="r">
              <a:buFontTx/>
              <a:buNone/>
              <a:defRPr sz="4400" b="0" i="0" cap="none" spc="-60" baseline="0">
                <a:latin typeface="Effra" charset="0"/>
                <a:ea typeface="Effra" charset="0"/>
                <a:cs typeface="Effra" charset="0"/>
              </a:defRPr>
            </a:lvl1pPr>
            <a:lvl2pPr marL="367665" indent="0" algn="r">
              <a:buFontTx/>
              <a:buNone/>
              <a:defRPr sz="2400"/>
            </a:lvl2pPr>
            <a:lvl3pPr marL="746125" indent="0" algn="r">
              <a:buFontTx/>
              <a:buNone/>
              <a:defRPr sz="2400"/>
            </a:lvl3pPr>
            <a:lvl4pPr marL="1188720" indent="0" algn="r">
              <a:buFontTx/>
              <a:buNone/>
              <a:defRPr sz="2400"/>
            </a:lvl4pPr>
            <a:lvl5pPr marL="1481328" indent="0" algn="r">
              <a:buFontTx/>
              <a:buNone/>
              <a:defRPr sz="2400"/>
            </a:lvl5pPr>
          </a:lstStyle>
          <a:p>
            <a:pPr lvl="0"/>
            <a:r>
              <a:rPr lang="en-US" dirty="0"/>
              <a:t>Click to edit master text styles</a:t>
            </a:r>
          </a:p>
        </p:txBody>
      </p:sp>
      <p:cxnSp>
        <p:nvCxnSpPr>
          <p:cNvPr id="19" name="Straight Connector 18"/>
          <p:cNvCxnSpPr/>
          <p:nvPr userDrawn="1"/>
        </p:nvCxnSpPr>
        <p:spPr>
          <a:xfrm>
            <a:off x="4205949" y="2683302"/>
            <a:ext cx="0" cy="1304501"/>
          </a:xfrm>
          <a:prstGeom prst="line">
            <a:avLst/>
          </a:prstGeom>
          <a:ln w="12700">
            <a:solidFill>
              <a:schemeClr val="accent2"/>
            </a:solidFill>
            <a:prstDash val="solid"/>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51157" y="3130539"/>
            <a:ext cx="2647604" cy="410027"/>
          </a:xfrm>
          <a:prstGeom prst="rect">
            <a:avLst/>
          </a:prstGeom>
        </p:spPr>
      </p:pic>
    </p:spTree>
    <p:extLst>
      <p:ext uri="{BB962C8B-B14F-4D97-AF65-F5344CB8AC3E}">
        <p14:creationId xmlns:p14="http://schemas.microsoft.com/office/powerpoint/2010/main" val="1800206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MAIN black">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3826" y="0"/>
            <a:ext cx="12181172" cy="6858000"/>
          </a:xfrm>
          <a:prstGeom prst="rect">
            <a:avLst/>
          </a:prstGeom>
        </p:spPr>
      </p:pic>
      <p:pic>
        <p:nvPicPr>
          <p:cNvPr id="6" name="Picture 5"/>
          <p:cNvPicPr>
            <a:picLocks noChangeAspect="1"/>
          </p:cNvPicPr>
          <p:nvPr userDrawn="1"/>
        </p:nvPicPr>
        <p:blipFill>
          <a:blip r:embed="rId3"/>
          <a:stretch>
            <a:fillRect/>
          </a:stretch>
        </p:blipFill>
        <p:spPr>
          <a:xfrm>
            <a:off x="3430009" y="2929935"/>
            <a:ext cx="5192974" cy="1139448"/>
          </a:xfrm>
          <a:prstGeom prst="rect">
            <a:avLst/>
          </a:prstGeom>
        </p:spPr>
      </p:pic>
      <p:pic>
        <p:nvPicPr>
          <p:cNvPr id="5" name="Picture 6"/>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0855376" y="6273621"/>
            <a:ext cx="1201737"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4893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Slide 3">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8" name="Text Placeholder 9"/>
          <p:cNvSpPr>
            <a:spLocks noGrp="1"/>
          </p:cNvSpPr>
          <p:nvPr>
            <p:ph type="body" sz="quarter" idx="10" hasCustomPrompt="1"/>
          </p:nvPr>
        </p:nvSpPr>
        <p:spPr>
          <a:xfrm>
            <a:off x="1622450" y="2871664"/>
            <a:ext cx="8943920" cy="860425"/>
          </a:xfrm>
        </p:spPr>
        <p:txBody>
          <a:bodyPr anchor="b" anchorCtr="0"/>
          <a:lstStyle>
            <a:lvl1pPr marL="0" indent="0" algn="ctr">
              <a:buFontTx/>
              <a:buNone/>
              <a:defRPr sz="4400" b="0" i="0" cap="none" spc="-60" baseline="0">
                <a:latin typeface="Effra Light" charset="0"/>
                <a:ea typeface="Effra Light" charset="0"/>
                <a:cs typeface="Effra Light" charset="0"/>
              </a:defRPr>
            </a:lvl1pPr>
            <a:lvl2pPr marL="367665" indent="0" algn="r">
              <a:buFontTx/>
              <a:buNone/>
              <a:defRPr sz="2400"/>
            </a:lvl2pPr>
            <a:lvl3pPr marL="746125" indent="0" algn="r">
              <a:buFontTx/>
              <a:buNone/>
              <a:defRPr sz="2400"/>
            </a:lvl3pPr>
            <a:lvl4pPr marL="1188720" indent="0" algn="r">
              <a:buFontTx/>
              <a:buNone/>
              <a:defRPr sz="2400"/>
            </a:lvl4pPr>
            <a:lvl5pPr marL="1481328" indent="0" algn="r">
              <a:buFontTx/>
              <a:buNone/>
              <a:defRPr sz="2400"/>
            </a:lvl5pPr>
          </a:lstStyle>
          <a:p>
            <a:pPr lvl="0"/>
            <a:r>
              <a:rPr lang="en-US" dirty="0"/>
              <a:t>Click to edit master text styles</a:t>
            </a:r>
          </a:p>
        </p:txBody>
      </p:sp>
    </p:spTree>
    <p:extLst>
      <p:ext uri="{BB962C8B-B14F-4D97-AF65-F5344CB8AC3E}">
        <p14:creationId xmlns:p14="http://schemas.microsoft.com/office/powerpoint/2010/main" val="1042019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 Dark 2">
    <p:spTree>
      <p:nvGrpSpPr>
        <p:cNvPr id="1" name=""/>
        <p:cNvGrpSpPr/>
        <p:nvPr/>
      </p:nvGrpSpPr>
      <p:grpSpPr>
        <a:xfrm>
          <a:off x="0" y="0"/>
          <a:ext cx="0" cy="0"/>
          <a:chOff x="0" y="0"/>
          <a:chExt cx="0" cy="0"/>
        </a:xfrm>
      </p:grpSpPr>
      <p:sp>
        <p:nvSpPr>
          <p:cNvPr id="11" name="Content Placeholder 2"/>
          <p:cNvSpPr>
            <a:spLocks noGrp="1"/>
          </p:cNvSpPr>
          <p:nvPr>
            <p:ph idx="1"/>
          </p:nvPr>
        </p:nvSpPr>
        <p:spPr>
          <a:xfrm>
            <a:off x="347572" y="1262357"/>
            <a:ext cx="11466073" cy="4852981"/>
          </a:xfrm>
        </p:spPr>
        <p:txBody>
          <a:bodyPr/>
          <a:lstStyle>
            <a:lvl1pPr marL="342900" indent="-342900">
              <a:buClr>
                <a:schemeClr val="accent1"/>
              </a:buClr>
              <a:buSzPct val="80000"/>
              <a:buFontTx/>
              <a:buBlip>
                <a:blip r:embed="rId2"/>
              </a:buBlip>
              <a:defRPr sz="1800" b="0" i="0" spc="0" baseline="0">
                <a:solidFill>
                  <a:schemeClr val="tx1"/>
                </a:solidFill>
                <a:latin typeface="Effra" charset="0"/>
                <a:ea typeface="Effra" charset="0"/>
                <a:cs typeface="Effra" charset="0"/>
              </a:defRPr>
            </a:lvl1pPr>
            <a:lvl2pPr>
              <a:buClr>
                <a:schemeClr val="accent1"/>
              </a:buClr>
              <a:defRPr sz="1600" b="0" i="0" spc="0" baseline="0">
                <a:solidFill>
                  <a:schemeClr val="tx1"/>
                </a:solidFill>
                <a:latin typeface="Effra" charset="0"/>
                <a:ea typeface="Effra" charset="0"/>
                <a:cs typeface="Effra" charset="0"/>
              </a:defRPr>
            </a:lvl2pPr>
            <a:lvl3pPr marL="914400" indent="-168275">
              <a:buClr>
                <a:schemeClr val="accent1"/>
              </a:buClr>
              <a:buSzPct val="80000"/>
              <a:buFontTx/>
              <a:buBlip>
                <a:blip r:embed="rId2"/>
              </a:buBlip>
              <a:defRPr sz="1300" b="0" i="0" spc="0" baseline="0">
                <a:solidFill>
                  <a:schemeClr val="tx1"/>
                </a:solidFill>
                <a:latin typeface="Effra" charset="0"/>
                <a:ea typeface="Effra" charset="0"/>
                <a:cs typeface="Effra" charset="0"/>
              </a:defRPr>
            </a:lvl3pPr>
            <a:lvl4pPr marL="1371600" indent="-182880">
              <a:buSzPct val="80000"/>
              <a:buFontTx/>
              <a:buBlip>
                <a:blip r:embed="rId2"/>
              </a:buBlip>
              <a:defRPr sz="1200" b="0" i="0">
                <a:latin typeface="Effra" charset="0"/>
                <a:ea typeface="Effra" charset="0"/>
                <a:cs typeface="Effra" charset="0"/>
              </a:defRPr>
            </a:lvl4pPr>
          </a:lstStyle>
          <a:p>
            <a:pPr lvl="0"/>
            <a:r>
              <a:rPr lang="en-US" dirty="0"/>
              <a:t>Click to edit Master text styles</a:t>
            </a:r>
          </a:p>
          <a:p>
            <a:pPr lvl="1"/>
            <a:r>
              <a:rPr lang="en-US" dirty="0"/>
              <a:t>Second level</a:t>
            </a:r>
          </a:p>
          <a:p>
            <a:pPr lvl="2"/>
            <a:r>
              <a:rPr lang="en-US" dirty="0"/>
              <a:t>Third level</a:t>
            </a:r>
          </a:p>
        </p:txBody>
      </p:sp>
      <p:sp>
        <p:nvSpPr>
          <p:cNvPr id="13" name="Title 1"/>
          <p:cNvSpPr>
            <a:spLocks noGrp="1"/>
          </p:cNvSpPr>
          <p:nvPr>
            <p:ph type="title"/>
          </p:nvPr>
        </p:nvSpPr>
        <p:spPr>
          <a:xfrm>
            <a:off x="339866" y="519695"/>
            <a:ext cx="11473780" cy="474345"/>
          </a:xfrm>
        </p:spPr>
        <p:txBody>
          <a:bodyPr/>
          <a:lstStyle>
            <a:lvl1pPr>
              <a:defRPr sz="3200" b="0" i="0" baseline="0">
                <a:solidFill>
                  <a:schemeClr val="tx1"/>
                </a:solidFill>
                <a:latin typeface="Effra Light" charset="0"/>
                <a:ea typeface="Effra Light" charset="0"/>
                <a:cs typeface="Effra Light" charset="0"/>
              </a:defRPr>
            </a:lvl1pPr>
          </a:lstStyle>
          <a:p>
            <a:r>
              <a:rPr lang="en-US" dirty="0"/>
              <a:t>Click to edit Master title style</a:t>
            </a:r>
          </a:p>
        </p:txBody>
      </p:sp>
    </p:spTree>
    <p:extLst>
      <p:ext uri="{BB962C8B-B14F-4D97-AF65-F5344CB8AC3E}">
        <p14:creationId xmlns:p14="http://schemas.microsoft.com/office/powerpoint/2010/main" val="3609210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Full Dark 2">
    <p:spTree>
      <p:nvGrpSpPr>
        <p:cNvPr id="1" name=""/>
        <p:cNvGrpSpPr/>
        <p:nvPr/>
      </p:nvGrpSpPr>
      <p:grpSpPr>
        <a:xfrm>
          <a:off x="0" y="0"/>
          <a:ext cx="0" cy="0"/>
          <a:chOff x="0" y="0"/>
          <a:chExt cx="0" cy="0"/>
        </a:xfrm>
      </p:grpSpPr>
      <p:sp>
        <p:nvSpPr>
          <p:cNvPr id="13" name="Title 1"/>
          <p:cNvSpPr>
            <a:spLocks noGrp="1"/>
          </p:cNvSpPr>
          <p:nvPr>
            <p:ph type="title"/>
          </p:nvPr>
        </p:nvSpPr>
        <p:spPr>
          <a:xfrm>
            <a:off x="339866" y="519695"/>
            <a:ext cx="11473780" cy="474345"/>
          </a:xfrm>
        </p:spPr>
        <p:txBody>
          <a:bodyPr/>
          <a:lstStyle>
            <a:lvl1pPr>
              <a:defRPr sz="3200" b="0" i="0" baseline="0">
                <a:solidFill>
                  <a:schemeClr val="tx1"/>
                </a:solidFill>
                <a:latin typeface="Effra Light" charset="0"/>
                <a:ea typeface="Effra Light" charset="0"/>
                <a:cs typeface="Effra Light" charset="0"/>
              </a:defRPr>
            </a:lvl1pPr>
          </a:lstStyle>
          <a:p>
            <a:r>
              <a:rPr lang="en-US" dirty="0"/>
              <a:t>Click to edit Master title style</a:t>
            </a:r>
          </a:p>
        </p:txBody>
      </p:sp>
      <p:sp>
        <p:nvSpPr>
          <p:cNvPr id="17" name="Text Placeholder 8"/>
          <p:cNvSpPr>
            <a:spLocks noGrp="1"/>
          </p:cNvSpPr>
          <p:nvPr>
            <p:ph type="body" idx="12" hasCustomPrompt="1"/>
          </p:nvPr>
        </p:nvSpPr>
        <p:spPr>
          <a:xfrm>
            <a:off x="339866" y="1612304"/>
            <a:ext cx="5472181" cy="479092"/>
          </a:xfrm>
        </p:spPr>
        <p:txBody>
          <a:bodyPr anchor="ctr"/>
          <a:lstStyle>
            <a:lvl1pPr marL="0" indent="0">
              <a:buFont typeface="Arial" charset="0"/>
              <a:buNone/>
              <a:defRPr sz="1600" b="0" i="0" baseline="0">
                <a:latin typeface="Effra Medium" charset="0"/>
                <a:ea typeface="Effra Medium" charset="0"/>
                <a:cs typeface="Effra Medium" charset="0"/>
              </a:defRPr>
            </a:lvl1pPr>
          </a:lstStyle>
          <a:p>
            <a:r>
              <a:rPr lang="en-US" dirty="0"/>
              <a:t>SUB-TITLE 1</a:t>
            </a:r>
          </a:p>
        </p:txBody>
      </p:sp>
      <p:sp>
        <p:nvSpPr>
          <p:cNvPr id="18" name="Text Placeholder 5"/>
          <p:cNvSpPr>
            <a:spLocks noGrp="1"/>
          </p:cNvSpPr>
          <p:nvPr>
            <p:ph type="body" sz="quarter" idx="3" hasCustomPrompt="1"/>
          </p:nvPr>
        </p:nvSpPr>
        <p:spPr>
          <a:xfrm>
            <a:off x="6307138" y="1612305"/>
            <a:ext cx="5506508" cy="479092"/>
          </a:xfrm>
        </p:spPr>
        <p:txBody>
          <a:bodyPr anchor="ctr"/>
          <a:lstStyle>
            <a:lvl1pPr marL="0" indent="0">
              <a:buFont typeface="Arial" charset="0"/>
              <a:buNone/>
              <a:defRPr sz="1600" b="0" i="0">
                <a:latin typeface="Effra Medium" charset="0"/>
                <a:ea typeface="Effra Medium" charset="0"/>
                <a:cs typeface="Effra Medium" charset="0"/>
              </a:defRPr>
            </a:lvl1pPr>
          </a:lstStyle>
          <a:p>
            <a:r>
              <a:rPr lang="en-US" dirty="0"/>
              <a:t>SUB-TITLE 2</a:t>
            </a:r>
          </a:p>
        </p:txBody>
      </p:sp>
      <p:sp>
        <p:nvSpPr>
          <p:cNvPr id="19" name="Content Placeholder 2"/>
          <p:cNvSpPr>
            <a:spLocks noGrp="1"/>
          </p:cNvSpPr>
          <p:nvPr>
            <p:ph idx="1"/>
          </p:nvPr>
        </p:nvSpPr>
        <p:spPr>
          <a:xfrm>
            <a:off x="339867" y="2257062"/>
            <a:ext cx="5472181" cy="3858275"/>
          </a:xfrm>
        </p:spPr>
        <p:txBody>
          <a:bodyPr/>
          <a:lstStyle>
            <a:lvl1pPr marL="342900" indent="-342900">
              <a:buClr>
                <a:schemeClr val="accent1"/>
              </a:buClr>
              <a:buSzPct val="80000"/>
              <a:buFontTx/>
              <a:buBlip>
                <a:blip r:embed="rId2"/>
              </a:buBlip>
              <a:defRPr sz="1800" b="0" i="0" spc="0" baseline="0">
                <a:solidFill>
                  <a:schemeClr val="tx1"/>
                </a:solidFill>
                <a:latin typeface="Effra" charset="0"/>
                <a:ea typeface="Effra" charset="0"/>
                <a:cs typeface="Effra" charset="0"/>
              </a:defRPr>
            </a:lvl1pPr>
            <a:lvl2pPr>
              <a:buClr>
                <a:schemeClr val="accent1"/>
              </a:buClr>
              <a:defRPr sz="1400" b="0" i="0" spc="0" baseline="0">
                <a:solidFill>
                  <a:schemeClr val="tx1"/>
                </a:solidFill>
                <a:latin typeface="Effra" charset="0"/>
                <a:ea typeface="Effra" charset="0"/>
                <a:cs typeface="Effra" charset="0"/>
              </a:defRPr>
            </a:lvl2pPr>
            <a:lvl3pPr marL="914400" indent="-168275">
              <a:buClr>
                <a:schemeClr val="accent1"/>
              </a:buClr>
              <a:buSzPct val="80000"/>
              <a:buFontTx/>
              <a:buBlip>
                <a:blip r:embed="rId2"/>
              </a:buBlip>
              <a:defRPr sz="1200" b="0" i="0" spc="0" baseline="0">
                <a:solidFill>
                  <a:schemeClr val="tx1"/>
                </a:solidFill>
                <a:latin typeface="Effra" charset="0"/>
                <a:ea typeface="Effra" charset="0"/>
                <a:cs typeface="Effra" charset="0"/>
              </a:defRPr>
            </a:lvl3pPr>
            <a:lvl4pPr marL="1371600" indent="-182880">
              <a:buSzPct val="80000"/>
              <a:buFontTx/>
              <a:buBlip>
                <a:blip r:embed="rId2"/>
              </a:buBlip>
              <a:defRPr sz="1400" b="0" i="0">
                <a:latin typeface="Effra" charset="0"/>
                <a:ea typeface="Effra" charset="0"/>
                <a:cs typeface="Effra" charset="0"/>
              </a:defRPr>
            </a:lvl4pPr>
          </a:lstStyle>
          <a:p>
            <a:pPr lvl="0"/>
            <a:r>
              <a:rPr lang="en-US" dirty="0"/>
              <a:t>Click to edit Master text styles</a:t>
            </a:r>
          </a:p>
          <a:p>
            <a:pPr lvl="1"/>
            <a:r>
              <a:rPr lang="en-US" dirty="0"/>
              <a:t>Second level</a:t>
            </a:r>
          </a:p>
          <a:p>
            <a:pPr lvl="2"/>
            <a:r>
              <a:rPr lang="en-US" dirty="0"/>
              <a:t>Third level</a:t>
            </a:r>
          </a:p>
        </p:txBody>
      </p:sp>
      <p:sp>
        <p:nvSpPr>
          <p:cNvPr id="10" name="Content Placeholder 2"/>
          <p:cNvSpPr>
            <a:spLocks noGrp="1"/>
          </p:cNvSpPr>
          <p:nvPr>
            <p:ph idx="14"/>
          </p:nvPr>
        </p:nvSpPr>
        <p:spPr>
          <a:xfrm>
            <a:off x="6307138" y="2257061"/>
            <a:ext cx="5472181" cy="3858275"/>
          </a:xfrm>
        </p:spPr>
        <p:txBody>
          <a:bodyPr/>
          <a:lstStyle>
            <a:lvl1pPr marL="342900" indent="-342900">
              <a:buClr>
                <a:schemeClr val="accent1"/>
              </a:buClr>
              <a:buSzPct val="80000"/>
              <a:buFontTx/>
              <a:buBlip>
                <a:blip r:embed="rId2"/>
              </a:buBlip>
              <a:defRPr sz="1800" b="0" i="0" spc="0" baseline="0">
                <a:solidFill>
                  <a:schemeClr val="tx1"/>
                </a:solidFill>
                <a:latin typeface="Effra" charset="0"/>
                <a:ea typeface="Effra" charset="0"/>
                <a:cs typeface="Effra" charset="0"/>
              </a:defRPr>
            </a:lvl1pPr>
            <a:lvl2pPr>
              <a:buClr>
                <a:schemeClr val="accent1"/>
              </a:buClr>
              <a:defRPr sz="1400" b="0" i="0" spc="0" baseline="0">
                <a:solidFill>
                  <a:schemeClr val="tx1"/>
                </a:solidFill>
                <a:latin typeface="Effra" charset="0"/>
                <a:ea typeface="Effra" charset="0"/>
                <a:cs typeface="Effra" charset="0"/>
              </a:defRPr>
            </a:lvl2pPr>
            <a:lvl3pPr marL="914400" indent="-168275">
              <a:buClr>
                <a:schemeClr val="accent1"/>
              </a:buClr>
              <a:buSzPct val="80000"/>
              <a:buFontTx/>
              <a:buBlip>
                <a:blip r:embed="rId2"/>
              </a:buBlip>
              <a:defRPr sz="1200" b="0" i="0" spc="0" baseline="0">
                <a:solidFill>
                  <a:schemeClr val="tx1"/>
                </a:solidFill>
                <a:latin typeface="Effra" charset="0"/>
                <a:ea typeface="Effra" charset="0"/>
                <a:cs typeface="Effra" charset="0"/>
              </a:defRPr>
            </a:lvl3pPr>
            <a:lvl4pPr marL="1371600" indent="-182880">
              <a:buSzPct val="80000"/>
              <a:buFontTx/>
              <a:buBlip>
                <a:blip r:embed="rId2"/>
              </a:buBlip>
              <a:defRPr sz="1400" b="0" i="0">
                <a:latin typeface="Effra" charset="0"/>
                <a:ea typeface="Effra" charset="0"/>
                <a:cs typeface="Effra" charset="0"/>
              </a:defRPr>
            </a:lvl4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641675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Full Software 1">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Tree>
    <p:extLst>
      <p:ext uri="{BB962C8B-B14F-4D97-AF65-F5344CB8AC3E}">
        <p14:creationId xmlns:p14="http://schemas.microsoft.com/office/powerpoint/2010/main" val="4073816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Full Software 1">
    <p:spTree>
      <p:nvGrpSpPr>
        <p:cNvPr id="1" name=""/>
        <p:cNvGrpSpPr/>
        <p:nvPr/>
      </p:nvGrpSpPr>
      <p:grpSpPr>
        <a:xfrm>
          <a:off x="0" y="0"/>
          <a:ext cx="0" cy="0"/>
          <a:chOff x="0" y="0"/>
          <a:chExt cx="0" cy="0"/>
        </a:xfrm>
      </p:grpSpPr>
      <p:sp>
        <p:nvSpPr>
          <p:cNvPr id="2" name="Rectangle 1"/>
          <p:cNvSpPr/>
          <p:nvPr userDrawn="1"/>
        </p:nvSpPr>
        <p:spPr>
          <a:xfrm>
            <a:off x="0" y="0"/>
            <a:ext cx="12188825"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4" name="Group 3"/>
          <p:cNvGrpSpPr/>
          <p:nvPr userDrawn="1"/>
        </p:nvGrpSpPr>
        <p:grpSpPr>
          <a:xfrm>
            <a:off x="9748790" y="6349309"/>
            <a:ext cx="2076006" cy="252213"/>
            <a:chOff x="9586340" y="6349309"/>
            <a:chExt cx="2238456" cy="271949"/>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47217"/>
            <a:stretch/>
          </p:blipFill>
          <p:spPr>
            <a:xfrm>
              <a:off x="10603859" y="6422102"/>
              <a:ext cx="1220937" cy="175483"/>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586340" y="6403450"/>
              <a:ext cx="686769" cy="166436"/>
            </a:xfrm>
            <a:prstGeom prst="rect">
              <a:avLst/>
            </a:prstGeom>
          </p:spPr>
        </p:pic>
        <p:cxnSp>
          <p:nvCxnSpPr>
            <p:cNvPr id="7" name="Straight Connector 6"/>
            <p:cNvCxnSpPr/>
            <p:nvPr userDrawn="1"/>
          </p:nvCxnSpPr>
          <p:spPr>
            <a:xfrm>
              <a:off x="10432121" y="6349309"/>
              <a:ext cx="0" cy="271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37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Full Software 1">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88825" cy="6856214"/>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419538" y="3013856"/>
            <a:ext cx="5349748" cy="828501"/>
          </a:xfrm>
          <a:prstGeom prst="rect">
            <a:avLst/>
          </a:prstGeom>
        </p:spPr>
      </p:pic>
    </p:spTree>
    <p:extLst>
      <p:ext uri="{BB962C8B-B14F-4D97-AF65-F5344CB8AC3E}">
        <p14:creationId xmlns:p14="http://schemas.microsoft.com/office/powerpoint/2010/main" val="385855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Full Software 1">
    <p:spTree>
      <p:nvGrpSpPr>
        <p:cNvPr id="1" name=""/>
        <p:cNvGrpSpPr/>
        <p:nvPr/>
      </p:nvGrpSpPr>
      <p:grpSpPr>
        <a:xfrm>
          <a:off x="0" y="0"/>
          <a:ext cx="0" cy="0"/>
          <a:chOff x="0" y="0"/>
          <a:chExt cx="0" cy="0"/>
        </a:xfrm>
      </p:grpSpPr>
      <p:grpSp>
        <p:nvGrpSpPr>
          <p:cNvPr id="7" name="Group 6"/>
          <p:cNvGrpSpPr/>
          <p:nvPr userDrawn="1"/>
        </p:nvGrpSpPr>
        <p:grpSpPr>
          <a:xfrm rot="10800000">
            <a:off x="0" y="0"/>
            <a:ext cx="12188825" cy="6858000"/>
            <a:chOff x="0" y="0"/>
            <a:chExt cx="12188825" cy="6858000"/>
          </a:xfrm>
        </p:grpSpPr>
        <p:sp>
          <p:nvSpPr>
            <p:cNvPr id="6" name="Rectangle 5"/>
            <p:cNvSpPr/>
            <p:nvPr userDrawn="1"/>
          </p:nvSpPr>
          <p:spPr>
            <a:xfrm>
              <a:off x="0" y="0"/>
              <a:ext cx="12188825" cy="6858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40000" y="0"/>
              <a:ext cx="7094483" cy="6858000"/>
            </a:xfrm>
            <a:prstGeom prst="rect">
              <a:avLst/>
            </a:prstGeom>
          </p:spPr>
        </p:pic>
      </p:grpSp>
      <p:pic>
        <p:nvPicPr>
          <p:cNvPr id="4" name="Picture 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419538" y="3013856"/>
            <a:ext cx="5349748" cy="828501"/>
          </a:xfrm>
          <a:prstGeom prst="rect">
            <a:avLst/>
          </a:prstGeom>
        </p:spPr>
      </p:pic>
    </p:spTree>
    <p:extLst>
      <p:ext uri="{BB962C8B-B14F-4D97-AF65-F5344CB8AC3E}">
        <p14:creationId xmlns:p14="http://schemas.microsoft.com/office/powerpoint/2010/main" val="159808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BLANK">
    <p:bg>
      <p:bgPr>
        <a:solidFill>
          <a:srgbClr val="262526"/>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893"/>
            <a:ext cx="12190415" cy="6857107"/>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19538" y="3013856"/>
            <a:ext cx="5349748" cy="828501"/>
          </a:xfrm>
          <a:prstGeom prst="rect">
            <a:avLst/>
          </a:prstGeom>
        </p:spPr>
      </p:pic>
    </p:spTree>
    <p:extLst>
      <p:ext uri="{BB962C8B-B14F-4D97-AF65-F5344CB8AC3E}">
        <p14:creationId xmlns:p14="http://schemas.microsoft.com/office/powerpoint/2010/main" val="698806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MAIN">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3826" y="0"/>
            <a:ext cx="12181172" cy="6858000"/>
          </a:xfrm>
          <a:prstGeom prst="rect">
            <a:avLst/>
          </a:prstGeom>
        </p:spPr>
      </p:pic>
      <p:sp>
        <p:nvSpPr>
          <p:cNvPr id="5" name="Subtitle 2"/>
          <p:cNvSpPr>
            <a:spLocks noGrp="1"/>
          </p:cNvSpPr>
          <p:nvPr>
            <p:ph type="subTitle" idx="1" hasCustomPrompt="1"/>
          </p:nvPr>
        </p:nvSpPr>
        <p:spPr>
          <a:xfrm>
            <a:off x="4773148" y="3523414"/>
            <a:ext cx="6835035" cy="640080"/>
          </a:xfrm>
        </p:spPr>
        <p:txBody>
          <a:bodyPr tIns="0" bIns="0">
            <a:noAutofit/>
          </a:bodyPr>
          <a:lstStyle>
            <a:lvl1pPr marL="0" indent="0" algn="r">
              <a:spcBef>
                <a:spcPts val="0"/>
              </a:spcBef>
              <a:spcAft>
                <a:spcPts val="0"/>
              </a:spcAft>
              <a:buNone/>
              <a:defRPr sz="2000" b="0" i="0" cap="none" spc="-50" baseline="0">
                <a:solidFill>
                  <a:schemeClr val="tx1"/>
                </a:solidFill>
                <a:latin typeface="Effra" charset="0"/>
                <a:ea typeface="Effra" charset="0"/>
                <a:cs typeface="Effra"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Text Placeholder 9"/>
          <p:cNvSpPr>
            <a:spLocks noGrp="1"/>
          </p:cNvSpPr>
          <p:nvPr>
            <p:ph type="body" sz="quarter" idx="10" hasCustomPrompt="1"/>
          </p:nvPr>
        </p:nvSpPr>
        <p:spPr>
          <a:xfrm>
            <a:off x="4773169" y="2663515"/>
            <a:ext cx="6834800" cy="860425"/>
          </a:xfrm>
        </p:spPr>
        <p:txBody>
          <a:bodyPr anchor="b" anchorCtr="0"/>
          <a:lstStyle>
            <a:lvl1pPr marL="0" indent="0" algn="r">
              <a:buFontTx/>
              <a:buNone/>
              <a:defRPr sz="3600" b="0" i="0" cap="none" spc="-60" baseline="0">
                <a:latin typeface="Effra Medium" charset="0"/>
                <a:ea typeface="Effra Medium" charset="0"/>
                <a:cs typeface="Effra Medium" charset="0"/>
              </a:defRPr>
            </a:lvl1pPr>
            <a:lvl2pPr marL="367665" indent="0" algn="r">
              <a:buFontTx/>
              <a:buNone/>
              <a:defRPr sz="2400"/>
            </a:lvl2pPr>
            <a:lvl3pPr marL="746125" indent="0" algn="r">
              <a:buFontTx/>
              <a:buNone/>
              <a:defRPr sz="2400"/>
            </a:lvl3pPr>
            <a:lvl4pPr marL="1188720" indent="0" algn="r">
              <a:buFontTx/>
              <a:buNone/>
              <a:defRPr sz="2400"/>
            </a:lvl4pPr>
            <a:lvl5pPr marL="1481328" indent="0" algn="r">
              <a:buFontTx/>
              <a:buNone/>
              <a:defRPr sz="2400"/>
            </a:lvl5pPr>
          </a:lstStyle>
          <a:p>
            <a:pPr lvl="0"/>
            <a:r>
              <a:rPr lang="en-US" dirty="0"/>
              <a:t>Click to edit master text styles</a:t>
            </a:r>
          </a:p>
        </p:txBody>
      </p:sp>
      <p:pic>
        <p:nvPicPr>
          <p:cNvPr id="8" name="Picture 7"/>
          <p:cNvPicPr>
            <a:picLocks noChangeAspect="1"/>
          </p:cNvPicPr>
          <p:nvPr userDrawn="1"/>
        </p:nvPicPr>
        <p:blipFill>
          <a:blip r:embed="rId3"/>
          <a:stretch>
            <a:fillRect/>
          </a:stretch>
        </p:blipFill>
        <p:spPr>
          <a:xfrm>
            <a:off x="753420" y="3150319"/>
            <a:ext cx="2595344" cy="569474"/>
          </a:xfrm>
          <a:prstGeom prst="rect">
            <a:avLst/>
          </a:prstGeom>
        </p:spPr>
      </p:pic>
      <p:pic>
        <p:nvPicPr>
          <p:cNvPr id="7" name="Picture 6"/>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0855376" y="6273621"/>
            <a:ext cx="1201737"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4519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MAIN blac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3826" y="0"/>
            <a:ext cx="12181172" cy="6858000"/>
          </a:xfrm>
          <a:prstGeom prst="rect">
            <a:avLst/>
          </a:prstGeom>
        </p:spPr>
      </p:pic>
      <p:sp>
        <p:nvSpPr>
          <p:cNvPr id="5" name="Subtitle 2"/>
          <p:cNvSpPr>
            <a:spLocks noGrp="1"/>
          </p:cNvSpPr>
          <p:nvPr>
            <p:ph type="subTitle" idx="1" hasCustomPrompt="1"/>
          </p:nvPr>
        </p:nvSpPr>
        <p:spPr>
          <a:xfrm>
            <a:off x="4773148" y="3523414"/>
            <a:ext cx="6835035" cy="640080"/>
          </a:xfrm>
        </p:spPr>
        <p:txBody>
          <a:bodyPr tIns="0" bIns="0">
            <a:noAutofit/>
          </a:bodyPr>
          <a:lstStyle>
            <a:lvl1pPr marL="0" indent="0" algn="r">
              <a:spcBef>
                <a:spcPts val="0"/>
              </a:spcBef>
              <a:spcAft>
                <a:spcPts val="0"/>
              </a:spcAft>
              <a:buNone/>
              <a:defRPr sz="2000" b="0" i="0" cap="none" spc="-50" baseline="0">
                <a:solidFill>
                  <a:schemeClr val="tx1"/>
                </a:solidFill>
                <a:latin typeface="Effra" charset="0"/>
                <a:ea typeface="Effra" charset="0"/>
                <a:cs typeface="Effra"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Text Placeholder 9"/>
          <p:cNvSpPr>
            <a:spLocks noGrp="1"/>
          </p:cNvSpPr>
          <p:nvPr>
            <p:ph type="body" sz="quarter" idx="10" hasCustomPrompt="1"/>
          </p:nvPr>
        </p:nvSpPr>
        <p:spPr>
          <a:xfrm>
            <a:off x="4773169" y="2663515"/>
            <a:ext cx="6834800" cy="860425"/>
          </a:xfrm>
        </p:spPr>
        <p:txBody>
          <a:bodyPr anchor="b" anchorCtr="0"/>
          <a:lstStyle>
            <a:lvl1pPr marL="0" indent="0" algn="r">
              <a:buFontTx/>
              <a:buNone/>
              <a:defRPr sz="3600" b="0" i="0" cap="none" spc="-60" baseline="0">
                <a:latin typeface="Effra Medium" charset="0"/>
                <a:ea typeface="Effra Medium" charset="0"/>
                <a:cs typeface="Effra Medium" charset="0"/>
              </a:defRPr>
            </a:lvl1pPr>
            <a:lvl2pPr marL="367665" indent="0" algn="r">
              <a:buFontTx/>
              <a:buNone/>
              <a:defRPr sz="2400"/>
            </a:lvl2pPr>
            <a:lvl3pPr marL="746125" indent="0" algn="r">
              <a:buFontTx/>
              <a:buNone/>
              <a:defRPr sz="2400"/>
            </a:lvl3pPr>
            <a:lvl4pPr marL="1188720" indent="0" algn="r">
              <a:buFontTx/>
              <a:buNone/>
              <a:defRPr sz="2400"/>
            </a:lvl4pPr>
            <a:lvl5pPr marL="1481328" indent="0" algn="r">
              <a:buFontTx/>
              <a:buNone/>
              <a:defRPr sz="2400"/>
            </a:lvl5pPr>
          </a:lstStyle>
          <a:p>
            <a:pPr lvl="0"/>
            <a:r>
              <a:rPr lang="en-US" dirty="0"/>
              <a:t>Click to edit master text styles</a:t>
            </a:r>
          </a:p>
        </p:txBody>
      </p:sp>
      <p:pic>
        <p:nvPicPr>
          <p:cNvPr id="8" name="Picture 7"/>
          <p:cNvPicPr>
            <a:picLocks noChangeAspect="1"/>
          </p:cNvPicPr>
          <p:nvPr userDrawn="1"/>
        </p:nvPicPr>
        <p:blipFill>
          <a:blip r:embed="rId3"/>
          <a:stretch>
            <a:fillRect/>
          </a:stretch>
        </p:blipFill>
        <p:spPr>
          <a:xfrm>
            <a:off x="753420" y="3150319"/>
            <a:ext cx="2595344" cy="569474"/>
          </a:xfrm>
          <a:prstGeom prst="rect">
            <a:avLst/>
          </a:prstGeom>
        </p:spPr>
      </p:pic>
      <p:pic>
        <p:nvPicPr>
          <p:cNvPr id="6" name="Picture 6"/>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0855376" y="6273621"/>
            <a:ext cx="1201737"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3819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ND TITLE sub">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3826" y="0"/>
            <a:ext cx="12181172" cy="6858000"/>
          </a:xfrm>
          <a:prstGeom prst="rect">
            <a:avLst/>
          </a:prstGeom>
        </p:spPr>
      </p:pic>
      <p:sp>
        <p:nvSpPr>
          <p:cNvPr id="5" name="Subtitle 2"/>
          <p:cNvSpPr>
            <a:spLocks noGrp="1"/>
          </p:cNvSpPr>
          <p:nvPr>
            <p:ph type="subTitle" idx="1" hasCustomPrompt="1"/>
          </p:nvPr>
        </p:nvSpPr>
        <p:spPr>
          <a:xfrm>
            <a:off x="4773148" y="3523414"/>
            <a:ext cx="6835035" cy="640080"/>
          </a:xfrm>
        </p:spPr>
        <p:txBody>
          <a:bodyPr tIns="0" bIns="0">
            <a:noAutofit/>
          </a:bodyPr>
          <a:lstStyle>
            <a:lvl1pPr marL="0" indent="0" algn="r">
              <a:spcBef>
                <a:spcPts val="0"/>
              </a:spcBef>
              <a:spcAft>
                <a:spcPts val="0"/>
              </a:spcAft>
              <a:buNone/>
              <a:defRPr sz="2000" b="0" i="0" cap="none" spc="-50" baseline="0">
                <a:solidFill>
                  <a:schemeClr val="tx1"/>
                </a:solidFill>
                <a:latin typeface="Effra" charset="0"/>
                <a:ea typeface="Effra" charset="0"/>
                <a:cs typeface="Effra"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Text Placeholder 9"/>
          <p:cNvSpPr>
            <a:spLocks noGrp="1"/>
          </p:cNvSpPr>
          <p:nvPr>
            <p:ph type="body" sz="quarter" idx="10" hasCustomPrompt="1"/>
          </p:nvPr>
        </p:nvSpPr>
        <p:spPr>
          <a:xfrm>
            <a:off x="4773169" y="2663515"/>
            <a:ext cx="6834800" cy="860425"/>
          </a:xfrm>
        </p:spPr>
        <p:txBody>
          <a:bodyPr anchor="b" anchorCtr="0"/>
          <a:lstStyle>
            <a:lvl1pPr marL="0" indent="0" algn="r">
              <a:buFontTx/>
              <a:buNone/>
              <a:defRPr sz="3600" b="0" i="0" cap="none" spc="-60" baseline="0">
                <a:latin typeface="Effra Medium" charset="0"/>
                <a:ea typeface="Effra Medium" charset="0"/>
                <a:cs typeface="Effra Medium" charset="0"/>
              </a:defRPr>
            </a:lvl1pPr>
            <a:lvl2pPr marL="367665" indent="0" algn="r">
              <a:buFontTx/>
              <a:buNone/>
              <a:defRPr sz="2400"/>
            </a:lvl2pPr>
            <a:lvl3pPr marL="746125" indent="0" algn="r">
              <a:buFontTx/>
              <a:buNone/>
              <a:defRPr sz="2400"/>
            </a:lvl3pPr>
            <a:lvl4pPr marL="1188720" indent="0" algn="r">
              <a:buFontTx/>
              <a:buNone/>
              <a:defRPr sz="2400"/>
            </a:lvl4pPr>
            <a:lvl5pPr marL="1481328" indent="0" algn="r">
              <a:buFontTx/>
              <a:buNone/>
              <a:defRPr sz="2400"/>
            </a:lvl5pPr>
          </a:lstStyle>
          <a:p>
            <a:pPr lvl="0"/>
            <a:r>
              <a:rPr lang="en-US" dirty="0"/>
              <a:t>Click to edit master text styles</a:t>
            </a:r>
          </a:p>
        </p:txBody>
      </p:sp>
      <p:cxnSp>
        <p:nvCxnSpPr>
          <p:cNvPr id="24" name="Straight Connector 23"/>
          <p:cNvCxnSpPr/>
          <p:nvPr userDrawn="1"/>
        </p:nvCxnSpPr>
        <p:spPr>
          <a:xfrm>
            <a:off x="4187952" y="2529342"/>
            <a:ext cx="0" cy="1860129"/>
          </a:xfrm>
          <a:prstGeom prst="line">
            <a:avLst/>
          </a:prstGeom>
          <a:ln w="12700" cmpd="sng">
            <a:solidFill>
              <a:schemeClr val="tx1"/>
            </a:solidFill>
            <a:prstDash val="dot"/>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3"/>
          <a:stretch>
            <a:fillRect/>
          </a:stretch>
        </p:blipFill>
        <p:spPr>
          <a:xfrm>
            <a:off x="753420" y="3150319"/>
            <a:ext cx="2595344" cy="569474"/>
          </a:xfrm>
          <a:prstGeom prst="rect">
            <a:avLst/>
          </a:prstGeom>
        </p:spPr>
      </p:pic>
      <p:pic>
        <p:nvPicPr>
          <p:cNvPr id="7" name="Picture 6"/>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0855376" y="6273621"/>
            <a:ext cx="1201737"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9674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ND TITLE sub blac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3826" y="0"/>
            <a:ext cx="12181172" cy="6858000"/>
          </a:xfrm>
          <a:prstGeom prst="rect">
            <a:avLst/>
          </a:prstGeom>
        </p:spPr>
      </p:pic>
      <p:sp>
        <p:nvSpPr>
          <p:cNvPr id="5" name="Subtitle 2"/>
          <p:cNvSpPr>
            <a:spLocks noGrp="1"/>
          </p:cNvSpPr>
          <p:nvPr>
            <p:ph type="subTitle" idx="1" hasCustomPrompt="1"/>
          </p:nvPr>
        </p:nvSpPr>
        <p:spPr>
          <a:xfrm>
            <a:off x="4773148" y="3523414"/>
            <a:ext cx="6835035" cy="640080"/>
          </a:xfrm>
        </p:spPr>
        <p:txBody>
          <a:bodyPr tIns="0" bIns="0">
            <a:noAutofit/>
          </a:bodyPr>
          <a:lstStyle>
            <a:lvl1pPr marL="0" indent="0" algn="r">
              <a:spcBef>
                <a:spcPts val="0"/>
              </a:spcBef>
              <a:spcAft>
                <a:spcPts val="0"/>
              </a:spcAft>
              <a:buNone/>
              <a:defRPr sz="2000" b="0" i="0" cap="none" spc="-50" baseline="0">
                <a:solidFill>
                  <a:schemeClr val="tx1"/>
                </a:solidFill>
                <a:latin typeface="Effra" charset="0"/>
                <a:ea typeface="Effra" charset="0"/>
                <a:cs typeface="Effra"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Text Placeholder 9"/>
          <p:cNvSpPr>
            <a:spLocks noGrp="1"/>
          </p:cNvSpPr>
          <p:nvPr>
            <p:ph type="body" sz="quarter" idx="10" hasCustomPrompt="1"/>
          </p:nvPr>
        </p:nvSpPr>
        <p:spPr>
          <a:xfrm>
            <a:off x="4773169" y="2663515"/>
            <a:ext cx="6834800" cy="860425"/>
          </a:xfrm>
        </p:spPr>
        <p:txBody>
          <a:bodyPr anchor="b" anchorCtr="0"/>
          <a:lstStyle>
            <a:lvl1pPr marL="0" indent="0" algn="r">
              <a:buFontTx/>
              <a:buNone/>
              <a:defRPr sz="3600" b="0" i="0" cap="none" spc="-60" baseline="0">
                <a:latin typeface="Effra Medium" charset="0"/>
                <a:ea typeface="Effra Medium" charset="0"/>
                <a:cs typeface="Effra Medium" charset="0"/>
              </a:defRPr>
            </a:lvl1pPr>
            <a:lvl2pPr marL="367665" indent="0" algn="r">
              <a:buFontTx/>
              <a:buNone/>
              <a:defRPr sz="2400"/>
            </a:lvl2pPr>
            <a:lvl3pPr marL="746125" indent="0" algn="r">
              <a:buFontTx/>
              <a:buNone/>
              <a:defRPr sz="2400"/>
            </a:lvl3pPr>
            <a:lvl4pPr marL="1188720" indent="0" algn="r">
              <a:buFontTx/>
              <a:buNone/>
              <a:defRPr sz="2400"/>
            </a:lvl4pPr>
            <a:lvl5pPr marL="1481328" indent="0" algn="r">
              <a:buFontTx/>
              <a:buNone/>
              <a:defRPr sz="2400"/>
            </a:lvl5pPr>
          </a:lstStyle>
          <a:p>
            <a:pPr lvl="0"/>
            <a:r>
              <a:rPr lang="en-US" dirty="0"/>
              <a:t>Click to edit master text styles</a:t>
            </a:r>
          </a:p>
        </p:txBody>
      </p:sp>
      <p:cxnSp>
        <p:nvCxnSpPr>
          <p:cNvPr id="24" name="Straight Connector 23"/>
          <p:cNvCxnSpPr/>
          <p:nvPr userDrawn="1"/>
        </p:nvCxnSpPr>
        <p:spPr>
          <a:xfrm>
            <a:off x="4187952" y="2529342"/>
            <a:ext cx="0" cy="1860129"/>
          </a:xfrm>
          <a:prstGeom prst="line">
            <a:avLst/>
          </a:prstGeom>
          <a:ln w="12700" cmpd="sng">
            <a:solidFill>
              <a:schemeClr val="tx1"/>
            </a:solidFill>
            <a:prstDash val="dot"/>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3"/>
          <a:stretch>
            <a:fillRect/>
          </a:stretch>
        </p:blipFill>
        <p:spPr>
          <a:xfrm>
            <a:off x="753420" y="3150319"/>
            <a:ext cx="2595344" cy="569474"/>
          </a:xfrm>
          <a:prstGeom prst="rect">
            <a:avLst/>
          </a:prstGeom>
        </p:spPr>
      </p:pic>
      <p:pic>
        <p:nvPicPr>
          <p:cNvPr id="13" name="Picture 6"/>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0855376" y="6273621"/>
            <a:ext cx="1201737"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2269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MAIN">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3826" y="0"/>
            <a:ext cx="12181172" cy="6858000"/>
          </a:xfrm>
          <a:prstGeom prst="rect">
            <a:avLst/>
          </a:prstGeom>
        </p:spPr>
      </p:pic>
      <p:sp>
        <p:nvSpPr>
          <p:cNvPr id="8" name="Text Placeholder 9"/>
          <p:cNvSpPr>
            <a:spLocks noGrp="1"/>
          </p:cNvSpPr>
          <p:nvPr>
            <p:ph type="body" sz="quarter" idx="10" hasCustomPrompt="1"/>
          </p:nvPr>
        </p:nvSpPr>
        <p:spPr>
          <a:xfrm>
            <a:off x="1622450" y="2871664"/>
            <a:ext cx="8943920" cy="860425"/>
          </a:xfrm>
        </p:spPr>
        <p:txBody>
          <a:bodyPr anchor="b" anchorCtr="0"/>
          <a:lstStyle>
            <a:lvl1pPr marL="0" indent="0" algn="ctr">
              <a:buFontTx/>
              <a:buNone/>
              <a:defRPr sz="4400" b="0" i="0" cap="none" spc="-60" baseline="0">
                <a:latin typeface="Effra Light" charset="0"/>
                <a:ea typeface="Effra Light" charset="0"/>
                <a:cs typeface="Effra Light" charset="0"/>
              </a:defRPr>
            </a:lvl1pPr>
            <a:lvl2pPr marL="367665" indent="0" algn="r">
              <a:buFontTx/>
              <a:buNone/>
              <a:defRPr sz="2400"/>
            </a:lvl2pPr>
            <a:lvl3pPr marL="746125" indent="0" algn="r">
              <a:buFontTx/>
              <a:buNone/>
              <a:defRPr sz="2400"/>
            </a:lvl3pPr>
            <a:lvl4pPr marL="1188720" indent="0" algn="r">
              <a:buFontTx/>
              <a:buNone/>
              <a:defRPr sz="2400"/>
            </a:lvl4pPr>
            <a:lvl5pPr marL="1481328" indent="0" algn="r">
              <a:buFontTx/>
              <a:buNone/>
              <a:defRPr sz="2400"/>
            </a:lvl5pPr>
          </a:lstStyle>
          <a:p>
            <a:pPr lvl="0"/>
            <a:r>
              <a:rPr lang="en-US" dirty="0"/>
              <a:t>Click to edit master text styles</a:t>
            </a:r>
          </a:p>
        </p:txBody>
      </p:sp>
      <p:grpSp>
        <p:nvGrpSpPr>
          <p:cNvPr id="4" name="Group 3"/>
          <p:cNvGrpSpPr/>
          <p:nvPr userDrawn="1"/>
        </p:nvGrpSpPr>
        <p:grpSpPr>
          <a:xfrm>
            <a:off x="9748788" y="6349309"/>
            <a:ext cx="2040780" cy="252213"/>
            <a:chOff x="9586340" y="6349309"/>
            <a:chExt cx="2200474" cy="271949"/>
          </a:xfrm>
        </p:grpSpPr>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r="3111" b="47217"/>
            <a:stretch/>
          </p:blipFill>
          <p:spPr>
            <a:xfrm>
              <a:off x="10603860" y="6422102"/>
              <a:ext cx="1182954" cy="175483"/>
            </a:xfrm>
            <a:prstGeom prst="rect">
              <a:avLst/>
            </a:prstGeom>
          </p:spPr>
        </p:pic>
        <p:pic>
          <p:nvPicPr>
            <p:cNvPr id="7" name="Picture 6"/>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86340" y="6403450"/>
              <a:ext cx="686769" cy="166436"/>
            </a:xfrm>
            <a:prstGeom prst="rect">
              <a:avLst/>
            </a:prstGeom>
          </p:spPr>
        </p:pic>
        <p:cxnSp>
          <p:nvCxnSpPr>
            <p:cNvPr id="9" name="Straight Connector 8"/>
            <p:cNvCxnSpPr/>
            <p:nvPr userDrawn="1"/>
          </p:nvCxnSpPr>
          <p:spPr>
            <a:xfrm>
              <a:off x="10432121" y="6349309"/>
              <a:ext cx="0" cy="271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89345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MAIN blac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3826" y="0"/>
            <a:ext cx="12181172" cy="6858000"/>
          </a:xfrm>
          <a:prstGeom prst="rect">
            <a:avLst/>
          </a:prstGeom>
        </p:spPr>
      </p:pic>
      <p:sp>
        <p:nvSpPr>
          <p:cNvPr id="8" name="Text Placeholder 9"/>
          <p:cNvSpPr>
            <a:spLocks noGrp="1"/>
          </p:cNvSpPr>
          <p:nvPr>
            <p:ph type="body" sz="quarter" idx="10" hasCustomPrompt="1"/>
          </p:nvPr>
        </p:nvSpPr>
        <p:spPr>
          <a:xfrm>
            <a:off x="1622450" y="2871664"/>
            <a:ext cx="8943920" cy="860425"/>
          </a:xfrm>
        </p:spPr>
        <p:txBody>
          <a:bodyPr anchor="b" anchorCtr="0"/>
          <a:lstStyle>
            <a:lvl1pPr marL="0" indent="0" algn="ctr">
              <a:buFontTx/>
              <a:buNone/>
              <a:defRPr sz="4400" b="0" i="0" cap="none" spc="-60" baseline="0">
                <a:latin typeface="Effra Light" charset="0"/>
                <a:ea typeface="Effra Light" charset="0"/>
                <a:cs typeface="Effra Light" charset="0"/>
              </a:defRPr>
            </a:lvl1pPr>
            <a:lvl2pPr marL="367665" indent="0" algn="r">
              <a:buFontTx/>
              <a:buNone/>
              <a:defRPr sz="2400"/>
            </a:lvl2pPr>
            <a:lvl3pPr marL="746125" indent="0" algn="r">
              <a:buFontTx/>
              <a:buNone/>
              <a:defRPr sz="2400"/>
            </a:lvl3pPr>
            <a:lvl4pPr marL="1188720" indent="0" algn="r">
              <a:buFontTx/>
              <a:buNone/>
              <a:defRPr sz="2400"/>
            </a:lvl4pPr>
            <a:lvl5pPr marL="1481328" indent="0" algn="r">
              <a:buFontTx/>
              <a:buNone/>
              <a:defRPr sz="2400"/>
            </a:lvl5pPr>
          </a:lstStyle>
          <a:p>
            <a:pPr lvl="0"/>
            <a:r>
              <a:rPr lang="en-US" dirty="0"/>
              <a:t>Click to edit master text styles</a:t>
            </a:r>
          </a:p>
        </p:txBody>
      </p:sp>
      <p:grpSp>
        <p:nvGrpSpPr>
          <p:cNvPr id="4" name="Group 3"/>
          <p:cNvGrpSpPr/>
          <p:nvPr userDrawn="1"/>
        </p:nvGrpSpPr>
        <p:grpSpPr>
          <a:xfrm>
            <a:off x="9748788" y="6349309"/>
            <a:ext cx="2040780" cy="252213"/>
            <a:chOff x="9586340" y="6349309"/>
            <a:chExt cx="2200474" cy="271949"/>
          </a:xfrm>
        </p:grpSpPr>
        <p:pic>
          <p:nvPicPr>
            <p:cNvPr id="5" name="Picture 4"/>
            <p:cNvPicPr>
              <a:picLocks noChangeAspect="1"/>
            </p:cNvPicPr>
            <p:nvPr userDrawn="1"/>
          </p:nvPicPr>
          <p:blipFill rotWithShape="1">
            <a:blip r:embed="rId3" cstate="screen">
              <a:extLst>
                <a:ext uri="{28A0092B-C50C-407E-A947-70E740481C1C}">
                  <a14:useLocalDpi xmlns:a14="http://schemas.microsoft.com/office/drawing/2010/main"/>
                </a:ext>
              </a:extLst>
            </a:blip>
            <a:srcRect r="3111" b="47217"/>
            <a:stretch/>
          </p:blipFill>
          <p:spPr>
            <a:xfrm>
              <a:off x="10603860" y="6422102"/>
              <a:ext cx="1182954" cy="175483"/>
            </a:xfrm>
            <a:prstGeom prst="rect">
              <a:avLst/>
            </a:prstGeom>
          </p:spPr>
        </p:pic>
        <p:pic>
          <p:nvPicPr>
            <p:cNvPr id="6" name="Picture 5"/>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86340" y="6403450"/>
              <a:ext cx="686769" cy="166436"/>
            </a:xfrm>
            <a:prstGeom prst="rect">
              <a:avLst/>
            </a:prstGeom>
          </p:spPr>
        </p:pic>
        <p:cxnSp>
          <p:nvCxnSpPr>
            <p:cNvPr id="7" name="Straight Connector 6"/>
            <p:cNvCxnSpPr/>
            <p:nvPr userDrawn="1"/>
          </p:nvCxnSpPr>
          <p:spPr>
            <a:xfrm>
              <a:off x="10432121" y="6349309"/>
              <a:ext cx="0" cy="271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61588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3826" y="0"/>
            <a:ext cx="12181172" cy="6858000"/>
          </a:xfrm>
          <a:prstGeom prst="rect">
            <a:avLst/>
          </a:prstGeom>
        </p:spPr>
      </p:pic>
      <p:grpSp>
        <p:nvGrpSpPr>
          <p:cNvPr id="4" name="Group 3"/>
          <p:cNvGrpSpPr/>
          <p:nvPr userDrawn="1"/>
        </p:nvGrpSpPr>
        <p:grpSpPr>
          <a:xfrm>
            <a:off x="9748788" y="6349309"/>
            <a:ext cx="2040780" cy="252213"/>
            <a:chOff x="9586340" y="6349309"/>
            <a:chExt cx="2200474" cy="271949"/>
          </a:xfrm>
        </p:grpSpPr>
        <p:pic>
          <p:nvPicPr>
            <p:cNvPr id="5" name="Picture 4"/>
            <p:cNvPicPr>
              <a:picLocks noChangeAspect="1"/>
            </p:cNvPicPr>
            <p:nvPr userDrawn="1"/>
          </p:nvPicPr>
          <p:blipFill rotWithShape="1">
            <a:blip r:embed="rId3" cstate="screen">
              <a:extLst>
                <a:ext uri="{28A0092B-C50C-407E-A947-70E740481C1C}">
                  <a14:useLocalDpi xmlns:a14="http://schemas.microsoft.com/office/drawing/2010/main"/>
                </a:ext>
              </a:extLst>
            </a:blip>
            <a:srcRect r="3111" b="47217"/>
            <a:stretch/>
          </p:blipFill>
          <p:spPr>
            <a:xfrm>
              <a:off x="10603860" y="6422102"/>
              <a:ext cx="1182954" cy="175483"/>
            </a:xfrm>
            <a:prstGeom prst="rect">
              <a:avLst/>
            </a:prstGeom>
          </p:spPr>
        </p:pic>
        <p:pic>
          <p:nvPicPr>
            <p:cNvPr id="6" name="Picture 5"/>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86340" y="6403450"/>
              <a:ext cx="686769" cy="166436"/>
            </a:xfrm>
            <a:prstGeom prst="rect">
              <a:avLst/>
            </a:prstGeom>
          </p:spPr>
        </p:pic>
        <p:cxnSp>
          <p:nvCxnSpPr>
            <p:cNvPr id="7" name="Straight Connector 6"/>
            <p:cNvCxnSpPr/>
            <p:nvPr userDrawn="1"/>
          </p:nvCxnSpPr>
          <p:spPr>
            <a:xfrm>
              <a:off x="10432121" y="6349309"/>
              <a:ext cx="0" cy="271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4552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4.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9">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305625" y="278130"/>
            <a:ext cx="11556490" cy="474345"/>
          </a:xfrm>
          <a:prstGeom prst="rect">
            <a:avLst/>
          </a:prstGeom>
        </p:spPr>
        <p:txBody>
          <a:bodyPr vert="horz" lIns="0" tIns="45720" rIns="0" bIns="0" rtlCol="0" anchor="b" anchorCtr="0">
            <a:noAutofit/>
          </a:bodyPr>
          <a:lstStyle/>
          <a:p>
            <a:r>
              <a:rPr lang="en-US" dirty="0"/>
              <a:t>Click to edit master title style</a:t>
            </a:r>
          </a:p>
        </p:txBody>
      </p:sp>
      <p:sp>
        <p:nvSpPr>
          <p:cNvPr id="3" name="Text Placeholder 2"/>
          <p:cNvSpPr>
            <a:spLocks noGrp="1"/>
          </p:cNvSpPr>
          <p:nvPr>
            <p:ph type="body" idx="1"/>
          </p:nvPr>
        </p:nvSpPr>
        <p:spPr>
          <a:xfrm>
            <a:off x="313244" y="1069849"/>
            <a:ext cx="11548871" cy="5084064"/>
          </a:xfrm>
          <a:prstGeom prst="rect">
            <a:avLst/>
          </a:prstGeom>
        </p:spPr>
        <p:txBody>
          <a:bodyPr vert="horz" lIns="0" tIns="45720" rIns="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5" name="Group 4"/>
          <p:cNvGrpSpPr/>
          <p:nvPr userDrawn="1"/>
        </p:nvGrpSpPr>
        <p:grpSpPr>
          <a:xfrm>
            <a:off x="9748790" y="6349309"/>
            <a:ext cx="2076006" cy="252213"/>
            <a:chOff x="9586340" y="6349309"/>
            <a:chExt cx="2238456" cy="271949"/>
          </a:xfrm>
        </p:grpSpPr>
        <p:pic>
          <p:nvPicPr>
            <p:cNvPr id="6" name="Picture 5"/>
            <p:cNvPicPr>
              <a:picLocks noChangeAspect="1"/>
            </p:cNvPicPr>
            <p:nvPr userDrawn="1"/>
          </p:nvPicPr>
          <p:blipFill rotWithShape="1">
            <a:blip r:embed="rId30" cstate="screen">
              <a:extLst>
                <a:ext uri="{28A0092B-C50C-407E-A947-70E740481C1C}">
                  <a14:useLocalDpi xmlns:a14="http://schemas.microsoft.com/office/drawing/2010/main"/>
                </a:ext>
              </a:extLst>
            </a:blip>
            <a:srcRect b="47217"/>
            <a:stretch/>
          </p:blipFill>
          <p:spPr>
            <a:xfrm>
              <a:off x="10603859" y="6422102"/>
              <a:ext cx="1220937" cy="175483"/>
            </a:xfrm>
            <a:prstGeom prst="rect">
              <a:avLst/>
            </a:prstGeom>
          </p:spPr>
        </p:pic>
        <p:pic>
          <p:nvPicPr>
            <p:cNvPr id="7" name="Picture 6"/>
            <p:cNvPicPr>
              <a:picLocks noChangeAspect="1"/>
            </p:cNvPicPr>
            <p:nvPr userDrawn="1"/>
          </p:nvPicPr>
          <p:blipFill>
            <a:blip r:embed="rId31" cstate="print">
              <a:extLst>
                <a:ext uri="{28A0092B-C50C-407E-A947-70E740481C1C}">
                  <a14:useLocalDpi xmlns:a14="http://schemas.microsoft.com/office/drawing/2010/main"/>
                </a:ext>
              </a:extLst>
            </a:blip>
            <a:stretch>
              <a:fillRect/>
            </a:stretch>
          </p:blipFill>
          <p:spPr>
            <a:xfrm>
              <a:off x="9586340" y="6403450"/>
              <a:ext cx="686769" cy="166436"/>
            </a:xfrm>
            <a:prstGeom prst="rect">
              <a:avLst/>
            </a:prstGeom>
          </p:spPr>
        </p:pic>
        <p:cxnSp>
          <p:nvCxnSpPr>
            <p:cNvPr id="8" name="Straight Connector 7"/>
            <p:cNvCxnSpPr/>
            <p:nvPr userDrawn="1"/>
          </p:nvCxnSpPr>
          <p:spPr>
            <a:xfrm>
              <a:off x="10432121" y="6349309"/>
              <a:ext cx="0" cy="271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46284571"/>
      </p:ext>
    </p:extLst>
  </p:cSld>
  <p:clrMap bg1="dk1" tx1="lt1" bg2="dk2" tx2="lt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721" r:id="rId17"/>
    <p:sldLayoutId id="2147483722" r:id="rId18"/>
    <p:sldLayoutId id="2147483717" r:id="rId19"/>
    <p:sldLayoutId id="2147483697" r:id="rId20"/>
    <p:sldLayoutId id="2147483694" r:id="rId21"/>
    <p:sldLayoutId id="2147483718" r:id="rId22"/>
    <p:sldLayoutId id="2147483693" r:id="rId23"/>
    <p:sldLayoutId id="2147483727" r:id="rId24"/>
    <p:sldLayoutId id="2147483719" r:id="rId25"/>
    <p:sldLayoutId id="2147483704" r:id="rId26"/>
    <p:sldLayoutId id="2147483728" r:id="rId2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spcBef>
          <a:spcPct val="0"/>
        </a:spcBef>
        <a:buNone/>
        <a:defRPr sz="3200" b="0" i="0" strike="noStrike" kern="1200" cap="none" spc="-60" baseline="0">
          <a:solidFill>
            <a:schemeClr val="tx1"/>
          </a:solidFill>
          <a:latin typeface="Effra Light" charset="0"/>
          <a:ea typeface="Effra Light" charset="0"/>
          <a:cs typeface="Effra Light" charset="0"/>
        </a:defRPr>
      </a:lvl1pPr>
    </p:titleStyle>
    <p:bodyStyle>
      <a:lvl1pPr marL="342900" indent="-342900" algn="l" defTabSz="914400" rtl="0" eaLnBrk="1" latinLnBrk="0" hangingPunct="1">
        <a:spcBef>
          <a:spcPts val="800"/>
        </a:spcBef>
        <a:spcAft>
          <a:spcPts val="0"/>
        </a:spcAft>
        <a:buClr>
          <a:schemeClr val="accent1"/>
        </a:buClr>
        <a:buSzPct val="80000"/>
        <a:buFontTx/>
        <a:buBlip>
          <a:blip r:embed="rId32"/>
        </a:buBlip>
        <a:defRPr sz="2000" b="0" i="0" kern="1200">
          <a:solidFill>
            <a:schemeClr val="tx1"/>
          </a:solidFill>
          <a:latin typeface="Effra Light" charset="0"/>
          <a:ea typeface="Effra Light" charset="0"/>
          <a:cs typeface="Effra Light" charset="0"/>
        </a:defRPr>
      </a:lvl1pPr>
      <a:lvl2pPr marL="548640" indent="-180975" algn="l" defTabSz="914400" rtl="0" eaLnBrk="1" latinLnBrk="0" hangingPunct="1">
        <a:spcBef>
          <a:spcPts val="300"/>
        </a:spcBef>
        <a:spcAft>
          <a:spcPts val="0"/>
        </a:spcAft>
        <a:buClr>
          <a:schemeClr val="accent1"/>
        </a:buClr>
        <a:buSzPct val="80000"/>
        <a:buFontTx/>
        <a:buBlip>
          <a:blip r:embed="rId32"/>
        </a:buBlip>
        <a:defRPr sz="1800" b="0" i="1" kern="1200" spc="0">
          <a:solidFill>
            <a:schemeClr val="tx1"/>
          </a:solidFill>
          <a:latin typeface="Effra Light" charset="0"/>
          <a:ea typeface="Effra Light" charset="0"/>
          <a:cs typeface="Effra Light" charset="0"/>
        </a:defRPr>
      </a:lvl2pPr>
      <a:lvl3pPr marL="914400" indent="-168275" algn="l" defTabSz="914400" rtl="0" eaLnBrk="1" latinLnBrk="0" hangingPunct="1">
        <a:spcBef>
          <a:spcPts val="300"/>
        </a:spcBef>
        <a:spcAft>
          <a:spcPts val="0"/>
        </a:spcAft>
        <a:buClr>
          <a:schemeClr val="accent1"/>
        </a:buClr>
        <a:buSzPct val="80000"/>
        <a:buFontTx/>
        <a:buBlip>
          <a:blip r:embed="rId32"/>
        </a:buBlip>
        <a:defRPr sz="1400" b="0" i="0" kern="1200" spc="0">
          <a:solidFill>
            <a:schemeClr val="tx1"/>
          </a:solidFill>
          <a:latin typeface="Effra" charset="0"/>
          <a:ea typeface="Effra" charset="0"/>
          <a:cs typeface="Effra" charset="0"/>
        </a:defRPr>
      </a:lvl3pPr>
      <a:lvl4pPr marL="1371600" indent="-182880" algn="l" defTabSz="914400" rtl="0" eaLnBrk="1" latinLnBrk="0" hangingPunct="1">
        <a:spcBef>
          <a:spcPts val="300"/>
        </a:spcBef>
        <a:buClr>
          <a:schemeClr val="accent1"/>
        </a:buClr>
        <a:buSzPct val="80000"/>
        <a:buFontTx/>
        <a:buBlip>
          <a:blip r:embed="rId32"/>
        </a:buBlip>
        <a:defRPr sz="1200" b="0" i="0" kern="1200" spc="0">
          <a:solidFill>
            <a:schemeClr val="tx1"/>
          </a:solidFill>
          <a:latin typeface="Effra Light" charset="0"/>
          <a:ea typeface="Effra Light" charset="0"/>
          <a:cs typeface="Effra Light" charset="0"/>
        </a:defRPr>
      </a:lvl4pPr>
      <a:lvl5pPr marL="1645920" indent="-164592" algn="l" defTabSz="914400" rtl="0" eaLnBrk="1" latinLnBrk="0" hangingPunct="1">
        <a:spcBef>
          <a:spcPts val="300"/>
        </a:spcBef>
        <a:buClr>
          <a:schemeClr val="accent1"/>
        </a:buClr>
        <a:buSzPct val="80000"/>
        <a:buFontTx/>
        <a:buBlip>
          <a:blip r:embed="rId32"/>
        </a:buBlip>
        <a:defRPr sz="1050" b="0" i="0" kern="1200" spc="0">
          <a:solidFill>
            <a:schemeClr val="tx1"/>
          </a:solidFill>
          <a:latin typeface="Effra Light" charset="0"/>
          <a:ea typeface="Effra Light" charset="0"/>
          <a:cs typeface="Effra Light"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image" Target="../media/image24.png"/></Relationships>
</file>

<file path=ppt/slides/_rels/slide1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9.xml"/><Relationship Id="rId1" Type="http://schemas.openxmlformats.org/officeDocument/2006/relationships/slideLayout" Target="../slideLayouts/slideLayout24.xml"/><Relationship Id="rId5" Type="http://schemas.openxmlformats.org/officeDocument/2006/relationships/image" Target="../media/image46.png"/><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0.xml"/><Relationship Id="rId1" Type="http://schemas.openxmlformats.org/officeDocument/2006/relationships/slideLayout" Target="../slideLayouts/slideLayout24.xml"/><Relationship Id="rId5" Type="http://schemas.openxmlformats.org/officeDocument/2006/relationships/image" Target="../media/image46.pn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4.xml"/><Relationship Id="rId1" Type="http://schemas.openxmlformats.org/officeDocument/2006/relationships/slideLayout" Target="../slideLayouts/slideLayout24.xml"/><Relationship Id="rId5" Type="http://schemas.openxmlformats.org/officeDocument/2006/relationships/image" Target="../media/image50.pn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5.xml"/><Relationship Id="rId1" Type="http://schemas.openxmlformats.org/officeDocument/2006/relationships/slideLayout" Target="../slideLayouts/slideLayout24.xml"/><Relationship Id="rId5" Type="http://schemas.openxmlformats.org/officeDocument/2006/relationships/image" Target="../media/image51.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xml"/><Relationship Id="rId1" Type="http://schemas.openxmlformats.org/officeDocument/2006/relationships/slideLayout" Target="../slideLayouts/slideLayout24.xml"/><Relationship Id="rId5" Type="http://schemas.openxmlformats.org/officeDocument/2006/relationships/image" Target="../media/image3.png"/><Relationship Id="rId4" Type="http://schemas.openxmlformats.org/officeDocument/2006/relationships/image" Target="../media/image2.emf"/></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8.xml"/><Relationship Id="rId1" Type="http://schemas.openxmlformats.org/officeDocument/2006/relationships/slideLayout" Target="../slideLayouts/slideLayout24.xml"/><Relationship Id="rId5" Type="http://schemas.openxmlformats.org/officeDocument/2006/relationships/image" Target="../media/image54.pn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24.xml"/><Relationship Id="rId5" Type="http://schemas.openxmlformats.org/officeDocument/2006/relationships/image" Target="../media/image54.png"/><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jpg"/><Relationship Id="rId7"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24.xml"/><Relationship Id="rId6" Type="http://schemas.openxmlformats.org/officeDocument/2006/relationships/image" Target="../media/image59.jpe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jpeg"/></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11.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xml"/><Relationship Id="rId1" Type="http://schemas.openxmlformats.org/officeDocument/2006/relationships/slideLayout" Target="../slideLayouts/slideLayout21.xml"/><Relationship Id="rId5" Type="http://schemas.openxmlformats.org/officeDocument/2006/relationships/image" Target="../media/image3.png"/><Relationship Id="rId4" Type="http://schemas.openxmlformats.org/officeDocument/2006/relationships/image" Target="../media/image2.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notesSlide" Target="../notesSlides/notesSlide25.xml"/><Relationship Id="rId7" Type="http://schemas.openxmlformats.org/officeDocument/2006/relationships/image" Target="../media/image77.png"/><Relationship Id="rId2" Type="http://schemas.openxmlformats.org/officeDocument/2006/relationships/slideLayout" Target="../slideLayouts/slideLayout11.xml"/><Relationship Id="rId1" Type="http://schemas.openxmlformats.org/officeDocument/2006/relationships/vmlDrawing" Target="../drawings/vmlDrawing1.vml"/><Relationship Id="rId6" Type="http://schemas.openxmlformats.org/officeDocument/2006/relationships/image" Target="../media/image76.png"/><Relationship Id="rId5" Type="http://schemas.openxmlformats.org/officeDocument/2006/relationships/image" Target="../media/image75.png"/><Relationship Id="rId10" Type="http://schemas.openxmlformats.org/officeDocument/2006/relationships/image" Target="../media/image78.png"/><Relationship Id="rId4" Type="http://schemas.openxmlformats.org/officeDocument/2006/relationships/image" Target="../media/image74.jpeg"/><Relationship Id="rId9" Type="http://schemas.openxmlformats.org/officeDocument/2006/relationships/image" Target="../media/image73.wmf"/></Relationships>
</file>

<file path=ppt/slides/_rels/slide3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6.xml"/><Relationship Id="rId1" Type="http://schemas.openxmlformats.org/officeDocument/2006/relationships/slideLayout" Target="../slideLayouts/slideLayout21.xml"/><Relationship Id="rId5" Type="http://schemas.openxmlformats.org/officeDocument/2006/relationships/image" Target="../media/image3.png"/><Relationship Id="rId4" Type="http://schemas.openxmlformats.org/officeDocument/2006/relationships/image" Target="../media/image2.emf"/></Relationships>
</file>

<file path=ppt/slides/_rels/slide37.xml.rels><?xml version="1.0" encoding="UTF-8" standalone="yes"?>
<Relationships xmlns="http://schemas.openxmlformats.org/package/2006/relationships"><Relationship Id="rId3" Type="http://schemas.openxmlformats.org/officeDocument/2006/relationships/image" Target="../media/image43.jpg"/><Relationship Id="rId7"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4.xml"/><Relationship Id="rId6" Type="http://schemas.openxmlformats.org/officeDocument/2006/relationships/image" Target="../media/image2.emf"/><Relationship Id="rId5" Type="http://schemas.openxmlformats.org/officeDocument/2006/relationships/image" Target="../media/image86.png"/><Relationship Id="rId4" Type="http://schemas.openxmlformats.org/officeDocument/2006/relationships/image" Target="../media/image85.png"/></Relationships>
</file>

<file path=ppt/slides/_rels/slide3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8.xml"/><Relationship Id="rId1" Type="http://schemas.openxmlformats.org/officeDocument/2006/relationships/slideLayout" Target="../slideLayouts/slideLayout24.xml"/><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image" Target="../media/image87.png"/></Relationships>
</file>

<file path=ppt/slides/_rels/slide3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9.jpg"/><Relationship Id="rId7" Type="http://schemas.openxmlformats.org/officeDocument/2006/relationships/image" Target="../media/image2.emf"/><Relationship Id="rId2" Type="http://schemas.openxmlformats.org/officeDocument/2006/relationships/notesSlide" Target="../notesSlides/notesSlide29.xml"/><Relationship Id="rId1" Type="http://schemas.openxmlformats.org/officeDocument/2006/relationships/slideLayout" Target="../slideLayouts/slideLayout24.xml"/><Relationship Id="rId6" Type="http://schemas.microsoft.com/office/2007/relationships/hdphoto" Target="../media/hdphoto1.wdp"/><Relationship Id="rId5" Type="http://schemas.openxmlformats.org/officeDocument/2006/relationships/image" Target="../media/image88.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30.emf"/><Relationship Id="rId5" Type="http://schemas.openxmlformats.org/officeDocument/2006/relationships/image" Target="../media/image29.tiff"/><Relationship Id="rId10" Type="http://schemas.openxmlformats.org/officeDocument/2006/relationships/image" Target="../media/image34.png"/><Relationship Id="rId4" Type="http://schemas.openxmlformats.org/officeDocument/2006/relationships/image" Target="../media/image28.tiff"/><Relationship Id="rId9" Type="http://schemas.openxmlformats.org/officeDocument/2006/relationships/image" Target="../media/image33.png"/></Relationships>
</file>

<file path=ppt/slides/_rels/slide40.xml.rels><?xml version="1.0" encoding="UTF-8" standalone="yes"?>
<Relationships xmlns="http://schemas.openxmlformats.org/package/2006/relationships"><Relationship Id="rId8" Type="http://schemas.openxmlformats.org/officeDocument/2006/relationships/image" Target="../media/image92.jpeg"/><Relationship Id="rId13" Type="http://schemas.openxmlformats.org/officeDocument/2006/relationships/image" Target="../media/image97.gif"/><Relationship Id="rId18" Type="http://schemas.openxmlformats.org/officeDocument/2006/relationships/image" Target="../media/image102.png"/><Relationship Id="rId26" Type="http://schemas.openxmlformats.org/officeDocument/2006/relationships/image" Target="../media/image110.png"/><Relationship Id="rId3" Type="http://schemas.openxmlformats.org/officeDocument/2006/relationships/image" Target="../media/image39.jpg"/><Relationship Id="rId21" Type="http://schemas.openxmlformats.org/officeDocument/2006/relationships/image" Target="../media/image105.png"/><Relationship Id="rId34" Type="http://schemas.openxmlformats.org/officeDocument/2006/relationships/image" Target="../media/image2.emf"/><Relationship Id="rId7" Type="http://schemas.openxmlformats.org/officeDocument/2006/relationships/image" Target="../media/image91.png"/><Relationship Id="rId12" Type="http://schemas.openxmlformats.org/officeDocument/2006/relationships/image" Target="../media/image96.gif"/><Relationship Id="rId17" Type="http://schemas.openxmlformats.org/officeDocument/2006/relationships/image" Target="../media/image101.png"/><Relationship Id="rId25" Type="http://schemas.openxmlformats.org/officeDocument/2006/relationships/image" Target="../media/image109.png"/><Relationship Id="rId33" Type="http://schemas.openxmlformats.org/officeDocument/2006/relationships/image" Target="../media/image117.jpeg"/><Relationship Id="rId2" Type="http://schemas.openxmlformats.org/officeDocument/2006/relationships/notesSlide" Target="../notesSlides/notesSlide30.xml"/><Relationship Id="rId16" Type="http://schemas.openxmlformats.org/officeDocument/2006/relationships/image" Target="../media/image100.png"/><Relationship Id="rId20" Type="http://schemas.openxmlformats.org/officeDocument/2006/relationships/image" Target="../media/image104.png"/><Relationship Id="rId29" Type="http://schemas.openxmlformats.org/officeDocument/2006/relationships/image" Target="../media/image113.png"/><Relationship Id="rId1" Type="http://schemas.openxmlformats.org/officeDocument/2006/relationships/slideLayout" Target="../slideLayouts/slideLayout24.xml"/><Relationship Id="rId6" Type="http://schemas.openxmlformats.org/officeDocument/2006/relationships/image" Target="../media/image90.jpeg"/><Relationship Id="rId11" Type="http://schemas.openxmlformats.org/officeDocument/2006/relationships/image" Target="../media/image95.jpeg"/><Relationship Id="rId24" Type="http://schemas.openxmlformats.org/officeDocument/2006/relationships/image" Target="../media/image108.png"/><Relationship Id="rId32" Type="http://schemas.openxmlformats.org/officeDocument/2006/relationships/image" Target="../media/image116.png"/><Relationship Id="rId5" Type="http://schemas.openxmlformats.org/officeDocument/2006/relationships/image" Target="../media/image89.png"/><Relationship Id="rId15" Type="http://schemas.openxmlformats.org/officeDocument/2006/relationships/image" Target="../media/image99.png"/><Relationship Id="rId23" Type="http://schemas.openxmlformats.org/officeDocument/2006/relationships/image" Target="../media/image107.png"/><Relationship Id="rId28" Type="http://schemas.openxmlformats.org/officeDocument/2006/relationships/image" Target="../media/image112.png"/><Relationship Id="rId10" Type="http://schemas.openxmlformats.org/officeDocument/2006/relationships/image" Target="../media/image94.jpeg"/><Relationship Id="rId19" Type="http://schemas.openxmlformats.org/officeDocument/2006/relationships/image" Target="../media/image103.jpeg"/><Relationship Id="rId31" Type="http://schemas.openxmlformats.org/officeDocument/2006/relationships/image" Target="../media/image115.png"/><Relationship Id="rId4" Type="http://schemas.openxmlformats.org/officeDocument/2006/relationships/image" Target="../media/image4.png"/><Relationship Id="rId9" Type="http://schemas.openxmlformats.org/officeDocument/2006/relationships/image" Target="../media/image93.png"/><Relationship Id="rId14" Type="http://schemas.openxmlformats.org/officeDocument/2006/relationships/image" Target="../media/image98.png"/><Relationship Id="rId22" Type="http://schemas.openxmlformats.org/officeDocument/2006/relationships/image" Target="../media/image106.png"/><Relationship Id="rId27" Type="http://schemas.openxmlformats.org/officeDocument/2006/relationships/image" Target="../media/image111.png"/><Relationship Id="rId30" Type="http://schemas.openxmlformats.org/officeDocument/2006/relationships/image" Target="../media/image114.png"/><Relationship Id="rId35"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1.xml"/><Relationship Id="rId1" Type="http://schemas.openxmlformats.org/officeDocument/2006/relationships/slideLayout" Target="../slideLayouts/slideLayout26.xml"/><Relationship Id="rId5" Type="http://schemas.openxmlformats.org/officeDocument/2006/relationships/image" Target="../media/image3.png"/><Relationship Id="rId4" Type="http://schemas.openxmlformats.org/officeDocument/2006/relationships/image" Target="../media/image2.emf"/></Relationships>
</file>

<file path=ppt/slides/_rels/slide4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2.xml"/><Relationship Id="rId1" Type="http://schemas.openxmlformats.org/officeDocument/2006/relationships/slideLayout" Target="../slideLayouts/slideLayout24.xml"/><Relationship Id="rId4" Type="http://schemas.openxmlformats.org/officeDocument/2006/relationships/image" Target="../media/image118.png"/></Relationships>
</file>

<file path=ppt/slides/_rels/slide43.xml.rels><?xml version="1.0" encoding="UTF-8" standalone="yes"?>
<Relationships xmlns="http://schemas.openxmlformats.org/package/2006/relationships"><Relationship Id="rId3" Type="http://schemas.openxmlformats.org/officeDocument/2006/relationships/image" Target="../media/image119.jpg"/><Relationship Id="rId7" Type="http://schemas.openxmlformats.org/officeDocument/2006/relationships/image" Target="../media/image123.png"/><Relationship Id="rId2" Type="http://schemas.openxmlformats.org/officeDocument/2006/relationships/notesSlide" Target="../notesSlides/notesSlide33.xml"/><Relationship Id="rId1" Type="http://schemas.openxmlformats.org/officeDocument/2006/relationships/slideLayout" Target="../slideLayouts/slideLayout24.xml"/><Relationship Id="rId6" Type="http://schemas.openxmlformats.org/officeDocument/2006/relationships/image" Target="../media/image122.png"/><Relationship Id="rId5" Type="http://schemas.openxmlformats.org/officeDocument/2006/relationships/image" Target="../media/image121.tiff"/><Relationship Id="rId4" Type="http://schemas.openxmlformats.org/officeDocument/2006/relationships/image" Target="../media/image120.jpeg"/></Relationships>
</file>

<file path=ppt/slides/_rels/slide44.xml.rels><?xml version="1.0" encoding="UTF-8" standalone="yes"?>
<Relationships xmlns="http://schemas.openxmlformats.org/package/2006/relationships"><Relationship Id="rId3" Type="http://schemas.openxmlformats.org/officeDocument/2006/relationships/image" Target="../media/image124.jpeg"/><Relationship Id="rId7" Type="http://schemas.openxmlformats.org/officeDocument/2006/relationships/image" Target="../media/image126.png"/><Relationship Id="rId2" Type="http://schemas.openxmlformats.org/officeDocument/2006/relationships/notesSlide" Target="../notesSlides/notesSlide34.xml"/><Relationship Id="rId1" Type="http://schemas.openxmlformats.org/officeDocument/2006/relationships/slideLayout" Target="../slideLayouts/slideLayout24.xml"/><Relationship Id="rId6" Type="http://schemas.openxmlformats.org/officeDocument/2006/relationships/image" Target="../media/image125.png"/><Relationship Id="rId5" Type="http://schemas.openxmlformats.org/officeDocument/2006/relationships/image" Target="../media/image3.png"/><Relationship Id="rId4" Type="http://schemas.openxmlformats.org/officeDocument/2006/relationships/image" Target="../media/image2.emf"/></Relationships>
</file>

<file path=ppt/slides/_rels/slide45.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image" Target="../media/image124.jpeg"/><Relationship Id="rId7" Type="http://schemas.openxmlformats.org/officeDocument/2006/relationships/image" Target="../media/image123.png"/><Relationship Id="rId2" Type="http://schemas.openxmlformats.org/officeDocument/2006/relationships/notesSlide" Target="../notesSlides/notesSlide35.xml"/><Relationship Id="rId1" Type="http://schemas.openxmlformats.org/officeDocument/2006/relationships/slideLayout" Target="../slideLayouts/slideLayout24.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 Id="rId9" Type="http://schemas.openxmlformats.org/officeDocument/2006/relationships/image" Target="../media/image3.png"/></Relationships>
</file>

<file path=ppt/slides/_rels/slide46.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43.jpg"/><Relationship Id="rId7" Type="http://schemas.openxmlformats.org/officeDocument/2006/relationships/image" Target="../media/image133.tiff"/><Relationship Id="rId2" Type="http://schemas.openxmlformats.org/officeDocument/2006/relationships/notesSlide" Target="../notesSlides/notesSlide36.xml"/><Relationship Id="rId1" Type="http://schemas.openxmlformats.org/officeDocument/2006/relationships/slideLayout" Target="../slideLayouts/slideLayout24.xml"/><Relationship Id="rId6" Type="http://schemas.openxmlformats.org/officeDocument/2006/relationships/image" Target="../media/image132.tiff"/><Relationship Id="rId11" Type="http://schemas.openxmlformats.org/officeDocument/2006/relationships/image" Target="../media/image3.png"/><Relationship Id="rId5" Type="http://schemas.openxmlformats.org/officeDocument/2006/relationships/image" Target="../media/image131.png"/><Relationship Id="rId10" Type="http://schemas.openxmlformats.org/officeDocument/2006/relationships/image" Target="../media/image2.emf"/><Relationship Id="rId4" Type="http://schemas.openxmlformats.org/officeDocument/2006/relationships/image" Target="../media/image130.png"/><Relationship Id="rId9" Type="http://schemas.openxmlformats.org/officeDocument/2006/relationships/image" Target="../media/image123.png"/></Relationships>
</file>

<file path=ppt/slides/_rels/slide4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43.png"/><Relationship Id="rId18" Type="http://schemas.openxmlformats.org/officeDocument/2006/relationships/image" Target="../media/image147.png"/><Relationship Id="rId3" Type="http://schemas.openxmlformats.org/officeDocument/2006/relationships/image" Target="../media/image135.png"/><Relationship Id="rId21" Type="http://schemas.openxmlformats.org/officeDocument/2006/relationships/image" Target="../media/image3.png"/><Relationship Id="rId7" Type="http://schemas.openxmlformats.org/officeDocument/2006/relationships/image" Target="../media/image139.png"/><Relationship Id="rId12" Type="http://schemas.openxmlformats.org/officeDocument/2006/relationships/image" Target="../media/image142.tiff"/><Relationship Id="rId17" Type="http://schemas.openxmlformats.org/officeDocument/2006/relationships/image" Target="../media/image146.png"/><Relationship Id="rId2" Type="http://schemas.openxmlformats.org/officeDocument/2006/relationships/notesSlide" Target="../notesSlides/notesSlide37.xml"/><Relationship Id="rId16" Type="http://schemas.openxmlformats.org/officeDocument/2006/relationships/image" Target="../media/image130.png"/><Relationship Id="rId20" Type="http://schemas.openxmlformats.org/officeDocument/2006/relationships/image" Target="../media/image2.emf"/><Relationship Id="rId1" Type="http://schemas.openxmlformats.org/officeDocument/2006/relationships/slideLayout" Target="../slideLayouts/slideLayout20.xml"/><Relationship Id="rId6" Type="http://schemas.openxmlformats.org/officeDocument/2006/relationships/image" Target="../media/image138.png"/><Relationship Id="rId11" Type="http://schemas.openxmlformats.org/officeDocument/2006/relationships/image" Target="../media/image131.png"/><Relationship Id="rId5" Type="http://schemas.openxmlformats.org/officeDocument/2006/relationships/image" Target="../media/image137.png"/><Relationship Id="rId15" Type="http://schemas.openxmlformats.org/officeDocument/2006/relationships/image" Target="../media/image145.tiff"/><Relationship Id="rId10" Type="http://schemas.openxmlformats.org/officeDocument/2006/relationships/image" Target="../media/image141.tiff"/><Relationship Id="rId19" Type="http://schemas.openxmlformats.org/officeDocument/2006/relationships/image" Target="../media/image148.png"/><Relationship Id="rId4" Type="http://schemas.openxmlformats.org/officeDocument/2006/relationships/image" Target="../media/image136.png"/><Relationship Id="rId9" Type="http://schemas.openxmlformats.org/officeDocument/2006/relationships/image" Target="../media/image140.png"/><Relationship Id="rId14" Type="http://schemas.openxmlformats.org/officeDocument/2006/relationships/image" Target="../media/image144.tiff"/></Relationships>
</file>

<file path=ppt/slides/_rels/slide4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38.xml"/><Relationship Id="rId1" Type="http://schemas.openxmlformats.org/officeDocument/2006/relationships/slideLayout" Target="../slideLayouts/slideLayout27.xml"/><Relationship Id="rId5" Type="http://schemas.openxmlformats.org/officeDocument/2006/relationships/image" Target="../media/image3.png"/><Relationship Id="rId4" Type="http://schemas.openxmlformats.org/officeDocument/2006/relationships/image" Target="../media/image2.emf"/></Relationships>
</file>

<file path=ppt/slides/_rels/slide49.xml.rels><?xml version="1.0" encoding="UTF-8" standalone="yes"?>
<Relationships xmlns="http://schemas.openxmlformats.org/package/2006/relationships"><Relationship Id="rId8" Type="http://schemas.openxmlformats.org/officeDocument/2006/relationships/image" Target="../media/image154.jpeg"/><Relationship Id="rId13" Type="http://schemas.openxmlformats.org/officeDocument/2006/relationships/image" Target="../media/image159.jpg"/><Relationship Id="rId3" Type="http://schemas.openxmlformats.org/officeDocument/2006/relationships/image" Target="../media/image39.jpg"/><Relationship Id="rId7" Type="http://schemas.openxmlformats.org/officeDocument/2006/relationships/image" Target="../media/image153.png"/><Relationship Id="rId12" Type="http://schemas.openxmlformats.org/officeDocument/2006/relationships/image" Target="../media/image158.jpg"/><Relationship Id="rId17" Type="http://schemas.openxmlformats.org/officeDocument/2006/relationships/image" Target="../media/image3.png"/><Relationship Id="rId2" Type="http://schemas.openxmlformats.org/officeDocument/2006/relationships/notesSlide" Target="../notesSlides/notesSlide39.xml"/><Relationship Id="rId16" Type="http://schemas.openxmlformats.org/officeDocument/2006/relationships/image" Target="../media/image2.emf"/><Relationship Id="rId1" Type="http://schemas.openxmlformats.org/officeDocument/2006/relationships/slideLayout" Target="../slideLayouts/slideLayout24.xml"/><Relationship Id="rId6" Type="http://schemas.openxmlformats.org/officeDocument/2006/relationships/image" Target="../media/image152.png"/><Relationship Id="rId11" Type="http://schemas.openxmlformats.org/officeDocument/2006/relationships/image" Target="../media/image157.jpg"/><Relationship Id="rId5" Type="http://schemas.openxmlformats.org/officeDocument/2006/relationships/image" Target="../media/image151.jpg"/><Relationship Id="rId15" Type="http://schemas.openxmlformats.org/officeDocument/2006/relationships/image" Target="../media/image161.jpg"/><Relationship Id="rId10" Type="http://schemas.openxmlformats.org/officeDocument/2006/relationships/image" Target="../media/image156.jpg"/><Relationship Id="rId4" Type="http://schemas.openxmlformats.org/officeDocument/2006/relationships/image" Target="../media/image150.jpg"/><Relationship Id="rId9" Type="http://schemas.openxmlformats.org/officeDocument/2006/relationships/image" Target="../media/image155.jpg"/><Relationship Id="rId14" Type="http://schemas.openxmlformats.org/officeDocument/2006/relationships/image" Target="../media/image160.jpg"/></Relationships>
</file>

<file path=ppt/slides/_rels/slide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3" Type="http://schemas.openxmlformats.org/officeDocument/2006/relationships/image" Target="../media/image162.jpg"/><Relationship Id="rId2" Type="http://schemas.openxmlformats.org/officeDocument/2006/relationships/notesSlide" Target="../notesSlides/notesSlide40.xml"/><Relationship Id="rId1" Type="http://schemas.openxmlformats.org/officeDocument/2006/relationships/slideLayout" Target="../slideLayouts/slideLayout21.xml"/><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image" Target="../media/image163.png"/></Relationships>
</file>

<file path=ppt/slides/_rels/slide51.xml.rels><?xml version="1.0" encoding="UTF-8" standalone="yes"?>
<Relationships xmlns="http://schemas.openxmlformats.org/package/2006/relationships"><Relationship Id="rId3" Type="http://schemas.openxmlformats.org/officeDocument/2006/relationships/image" Target="../media/image43.jpg"/><Relationship Id="rId7"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24.xml"/><Relationship Id="rId6" Type="http://schemas.openxmlformats.org/officeDocument/2006/relationships/image" Target="../media/image2.emf"/><Relationship Id="rId5" Type="http://schemas.openxmlformats.org/officeDocument/2006/relationships/image" Target="../media/image164.png"/><Relationship Id="rId4" Type="http://schemas.openxmlformats.org/officeDocument/2006/relationships/image" Target="../media/image163.png"/></Relationships>
</file>

<file path=ppt/slides/_rels/slide52.xml.rels><?xml version="1.0" encoding="UTF-8" standalone="yes"?>
<Relationships xmlns="http://schemas.openxmlformats.org/package/2006/relationships"><Relationship Id="rId3" Type="http://schemas.openxmlformats.org/officeDocument/2006/relationships/image" Target="../media/image165.jpg"/><Relationship Id="rId2" Type="http://schemas.openxmlformats.org/officeDocument/2006/relationships/notesSlide" Target="../notesSlides/notesSlide42.xml"/><Relationship Id="rId1" Type="http://schemas.openxmlformats.org/officeDocument/2006/relationships/slideLayout" Target="../slideLayouts/slideLayout24.xml"/><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image" Target="../media/image163.png"/></Relationships>
</file>

<file path=ppt/slides/_rels/slide5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86.png"/><Relationship Id="rId7" Type="http://schemas.openxmlformats.org/officeDocument/2006/relationships/image" Target="../media/image2.emf"/><Relationship Id="rId2" Type="http://schemas.openxmlformats.org/officeDocument/2006/relationships/notesSlide" Target="../notesSlides/notesSlide43.xml"/><Relationship Id="rId1" Type="http://schemas.openxmlformats.org/officeDocument/2006/relationships/slideLayout" Target="../slideLayouts/slideLayout24.xml"/><Relationship Id="rId6" Type="http://schemas.openxmlformats.org/officeDocument/2006/relationships/image" Target="../media/image163.png"/><Relationship Id="rId5" Type="http://schemas.openxmlformats.org/officeDocument/2006/relationships/image" Target="../media/image167.png"/><Relationship Id="rId4" Type="http://schemas.openxmlformats.org/officeDocument/2006/relationships/image" Target="../media/image166.png"/></Relationships>
</file>

<file path=ppt/slides/_rels/slide5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9.jpg"/><Relationship Id="rId7" Type="http://schemas.openxmlformats.org/officeDocument/2006/relationships/image" Target="../media/image2.emf"/><Relationship Id="rId2" Type="http://schemas.openxmlformats.org/officeDocument/2006/relationships/notesSlide" Target="../notesSlides/notesSlide44.xml"/><Relationship Id="rId1" Type="http://schemas.openxmlformats.org/officeDocument/2006/relationships/slideLayout" Target="../slideLayouts/slideLayout24.xml"/><Relationship Id="rId6" Type="http://schemas.openxmlformats.org/officeDocument/2006/relationships/image" Target="../media/image167.png"/><Relationship Id="rId5" Type="http://schemas.openxmlformats.org/officeDocument/2006/relationships/image" Target="../media/image168.png"/><Relationship Id="rId4" Type="http://schemas.openxmlformats.org/officeDocument/2006/relationships/image" Target="../media/image163.png"/></Relationships>
</file>

<file path=ppt/slides/_rels/slide55.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image" Target="../media/image169.jpeg"/><Relationship Id="rId7" Type="http://schemas.openxmlformats.org/officeDocument/2006/relationships/image" Target="../media/image171.png"/><Relationship Id="rId2" Type="http://schemas.openxmlformats.org/officeDocument/2006/relationships/notesSlide" Target="../notesSlides/notesSlide45.xml"/><Relationship Id="rId1" Type="http://schemas.openxmlformats.org/officeDocument/2006/relationships/slideLayout" Target="../slideLayouts/slideLayout24.xml"/><Relationship Id="rId6" Type="http://schemas.openxmlformats.org/officeDocument/2006/relationships/image" Target="../media/image170.png"/><Relationship Id="rId5" Type="http://schemas.openxmlformats.org/officeDocument/2006/relationships/image" Target="../media/image3.png"/><Relationship Id="rId4" Type="http://schemas.openxmlformats.org/officeDocument/2006/relationships/image" Target="../media/image2.emf"/></Relationships>
</file>

<file path=ppt/slides/_rels/slide56.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123.png"/><Relationship Id="rId3" Type="http://schemas.openxmlformats.org/officeDocument/2006/relationships/image" Target="../media/image124.jpeg"/><Relationship Id="rId7" Type="http://schemas.openxmlformats.org/officeDocument/2006/relationships/image" Target="../media/image173.png"/><Relationship Id="rId12" Type="http://schemas.openxmlformats.org/officeDocument/2006/relationships/image" Target="../media/image175.png"/><Relationship Id="rId2" Type="http://schemas.openxmlformats.org/officeDocument/2006/relationships/notesSlide" Target="../notesSlides/notesSlide46.xml"/><Relationship Id="rId1" Type="http://schemas.openxmlformats.org/officeDocument/2006/relationships/slideLayout" Target="../slideLayouts/slideLayout24.xml"/><Relationship Id="rId6" Type="http://schemas.openxmlformats.org/officeDocument/2006/relationships/image" Target="../media/image57.png"/><Relationship Id="rId11" Type="http://schemas.openxmlformats.org/officeDocument/2006/relationships/image" Target="../media/image3.png"/><Relationship Id="rId5" Type="http://schemas.openxmlformats.org/officeDocument/2006/relationships/image" Target="../media/image64.png"/><Relationship Id="rId10" Type="http://schemas.openxmlformats.org/officeDocument/2006/relationships/image" Target="../media/image2.emf"/><Relationship Id="rId4" Type="http://schemas.openxmlformats.org/officeDocument/2006/relationships/image" Target="../media/image172.png"/><Relationship Id="rId9" Type="http://schemas.openxmlformats.org/officeDocument/2006/relationships/image" Target="../media/image174.png"/><Relationship Id="rId14" Type="http://schemas.openxmlformats.org/officeDocument/2006/relationships/image" Target="../media/image12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37.png"/><Relationship Id="rId5" Type="http://schemas.openxmlformats.org/officeDocument/2006/relationships/image" Target="../media/image3.png"/><Relationship Id="rId4" Type="http://schemas.openxmlformats.org/officeDocument/2006/relationships/image" Target="../media/image2.em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7.xml"/><Relationship Id="rId1" Type="http://schemas.openxmlformats.org/officeDocument/2006/relationships/slideLayout" Target="../slideLayouts/slideLayout24.xml"/><Relationship Id="rId5" Type="http://schemas.openxmlformats.org/officeDocument/2006/relationships/image" Target="../media/image3.png"/><Relationship Id="rId4" Type="http://schemas.openxmlformats.org/officeDocument/2006/relationships/image" Target="../media/image2.emf"/></Relationships>
</file>

<file path=ppt/slides/_rels/slide8.xml.rels><?xml version="1.0" encoding="UTF-8" standalone="yes"?>
<Relationships xmlns="http://schemas.openxmlformats.org/package/2006/relationships"><Relationship Id="rId8" Type="http://schemas.openxmlformats.org/officeDocument/2006/relationships/hyperlink" Target="http://www.animationmagazine.net/events/siggraph-amd-unveils-radeon-pro-wx-prorender-transformative-ssg-tech/?doing_wp_cron=1469717706.0936999320983886718750" TargetMode="External"/><Relationship Id="rId3" Type="http://schemas.openxmlformats.org/officeDocument/2006/relationships/image" Target="../media/image36.jpg"/><Relationship Id="rId7" Type="http://schemas.openxmlformats.org/officeDocument/2006/relationships/hyperlink" Target="http://architosh.com/2016/08/siggraph-2016-computer-graphics-show-round-up/" TargetMode="External"/><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hyperlink" Target="http://www.tweaktown.com/news/53138/amd-introduces-radeon-pro-wx-series-polaris-based-workstation-cards/index.html" TargetMode="External"/><Relationship Id="rId5" Type="http://schemas.openxmlformats.org/officeDocument/2006/relationships/image" Target="../media/image3.png"/><Relationship Id="rId4" Type="http://schemas.openxmlformats.org/officeDocument/2006/relationships/image" Target="../media/image2.emf"/><Relationship Id="rId9" Type="http://schemas.openxmlformats.org/officeDocument/2006/relationships/hyperlink" Target="http://www.opptrends.com/2016/07/amd-announces-new-radeon-pro-wx-serie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21.xml"/><Relationship Id="rId5" Type="http://schemas.openxmlformats.org/officeDocument/2006/relationships/image" Target="../media/image42.pn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88825" cy="6856214"/>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763008" y="2836547"/>
            <a:ext cx="2661920" cy="1367785"/>
          </a:xfrm>
          <a:prstGeom prst="rect">
            <a:avLst/>
          </a:prstGeom>
        </p:spPr>
      </p:pic>
      <p:grpSp>
        <p:nvGrpSpPr>
          <p:cNvPr id="4" name="Group 3"/>
          <p:cNvGrpSpPr/>
          <p:nvPr/>
        </p:nvGrpSpPr>
        <p:grpSpPr>
          <a:xfrm>
            <a:off x="9748790" y="6349309"/>
            <a:ext cx="2076006" cy="252213"/>
            <a:chOff x="9586340" y="6349309"/>
            <a:chExt cx="2238456" cy="271949"/>
          </a:xfrm>
        </p:grpSpPr>
        <p:pic>
          <p:nvPicPr>
            <p:cNvPr id="5" name="Picture 4"/>
            <p:cNvPicPr>
              <a:picLocks noChangeAspect="1"/>
            </p:cNvPicPr>
            <p:nvPr userDrawn="1"/>
          </p:nvPicPr>
          <p:blipFill rotWithShape="1">
            <a:blip r:embed="rId5" cstate="screen">
              <a:extLst>
                <a:ext uri="{28A0092B-C50C-407E-A947-70E740481C1C}">
                  <a14:useLocalDpi xmlns:a14="http://schemas.microsoft.com/office/drawing/2010/main"/>
                </a:ext>
              </a:extLst>
            </a:blip>
            <a:srcRect b="47217"/>
            <a:stretch/>
          </p:blipFill>
          <p:spPr>
            <a:xfrm>
              <a:off x="10603859" y="6422102"/>
              <a:ext cx="1220937" cy="175483"/>
            </a:xfrm>
            <a:prstGeom prst="rect">
              <a:avLst/>
            </a:prstGeom>
          </p:spPr>
        </p:pic>
        <p:pic>
          <p:nvPicPr>
            <p:cNvPr id="6" name="Picture 5"/>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9586340" y="6403450"/>
              <a:ext cx="686769" cy="166436"/>
            </a:xfrm>
            <a:prstGeom prst="rect">
              <a:avLst/>
            </a:prstGeom>
          </p:spPr>
        </p:pic>
        <p:cxnSp>
          <p:nvCxnSpPr>
            <p:cNvPr id="7" name="Straight Connector 6"/>
            <p:cNvCxnSpPr/>
            <p:nvPr userDrawn="1"/>
          </p:nvCxnSpPr>
          <p:spPr>
            <a:xfrm>
              <a:off x="10432121" y="6349309"/>
              <a:ext cx="0" cy="271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64216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2">
            <a:extLst>
              <a:ext uri="{28A0092B-C50C-407E-A947-70E740481C1C}">
                <a14:useLocalDpi xmlns:a14="http://schemas.microsoft.com/office/drawing/2010/main" val="0"/>
              </a:ext>
            </a:extLst>
          </a:blip>
          <a:srcRect r="23545"/>
          <a:stretch/>
        </p:blipFill>
        <p:spPr>
          <a:xfrm rot="5400000">
            <a:off x="2665413" y="-2665413"/>
            <a:ext cx="6857998" cy="12188828"/>
          </a:xfrm>
          <a:prstGeom prst="rect">
            <a:avLst/>
          </a:prstGeom>
        </p:spPr>
      </p:pic>
      <p:grpSp>
        <p:nvGrpSpPr>
          <p:cNvPr id="55" name="Group 54"/>
          <p:cNvGrpSpPr/>
          <p:nvPr/>
        </p:nvGrpSpPr>
        <p:grpSpPr>
          <a:xfrm>
            <a:off x="1217576" y="529240"/>
            <a:ext cx="9788159" cy="5515948"/>
            <a:chOff x="1200331" y="2673778"/>
            <a:chExt cx="9788159" cy="3282425"/>
          </a:xfrm>
        </p:grpSpPr>
        <p:sp>
          <p:nvSpPr>
            <p:cNvPr id="56" name="Rectangle 55"/>
            <p:cNvSpPr/>
            <p:nvPr/>
          </p:nvSpPr>
          <p:spPr>
            <a:xfrm>
              <a:off x="1267697" y="2673778"/>
              <a:ext cx="9653425" cy="3282425"/>
            </a:xfrm>
            <a:prstGeom prst="rect">
              <a:avLst/>
            </a:prstGeom>
            <a:gradFill flip="none" rotWithShape="1">
              <a:gsLst>
                <a:gs pos="30000">
                  <a:schemeClr val="bg1">
                    <a:alpha val="80000"/>
                  </a:schemeClr>
                </a:gs>
                <a:gs pos="0">
                  <a:schemeClr val="bg1">
                    <a:alpha val="0"/>
                  </a:schemeClr>
                </a:gs>
                <a:gs pos="67000">
                  <a:schemeClr val="bg1">
                    <a:alpha val="8000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57" name="Straight Connector 56"/>
            <p:cNvCxnSpPr/>
            <p:nvPr/>
          </p:nvCxnSpPr>
          <p:spPr>
            <a:xfrm>
              <a:off x="1200331" y="2678639"/>
              <a:ext cx="9788159" cy="0"/>
            </a:xfrm>
            <a:prstGeom prst="line">
              <a:avLst/>
            </a:prstGeom>
            <a:ln w="19050">
              <a:gradFill>
                <a:gsLst>
                  <a:gs pos="0">
                    <a:srgbClr val="033ADA">
                      <a:alpha val="0"/>
                    </a:srgbClr>
                  </a:gs>
                  <a:gs pos="25000">
                    <a:srgbClr val="033ADA"/>
                  </a:gs>
                  <a:gs pos="75000">
                    <a:srgbClr val="033ADA"/>
                  </a:gs>
                  <a:gs pos="100000">
                    <a:srgbClr val="033ADA">
                      <a:alpha val="0"/>
                    </a:srgbClr>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1200331" y="5956203"/>
              <a:ext cx="9788159" cy="0"/>
            </a:xfrm>
            <a:prstGeom prst="line">
              <a:avLst/>
            </a:prstGeom>
            <a:ln w="19050">
              <a:gradFill>
                <a:gsLst>
                  <a:gs pos="0">
                    <a:srgbClr val="033ADA">
                      <a:alpha val="0"/>
                    </a:srgbClr>
                  </a:gs>
                  <a:gs pos="25000">
                    <a:srgbClr val="033ADA"/>
                  </a:gs>
                  <a:gs pos="75000">
                    <a:srgbClr val="033ADA"/>
                  </a:gs>
                  <a:gs pos="100000">
                    <a:srgbClr val="033ADA">
                      <a:alpha val="0"/>
                    </a:srgbClr>
                  </a:gs>
                </a:gsLst>
                <a:lin ang="10800000" scaled="0"/>
              </a:gradFill>
            </a:ln>
          </p:spPr>
          <p:style>
            <a:lnRef idx="1">
              <a:schemeClr val="accent1"/>
            </a:lnRef>
            <a:fillRef idx="0">
              <a:schemeClr val="accent1"/>
            </a:fillRef>
            <a:effectRef idx="0">
              <a:schemeClr val="accent1"/>
            </a:effectRef>
            <a:fontRef idx="minor">
              <a:schemeClr val="tx1"/>
            </a:fontRef>
          </p:style>
        </p:cxnSp>
      </p:grpSp>
      <p:sp>
        <p:nvSpPr>
          <p:cNvPr id="26" name="TextBox 25"/>
          <p:cNvSpPr txBox="1"/>
          <p:nvPr/>
        </p:nvSpPr>
        <p:spPr>
          <a:xfrm rot="16200000">
            <a:off x="96729" y="3983323"/>
            <a:ext cx="1362874" cy="276999"/>
          </a:xfrm>
          <a:prstGeom prst="rect">
            <a:avLst/>
          </a:prstGeom>
          <a:noFill/>
        </p:spPr>
        <p:txBody>
          <a:bodyPr wrap="none" rtlCol="0">
            <a:spAutoFit/>
          </a:bodyPr>
          <a:lstStyle/>
          <a:p>
            <a:pPr>
              <a:spcAft>
                <a:spcPts val="600"/>
              </a:spcAft>
              <a:buClr>
                <a:schemeClr val="bg2"/>
              </a:buClr>
            </a:pPr>
            <a:r>
              <a:rPr lang="en-US" sz="1200" dirty="0" smtClean="0">
                <a:solidFill>
                  <a:schemeClr val="bg2">
                    <a:lumMod val="85000"/>
                  </a:schemeClr>
                </a:solidFill>
                <a:latin typeface="Effra" panose="020B0603020203020204" pitchFamily="34" charset="0"/>
                <a:cs typeface="Effra" panose="020B0603020203020204" pitchFamily="34" charset="0"/>
              </a:rPr>
              <a:t>Shader Utilization</a:t>
            </a:r>
          </a:p>
        </p:txBody>
      </p:sp>
      <p:sp>
        <p:nvSpPr>
          <p:cNvPr id="30" name="TextBox 29"/>
          <p:cNvSpPr txBox="1"/>
          <p:nvPr/>
        </p:nvSpPr>
        <p:spPr>
          <a:xfrm>
            <a:off x="2378608" y="5214586"/>
            <a:ext cx="535724" cy="276999"/>
          </a:xfrm>
          <a:prstGeom prst="rect">
            <a:avLst/>
          </a:prstGeom>
          <a:noFill/>
        </p:spPr>
        <p:txBody>
          <a:bodyPr wrap="none" rtlCol="0">
            <a:spAutoFit/>
          </a:bodyPr>
          <a:lstStyle/>
          <a:p>
            <a:pPr>
              <a:spcAft>
                <a:spcPts val="600"/>
              </a:spcAft>
              <a:buClr>
                <a:schemeClr val="bg2"/>
              </a:buClr>
            </a:pPr>
            <a:r>
              <a:rPr lang="en-US" sz="1200" dirty="0" smtClean="0">
                <a:solidFill>
                  <a:schemeClr val="bg2">
                    <a:lumMod val="85000"/>
                  </a:schemeClr>
                </a:solidFill>
                <a:latin typeface="Effra" panose="020B0603020203020204" pitchFamily="34" charset="0"/>
                <a:cs typeface="Effra" panose="020B0603020203020204" pitchFamily="34" charset="0"/>
              </a:rPr>
              <a:t>Time</a:t>
            </a:r>
          </a:p>
        </p:txBody>
      </p:sp>
      <p:grpSp>
        <p:nvGrpSpPr>
          <p:cNvPr id="31" name="Group 30"/>
          <p:cNvGrpSpPr/>
          <p:nvPr/>
        </p:nvGrpSpPr>
        <p:grpSpPr>
          <a:xfrm>
            <a:off x="1043193" y="3085039"/>
            <a:ext cx="3399679" cy="2011212"/>
            <a:chOff x="552126" y="3085039"/>
            <a:chExt cx="3399679" cy="2011212"/>
          </a:xfrm>
        </p:grpSpPr>
        <p:cxnSp>
          <p:nvCxnSpPr>
            <p:cNvPr id="32" name="Straight Arrow Connector 31"/>
            <p:cNvCxnSpPr/>
            <p:nvPr/>
          </p:nvCxnSpPr>
          <p:spPr>
            <a:xfrm flipV="1">
              <a:off x="552126" y="5081964"/>
              <a:ext cx="3399679" cy="1"/>
            </a:xfrm>
            <a:prstGeom prst="straightConnector1">
              <a:avLst/>
            </a:prstGeom>
            <a:ln w="34925">
              <a:solidFill>
                <a:schemeClr val="bg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558027" y="3085039"/>
              <a:ext cx="0" cy="2011212"/>
            </a:xfrm>
            <a:prstGeom prst="straightConnector1">
              <a:avLst/>
            </a:prstGeom>
            <a:ln w="34925">
              <a:solidFill>
                <a:schemeClr val="bg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34" name="TextBox 33"/>
          <p:cNvSpPr txBox="1"/>
          <p:nvPr/>
        </p:nvSpPr>
        <p:spPr>
          <a:xfrm>
            <a:off x="4445230" y="2220374"/>
            <a:ext cx="3608079" cy="338554"/>
          </a:xfrm>
          <a:prstGeom prst="rect">
            <a:avLst/>
          </a:prstGeom>
          <a:noFill/>
        </p:spPr>
        <p:txBody>
          <a:bodyPr wrap="square" rtlCol="0">
            <a:spAutoFit/>
          </a:bodyPr>
          <a:lstStyle/>
          <a:p>
            <a:pPr algn="ctr">
              <a:spcAft>
                <a:spcPts val="600"/>
              </a:spcAft>
              <a:buClr>
                <a:schemeClr val="bg2"/>
              </a:buClr>
            </a:pPr>
            <a:r>
              <a:rPr lang="en-US" sz="1600" dirty="0">
                <a:effectLst>
                  <a:outerShdw blurRad="50800" dist="38100" algn="l" rotWithShape="0">
                    <a:prstClr val="black">
                      <a:alpha val="40000"/>
                    </a:prstClr>
                  </a:outerShdw>
                </a:effectLst>
                <a:latin typeface="Effra" charset="0"/>
                <a:ea typeface="Effra" charset="0"/>
                <a:cs typeface="Effra" charset="0"/>
              </a:rPr>
              <a:t>Compute Preemption of Graphics</a:t>
            </a:r>
          </a:p>
        </p:txBody>
      </p:sp>
      <p:sp>
        <p:nvSpPr>
          <p:cNvPr id="35" name="TextBox 34"/>
          <p:cNvSpPr txBox="1"/>
          <p:nvPr/>
        </p:nvSpPr>
        <p:spPr>
          <a:xfrm>
            <a:off x="8568083" y="2220374"/>
            <a:ext cx="2236750" cy="338554"/>
          </a:xfrm>
          <a:prstGeom prst="rect">
            <a:avLst/>
          </a:prstGeom>
          <a:noFill/>
        </p:spPr>
        <p:txBody>
          <a:bodyPr wrap="square" rtlCol="0">
            <a:spAutoFit/>
          </a:bodyPr>
          <a:lstStyle/>
          <a:p>
            <a:pPr>
              <a:spcAft>
                <a:spcPts val="600"/>
              </a:spcAft>
              <a:buClr>
                <a:schemeClr val="bg2"/>
              </a:buClr>
            </a:pPr>
            <a:r>
              <a:rPr lang="en-US" sz="1600" dirty="0" smtClean="0">
                <a:effectLst>
                  <a:outerShdw blurRad="50800" dist="38100" algn="l" rotWithShape="0">
                    <a:prstClr val="black">
                      <a:alpha val="40000"/>
                    </a:prstClr>
                  </a:outerShdw>
                </a:effectLst>
                <a:latin typeface="Effra" charset="0"/>
                <a:ea typeface="Effra" charset="0"/>
                <a:cs typeface="Effra" charset="0"/>
              </a:rPr>
              <a:t>Quick Response Queue</a:t>
            </a:r>
            <a:endParaRPr lang="en-US" sz="1600" dirty="0">
              <a:effectLst>
                <a:outerShdw blurRad="50800" dist="38100" algn="l" rotWithShape="0">
                  <a:prstClr val="black">
                    <a:alpha val="40000"/>
                  </a:prstClr>
                </a:outerShdw>
              </a:effectLst>
              <a:latin typeface="Effra" charset="0"/>
              <a:ea typeface="Effra" charset="0"/>
              <a:cs typeface="Effra" charset="0"/>
            </a:endParaRPr>
          </a:p>
        </p:txBody>
      </p:sp>
      <p:grpSp>
        <p:nvGrpSpPr>
          <p:cNvPr id="36" name="Group 35"/>
          <p:cNvGrpSpPr/>
          <p:nvPr/>
        </p:nvGrpSpPr>
        <p:grpSpPr>
          <a:xfrm>
            <a:off x="5108941" y="5338797"/>
            <a:ext cx="2581828" cy="308039"/>
            <a:chOff x="4984675" y="5394366"/>
            <a:chExt cx="2581828" cy="308039"/>
          </a:xfrm>
        </p:grpSpPr>
        <p:sp>
          <p:nvSpPr>
            <p:cNvPr id="37" name="Rectangle 36"/>
            <p:cNvSpPr/>
            <p:nvPr/>
          </p:nvSpPr>
          <p:spPr>
            <a:xfrm>
              <a:off x="4984675" y="5480267"/>
              <a:ext cx="151089" cy="133774"/>
            </a:xfrm>
            <a:prstGeom prst="rect">
              <a:avLst/>
            </a:prstGeom>
            <a:gradFill rotWithShape="1">
              <a:gsLst>
                <a:gs pos="0">
                  <a:srgbClr val="606060"/>
                </a:gs>
                <a:gs pos="80000">
                  <a:srgbClr val="7F7F7F"/>
                </a:gs>
                <a:gs pos="100000">
                  <a:srgbClr val="808080"/>
                </a:gs>
              </a:gsLst>
              <a:lin ang="16200000" scaled="0"/>
            </a:gradFill>
            <a:ln w="9525" cap="flat" cmpd="sng" algn="ctr">
              <a:solidFill>
                <a:srgbClr val="818181"/>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Calibri"/>
                <a:ea typeface="+mn-ea"/>
                <a:cs typeface="+mn-cs"/>
              </a:endParaRPr>
            </a:p>
          </p:txBody>
        </p:sp>
        <p:sp>
          <p:nvSpPr>
            <p:cNvPr id="38" name="Rectangle 37"/>
            <p:cNvSpPr/>
            <p:nvPr/>
          </p:nvSpPr>
          <p:spPr>
            <a:xfrm>
              <a:off x="6341492" y="5485982"/>
              <a:ext cx="137354" cy="133774"/>
            </a:xfrm>
            <a:prstGeom prst="rect">
              <a:avLst/>
            </a:prstGeom>
            <a:solidFill>
              <a:srgbClr val="0245FF"/>
            </a:solidFill>
            <a:ln w="9525" cap="flat" cmpd="sng" algn="ctr">
              <a:solidFill>
                <a:srgbClr val="0245FF"/>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Calibri"/>
                <a:ea typeface="+mn-ea"/>
                <a:cs typeface="+mn-cs"/>
              </a:endParaRPr>
            </a:p>
          </p:txBody>
        </p:sp>
        <p:sp>
          <p:nvSpPr>
            <p:cNvPr id="39" name="TextBox 38"/>
            <p:cNvSpPr txBox="1"/>
            <p:nvPr/>
          </p:nvSpPr>
          <p:spPr>
            <a:xfrm>
              <a:off x="5170433" y="5394366"/>
              <a:ext cx="1046119" cy="307777"/>
            </a:xfrm>
            <a:prstGeom prst="rect">
              <a:avLst/>
            </a:prstGeom>
            <a:noFill/>
          </p:spPr>
          <p:txBody>
            <a:bodyPr vert="horz" wrap="square" rtlCol="0">
              <a:spAutoFit/>
            </a:bodyPr>
            <a:lstStyle/>
            <a:p>
              <a:pPr marL="0" marR="0" lvl="0" indent="0" defTabSz="914400" eaLnBrk="1" fontAlgn="auto" latinLnBrk="0" hangingPunct="1">
                <a:lnSpc>
                  <a:spcPct val="100000"/>
                </a:lnSpc>
                <a:spcBef>
                  <a:spcPts val="0"/>
                </a:spcBef>
                <a:spcAft>
                  <a:spcPts val="600"/>
                </a:spcAft>
                <a:buClr>
                  <a:srgbClr val="FFFFFF"/>
                </a:buClr>
                <a:buSzTx/>
                <a:buFontTx/>
                <a:buNone/>
                <a:tabLst/>
                <a:defRPr/>
              </a:pPr>
              <a:r>
                <a:rPr kumimoji="0" lang="en-US" sz="1400" u="none" strike="noStrike" kern="0" cap="none" spc="0" normalizeH="0" baseline="0" noProof="0" dirty="0" smtClean="0">
                  <a:ln>
                    <a:noFill/>
                  </a:ln>
                  <a:solidFill>
                    <a:prstClr val="white"/>
                  </a:solidFill>
                  <a:effectLst/>
                  <a:uLnTx/>
                  <a:uFillTx/>
                  <a:latin typeface="Effra" charset="0"/>
                  <a:ea typeface="Effra" charset="0"/>
                  <a:cs typeface="Effra" charset="0"/>
                </a:rPr>
                <a:t>Graphics</a:t>
              </a:r>
            </a:p>
          </p:txBody>
        </p:sp>
        <p:sp>
          <p:nvSpPr>
            <p:cNvPr id="40" name="TextBox 39"/>
            <p:cNvSpPr txBox="1"/>
            <p:nvPr/>
          </p:nvSpPr>
          <p:spPr>
            <a:xfrm>
              <a:off x="6520384" y="5394628"/>
              <a:ext cx="1046119" cy="307777"/>
            </a:xfrm>
            <a:prstGeom prst="rect">
              <a:avLst/>
            </a:prstGeom>
            <a:noFill/>
          </p:spPr>
          <p:txBody>
            <a:bodyPr vert="horz" wrap="square" rtlCol="0">
              <a:spAutoFit/>
            </a:bodyPr>
            <a:lstStyle/>
            <a:p>
              <a:pPr marL="0" marR="0" lvl="0" indent="0" defTabSz="914400" eaLnBrk="1" fontAlgn="auto" latinLnBrk="0" hangingPunct="1">
                <a:lnSpc>
                  <a:spcPct val="100000"/>
                </a:lnSpc>
                <a:spcBef>
                  <a:spcPts val="0"/>
                </a:spcBef>
                <a:spcAft>
                  <a:spcPts val="600"/>
                </a:spcAft>
                <a:buClr>
                  <a:srgbClr val="FFFFFF"/>
                </a:buClr>
                <a:buSzTx/>
                <a:buFontTx/>
                <a:buNone/>
                <a:tabLst/>
                <a:defRPr/>
              </a:pPr>
              <a:r>
                <a:rPr kumimoji="0" lang="en-US" sz="1400" u="none" strike="noStrike" kern="0" cap="none" spc="0" normalizeH="0" baseline="0" noProof="0" dirty="0" smtClean="0">
                  <a:ln>
                    <a:noFill/>
                  </a:ln>
                  <a:solidFill>
                    <a:prstClr val="white"/>
                  </a:solidFill>
                  <a:effectLst/>
                  <a:uLnTx/>
                  <a:uFillTx/>
                  <a:latin typeface="Effra" charset="0"/>
                  <a:ea typeface="Effra" charset="0"/>
                  <a:cs typeface="Effra" charset="0"/>
                </a:rPr>
                <a:t>Compute</a:t>
              </a:r>
            </a:p>
          </p:txBody>
        </p:sp>
      </p:grpSp>
      <p:sp>
        <p:nvSpPr>
          <p:cNvPr id="41" name="TextBox 40"/>
          <p:cNvSpPr txBox="1"/>
          <p:nvPr/>
        </p:nvSpPr>
        <p:spPr>
          <a:xfrm>
            <a:off x="1038029" y="2220374"/>
            <a:ext cx="3665239" cy="338554"/>
          </a:xfrm>
          <a:prstGeom prst="rect">
            <a:avLst/>
          </a:prstGeom>
          <a:noFill/>
        </p:spPr>
        <p:txBody>
          <a:bodyPr wrap="square" rtlCol="0">
            <a:spAutoFit/>
          </a:bodyPr>
          <a:lstStyle/>
          <a:p>
            <a:pPr algn="ctr">
              <a:spcAft>
                <a:spcPts val="600"/>
              </a:spcAft>
              <a:buClr>
                <a:schemeClr val="bg2"/>
              </a:buClr>
            </a:pPr>
            <a:r>
              <a:rPr lang="en-US" sz="1600" dirty="0" smtClean="0">
                <a:effectLst>
                  <a:outerShdw blurRad="50800" dist="38100" algn="l" rotWithShape="0">
                    <a:prstClr val="black">
                      <a:alpha val="40000"/>
                    </a:prstClr>
                  </a:outerShdw>
                </a:effectLst>
                <a:latin typeface="Effra" charset="0"/>
                <a:ea typeface="Effra" charset="0"/>
                <a:cs typeface="Effra" charset="0"/>
              </a:rPr>
              <a:t>Asynchronous Compute</a:t>
            </a:r>
          </a:p>
        </p:txBody>
      </p:sp>
      <p:grpSp>
        <p:nvGrpSpPr>
          <p:cNvPr id="42" name="Group 41"/>
          <p:cNvGrpSpPr/>
          <p:nvPr/>
        </p:nvGrpSpPr>
        <p:grpSpPr>
          <a:xfrm>
            <a:off x="1301710" y="2996767"/>
            <a:ext cx="3141163" cy="1797258"/>
            <a:chOff x="342633" y="2711744"/>
            <a:chExt cx="3179749" cy="2082280"/>
          </a:xfrm>
        </p:grpSpPr>
        <p:sp>
          <p:nvSpPr>
            <p:cNvPr id="43" name="Freeform 42"/>
            <p:cNvSpPr/>
            <p:nvPr/>
          </p:nvSpPr>
          <p:spPr>
            <a:xfrm>
              <a:off x="1588436" y="2711744"/>
              <a:ext cx="1933946" cy="2082280"/>
            </a:xfrm>
            <a:custGeom>
              <a:avLst/>
              <a:gdLst>
                <a:gd name="connsiteX0" fmla="*/ 0 w 2928830"/>
                <a:gd name="connsiteY0" fmla="*/ 770021 h 783772"/>
                <a:gd name="connsiteX1" fmla="*/ 75627 w 2928830"/>
                <a:gd name="connsiteY1" fmla="*/ 281883 h 783772"/>
                <a:gd name="connsiteX2" fmla="*/ 158129 w 2928830"/>
                <a:gd name="connsiteY2" fmla="*/ 130629 h 783772"/>
                <a:gd name="connsiteX3" fmla="*/ 288758 w 2928830"/>
                <a:gd name="connsiteY3" fmla="*/ 0 h 783772"/>
                <a:gd name="connsiteX4" fmla="*/ 350634 w 2928830"/>
                <a:gd name="connsiteY4" fmla="*/ 13751 h 783772"/>
                <a:gd name="connsiteX5" fmla="*/ 488138 w 2928830"/>
                <a:gd name="connsiteY5" fmla="*/ 20626 h 783772"/>
                <a:gd name="connsiteX6" fmla="*/ 605016 w 2928830"/>
                <a:gd name="connsiteY6" fmla="*/ 6875 h 783772"/>
                <a:gd name="connsiteX7" fmla="*/ 660018 w 2928830"/>
                <a:gd name="connsiteY7" fmla="*/ 27501 h 783772"/>
                <a:gd name="connsiteX8" fmla="*/ 728770 w 2928830"/>
                <a:gd name="connsiteY8" fmla="*/ 27501 h 783772"/>
                <a:gd name="connsiteX9" fmla="*/ 900649 w 2928830"/>
                <a:gd name="connsiteY9" fmla="*/ 13751 h 783772"/>
                <a:gd name="connsiteX10" fmla="*/ 948776 w 2928830"/>
                <a:gd name="connsiteY10" fmla="*/ 48126 h 783772"/>
                <a:gd name="connsiteX11" fmla="*/ 1017528 w 2928830"/>
                <a:gd name="connsiteY11" fmla="*/ 48126 h 783772"/>
                <a:gd name="connsiteX12" fmla="*/ 1086279 w 2928830"/>
                <a:gd name="connsiteY12" fmla="*/ 48126 h 783772"/>
                <a:gd name="connsiteX13" fmla="*/ 1182532 w 2928830"/>
                <a:gd name="connsiteY13" fmla="*/ 48126 h 783772"/>
                <a:gd name="connsiteX14" fmla="*/ 1340661 w 2928830"/>
                <a:gd name="connsiteY14" fmla="*/ 34376 h 783772"/>
                <a:gd name="connsiteX15" fmla="*/ 1381913 w 2928830"/>
                <a:gd name="connsiteY15" fmla="*/ 48126 h 783772"/>
                <a:gd name="connsiteX16" fmla="*/ 1526292 w 2928830"/>
                <a:gd name="connsiteY16" fmla="*/ 20626 h 783772"/>
                <a:gd name="connsiteX17" fmla="*/ 1588168 w 2928830"/>
                <a:gd name="connsiteY17" fmla="*/ 34376 h 783772"/>
                <a:gd name="connsiteX18" fmla="*/ 1643170 w 2928830"/>
                <a:gd name="connsiteY18" fmla="*/ 48126 h 783772"/>
                <a:gd name="connsiteX19" fmla="*/ 1753173 w 2928830"/>
                <a:gd name="connsiteY19" fmla="*/ 61877 h 783772"/>
                <a:gd name="connsiteX20" fmla="*/ 1925052 w 2928830"/>
                <a:gd name="connsiteY20" fmla="*/ 27501 h 783772"/>
                <a:gd name="connsiteX21" fmla="*/ 1973179 w 2928830"/>
                <a:gd name="connsiteY21" fmla="*/ 27501 h 783772"/>
                <a:gd name="connsiteX22" fmla="*/ 2083182 w 2928830"/>
                <a:gd name="connsiteY22" fmla="*/ 48126 h 783772"/>
                <a:gd name="connsiteX23" fmla="*/ 2186310 w 2928830"/>
                <a:gd name="connsiteY23" fmla="*/ 48126 h 783772"/>
                <a:gd name="connsiteX24" fmla="*/ 2337564 w 2928830"/>
                <a:gd name="connsiteY24" fmla="*/ 82502 h 783772"/>
                <a:gd name="connsiteX25" fmla="*/ 2406316 w 2928830"/>
                <a:gd name="connsiteY25" fmla="*/ 89378 h 783772"/>
                <a:gd name="connsiteX26" fmla="*/ 2495693 w 2928830"/>
                <a:gd name="connsiteY26" fmla="*/ 82502 h 783772"/>
                <a:gd name="connsiteX27" fmla="*/ 2536944 w 2928830"/>
                <a:gd name="connsiteY27" fmla="*/ 82502 h 783772"/>
                <a:gd name="connsiteX28" fmla="*/ 2633197 w 2928830"/>
                <a:gd name="connsiteY28" fmla="*/ 48126 h 783772"/>
                <a:gd name="connsiteX29" fmla="*/ 2715699 w 2928830"/>
                <a:gd name="connsiteY29" fmla="*/ 61877 h 783772"/>
                <a:gd name="connsiteX30" fmla="*/ 2770701 w 2928830"/>
                <a:gd name="connsiteY30" fmla="*/ 103128 h 783772"/>
                <a:gd name="connsiteX31" fmla="*/ 2798201 w 2928830"/>
                <a:gd name="connsiteY31" fmla="*/ 213131 h 783772"/>
                <a:gd name="connsiteX32" fmla="*/ 2928830 w 2928830"/>
                <a:gd name="connsiteY32" fmla="*/ 763146 h 783772"/>
                <a:gd name="connsiteX33" fmla="*/ 2928830 w 2928830"/>
                <a:gd name="connsiteY33" fmla="*/ 783772 h 783772"/>
                <a:gd name="connsiteX34" fmla="*/ 0 w 2928830"/>
                <a:gd name="connsiteY34" fmla="*/ 770021 h 783772"/>
                <a:gd name="connsiteX0" fmla="*/ 0 w 2928830"/>
                <a:gd name="connsiteY0" fmla="*/ 770021 h 783772"/>
                <a:gd name="connsiteX1" fmla="*/ 75627 w 2928830"/>
                <a:gd name="connsiteY1" fmla="*/ 281883 h 783772"/>
                <a:gd name="connsiteX2" fmla="*/ 158129 w 2928830"/>
                <a:gd name="connsiteY2" fmla="*/ 130629 h 783772"/>
                <a:gd name="connsiteX3" fmla="*/ 288758 w 2928830"/>
                <a:gd name="connsiteY3" fmla="*/ 0 h 783772"/>
                <a:gd name="connsiteX4" fmla="*/ 350634 w 2928830"/>
                <a:gd name="connsiteY4" fmla="*/ 13751 h 783772"/>
                <a:gd name="connsiteX5" fmla="*/ 488138 w 2928830"/>
                <a:gd name="connsiteY5" fmla="*/ 20626 h 783772"/>
                <a:gd name="connsiteX6" fmla="*/ 605016 w 2928830"/>
                <a:gd name="connsiteY6" fmla="*/ 6875 h 783772"/>
                <a:gd name="connsiteX7" fmla="*/ 660018 w 2928830"/>
                <a:gd name="connsiteY7" fmla="*/ 27501 h 783772"/>
                <a:gd name="connsiteX8" fmla="*/ 728770 w 2928830"/>
                <a:gd name="connsiteY8" fmla="*/ 27501 h 783772"/>
                <a:gd name="connsiteX9" fmla="*/ 900649 w 2928830"/>
                <a:gd name="connsiteY9" fmla="*/ 13751 h 783772"/>
                <a:gd name="connsiteX10" fmla="*/ 948776 w 2928830"/>
                <a:gd name="connsiteY10" fmla="*/ 48126 h 783772"/>
                <a:gd name="connsiteX11" fmla="*/ 1017528 w 2928830"/>
                <a:gd name="connsiteY11" fmla="*/ 48126 h 783772"/>
                <a:gd name="connsiteX12" fmla="*/ 1086279 w 2928830"/>
                <a:gd name="connsiteY12" fmla="*/ 48126 h 783772"/>
                <a:gd name="connsiteX13" fmla="*/ 1182532 w 2928830"/>
                <a:gd name="connsiteY13" fmla="*/ 48126 h 783772"/>
                <a:gd name="connsiteX14" fmla="*/ 1340661 w 2928830"/>
                <a:gd name="connsiteY14" fmla="*/ 34376 h 783772"/>
                <a:gd name="connsiteX15" fmla="*/ 1381913 w 2928830"/>
                <a:gd name="connsiteY15" fmla="*/ 48126 h 783772"/>
                <a:gd name="connsiteX16" fmla="*/ 1526292 w 2928830"/>
                <a:gd name="connsiteY16" fmla="*/ 20626 h 783772"/>
                <a:gd name="connsiteX17" fmla="*/ 1588168 w 2928830"/>
                <a:gd name="connsiteY17" fmla="*/ 34376 h 783772"/>
                <a:gd name="connsiteX18" fmla="*/ 1643170 w 2928830"/>
                <a:gd name="connsiteY18" fmla="*/ 48126 h 783772"/>
                <a:gd name="connsiteX19" fmla="*/ 1753173 w 2928830"/>
                <a:gd name="connsiteY19" fmla="*/ 61877 h 783772"/>
                <a:gd name="connsiteX20" fmla="*/ 1925052 w 2928830"/>
                <a:gd name="connsiteY20" fmla="*/ 27501 h 783772"/>
                <a:gd name="connsiteX21" fmla="*/ 1973179 w 2928830"/>
                <a:gd name="connsiteY21" fmla="*/ 27501 h 783772"/>
                <a:gd name="connsiteX22" fmla="*/ 2083182 w 2928830"/>
                <a:gd name="connsiteY22" fmla="*/ 48126 h 783772"/>
                <a:gd name="connsiteX23" fmla="*/ 2186310 w 2928830"/>
                <a:gd name="connsiteY23" fmla="*/ 48126 h 783772"/>
                <a:gd name="connsiteX24" fmla="*/ 2337564 w 2928830"/>
                <a:gd name="connsiteY24" fmla="*/ 82502 h 783772"/>
                <a:gd name="connsiteX25" fmla="*/ 2406316 w 2928830"/>
                <a:gd name="connsiteY25" fmla="*/ 41252 h 783772"/>
                <a:gd name="connsiteX26" fmla="*/ 2495693 w 2928830"/>
                <a:gd name="connsiteY26" fmla="*/ 82502 h 783772"/>
                <a:gd name="connsiteX27" fmla="*/ 2536944 w 2928830"/>
                <a:gd name="connsiteY27" fmla="*/ 82502 h 783772"/>
                <a:gd name="connsiteX28" fmla="*/ 2633197 w 2928830"/>
                <a:gd name="connsiteY28" fmla="*/ 48126 h 783772"/>
                <a:gd name="connsiteX29" fmla="*/ 2715699 w 2928830"/>
                <a:gd name="connsiteY29" fmla="*/ 61877 h 783772"/>
                <a:gd name="connsiteX30" fmla="*/ 2770701 w 2928830"/>
                <a:gd name="connsiteY30" fmla="*/ 103128 h 783772"/>
                <a:gd name="connsiteX31" fmla="*/ 2798201 w 2928830"/>
                <a:gd name="connsiteY31" fmla="*/ 213131 h 783772"/>
                <a:gd name="connsiteX32" fmla="*/ 2928830 w 2928830"/>
                <a:gd name="connsiteY32" fmla="*/ 763146 h 783772"/>
                <a:gd name="connsiteX33" fmla="*/ 2928830 w 2928830"/>
                <a:gd name="connsiteY33" fmla="*/ 783772 h 783772"/>
                <a:gd name="connsiteX34" fmla="*/ 0 w 2928830"/>
                <a:gd name="connsiteY34" fmla="*/ 770021 h 78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928830" h="783772">
                  <a:moveTo>
                    <a:pt x="0" y="770021"/>
                  </a:moveTo>
                  <a:lnTo>
                    <a:pt x="75627" y="281883"/>
                  </a:lnTo>
                  <a:lnTo>
                    <a:pt x="158129" y="130629"/>
                  </a:lnTo>
                  <a:lnTo>
                    <a:pt x="288758" y="0"/>
                  </a:lnTo>
                  <a:lnTo>
                    <a:pt x="350634" y="13751"/>
                  </a:lnTo>
                  <a:lnTo>
                    <a:pt x="488138" y="20626"/>
                  </a:lnTo>
                  <a:lnTo>
                    <a:pt x="605016" y="6875"/>
                  </a:lnTo>
                  <a:lnTo>
                    <a:pt x="660018" y="27501"/>
                  </a:lnTo>
                  <a:lnTo>
                    <a:pt x="728770" y="27501"/>
                  </a:lnTo>
                  <a:lnTo>
                    <a:pt x="900649" y="13751"/>
                  </a:lnTo>
                  <a:lnTo>
                    <a:pt x="948776" y="48126"/>
                  </a:lnTo>
                  <a:lnTo>
                    <a:pt x="1017528" y="48126"/>
                  </a:lnTo>
                  <a:lnTo>
                    <a:pt x="1086279" y="48126"/>
                  </a:lnTo>
                  <a:lnTo>
                    <a:pt x="1182532" y="48126"/>
                  </a:lnTo>
                  <a:lnTo>
                    <a:pt x="1340661" y="34376"/>
                  </a:lnTo>
                  <a:lnTo>
                    <a:pt x="1381913" y="48126"/>
                  </a:lnTo>
                  <a:lnTo>
                    <a:pt x="1526292" y="20626"/>
                  </a:lnTo>
                  <a:lnTo>
                    <a:pt x="1588168" y="34376"/>
                  </a:lnTo>
                  <a:lnTo>
                    <a:pt x="1643170" y="48126"/>
                  </a:lnTo>
                  <a:lnTo>
                    <a:pt x="1753173" y="61877"/>
                  </a:lnTo>
                  <a:lnTo>
                    <a:pt x="1925052" y="27501"/>
                  </a:lnTo>
                  <a:lnTo>
                    <a:pt x="1973179" y="27501"/>
                  </a:lnTo>
                  <a:lnTo>
                    <a:pt x="2083182" y="48126"/>
                  </a:lnTo>
                  <a:lnTo>
                    <a:pt x="2186310" y="48126"/>
                  </a:lnTo>
                  <a:lnTo>
                    <a:pt x="2337564" y="82502"/>
                  </a:lnTo>
                  <a:lnTo>
                    <a:pt x="2406316" y="41252"/>
                  </a:lnTo>
                  <a:cubicBezTo>
                    <a:pt x="2491102" y="34186"/>
                    <a:pt x="2473922" y="75627"/>
                    <a:pt x="2495693" y="82502"/>
                  </a:cubicBezTo>
                  <a:cubicBezTo>
                    <a:pt x="2517464" y="89377"/>
                    <a:pt x="2523194" y="82502"/>
                    <a:pt x="2536944" y="82502"/>
                  </a:cubicBezTo>
                  <a:lnTo>
                    <a:pt x="2633197" y="48126"/>
                  </a:lnTo>
                  <a:lnTo>
                    <a:pt x="2715699" y="61877"/>
                  </a:lnTo>
                  <a:lnTo>
                    <a:pt x="2770701" y="103128"/>
                  </a:lnTo>
                  <a:lnTo>
                    <a:pt x="2798201" y="213131"/>
                  </a:lnTo>
                  <a:lnTo>
                    <a:pt x="2928830" y="763146"/>
                  </a:lnTo>
                  <a:lnTo>
                    <a:pt x="2928830" y="783772"/>
                  </a:lnTo>
                  <a:lnTo>
                    <a:pt x="0" y="770021"/>
                  </a:lnTo>
                  <a:close/>
                </a:path>
              </a:pathLst>
            </a:custGeom>
            <a:solidFill>
              <a:srgbClr val="0245FF"/>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Calibri"/>
                <a:ea typeface="+mn-ea"/>
                <a:cs typeface="+mn-cs"/>
              </a:endParaRPr>
            </a:p>
          </p:txBody>
        </p:sp>
        <p:sp>
          <p:nvSpPr>
            <p:cNvPr id="44" name="Freeform 43"/>
            <p:cNvSpPr/>
            <p:nvPr/>
          </p:nvSpPr>
          <p:spPr>
            <a:xfrm>
              <a:off x="342633" y="2814015"/>
              <a:ext cx="2956330" cy="1972683"/>
            </a:xfrm>
            <a:custGeom>
              <a:avLst/>
              <a:gdLst>
                <a:gd name="connsiteX0" fmla="*/ 0 w 2956330"/>
                <a:gd name="connsiteY0" fmla="*/ 742520 h 742520"/>
                <a:gd name="connsiteX1" fmla="*/ 137503 w 2956330"/>
                <a:gd name="connsiteY1" fmla="*/ 563765 h 742520"/>
                <a:gd name="connsiteX2" fmla="*/ 116878 w 2956330"/>
                <a:gd name="connsiteY2" fmla="*/ 501889 h 742520"/>
                <a:gd name="connsiteX3" fmla="*/ 165004 w 2956330"/>
                <a:gd name="connsiteY3" fmla="*/ 440012 h 742520"/>
                <a:gd name="connsiteX4" fmla="*/ 213130 w 2956330"/>
                <a:gd name="connsiteY4" fmla="*/ 330009 h 742520"/>
                <a:gd name="connsiteX5" fmla="*/ 275007 w 2956330"/>
                <a:gd name="connsiteY5" fmla="*/ 220006 h 742520"/>
                <a:gd name="connsiteX6" fmla="*/ 350634 w 2956330"/>
                <a:gd name="connsiteY6" fmla="*/ 178755 h 742520"/>
                <a:gd name="connsiteX7" fmla="*/ 364385 w 2956330"/>
                <a:gd name="connsiteY7" fmla="*/ 137504 h 742520"/>
                <a:gd name="connsiteX8" fmla="*/ 460637 w 2956330"/>
                <a:gd name="connsiteY8" fmla="*/ 61877 h 742520"/>
                <a:gd name="connsiteX9" fmla="*/ 515639 w 2956330"/>
                <a:gd name="connsiteY9" fmla="*/ 110003 h 742520"/>
                <a:gd name="connsiteX10" fmla="*/ 591266 w 2956330"/>
                <a:gd name="connsiteY10" fmla="*/ 61877 h 742520"/>
                <a:gd name="connsiteX11" fmla="*/ 639392 w 2956330"/>
                <a:gd name="connsiteY11" fmla="*/ 41251 h 742520"/>
                <a:gd name="connsiteX12" fmla="*/ 687518 w 2956330"/>
                <a:gd name="connsiteY12" fmla="*/ 41251 h 742520"/>
                <a:gd name="connsiteX13" fmla="*/ 721894 w 2956330"/>
                <a:gd name="connsiteY13" fmla="*/ 103128 h 742520"/>
                <a:gd name="connsiteX14" fmla="*/ 921275 w 2956330"/>
                <a:gd name="connsiteY14" fmla="*/ 61877 h 742520"/>
                <a:gd name="connsiteX15" fmla="*/ 941900 w 2956330"/>
                <a:gd name="connsiteY15" fmla="*/ 192505 h 742520"/>
                <a:gd name="connsiteX16" fmla="*/ 983152 w 2956330"/>
                <a:gd name="connsiteY16" fmla="*/ 240631 h 742520"/>
                <a:gd name="connsiteX17" fmla="*/ 1141281 w 2956330"/>
                <a:gd name="connsiteY17" fmla="*/ 199380 h 742520"/>
                <a:gd name="connsiteX18" fmla="*/ 1278785 w 2956330"/>
                <a:gd name="connsiteY18" fmla="*/ 144379 h 742520"/>
                <a:gd name="connsiteX19" fmla="*/ 1292535 w 2956330"/>
                <a:gd name="connsiteY19" fmla="*/ 220006 h 742520"/>
                <a:gd name="connsiteX20" fmla="*/ 1278785 w 2956330"/>
                <a:gd name="connsiteY20" fmla="*/ 336884 h 742520"/>
                <a:gd name="connsiteX21" fmla="*/ 1285660 w 2956330"/>
                <a:gd name="connsiteY21" fmla="*/ 426262 h 742520"/>
                <a:gd name="connsiteX22" fmla="*/ 1388788 w 2956330"/>
                <a:gd name="connsiteY22" fmla="*/ 625642 h 742520"/>
                <a:gd name="connsiteX23" fmla="*/ 1725672 w 2956330"/>
                <a:gd name="connsiteY23" fmla="*/ 611892 h 742520"/>
                <a:gd name="connsiteX24" fmla="*/ 1725672 w 2956330"/>
                <a:gd name="connsiteY24" fmla="*/ 550015 h 742520"/>
                <a:gd name="connsiteX25" fmla="*/ 1746297 w 2956330"/>
                <a:gd name="connsiteY25" fmla="*/ 467513 h 742520"/>
                <a:gd name="connsiteX26" fmla="*/ 1828800 w 2956330"/>
                <a:gd name="connsiteY26" fmla="*/ 240631 h 742520"/>
                <a:gd name="connsiteX27" fmla="*/ 2062556 w 2956330"/>
                <a:gd name="connsiteY27" fmla="*/ 0 h 742520"/>
                <a:gd name="connsiteX28" fmla="*/ 2145058 w 2956330"/>
                <a:gd name="connsiteY28" fmla="*/ 137504 h 742520"/>
                <a:gd name="connsiteX29" fmla="*/ 2365064 w 2956330"/>
                <a:gd name="connsiteY29" fmla="*/ 55001 h 742520"/>
                <a:gd name="connsiteX30" fmla="*/ 2447567 w 2956330"/>
                <a:gd name="connsiteY30" fmla="*/ 144379 h 742520"/>
                <a:gd name="connsiteX31" fmla="*/ 2571320 w 2956330"/>
                <a:gd name="connsiteY31" fmla="*/ 171880 h 742520"/>
                <a:gd name="connsiteX32" fmla="*/ 2688198 w 2956330"/>
                <a:gd name="connsiteY32" fmla="*/ 302508 h 742520"/>
                <a:gd name="connsiteX33" fmla="*/ 2763825 w 2956330"/>
                <a:gd name="connsiteY33" fmla="*/ 433137 h 742520"/>
                <a:gd name="connsiteX34" fmla="*/ 2853203 w 2956330"/>
                <a:gd name="connsiteY34" fmla="*/ 474388 h 742520"/>
                <a:gd name="connsiteX35" fmla="*/ 2887579 w 2956330"/>
                <a:gd name="connsiteY35" fmla="*/ 598141 h 742520"/>
                <a:gd name="connsiteX36" fmla="*/ 2894454 w 2956330"/>
                <a:gd name="connsiteY36" fmla="*/ 687519 h 742520"/>
                <a:gd name="connsiteX37" fmla="*/ 2956330 w 2956330"/>
                <a:gd name="connsiteY37" fmla="*/ 742520 h 742520"/>
                <a:gd name="connsiteX38" fmla="*/ 0 w 2956330"/>
                <a:gd name="connsiteY38" fmla="*/ 742520 h 742520"/>
                <a:gd name="connsiteX0" fmla="*/ 0 w 2956330"/>
                <a:gd name="connsiteY0" fmla="*/ 742520 h 742520"/>
                <a:gd name="connsiteX1" fmla="*/ 137503 w 2956330"/>
                <a:gd name="connsiteY1" fmla="*/ 563765 h 742520"/>
                <a:gd name="connsiteX2" fmla="*/ 137503 w 2956330"/>
                <a:gd name="connsiteY2" fmla="*/ 508764 h 742520"/>
                <a:gd name="connsiteX3" fmla="*/ 165004 w 2956330"/>
                <a:gd name="connsiteY3" fmla="*/ 440012 h 742520"/>
                <a:gd name="connsiteX4" fmla="*/ 213130 w 2956330"/>
                <a:gd name="connsiteY4" fmla="*/ 330009 h 742520"/>
                <a:gd name="connsiteX5" fmla="*/ 275007 w 2956330"/>
                <a:gd name="connsiteY5" fmla="*/ 220006 h 742520"/>
                <a:gd name="connsiteX6" fmla="*/ 350634 w 2956330"/>
                <a:gd name="connsiteY6" fmla="*/ 178755 h 742520"/>
                <a:gd name="connsiteX7" fmla="*/ 364385 w 2956330"/>
                <a:gd name="connsiteY7" fmla="*/ 137504 h 742520"/>
                <a:gd name="connsiteX8" fmla="*/ 460637 w 2956330"/>
                <a:gd name="connsiteY8" fmla="*/ 61877 h 742520"/>
                <a:gd name="connsiteX9" fmla="*/ 515639 w 2956330"/>
                <a:gd name="connsiteY9" fmla="*/ 110003 h 742520"/>
                <a:gd name="connsiteX10" fmla="*/ 591266 w 2956330"/>
                <a:gd name="connsiteY10" fmla="*/ 61877 h 742520"/>
                <a:gd name="connsiteX11" fmla="*/ 639392 w 2956330"/>
                <a:gd name="connsiteY11" fmla="*/ 41251 h 742520"/>
                <a:gd name="connsiteX12" fmla="*/ 687518 w 2956330"/>
                <a:gd name="connsiteY12" fmla="*/ 41251 h 742520"/>
                <a:gd name="connsiteX13" fmla="*/ 721894 w 2956330"/>
                <a:gd name="connsiteY13" fmla="*/ 103128 h 742520"/>
                <a:gd name="connsiteX14" fmla="*/ 921275 w 2956330"/>
                <a:gd name="connsiteY14" fmla="*/ 61877 h 742520"/>
                <a:gd name="connsiteX15" fmla="*/ 941900 w 2956330"/>
                <a:gd name="connsiteY15" fmla="*/ 192505 h 742520"/>
                <a:gd name="connsiteX16" fmla="*/ 983152 w 2956330"/>
                <a:gd name="connsiteY16" fmla="*/ 240631 h 742520"/>
                <a:gd name="connsiteX17" fmla="*/ 1141281 w 2956330"/>
                <a:gd name="connsiteY17" fmla="*/ 199380 h 742520"/>
                <a:gd name="connsiteX18" fmla="*/ 1278785 w 2956330"/>
                <a:gd name="connsiteY18" fmla="*/ 144379 h 742520"/>
                <a:gd name="connsiteX19" fmla="*/ 1292535 w 2956330"/>
                <a:gd name="connsiteY19" fmla="*/ 220006 h 742520"/>
                <a:gd name="connsiteX20" fmla="*/ 1278785 w 2956330"/>
                <a:gd name="connsiteY20" fmla="*/ 336884 h 742520"/>
                <a:gd name="connsiteX21" fmla="*/ 1285660 w 2956330"/>
                <a:gd name="connsiteY21" fmla="*/ 426262 h 742520"/>
                <a:gd name="connsiteX22" fmla="*/ 1388788 w 2956330"/>
                <a:gd name="connsiteY22" fmla="*/ 625642 h 742520"/>
                <a:gd name="connsiteX23" fmla="*/ 1725672 w 2956330"/>
                <a:gd name="connsiteY23" fmla="*/ 611892 h 742520"/>
                <a:gd name="connsiteX24" fmla="*/ 1725672 w 2956330"/>
                <a:gd name="connsiteY24" fmla="*/ 550015 h 742520"/>
                <a:gd name="connsiteX25" fmla="*/ 1746297 w 2956330"/>
                <a:gd name="connsiteY25" fmla="*/ 467513 h 742520"/>
                <a:gd name="connsiteX26" fmla="*/ 1828800 w 2956330"/>
                <a:gd name="connsiteY26" fmla="*/ 240631 h 742520"/>
                <a:gd name="connsiteX27" fmla="*/ 2062556 w 2956330"/>
                <a:gd name="connsiteY27" fmla="*/ 0 h 742520"/>
                <a:gd name="connsiteX28" fmla="*/ 2145058 w 2956330"/>
                <a:gd name="connsiteY28" fmla="*/ 137504 h 742520"/>
                <a:gd name="connsiteX29" fmla="*/ 2365064 w 2956330"/>
                <a:gd name="connsiteY29" fmla="*/ 55001 h 742520"/>
                <a:gd name="connsiteX30" fmla="*/ 2447567 w 2956330"/>
                <a:gd name="connsiteY30" fmla="*/ 144379 h 742520"/>
                <a:gd name="connsiteX31" fmla="*/ 2571320 w 2956330"/>
                <a:gd name="connsiteY31" fmla="*/ 171880 h 742520"/>
                <a:gd name="connsiteX32" fmla="*/ 2688198 w 2956330"/>
                <a:gd name="connsiteY32" fmla="*/ 302508 h 742520"/>
                <a:gd name="connsiteX33" fmla="*/ 2763825 w 2956330"/>
                <a:gd name="connsiteY33" fmla="*/ 433137 h 742520"/>
                <a:gd name="connsiteX34" fmla="*/ 2853203 w 2956330"/>
                <a:gd name="connsiteY34" fmla="*/ 474388 h 742520"/>
                <a:gd name="connsiteX35" fmla="*/ 2887579 w 2956330"/>
                <a:gd name="connsiteY35" fmla="*/ 598141 h 742520"/>
                <a:gd name="connsiteX36" fmla="*/ 2894454 w 2956330"/>
                <a:gd name="connsiteY36" fmla="*/ 687519 h 742520"/>
                <a:gd name="connsiteX37" fmla="*/ 2956330 w 2956330"/>
                <a:gd name="connsiteY37" fmla="*/ 742520 h 742520"/>
                <a:gd name="connsiteX38" fmla="*/ 0 w 2956330"/>
                <a:gd name="connsiteY38" fmla="*/ 742520 h 742520"/>
                <a:gd name="connsiteX0" fmla="*/ 0 w 2956330"/>
                <a:gd name="connsiteY0" fmla="*/ 742520 h 742520"/>
                <a:gd name="connsiteX1" fmla="*/ 137503 w 2956330"/>
                <a:gd name="connsiteY1" fmla="*/ 563765 h 742520"/>
                <a:gd name="connsiteX2" fmla="*/ 137503 w 2956330"/>
                <a:gd name="connsiteY2" fmla="*/ 508764 h 742520"/>
                <a:gd name="connsiteX3" fmla="*/ 165004 w 2956330"/>
                <a:gd name="connsiteY3" fmla="*/ 440012 h 742520"/>
                <a:gd name="connsiteX4" fmla="*/ 213130 w 2956330"/>
                <a:gd name="connsiteY4" fmla="*/ 330009 h 742520"/>
                <a:gd name="connsiteX5" fmla="*/ 275007 w 2956330"/>
                <a:gd name="connsiteY5" fmla="*/ 220006 h 742520"/>
                <a:gd name="connsiteX6" fmla="*/ 350634 w 2956330"/>
                <a:gd name="connsiteY6" fmla="*/ 178755 h 742520"/>
                <a:gd name="connsiteX7" fmla="*/ 364385 w 2956330"/>
                <a:gd name="connsiteY7" fmla="*/ 137504 h 742520"/>
                <a:gd name="connsiteX8" fmla="*/ 460637 w 2956330"/>
                <a:gd name="connsiteY8" fmla="*/ 61877 h 742520"/>
                <a:gd name="connsiteX9" fmla="*/ 515639 w 2956330"/>
                <a:gd name="connsiteY9" fmla="*/ 110003 h 742520"/>
                <a:gd name="connsiteX10" fmla="*/ 591266 w 2956330"/>
                <a:gd name="connsiteY10" fmla="*/ 61877 h 742520"/>
                <a:gd name="connsiteX11" fmla="*/ 639392 w 2956330"/>
                <a:gd name="connsiteY11" fmla="*/ 41251 h 742520"/>
                <a:gd name="connsiteX12" fmla="*/ 687518 w 2956330"/>
                <a:gd name="connsiteY12" fmla="*/ 41251 h 742520"/>
                <a:gd name="connsiteX13" fmla="*/ 721894 w 2956330"/>
                <a:gd name="connsiteY13" fmla="*/ 103128 h 742520"/>
                <a:gd name="connsiteX14" fmla="*/ 921275 w 2956330"/>
                <a:gd name="connsiteY14" fmla="*/ 61877 h 742520"/>
                <a:gd name="connsiteX15" fmla="*/ 941900 w 2956330"/>
                <a:gd name="connsiteY15" fmla="*/ 192505 h 742520"/>
                <a:gd name="connsiteX16" fmla="*/ 983152 w 2956330"/>
                <a:gd name="connsiteY16" fmla="*/ 240631 h 742520"/>
                <a:gd name="connsiteX17" fmla="*/ 1141281 w 2956330"/>
                <a:gd name="connsiteY17" fmla="*/ 199380 h 742520"/>
                <a:gd name="connsiteX18" fmla="*/ 1265035 w 2956330"/>
                <a:gd name="connsiteY18" fmla="*/ 137503 h 742520"/>
                <a:gd name="connsiteX19" fmla="*/ 1292535 w 2956330"/>
                <a:gd name="connsiteY19" fmla="*/ 220006 h 742520"/>
                <a:gd name="connsiteX20" fmla="*/ 1278785 w 2956330"/>
                <a:gd name="connsiteY20" fmla="*/ 336884 h 742520"/>
                <a:gd name="connsiteX21" fmla="*/ 1285660 w 2956330"/>
                <a:gd name="connsiteY21" fmla="*/ 426262 h 742520"/>
                <a:gd name="connsiteX22" fmla="*/ 1388788 w 2956330"/>
                <a:gd name="connsiteY22" fmla="*/ 625642 h 742520"/>
                <a:gd name="connsiteX23" fmla="*/ 1725672 w 2956330"/>
                <a:gd name="connsiteY23" fmla="*/ 611892 h 742520"/>
                <a:gd name="connsiteX24" fmla="*/ 1725672 w 2956330"/>
                <a:gd name="connsiteY24" fmla="*/ 550015 h 742520"/>
                <a:gd name="connsiteX25" fmla="*/ 1746297 w 2956330"/>
                <a:gd name="connsiteY25" fmla="*/ 467513 h 742520"/>
                <a:gd name="connsiteX26" fmla="*/ 1828800 w 2956330"/>
                <a:gd name="connsiteY26" fmla="*/ 240631 h 742520"/>
                <a:gd name="connsiteX27" fmla="*/ 2062556 w 2956330"/>
                <a:gd name="connsiteY27" fmla="*/ 0 h 742520"/>
                <a:gd name="connsiteX28" fmla="*/ 2145058 w 2956330"/>
                <a:gd name="connsiteY28" fmla="*/ 137504 h 742520"/>
                <a:gd name="connsiteX29" fmla="*/ 2365064 w 2956330"/>
                <a:gd name="connsiteY29" fmla="*/ 55001 h 742520"/>
                <a:gd name="connsiteX30" fmla="*/ 2447567 w 2956330"/>
                <a:gd name="connsiteY30" fmla="*/ 144379 h 742520"/>
                <a:gd name="connsiteX31" fmla="*/ 2571320 w 2956330"/>
                <a:gd name="connsiteY31" fmla="*/ 171880 h 742520"/>
                <a:gd name="connsiteX32" fmla="*/ 2688198 w 2956330"/>
                <a:gd name="connsiteY32" fmla="*/ 302508 h 742520"/>
                <a:gd name="connsiteX33" fmla="*/ 2763825 w 2956330"/>
                <a:gd name="connsiteY33" fmla="*/ 433137 h 742520"/>
                <a:gd name="connsiteX34" fmla="*/ 2853203 w 2956330"/>
                <a:gd name="connsiteY34" fmla="*/ 474388 h 742520"/>
                <a:gd name="connsiteX35" fmla="*/ 2887579 w 2956330"/>
                <a:gd name="connsiteY35" fmla="*/ 598141 h 742520"/>
                <a:gd name="connsiteX36" fmla="*/ 2894454 w 2956330"/>
                <a:gd name="connsiteY36" fmla="*/ 687519 h 742520"/>
                <a:gd name="connsiteX37" fmla="*/ 2956330 w 2956330"/>
                <a:gd name="connsiteY37" fmla="*/ 742520 h 742520"/>
                <a:gd name="connsiteX38" fmla="*/ 0 w 2956330"/>
                <a:gd name="connsiteY38" fmla="*/ 742520 h 742520"/>
                <a:gd name="connsiteX0" fmla="*/ 0 w 2956330"/>
                <a:gd name="connsiteY0" fmla="*/ 742520 h 742520"/>
                <a:gd name="connsiteX1" fmla="*/ 137503 w 2956330"/>
                <a:gd name="connsiteY1" fmla="*/ 563765 h 742520"/>
                <a:gd name="connsiteX2" fmla="*/ 137503 w 2956330"/>
                <a:gd name="connsiteY2" fmla="*/ 508764 h 742520"/>
                <a:gd name="connsiteX3" fmla="*/ 165004 w 2956330"/>
                <a:gd name="connsiteY3" fmla="*/ 440012 h 742520"/>
                <a:gd name="connsiteX4" fmla="*/ 213130 w 2956330"/>
                <a:gd name="connsiteY4" fmla="*/ 330009 h 742520"/>
                <a:gd name="connsiteX5" fmla="*/ 275007 w 2956330"/>
                <a:gd name="connsiteY5" fmla="*/ 220006 h 742520"/>
                <a:gd name="connsiteX6" fmla="*/ 350634 w 2956330"/>
                <a:gd name="connsiteY6" fmla="*/ 178755 h 742520"/>
                <a:gd name="connsiteX7" fmla="*/ 364385 w 2956330"/>
                <a:gd name="connsiteY7" fmla="*/ 137504 h 742520"/>
                <a:gd name="connsiteX8" fmla="*/ 460637 w 2956330"/>
                <a:gd name="connsiteY8" fmla="*/ 61877 h 742520"/>
                <a:gd name="connsiteX9" fmla="*/ 515639 w 2956330"/>
                <a:gd name="connsiteY9" fmla="*/ 110003 h 742520"/>
                <a:gd name="connsiteX10" fmla="*/ 591266 w 2956330"/>
                <a:gd name="connsiteY10" fmla="*/ 61877 h 742520"/>
                <a:gd name="connsiteX11" fmla="*/ 639392 w 2956330"/>
                <a:gd name="connsiteY11" fmla="*/ 41251 h 742520"/>
                <a:gd name="connsiteX12" fmla="*/ 687518 w 2956330"/>
                <a:gd name="connsiteY12" fmla="*/ 41251 h 742520"/>
                <a:gd name="connsiteX13" fmla="*/ 721894 w 2956330"/>
                <a:gd name="connsiteY13" fmla="*/ 103128 h 742520"/>
                <a:gd name="connsiteX14" fmla="*/ 921275 w 2956330"/>
                <a:gd name="connsiteY14" fmla="*/ 61877 h 742520"/>
                <a:gd name="connsiteX15" fmla="*/ 941900 w 2956330"/>
                <a:gd name="connsiteY15" fmla="*/ 192505 h 742520"/>
                <a:gd name="connsiteX16" fmla="*/ 983152 w 2956330"/>
                <a:gd name="connsiteY16" fmla="*/ 240631 h 742520"/>
                <a:gd name="connsiteX17" fmla="*/ 1141281 w 2956330"/>
                <a:gd name="connsiteY17" fmla="*/ 199380 h 742520"/>
                <a:gd name="connsiteX18" fmla="*/ 1265035 w 2956330"/>
                <a:gd name="connsiteY18" fmla="*/ 137503 h 742520"/>
                <a:gd name="connsiteX19" fmla="*/ 1265034 w 2956330"/>
                <a:gd name="connsiteY19" fmla="*/ 213131 h 742520"/>
                <a:gd name="connsiteX20" fmla="*/ 1278785 w 2956330"/>
                <a:gd name="connsiteY20" fmla="*/ 336884 h 742520"/>
                <a:gd name="connsiteX21" fmla="*/ 1285660 w 2956330"/>
                <a:gd name="connsiteY21" fmla="*/ 426262 h 742520"/>
                <a:gd name="connsiteX22" fmla="*/ 1388788 w 2956330"/>
                <a:gd name="connsiteY22" fmla="*/ 625642 h 742520"/>
                <a:gd name="connsiteX23" fmla="*/ 1725672 w 2956330"/>
                <a:gd name="connsiteY23" fmla="*/ 611892 h 742520"/>
                <a:gd name="connsiteX24" fmla="*/ 1725672 w 2956330"/>
                <a:gd name="connsiteY24" fmla="*/ 550015 h 742520"/>
                <a:gd name="connsiteX25" fmla="*/ 1746297 w 2956330"/>
                <a:gd name="connsiteY25" fmla="*/ 467513 h 742520"/>
                <a:gd name="connsiteX26" fmla="*/ 1828800 w 2956330"/>
                <a:gd name="connsiteY26" fmla="*/ 240631 h 742520"/>
                <a:gd name="connsiteX27" fmla="*/ 2062556 w 2956330"/>
                <a:gd name="connsiteY27" fmla="*/ 0 h 742520"/>
                <a:gd name="connsiteX28" fmla="*/ 2145058 w 2956330"/>
                <a:gd name="connsiteY28" fmla="*/ 137504 h 742520"/>
                <a:gd name="connsiteX29" fmla="*/ 2365064 w 2956330"/>
                <a:gd name="connsiteY29" fmla="*/ 55001 h 742520"/>
                <a:gd name="connsiteX30" fmla="*/ 2447567 w 2956330"/>
                <a:gd name="connsiteY30" fmla="*/ 144379 h 742520"/>
                <a:gd name="connsiteX31" fmla="*/ 2571320 w 2956330"/>
                <a:gd name="connsiteY31" fmla="*/ 171880 h 742520"/>
                <a:gd name="connsiteX32" fmla="*/ 2688198 w 2956330"/>
                <a:gd name="connsiteY32" fmla="*/ 302508 h 742520"/>
                <a:gd name="connsiteX33" fmla="*/ 2763825 w 2956330"/>
                <a:gd name="connsiteY33" fmla="*/ 433137 h 742520"/>
                <a:gd name="connsiteX34" fmla="*/ 2853203 w 2956330"/>
                <a:gd name="connsiteY34" fmla="*/ 474388 h 742520"/>
                <a:gd name="connsiteX35" fmla="*/ 2887579 w 2956330"/>
                <a:gd name="connsiteY35" fmla="*/ 598141 h 742520"/>
                <a:gd name="connsiteX36" fmla="*/ 2894454 w 2956330"/>
                <a:gd name="connsiteY36" fmla="*/ 687519 h 742520"/>
                <a:gd name="connsiteX37" fmla="*/ 2956330 w 2956330"/>
                <a:gd name="connsiteY37" fmla="*/ 742520 h 742520"/>
                <a:gd name="connsiteX38" fmla="*/ 0 w 2956330"/>
                <a:gd name="connsiteY38" fmla="*/ 742520 h 742520"/>
                <a:gd name="connsiteX0" fmla="*/ 0 w 2956330"/>
                <a:gd name="connsiteY0" fmla="*/ 742520 h 742520"/>
                <a:gd name="connsiteX1" fmla="*/ 137503 w 2956330"/>
                <a:gd name="connsiteY1" fmla="*/ 563765 h 742520"/>
                <a:gd name="connsiteX2" fmla="*/ 137503 w 2956330"/>
                <a:gd name="connsiteY2" fmla="*/ 508764 h 742520"/>
                <a:gd name="connsiteX3" fmla="*/ 165004 w 2956330"/>
                <a:gd name="connsiteY3" fmla="*/ 440012 h 742520"/>
                <a:gd name="connsiteX4" fmla="*/ 213130 w 2956330"/>
                <a:gd name="connsiteY4" fmla="*/ 330009 h 742520"/>
                <a:gd name="connsiteX5" fmla="*/ 275007 w 2956330"/>
                <a:gd name="connsiteY5" fmla="*/ 220006 h 742520"/>
                <a:gd name="connsiteX6" fmla="*/ 350634 w 2956330"/>
                <a:gd name="connsiteY6" fmla="*/ 178755 h 742520"/>
                <a:gd name="connsiteX7" fmla="*/ 364385 w 2956330"/>
                <a:gd name="connsiteY7" fmla="*/ 137504 h 742520"/>
                <a:gd name="connsiteX8" fmla="*/ 460637 w 2956330"/>
                <a:gd name="connsiteY8" fmla="*/ 61877 h 742520"/>
                <a:gd name="connsiteX9" fmla="*/ 515639 w 2956330"/>
                <a:gd name="connsiteY9" fmla="*/ 110003 h 742520"/>
                <a:gd name="connsiteX10" fmla="*/ 591266 w 2956330"/>
                <a:gd name="connsiteY10" fmla="*/ 61877 h 742520"/>
                <a:gd name="connsiteX11" fmla="*/ 639392 w 2956330"/>
                <a:gd name="connsiteY11" fmla="*/ 41251 h 742520"/>
                <a:gd name="connsiteX12" fmla="*/ 687518 w 2956330"/>
                <a:gd name="connsiteY12" fmla="*/ 41251 h 742520"/>
                <a:gd name="connsiteX13" fmla="*/ 721894 w 2956330"/>
                <a:gd name="connsiteY13" fmla="*/ 103128 h 742520"/>
                <a:gd name="connsiteX14" fmla="*/ 921275 w 2956330"/>
                <a:gd name="connsiteY14" fmla="*/ 61877 h 742520"/>
                <a:gd name="connsiteX15" fmla="*/ 941900 w 2956330"/>
                <a:gd name="connsiteY15" fmla="*/ 192505 h 742520"/>
                <a:gd name="connsiteX16" fmla="*/ 976276 w 2956330"/>
                <a:gd name="connsiteY16" fmla="*/ 206255 h 742520"/>
                <a:gd name="connsiteX17" fmla="*/ 1141281 w 2956330"/>
                <a:gd name="connsiteY17" fmla="*/ 199380 h 742520"/>
                <a:gd name="connsiteX18" fmla="*/ 1265035 w 2956330"/>
                <a:gd name="connsiteY18" fmla="*/ 137503 h 742520"/>
                <a:gd name="connsiteX19" fmla="*/ 1265034 w 2956330"/>
                <a:gd name="connsiteY19" fmla="*/ 213131 h 742520"/>
                <a:gd name="connsiteX20" fmla="*/ 1278785 w 2956330"/>
                <a:gd name="connsiteY20" fmla="*/ 336884 h 742520"/>
                <a:gd name="connsiteX21" fmla="*/ 1285660 w 2956330"/>
                <a:gd name="connsiteY21" fmla="*/ 426262 h 742520"/>
                <a:gd name="connsiteX22" fmla="*/ 1388788 w 2956330"/>
                <a:gd name="connsiteY22" fmla="*/ 625642 h 742520"/>
                <a:gd name="connsiteX23" fmla="*/ 1725672 w 2956330"/>
                <a:gd name="connsiteY23" fmla="*/ 611892 h 742520"/>
                <a:gd name="connsiteX24" fmla="*/ 1725672 w 2956330"/>
                <a:gd name="connsiteY24" fmla="*/ 550015 h 742520"/>
                <a:gd name="connsiteX25" fmla="*/ 1746297 w 2956330"/>
                <a:gd name="connsiteY25" fmla="*/ 467513 h 742520"/>
                <a:gd name="connsiteX26" fmla="*/ 1828800 w 2956330"/>
                <a:gd name="connsiteY26" fmla="*/ 240631 h 742520"/>
                <a:gd name="connsiteX27" fmla="*/ 2062556 w 2956330"/>
                <a:gd name="connsiteY27" fmla="*/ 0 h 742520"/>
                <a:gd name="connsiteX28" fmla="*/ 2145058 w 2956330"/>
                <a:gd name="connsiteY28" fmla="*/ 137504 h 742520"/>
                <a:gd name="connsiteX29" fmla="*/ 2365064 w 2956330"/>
                <a:gd name="connsiteY29" fmla="*/ 55001 h 742520"/>
                <a:gd name="connsiteX30" fmla="*/ 2447567 w 2956330"/>
                <a:gd name="connsiteY30" fmla="*/ 144379 h 742520"/>
                <a:gd name="connsiteX31" fmla="*/ 2571320 w 2956330"/>
                <a:gd name="connsiteY31" fmla="*/ 171880 h 742520"/>
                <a:gd name="connsiteX32" fmla="*/ 2688198 w 2956330"/>
                <a:gd name="connsiteY32" fmla="*/ 302508 h 742520"/>
                <a:gd name="connsiteX33" fmla="*/ 2763825 w 2956330"/>
                <a:gd name="connsiteY33" fmla="*/ 433137 h 742520"/>
                <a:gd name="connsiteX34" fmla="*/ 2853203 w 2956330"/>
                <a:gd name="connsiteY34" fmla="*/ 474388 h 742520"/>
                <a:gd name="connsiteX35" fmla="*/ 2887579 w 2956330"/>
                <a:gd name="connsiteY35" fmla="*/ 598141 h 742520"/>
                <a:gd name="connsiteX36" fmla="*/ 2894454 w 2956330"/>
                <a:gd name="connsiteY36" fmla="*/ 687519 h 742520"/>
                <a:gd name="connsiteX37" fmla="*/ 2956330 w 2956330"/>
                <a:gd name="connsiteY37" fmla="*/ 742520 h 742520"/>
                <a:gd name="connsiteX38" fmla="*/ 0 w 2956330"/>
                <a:gd name="connsiteY38" fmla="*/ 742520 h 742520"/>
                <a:gd name="connsiteX0" fmla="*/ 0 w 2956330"/>
                <a:gd name="connsiteY0" fmla="*/ 742520 h 742520"/>
                <a:gd name="connsiteX1" fmla="*/ 137503 w 2956330"/>
                <a:gd name="connsiteY1" fmla="*/ 563765 h 742520"/>
                <a:gd name="connsiteX2" fmla="*/ 137503 w 2956330"/>
                <a:gd name="connsiteY2" fmla="*/ 508764 h 742520"/>
                <a:gd name="connsiteX3" fmla="*/ 165004 w 2956330"/>
                <a:gd name="connsiteY3" fmla="*/ 440012 h 742520"/>
                <a:gd name="connsiteX4" fmla="*/ 213130 w 2956330"/>
                <a:gd name="connsiteY4" fmla="*/ 330009 h 742520"/>
                <a:gd name="connsiteX5" fmla="*/ 275007 w 2956330"/>
                <a:gd name="connsiteY5" fmla="*/ 220006 h 742520"/>
                <a:gd name="connsiteX6" fmla="*/ 350634 w 2956330"/>
                <a:gd name="connsiteY6" fmla="*/ 178755 h 742520"/>
                <a:gd name="connsiteX7" fmla="*/ 364385 w 2956330"/>
                <a:gd name="connsiteY7" fmla="*/ 137504 h 742520"/>
                <a:gd name="connsiteX8" fmla="*/ 460637 w 2956330"/>
                <a:gd name="connsiteY8" fmla="*/ 61877 h 742520"/>
                <a:gd name="connsiteX9" fmla="*/ 515639 w 2956330"/>
                <a:gd name="connsiteY9" fmla="*/ 110003 h 742520"/>
                <a:gd name="connsiteX10" fmla="*/ 591266 w 2956330"/>
                <a:gd name="connsiteY10" fmla="*/ 61877 h 742520"/>
                <a:gd name="connsiteX11" fmla="*/ 639392 w 2956330"/>
                <a:gd name="connsiteY11" fmla="*/ 41251 h 742520"/>
                <a:gd name="connsiteX12" fmla="*/ 687518 w 2956330"/>
                <a:gd name="connsiteY12" fmla="*/ 41251 h 742520"/>
                <a:gd name="connsiteX13" fmla="*/ 721894 w 2956330"/>
                <a:gd name="connsiteY13" fmla="*/ 103128 h 742520"/>
                <a:gd name="connsiteX14" fmla="*/ 921275 w 2956330"/>
                <a:gd name="connsiteY14" fmla="*/ 61877 h 742520"/>
                <a:gd name="connsiteX15" fmla="*/ 941900 w 2956330"/>
                <a:gd name="connsiteY15" fmla="*/ 192505 h 742520"/>
                <a:gd name="connsiteX16" fmla="*/ 976276 w 2956330"/>
                <a:gd name="connsiteY16" fmla="*/ 206255 h 742520"/>
                <a:gd name="connsiteX17" fmla="*/ 1141281 w 2956330"/>
                <a:gd name="connsiteY17" fmla="*/ 199380 h 742520"/>
                <a:gd name="connsiteX18" fmla="*/ 1251285 w 2956330"/>
                <a:gd name="connsiteY18" fmla="*/ 137503 h 742520"/>
                <a:gd name="connsiteX19" fmla="*/ 1265034 w 2956330"/>
                <a:gd name="connsiteY19" fmla="*/ 213131 h 742520"/>
                <a:gd name="connsiteX20" fmla="*/ 1278785 w 2956330"/>
                <a:gd name="connsiteY20" fmla="*/ 336884 h 742520"/>
                <a:gd name="connsiteX21" fmla="*/ 1285660 w 2956330"/>
                <a:gd name="connsiteY21" fmla="*/ 426262 h 742520"/>
                <a:gd name="connsiteX22" fmla="*/ 1388788 w 2956330"/>
                <a:gd name="connsiteY22" fmla="*/ 625642 h 742520"/>
                <a:gd name="connsiteX23" fmla="*/ 1725672 w 2956330"/>
                <a:gd name="connsiteY23" fmla="*/ 611892 h 742520"/>
                <a:gd name="connsiteX24" fmla="*/ 1725672 w 2956330"/>
                <a:gd name="connsiteY24" fmla="*/ 550015 h 742520"/>
                <a:gd name="connsiteX25" fmla="*/ 1746297 w 2956330"/>
                <a:gd name="connsiteY25" fmla="*/ 467513 h 742520"/>
                <a:gd name="connsiteX26" fmla="*/ 1828800 w 2956330"/>
                <a:gd name="connsiteY26" fmla="*/ 240631 h 742520"/>
                <a:gd name="connsiteX27" fmla="*/ 2062556 w 2956330"/>
                <a:gd name="connsiteY27" fmla="*/ 0 h 742520"/>
                <a:gd name="connsiteX28" fmla="*/ 2145058 w 2956330"/>
                <a:gd name="connsiteY28" fmla="*/ 137504 h 742520"/>
                <a:gd name="connsiteX29" fmla="*/ 2365064 w 2956330"/>
                <a:gd name="connsiteY29" fmla="*/ 55001 h 742520"/>
                <a:gd name="connsiteX30" fmla="*/ 2447567 w 2956330"/>
                <a:gd name="connsiteY30" fmla="*/ 144379 h 742520"/>
                <a:gd name="connsiteX31" fmla="*/ 2571320 w 2956330"/>
                <a:gd name="connsiteY31" fmla="*/ 171880 h 742520"/>
                <a:gd name="connsiteX32" fmla="*/ 2688198 w 2956330"/>
                <a:gd name="connsiteY32" fmla="*/ 302508 h 742520"/>
                <a:gd name="connsiteX33" fmla="*/ 2763825 w 2956330"/>
                <a:gd name="connsiteY33" fmla="*/ 433137 h 742520"/>
                <a:gd name="connsiteX34" fmla="*/ 2853203 w 2956330"/>
                <a:gd name="connsiteY34" fmla="*/ 474388 h 742520"/>
                <a:gd name="connsiteX35" fmla="*/ 2887579 w 2956330"/>
                <a:gd name="connsiteY35" fmla="*/ 598141 h 742520"/>
                <a:gd name="connsiteX36" fmla="*/ 2894454 w 2956330"/>
                <a:gd name="connsiteY36" fmla="*/ 687519 h 742520"/>
                <a:gd name="connsiteX37" fmla="*/ 2956330 w 2956330"/>
                <a:gd name="connsiteY37" fmla="*/ 742520 h 742520"/>
                <a:gd name="connsiteX38" fmla="*/ 0 w 2956330"/>
                <a:gd name="connsiteY38" fmla="*/ 742520 h 742520"/>
                <a:gd name="connsiteX0" fmla="*/ 0 w 2956330"/>
                <a:gd name="connsiteY0" fmla="*/ 742520 h 742520"/>
                <a:gd name="connsiteX1" fmla="*/ 137503 w 2956330"/>
                <a:gd name="connsiteY1" fmla="*/ 563765 h 742520"/>
                <a:gd name="connsiteX2" fmla="*/ 137503 w 2956330"/>
                <a:gd name="connsiteY2" fmla="*/ 508764 h 742520"/>
                <a:gd name="connsiteX3" fmla="*/ 165004 w 2956330"/>
                <a:gd name="connsiteY3" fmla="*/ 440012 h 742520"/>
                <a:gd name="connsiteX4" fmla="*/ 213130 w 2956330"/>
                <a:gd name="connsiteY4" fmla="*/ 330009 h 742520"/>
                <a:gd name="connsiteX5" fmla="*/ 275007 w 2956330"/>
                <a:gd name="connsiteY5" fmla="*/ 220006 h 742520"/>
                <a:gd name="connsiteX6" fmla="*/ 350634 w 2956330"/>
                <a:gd name="connsiteY6" fmla="*/ 178755 h 742520"/>
                <a:gd name="connsiteX7" fmla="*/ 364385 w 2956330"/>
                <a:gd name="connsiteY7" fmla="*/ 137504 h 742520"/>
                <a:gd name="connsiteX8" fmla="*/ 460637 w 2956330"/>
                <a:gd name="connsiteY8" fmla="*/ 61877 h 742520"/>
                <a:gd name="connsiteX9" fmla="*/ 515639 w 2956330"/>
                <a:gd name="connsiteY9" fmla="*/ 110003 h 742520"/>
                <a:gd name="connsiteX10" fmla="*/ 591266 w 2956330"/>
                <a:gd name="connsiteY10" fmla="*/ 61877 h 742520"/>
                <a:gd name="connsiteX11" fmla="*/ 639392 w 2956330"/>
                <a:gd name="connsiteY11" fmla="*/ 41251 h 742520"/>
                <a:gd name="connsiteX12" fmla="*/ 687518 w 2956330"/>
                <a:gd name="connsiteY12" fmla="*/ 41251 h 742520"/>
                <a:gd name="connsiteX13" fmla="*/ 721894 w 2956330"/>
                <a:gd name="connsiteY13" fmla="*/ 103128 h 742520"/>
                <a:gd name="connsiteX14" fmla="*/ 921275 w 2956330"/>
                <a:gd name="connsiteY14" fmla="*/ 61877 h 742520"/>
                <a:gd name="connsiteX15" fmla="*/ 941900 w 2956330"/>
                <a:gd name="connsiteY15" fmla="*/ 192505 h 742520"/>
                <a:gd name="connsiteX16" fmla="*/ 976276 w 2956330"/>
                <a:gd name="connsiteY16" fmla="*/ 206255 h 742520"/>
                <a:gd name="connsiteX17" fmla="*/ 1141281 w 2956330"/>
                <a:gd name="connsiteY17" fmla="*/ 199380 h 742520"/>
                <a:gd name="connsiteX18" fmla="*/ 1251285 w 2956330"/>
                <a:gd name="connsiteY18" fmla="*/ 137503 h 742520"/>
                <a:gd name="connsiteX19" fmla="*/ 1265034 w 2956330"/>
                <a:gd name="connsiteY19" fmla="*/ 213131 h 742520"/>
                <a:gd name="connsiteX20" fmla="*/ 1278785 w 2956330"/>
                <a:gd name="connsiteY20" fmla="*/ 336884 h 742520"/>
                <a:gd name="connsiteX21" fmla="*/ 1285660 w 2956330"/>
                <a:gd name="connsiteY21" fmla="*/ 426262 h 742520"/>
                <a:gd name="connsiteX22" fmla="*/ 1388788 w 2956330"/>
                <a:gd name="connsiteY22" fmla="*/ 467513 h 742520"/>
                <a:gd name="connsiteX23" fmla="*/ 1725672 w 2956330"/>
                <a:gd name="connsiteY23" fmla="*/ 611892 h 742520"/>
                <a:gd name="connsiteX24" fmla="*/ 1725672 w 2956330"/>
                <a:gd name="connsiteY24" fmla="*/ 550015 h 742520"/>
                <a:gd name="connsiteX25" fmla="*/ 1746297 w 2956330"/>
                <a:gd name="connsiteY25" fmla="*/ 467513 h 742520"/>
                <a:gd name="connsiteX26" fmla="*/ 1828800 w 2956330"/>
                <a:gd name="connsiteY26" fmla="*/ 240631 h 742520"/>
                <a:gd name="connsiteX27" fmla="*/ 2062556 w 2956330"/>
                <a:gd name="connsiteY27" fmla="*/ 0 h 742520"/>
                <a:gd name="connsiteX28" fmla="*/ 2145058 w 2956330"/>
                <a:gd name="connsiteY28" fmla="*/ 137504 h 742520"/>
                <a:gd name="connsiteX29" fmla="*/ 2365064 w 2956330"/>
                <a:gd name="connsiteY29" fmla="*/ 55001 h 742520"/>
                <a:gd name="connsiteX30" fmla="*/ 2447567 w 2956330"/>
                <a:gd name="connsiteY30" fmla="*/ 144379 h 742520"/>
                <a:gd name="connsiteX31" fmla="*/ 2571320 w 2956330"/>
                <a:gd name="connsiteY31" fmla="*/ 171880 h 742520"/>
                <a:gd name="connsiteX32" fmla="*/ 2688198 w 2956330"/>
                <a:gd name="connsiteY32" fmla="*/ 302508 h 742520"/>
                <a:gd name="connsiteX33" fmla="*/ 2763825 w 2956330"/>
                <a:gd name="connsiteY33" fmla="*/ 433137 h 742520"/>
                <a:gd name="connsiteX34" fmla="*/ 2853203 w 2956330"/>
                <a:gd name="connsiteY34" fmla="*/ 474388 h 742520"/>
                <a:gd name="connsiteX35" fmla="*/ 2887579 w 2956330"/>
                <a:gd name="connsiteY35" fmla="*/ 598141 h 742520"/>
                <a:gd name="connsiteX36" fmla="*/ 2894454 w 2956330"/>
                <a:gd name="connsiteY36" fmla="*/ 687519 h 742520"/>
                <a:gd name="connsiteX37" fmla="*/ 2956330 w 2956330"/>
                <a:gd name="connsiteY37" fmla="*/ 742520 h 742520"/>
                <a:gd name="connsiteX38" fmla="*/ 0 w 2956330"/>
                <a:gd name="connsiteY38" fmla="*/ 742520 h 742520"/>
                <a:gd name="connsiteX0" fmla="*/ 0 w 2956330"/>
                <a:gd name="connsiteY0" fmla="*/ 742520 h 742520"/>
                <a:gd name="connsiteX1" fmla="*/ 137503 w 2956330"/>
                <a:gd name="connsiteY1" fmla="*/ 563765 h 742520"/>
                <a:gd name="connsiteX2" fmla="*/ 137503 w 2956330"/>
                <a:gd name="connsiteY2" fmla="*/ 508764 h 742520"/>
                <a:gd name="connsiteX3" fmla="*/ 165004 w 2956330"/>
                <a:gd name="connsiteY3" fmla="*/ 440012 h 742520"/>
                <a:gd name="connsiteX4" fmla="*/ 213130 w 2956330"/>
                <a:gd name="connsiteY4" fmla="*/ 330009 h 742520"/>
                <a:gd name="connsiteX5" fmla="*/ 275007 w 2956330"/>
                <a:gd name="connsiteY5" fmla="*/ 220006 h 742520"/>
                <a:gd name="connsiteX6" fmla="*/ 350634 w 2956330"/>
                <a:gd name="connsiteY6" fmla="*/ 178755 h 742520"/>
                <a:gd name="connsiteX7" fmla="*/ 364385 w 2956330"/>
                <a:gd name="connsiteY7" fmla="*/ 137504 h 742520"/>
                <a:gd name="connsiteX8" fmla="*/ 460637 w 2956330"/>
                <a:gd name="connsiteY8" fmla="*/ 61877 h 742520"/>
                <a:gd name="connsiteX9" fmla="*/ 515639 w 2956330"/>
                <a:gd name="connsiteY9" fmla="*/ 110003 h 742520"/>
                <a:gd name="connsiteX10" fmla="*/ 591266 w 2956330"/>
                <a:gd name="connsiteY10" fmla="*/ 61877 h 742520"/>
                <a:gd name="connsiteX11" fmla="*/ 639392 w 2956330"/>
                <a:gd name="connsiteY11" fmla="*/ 41251 h 742520"/>
                <a:gd name="connsiteX12" fmla="*/ 687518 w 2956330"/>
                <a:gd name="connsiteY12" fmla="*/ 41251 h 742520"/>
                <a:gd name="connsiteX13" fmla="*/ 721894 w 2956330"/>
                <a:gd name="connsiteY13" fmla="*/ 103128 h 742520"/>
                <a:gd name="connsiteX14" fmla="*/ 921275 w 2956330"/>
                <a:gd name="connsiteY14" fmla="*/ 61877 h 742520"/>
                <a:gd name="connsiteX15" fmla="*/ 941900 w 2956330"/>
                <a:gd name="connsiteY15" fmla="*/ 192505 h 742520"/>
                <a:gd name="connsiteX16" fmla="*/ 976276 w 2956330"/>
                <a:gd name="connsiteY16" fmla="*/ 206255 h 742520"/>
                <a:gd name="connsiteX17" fmla="*/ 1141281 w 2956330"/>
                <a:gd name="connsiteY17" fmla="*/ 199380 h 742520"/>
                <a:gd name="connsiteX18" fmla="*/ 1251285 w 2956330"/>
                <a:gd name="connsiteY18" fmla="*/ 137503 h 742520"/>
                <a:gd name="connsiteX19" fmla="*/ 1265034 w 2956330"/>
                <a:gd name="connsiteY19" fmla="*/ 213131 h 742520"/>
                <a:gd name="connsiteX20" fmla="*/ 1278785 w 2956330"/>
                <a:gd name="connsiteY20" fmla="*/ 336884 h 742520"/>
                <a:gd name="connsiteX21" fmla="*/ 1285660 w 2956330"/>
                <a:gd name="connsiteY21" fmla="*/ 426262 h 742520"/>
                <a:gd name="connsiteX22" fmla="*/ 1388788 w 2956330"/>
                <a:gd name="connsiteY22" fmla="*/ 467513 h 742520"/>
                <a:gd name="connsiteX23" fmla="*/ 1601919 w 2956330"/>
                <a:gd name="connsiteY23" fmla="*/ 488139 h 742520"/>
                <a:gd name="connsiteX24" fmla="*/ 1725672 w 2956330"/>
                <a:gd name="connsiteY24" fmla="*/ 550015 h 742520"/>
                <a:gd name="connsiteX25" fmla="*/ 1746297 w 2956330"/>
                <a:gd name="connsiteY25" fmla="*/ 467513 h 742520"/>
                <a:gd name="connsiteX26" fmla="*/ 1828800 w 2956330"/>
                <a:gd name="connsiteY26" fmla="*/ 240631 h 742520"/>
                <a:gd name="connsiteX27" fmla="*/ 2062556 w 2956330"/>
                <a:gd name="connsiteY27" fmla="*/ 0 h 742520"/>
                <a:gd name="connsiteX28" fmla="*/ 2145058 w 2956330"/>
                <a:gd name="connsiteY28" fmla="*/ 137504 h 742520"/>
                <a:gd name="connsiteX29" fmla="*/ 2365064 w 2956330"/>
                <a:gd name="connsiteY29" fmla="*/ 55001 h 742520"/>
                <a:gd name="connsiteX30" fmla="*/ 2447567 w 2956330"/>
                <a:gd name="connsiteY30" fmla="*/ 144379 h 742520"/>
                <a:gd name="connsiteX31" fmla="*/ 2571320 w 2956330"/>
                <a:gd name="connsiteY31" fmla="*/ 171880 h 742520"/>
                <a:gd name="connsiteX32" fmla="*/ 2688198 w 2956330"/>
                <a:gd name="connsiteY32" fmla="*/ 302508 h 742520"/>
                <a:gd name="connsiteX33" fmla="*/ 2763825 w 2956330"/>
                <a:gd name="connsiteY33" fmla="*/ 433137 h 742520"/>
                <a:gd name="connsiteX34" fmla="*/ 2853203 w 2956330"/>
                <a:gd name="connsiteY34" fmla="*/ 474388 h 742520"/>
                <a:gd name="connsiteX35" fmla="*/ 2887579 w 2956330"/>
                <a:gd name="connsiteY35" fmla="*/ 598141 h 742520"/>
                <a:gd name="connsiteX36" fmla="*/ 2894454 w 2956330"/>
                <a:gd name="connsiteY36" fmla="*/ 687519 h 742520"/>
                <a:gd name="connsiteX37" fmla="*/ 2956330 w 2956330"/>
                <a:gd name="connsiteY37" fmla="*/ 742520 h 742520"/>
                <a:gd name="connsiteX38" fmla="*/ 0 w 2956330"/>
                <a:gd name="connsiteY38" fmla="*/ 742520 h 742520"/>
                <a:gd name="connsiteX0" fmla="*/ 0 w 2956330"/>
                <a:gd name="connsiteY0" fmla="*/ 742520 h 742520"/>
                <a:gd name="connsiteX1" fmla="*/ 137503 w 2956330"/>
                <a:gd name="connsiteY1" fmla="*/ 563765 h 742520"/>
                <a:gd name="connsiteX2" fmla="*/ 137503 w 2956330"/>
                <a:gd name="connsiteY2" fmla="*/ 508764 h 742520"/>
                <a:gd name="connsiteX3" fmla="*/ 165004 w 2956330"/>
                <a:gd name="connsiteY3" fmla="*/ 440012 h 742520"/>
                <a:gd name="connsiteX4" fmla="*/ 213130 w 2956330"/>
                <a:gd name="connsiteY4" fmla="*/ 330009 h 742520"/>
                <a:gd name="connsiteX5" fmla="*/ 275007 w 2956330"/>
                <a:gd name="connsiteY5" fmla="*/ 220006 h 742520"/>
                <a:gd name="connsiteX6" fmla="*/ 350634 w 2956330"/>
                <a:gd name="connsiteY6" fmla="*/ 178755 h 742520"/>
                <a:gd name="connsiteX7" fmla="*/ 364385 w 2956330"/>
                <a:gd name="connsiteY7" fmla="*/ 137504 h 742520"/>
                <a:gd name="connsiteX8" fmla="*/ 460637 w 2956330"/>
                <a:gd name="connsiteY8" fmla="*/ 61877 h 742520"/>
                <a:gd name="connsiteX9" fmla="*/ 515639 w 2956330"/>
                <a:gd name="connsiteY9" fmla="*/ 110003 h 742520"/>
                <a:gd name="connsiteX10" fmla="*/ 591266 w 2956330"/>
                <a:gd name="connsiteY10" fmla="*/ 61877 h 742520"/>
                <a:gd name="connsiteX11" fmla="*/ 639392 w 2956330"/>
                <a:gd name="connsiteY11" fmla="*/ 41251 h 742520"/>
                <a:gd name="connsiteX12" fmla="*/ 687518 w 2956330"/>
                <a:gd name="connsiteY12" fmla="*/ 41251 h 742520"/>
                <a:gd name="connsiteX13" fmla="*/ 721894 w 2956330"/>
                <a:gd name="connsiteY13" fmla="*/ 103128 h 742520"/>
                <a:gd name="connsiteX14" fmla="*/ 921275 w 2956330"/>
                <a:gd name="connsiteY14" fmla="*/ 61877 h 742520"/>
                <a:gd name="connsiteX15" fmla="*/ 941900 w 2956330"/>
                <a:gd name="connsiteY15" fmla="*/ 192505 h 742520"/>
                <a:gd name="connsiteX16" fmla="*/ 976276 w 2956330"/>
                <a:gd name="connsiteY16" fmla="*/ 206255 h 742520"/>
                <a:gd name="connsiteX17" fmla="*/ 1141281 w 2956330"/>
                <a:gd name="connsiteY17" fmla="*/ 199380 h 742520"/>
                <a:gd name="connsiteX18" fmla="*/ 1251285 w 2956330"/>
                <a:gd name="connsiteY18" fmla="*/ 137503 h 742520"/>
                <a:gd name="connsiteX19" fmla="*/ 1265034 w 2956330"/>
                <a:gd name="connsiteY19" fmla="*/ 213131 h 742520"/>
                <a:gd name="connsiteX20" fmla="*/ 1278785 w 2956330"/>
                <a:gd name="connsiteY20" fmla="*/ 336884 h 742520"/>
                <a:gd name="connsiteX21" fmla="*/ 1285660 w 2956330"/>
                <a:gd name="connsiteY21" fmla="*/ 426262 h 742520"/>
                <a:gd name="connsiteX22" fmla="*/ 1388788 w 2956330"/>
                <a:gd name="connsiteY22" fmla="*/ 467513 h 742520"/>
                <a:gd name="connsiteX23" fmla="*/ 1601919 w 2956330"/>
                <a:gd name="connsiteY23" fmla="*/ 488139 h 742520"/>
                <a:gd name="connsiteX24" fmla="*/ 1656920 w 2956330"/>
                <a:gd name="connsiteY24" fmla="*/ 378136 h 742520"/>
                <a:gd name="connsiteX25" fmla="*/ 1746297 w 2956330"/>
                <a:gd name="connsiteY25" fmla="*/ 467513 h 742520"/>
                <a:gd name="connsiteX26" fmla="*/ 1828800 w 2956330"/>
                <a:gd name="connsiteY26" fmla="*/ 240631 h 742520"/>
                <a:gd name="connsiteX27" fmla="*/ 2062556 w 2956330"/>
                <a:gd name="connsiteY27" fmla="*/ 0 h 742520"/>
                <a:gd name="connsiteX28" fmla="*/ 2145058 w 2956330"/>
                <a:gd name="connsiteY28" fmla="*/ 137504 h 742520"/>
                <a:gd name="connsiteX29" fmla="*/ 2365064 w 2956330"/>
                <a:gd name="connsiteY29" fmla="*/ 55001 h 742520"/>
                <a:gd name="connsiteX30" fmla="*/ 2447567 w 2956330"/>
                <a:gd name="connsiteY30" fmla="*/ 144379 h 742520"/>
                <a:gd name="connsiteX31" fmla="*/ 2571320 w 2956330"/>
                <a:gd name="connsiteY31" fmla="*/ 171880 h 742520"/>
                <a:gd name="connsiteX32" fmla="*/ 2688198 w 2956330"/>
                <a:gd name="connsiteY32" fmla="*/ 302508 h 742520"/>
                <a:gd name="connsiteX33" fmla="*/ 2763825 w 2956330"/>
                <a:gd name="connsiteY33" fmla="*/ 433137 h 742520"/>
                <a:gd name="connsiteX34" fmla="*/ 2853203 w 2956330"/>
                <a:gd name="connsiteY34" fmla="*/ 474388 h 742520"/>
                <a:gd name="connsiteX35" fmla="*/ 2887579 w 2956330"/>
                <a:gd name="connsiteY35" fmla="*/ 598141 h 742520"/>
                <a:gd name="connsiteX36" fmla="*/ 2894454 w 2956330"/>
                <a:gd name="connsiteY36" fmla="*/ 687519 h 742520"/>
                <a:gd name="connsiteX37" fmla="*/ 2956330 w 2956330"/>
                <a:gd name="connsiteY37" fmla="*/ 742520 h 742520"/>
                <a:gd name="connsiteX38" fmla="*/ 0 w 2956330"/>
                <a:gd name="connsiteY38" fmla="*/ 742520 h 742520"/>
                <a:gd name="connsiteX0" fmla="*/ 0 w 2956330"/>
                <a:gd name="connsiteY0" fmla="*/ 742520 h 742520"/>
                <a:gd name="connsiteX1" fmla="*/ 137503 w 2956330"/>
                <a:gd name="connsiteY1" fmla="*/ 563765 h 742520"/>
                <a:gd name="connsiteX2" fmla="*/ 137503 w 2956330"/>
                <a:gd name="connsiteY2" fmla="*/ 508764 h 742520"/>
                <a:gd name="connsiteX3" fmla="*/ 165004 w 2956330"/>
                <a:gd name="connsiteY3" fmla="*/ 440012 h 742520"/>
                <a:gd name="connsiteX4" fmla="*/ 213130 w 2956330"/>
                <a:gd name="connsiteY4" fmla="*/ 330009 h 742520"/>
                <a:gd name="connsiteX5" fmla="*/ 275007 w 2956330"/>
                <a:gd name="connsiteY5" fmla="*/ 220006 h 742520"/>
                <a:gd name="connsiteX6" fmla="*/ 350634 w 2956330"/>
                <a:gd name="connsiteY6" fmla="*/ 178755 h 742520"/>
                <a:gd name="connsiteX7" fmla="*/ 364385 w 2956330"/>
                <a:gd name="connsiteY7" fmla="*/ 137504 h 742520"/>
                <a:gd name="connsiteX8" fmla="*/ 460637 w 2956330"/>
                <a:gd name="connsiteY8" fmla="*/ 61877 h 742520"/>
                <a:gd name="connsiteX9" fmla="*/ 515639 w 2956330"/>
                <a:gd name="connsiteY9" fmla="*/ 110003 h 742520"/>
                <a:gd name="connsiteX10" fmla="*/ 591266 w 2956330"/>
                <a:gd name="connsiteY10" fmla="*/ 61877 h 742520"/>
                <a:gd name="connsiteX11" fmla="*/ 639392 w 2956330"/>
                <a:gd name="connsiteY11" fmla="*/ 41251 h 742520"/>
                <a:gd name="connsiteX12" fmla="*/ 687518 w 2956330"/>
                <a:gd name="connsiteY12" fmla="*/ 41251 h 742520"/>
                <a:gd name="connsiteX13" fmla="*/ 721894 w 2956330"/>
                <a:gd name="connsiteY13" fmla="*/ 103128 h 742520"/>
                <a:gd name="connsiteX14" fmla="*/ 921275 w 2956330"/>
                <a:gd name="connsiteY14" fmla="*/ 61877 h 742520"/>
                <a:gd name="connsiteX15" fmla="*/ 941900 w 2956330"/>
                <a:gd name="connsiteY15" fmla="*/ 192505 h 742520"/>
                <a:gd name="connsiteX16" fmla="*/ 976276 w 2956330"/>
                <a:gd name="connsiteY16" fmla="*/ 206255 h 742520"/>
                <a:gd name="connsiteX17" fmla="*/ 1141281 w 2956330"/>
                <a:gd name="connsiteY17" fmla="*/ 199380 h 742520"/>
                <a:gd name="connsiteX18" fmla="*/ 1251285 w 2956330"/>
                <a:gd name="connsiteY18" fmla="*/ 137503 h 742520"/>
                <a:gd name="connsiteX19" fmla="*/ 1265034 w 2956330"/>
                <a:gd name="connsiteY19" fmla="*/ 213131 h 742520"/>
                <a:gd name="connsiteX20" fmla="*/ 1278785 w 2956330"/>
                <a:gd name="connsiteY20" fmla="*/ 336884 h 742520"/>
                <a:gd name="connsiteX21" fmla="*/ 1375037 w 2956330"/>
                <a:gd name="connsiteY21" fmla="*/ 295634 h 742520"/>
                <a:gd name="connsiteX22" fmla="*/ 1388788 w 2956330"/>
                <a:gd name="connsiteY22" fmla="*/ 467513 h 742520"/>
                <a:gd name="connsiteX23" fmla="*/ 1601919 w 2956330"/>
                <a:gd name="connsiteY23" fmla="*/ 488139 h 742520"/>
                <a:gd name="connsiteX24" fmla="*/ 1656920 w 2956330"/>
                <a:gd name="connsiteY24" fmla="*/ 378136 h 742520"/>
                <a:gd name="connsiteX25" fmla="*/ 1746297 w 2956330"/>
                <a:gd name="connsiteY25" fmla="*/ 467513 h 742520"/>
                <a:gd name="connsiteX26" fmla="*/ 1828800 w 2956330"/>
                <a:gd name="connsiteY26" fmla="*/ 240631 h 742520"/>
                <a:gd name="connsiteX27" fmla="*/ 2062556 w 2956330"/>
                <a:gd name="connsiteY27" fmla="*/ 0 h 742520"/>
                <a:gd name="connsiteX28" fmla="*/ 2145058 w 2956330"/>
                <a:gd name="connsiteY28" fmla="*/ 137504 h 742520"/>
                <a:gd name="connsiteX29" fmla="*/ 2365064 w 2956330"/>
                <a:gd name="connsiteY29" fmla="*/ 55001 h 742520"/>
                <a:gd name="connsiteX30" fmla="*/ 2447567 w 2956330"/>
                <a:gd name="connsiteY30" fmla="*/ 144379 h 742520"/>
                <a:gd name="connsiteX31" fmla="*/ 2571320 w 2956330"/>
                <a:gd name="connsiteY31" fmla="*/ 171880 h 742520"/>
                <a:gd name="connsiteX32" fmla="*/ 2688198 w 2956330"/>
                <a:gd name="connsiteY32" fmla="*/ 302508 h 742520"/>
                <a:gd name="connsiteX33" fmla="*/ 2763825 w 2956330"/>
                <a:gd name="connsiteY33" fmla="*/ 433137 h 742520"/>
                <a:gd name="connsiteX34" fmla="*/ 2853203 w 2956330"/>
                <a:gd name="connsiteY34" fmla="*/ 474388 h 742520"/>
                <a:gd name="connsiteX35" fmla="*/ 2887579 w 2956330"/>
                <a:gd name="connsiteY35" fmla="*/ 598141 h 742520"/>
                <a:gd name="connsiteX36" fmla="*/ 2894454 w 2956330"/>
                <a:gd name="connsiteY36" fmla="*/ 687519 h 742520"/>
                <a:gd name="connsiteX37" fmla="*/ 2956330 w 2956330"/>
                <a:gd name="connsiteY37" fmla="*/ 742520 h 742520"/>
                <a:gd name="connsiteX38" fmla="*/ 0 w 2956330"/>
                <a:gd name="connsiteY38" fmla="*/ 742520 h 742520"/>
                <a:gd name="connsiteX0" fmla="*/ 0 w 2956330"/>
                <a:gd name="connsiteY0" fmla="*/ 742520 h 742520"/>
                <a:gd name="connsiteX1" fmla="*/ 137503 w 2956330"/>
                <a:gd name="connsiteY1" fmla="*/ 563765 h 742520"/>
                <a:gd name="connsiteX2" fmla="*/ 137503 w 2956330"/>
                <a:gd name="connsiteY2" fmla="*/ 508764 h 742520"/>
                <a:gd name="connsiteX3" fmla="*/ 165004 w 2956330"/>
                <a:gd name="connsiteY3" fmla="*/ 440012 h 742520"/>
                <a:gd name="connsiteX4" fmla="*/ 213130 w 2956330"/>
                <a:gd name="connsiteY4" fmla="*/ 330009 h 742520"/>
                <a:gd name="connsiteX5" fmla="*/ 275007 w 2956330"/>
                <a:gd name="connsiteY5" fmla="*/ 220006 h 742520"/>
                <a:gd name="connsiteX6" fmla="*/ 350634 w 2956330"/>
                <a:gd name="connsiteY6" fmla="*/ 178755 h 742520"/>
                <a:gd name="connsiteX7" fmla="*/ 364385 w 2956330"/>
                <a:gd name="connsiteY7" fmla="*/ 137504 h 742520"/>
                <a:gd name="connsiteX8" fmla="*/ 460637 w 2956330"/>
                <a:gd name="connsiteY8" fmla="*/ 61877 h 742520"/>
                <a:gd name="connsiteX9" fmla="*/ 515639 w 2956330"/>
                <a:gd name="connsiteY9" fmla="*/ 110003 h 742520"/>
                <a:gd name="connsiteX10" fmla="*/ 591266 w 2956330"/>
                <a:gd name="connsiteY10" fmla="*/ 61877 h 742520"/>
                <a:gd name="connsiteX11" fmla="*/ 639392 w 2956330"/>
                <a:gd name="connsiteY11" fmla="*/ 41251 h 742520"/>
                <a:gd name="connsiteX12" fmla="*/ 687518 w 2956330"/>
                <a:gd name="connsiteY12" fmla="*/ 41251 h 742520"/>
                <a:gd name="connsiteX13" fmla="*/ 721894 w 2956330"/>
                <a:gd name="connsiteY13" fmla="*/ 103128 h 742520"/>
                <a:gd name="connsiteX14" fmla="*/ 921275 w 2956330"/>
                <a:gd name="connsiteY14" fmla="*/ 61877 h 742520"/>
                <a:gd name="connsiteX15" fmla="*/ 941900 w 2956330"/>
                <a:gd name="connsiteY15" fmla="*/ 192505 h 742520"/>
                <a:gd name="connsiteX16" fmla="*/ 976276 w 2956330"/>
                <a:gd name="connsiteY16" fmla="*/ 206255 h 742520"/>
                <a:gd name="connsiteX17" fmla="*/ 1141281 w 2956330"/>
                <a:gd name="connsiteY17" fmla="*/ 199380 h 742520"/>
                <a:gd name="connsiteX18" fmla="*/ 1251285 w 2956330"/>
                <a:gd name="connsiteY18" fmla="*/ 137503 h 742520"/>
                <a:gd name="connsiteX19" fmla="*/ 1265034 w 2956330"/>
                <a:gd name="connsiteY19" fmla="*/ 213131 h 742520"/>
                <a:gd name="connsiteX20" fmla="*/ 1278785 w 2956330"/>
                <a:gd name="connsiteY20" fmla="*/ 336884 h 742520"/>
                <a:gd name="connsiteX21" fmla="*/ 1375037 w 2956330"/>
                <a:gd name="connsiteY21" fmla="*/ 295634 h 742520"/>
                <a:gd name="connsiteX22" fmla="*/ 1478165 w 2956330"/>
                <a:gd name="connsiteY22" fmla="*/ 302509 h 742520"/>
                <a:gd name="connsiteX23" fmla="*/ 1601919 w 2956330"/>
                <a:gd name="connsiteY23" fmla="*/ 488139 h 742520"/>
                <a:gd name="connsiteX24" fmla="*/ 1656920 w 2956330"/>
                <a:gd name="connsiteY24" fmla="*/ 378136 h 742520"/>
                <a:gd name="connsiteX25" fmla="*/ 1746297 w 2956330"/>
                <a:gd name="connsiteY25" fmla="*/ 467513 h 742520"/>
                <a:gd name="connsiteX26" fmla="*/ 1828800 w 2956330"/>
                <a:gd name="connsiteY26" fmla="*/ 240631 h 742520"/>
                <a:gd name="connsiteX27" fmla="*/ 2062556 w 2956330"/>
                <a:gd name="connsiteY27" fmla="*/ 0 h 742520"/>
                <a:gd name="connsiteX28" fmla="*/ 2145058 w 2956330"/>
                <a:gd name="connsiteY28" fmla="*/ 137504 h 742520"/>
                <a:gd name="connsiteX29" fmla="*/ 2365064 w 2956330"/>
                <a:gd name="connsiteY29" fmla="*/ 55001 h 742520"/>
                <a:gd name="connsiteX30" fmla="*/ 2447567 w 2956330"/>
                <a:gd name="connsiteY30" fmla="*/ 144379 h 742520"/>
                <a:gd name="connsiteX31" fmla="*/ 2571320 w 2956330"/>
                <a:gd name="connsiteY31" fmla="*/ 171880 h 742520"/>
                <a:gd name="connsiteX32" fmla="*/ 2688198 w 2956330"/>
                <a:gd name="connsiteY32" fmla="*/ 302508 h 742520"/>
                <a:gd name="connsiteX33" fmla="*/ 2763825 w 2956330"/>
                <a:gd name="connsiteY33" fmla="*/ 433137 h 742520"/>
                <a:gd name="connsiteX34" fmla="*/ 2853203 w 2956330"/>
                <a:gd name="connsiteY34" fmla="*/ 474388 h 742520"/>
                <a:gd name="connsiteX35" fmla="*/ 2887579 w 2956330"/>
                <a:gd name="connsiteY35" fmla="*/ 598141 h 742520"/>
                <a:gd name="connsiteX36" fmla="*/ 2894454 w 2956330"/>
                <a:gd name="connsiteY36" fmla="*/ 687519 h 742520"/>
                <a:gd name="connsiteX37" fmla="*/ 2956330 w 2956330"/>
                <a:gd name="connsiteY37" fmla="*/ 742520 h 742520"/>
                <a:gd name="connsiteX38" fmla="*/ 0 w 2956330"/>
                <a:gd name="connsiteY38" fmla="*/ 742520 h 742520"/>
                <a:gd name="connsiteX0" fmla="*/ 0 w 2956330"/>
                <a:gd name="connsiteY0" fmla="*/ 742520 h 742520"/>
                <a:gd name="connsiteX1" fmla="*/ 137503 w 2956330"/>
                <a:gd name="connsiteY1" fmla="*/ 563765 h 742520"/>
                <a:gd name="connsiteX2" fmla="*/ 137503 w 2956330"/>
                <a:gd name="connsiteY2" fmla="*/ 508764 h 742520"/>
                <a:gd name="connsiteX3" fmla="*/ 165004 w 2956330"/>
                <a:gd name="connsiteY3" fmla="*/ 440012 h 742520"/>
                <a:gd name="connsiteX4" fmla="*/ 213130 w 2956330"/>
                <a:gd name="connsiteY4" fmla="*/ 330009 h 742520"/>
                <a:gd name="connsiteX5" fmla="*/ 275007 w 2956330"/>
                <a:gd name="connsiteY5" fmla="*/ 220006 h 742520"/>
                <a:gd name="connsiteX6" fmla="*/ 350634 w 2956330"/>
                <a:gd name="connsiteY6" fmla="*/ 178755 h 742520"/>
                <a:gd name="connsiteX7" fmla="*/ 364385 w 2956330"/>
                <a:gd name="connsiteY7" fmla="*/ 137504 h 742520"/>
                <a:gd name="connsiteX8" fmla="*/ 460637 w 2956330"/>
                <a:gd name="connsiteY8" fmla="*/ 61877 h 742520"/>
                <a:gd name="connsiteX9" fmla="*/ 515639 w 2956330"/>
                <a:gd name="connsiteY9" fmla="*/ 110003 h 742520"/>
                <a:gd name="connsiteX10" fmla="*/ 591266 w 2956330"/>
                <a:gd name="connsiteY10" fmla="*/ 61877 h 742520"/>
                <a:gd name="connsiteX11" fmla="*/ 639392 w 2956330"/>
                <a:gd name="connsiteY11" fmla="*/ 41251 h 742520"/>
                <a:gd name="connsiteX12" fmla="*/ 687518 w 2956330"/>
                <a:gd name="connsiteY12" fmla="*/ 41251 h 742520"/>
                <a:gd name="connsiteX13" fmla="*/ 721894 w 2956330"/>
                <a:gd name="connsiteY13" fmla="*/ 103128 h 742520"/>
                <a:gd name="connsiteX14" fmla="*/ 921275 w 2956330"/>
                <a:gd name="connsiteY14" fmla="*/ 61877 h 742520"/>
                <a:gd name="connsiteX15" fmla="*/ 941900 w 2956330"/>
                <a:gd name="connsiteY15" fmla="*/ 192505 h 742520"/>
                <a:gd name="connsiteX16" fmla="*/ 976276 w 2956330"/>
                <a:gd name="connsiteY16" fmla="*/ 206255 h 742520"/>
                <a:gd name="connsiteX17" fmla="*/ 1141281 w 2956330"/>
                <a:gd name="connsiteY17" fmla="*/ 199380 h 742520"/>
                <a:gd name="connsiteX18" fmla="*/ 1251285 w 2956330"/>
                <a:gd name="connsiteY18" fmla="*/ 137503 h 742520"/>
                <a:gd name="connsiteX19" fmla="*/ 1265034 w 2956330"/>
                <a:gd name="connsiteY19" fmla="*/ 213131 h 742520"/>
                <a:gd name="connsiteX20" fmla="*/ 1278785 w 2956330"/>
                <a:gd name="connsiteY20" fmla="*/ 336884 h 742520"/>
                <a:gd name="connsiteX21" fmla="*/ 1375037 w 2956330"/>
                <a:gd name="connsiteY21" fmla="*/ 295634 h 742520"/>
                <a:gd name="connsiteX22" fmla="*/ 1478165 w 2956330"/>
                <a:gd name="connsiteY22" fmla="*/ 302509 h 742520"/>
                <a:gd name="connsiteX23" fmla="*/ 1595044 w 2956330"/>
                <a:gd name="connsiteY23" fmla="*/ 316259 h 742520"/>
                <a:gd name="connsiteX24" fmla="*/ 1656920 w 2956330"/>
                <a:gd name="connsiteY24" fmla="*/ 378136 h 742520"/>
                <a:gd name="connsiteX25" fmla="*/ 1746297 w 2956330"/>
                <a:gd name="connsiteY25" fmla="*/ 467513 h 742520"/>
                <a:gd name="connsiteX26" fmla="*/ 1828800 w 2956330"/>
                <a:gd name="connsiteY26" fmla="*/ 240631 h 742520"/>
                <a:gd name="connsiteX27" fmla="*/ 2062556 w 2956330"/>
                <a:gd name="connsiteY27" fmla="*/ 0 h 742520"/>
                <a:gd name="connsiteX28" fmla="*/ 2145058 w 2956330"/>
                <a:gd name="connsiteY28" fmla="*/ 137504 h 742520"/>
                <a:gd name="connsiteX29" fmla="*/ 2365064 w 2956330"/>
                <a:gd name="connsiteY29" fmla="*/ 55001 h 742520"/>
                <a:gd name="connsiteX30" fmla="*/ 2447567 w 2956330"/>
                <a:gd name="connsiteY30" fmla="*/ 144379 h 742520"/>
                <a:gd name="connsiteX31" fmla="*/ 2571320 w 2956330"/>
                <a:gd name="connsiteY31" fmla="*/ 171880 h 742520"/>
                <a:gd name="connsiteX32" fmla="*/ 2688198 w 2956330"/>
                <a:gd name="connsiteY32" fmla="*/ 302508 h 742520"/>
                <a:gd name="connsiteX33" fmla="*/ 2763825 w 2956330"/>
                <a:gd name="connsiteY33" fmla="*/ 433137 h 742520"/>
                <a:gd name="connsiteX34" fmla="*/ 2853203 w 2956330"/>
                <a:gd name="connsiteY34" fmla="*/ 474388 h 742520"/>
                <a:gd name="connsiteX35" fmla="*/ 2887579 w 2956330"/>
                <a:gd name="connsiteY35" fmla="*/ 598141 h 742520"/>
                <a:gd name="connsiteX36" fmla="*/ 2894454 w 2956330"/>
                <a:gd name="connsiteY36" fmla="*/ 687519 h 742520"/>
                <a:gd name="connsiteX37" fmla="*/ 2956330 w 2956330"/>
                <a:gd name="connsiteY37" fmla="*/ 742520 h 742520"/>
                <a:gd name="connsiteX38" fmla="*/ 0 w 2956330"/>
                <a:gd name="connsiteY38" fmla="*/ 742520 h 742520"/>
                <a:gd name="connsiteX0" fmla="*/ 0 w 2956330"/>
                <a:gd name="connsiteY0" fmla="*/ 742520 h 742520"/>
                <a:gd name="connsiteX1" fmla="*/ 137503 w 2956330"/>
                <a:gd name="connsiteY1" fmla="*/ 563765 h 742520"/>
                <a:gd name="connsiteX2" fmla="*/ 137503 w 2956330"/>
                <a:gd name="connsiteY2" fmla="*/ 508764 h 742520"/>
                <a:gd name="connsiteX3" fmla="*/ 165004 w 2956330"/>
                <a:gd name="connsiteY3" fmla="*/ 440012 h 742520"/>
                <a:gd name="connsiteX4" fmla="*/ 213130 w 2956330"/>
                <a:gd name="connsiteY4" fmla="*/ 330009 h 742520"/>
                <a:gd name="connsiteX5" fmla="*/ 275007 w 2956330"/>
                <a:gd name="connsiteY5" fmla="*/ 220006 h 742520"/>
                <a:gd name="connsiteX6" fmla="*/ 350634 w 2956330"/>
                <a:gd name="connsiteY6" fmla="*/ 178755 h 742520"/>
                <a:gd name="connsiteX7" fmla="*/ 364385 w 2956330"/>
                <a:gd name="connsiteY7" fmla="*/ 137504 h 742520"/>
                <a:gd name="connsiteX8" fmla="*/ 460637 w 2956330"/>
                <a:gd name="connsiteY8" fmla="*/ 61877 h 742520"/>
                <a:gd name="connsiteX9" fmla="*/ 515639 w 2956330"/>
                <a:gd name="connsiteY9" fmla="*/ 110003 h 742520"/>
                <a:gd name="connsiteX10" fmla="*/ 591266 w 2956330"/>
                <a:gd name="connsiteY10" fmla="*/ 61877 h 742520"/>
                <a:gd name="connsiteX11" fmla="*/ 639392 w 2956330"/>
                <a:gd name="connsiteY11" fmla="*/ 41251 h 742520"/>
                <a:gd name="connsiteX12" fmla="*/ 687518 w 2956330"/>
                <a:gd name="connsiteY12" fmla="*/ 41251 h 742520"/>
                <a:gd name="connsiteX13" fmla="*/ 721894 w 2956330"/>
                <a:gd name="connsiteY13" fmla="*/ 103128 h 742520"/>
                <a:gd name="connsiteX14" fmla="*/ 921275 w 2956330"/>
                <a:gd name="connsiteY14" fmla="*/ 61877 h 742520"/>
                <a:gd name="connsiteX15" fmla="*/ 941900 w 2956330"/>
                <a:gd name="connsiteY15" fmla="*/ 192505 h 742520"/>
                <a:gd name="connsiteX16" fmla="*/ 976276 w 2956330"/>
                <a:gd name="connsiteY16" fmla="*/ 206255 h 742520"/>
                <a:gd name="connsiteX17" fmla="*/ 1141281 w 2956330"/>
                <a:gd name="connsiteY17" fmla="*/ 199380 h 742520"/>
                <a:gd name="connsiteX18" fmla="*/ 1251285 w 2956330"/>
                <a:gd name="connsiteY18" fmla="*/ 137503 h 742520"/>
                <a:gd name="connsiteX19" fmla="*/ 1265034 w 2956330"/>
                <a:gd name="connsiteY19" fmla="*/ 213131 h 742520"/>
                <a:gd name="connsiteX20" fmla="*/ 1278785 w 2956330"/>
                <a:gd name="connsiteY20" fmla="*/ 336884 h 742520"/>
                <a:gd name="connsiteX21" fmla="*/ 1375037 w 2956330"/>
                <a:gd name="connsiteY21" fmla="*/ 295634 h 742520"/>
                <a:gd name="connsiteX22" fmla="*/ 1478165 w 2956330"/>
                <a:gd name="connsiteY22" fmla="*/ 302509 h 742520"/>
                <a:gd name="connsiteX23" fmla="*/ 1595044 w 2956330"/>
                <a:gd name="connsiteY23" fmla="*/ 316259 h 742520"/>
                <a:gd name="connsiteX24" fmla="*/ 1656920 w 2956330"/>
                <a:gd name="connsiteY24" fmla="*/ 378136 h 742520"/>
                <a:gd name="connsiteX25" fmla="*/ 1732547 w 2956330"/>
                <a:gd name="connsiteY25" fmla="*/ 261257 h 742520"/>
                <a:gd name="connsiteX26" fmla="*/ 1828800 w 2956330"/>
                <a:gd name="connsiteY26" fmla="*/ 240631 h 742520"/>
                <a:gd name="connsiteX27" fmla="*/ 2062556 w 2956330"/>
                <a:gd name="connsiteY27" fmla="*/ 0 h 742520"/>
                <a:gd name="connsiteX28" fmla="*/ 2145058 w 2956330"/>
                <a:gd name="connsiteY28" fmla="*/ 137504 h 742520"/>
                <a:gd name="connsiteX29" fmla="*/ 2365064 w 2956330"/>
                <a:gd name="connsiteY29" fmla="*/ 55001 h 742520"/>
                <a:gd name="connsiteX30" fmla="*/ 2447567 w 2956330"/>
                <a:gd name="connsiteY30" fmla="*/ 144379 h 742520"/>
                <a:gd name="connsiteX31" fmla="*/ 2571320 w 2956330"/>
                <a:gd name="connsiteY31" fmla="*/ 171880 h 742520"/>
                <a:gd name="connsiteX32" fmla="*/ 2688198 w 2956330"/>
                <a:gd name="connsiteY32" fmla="*/ 302508 h 742520"/>
                <a:gd name="connsiteX33" fmla="*/ 2763825 w 2956330"/>
                <a:gd name="connsiteY33" fmla="*/ 433137 h 742520"/>
                <a:gd name="connsiteX34" fmla="*/ 2853203 w 2956330"/>
                <a:gd name="connsiteY34" fmla="*/ 474388 h 742520"/>
                <a:gd name="connsiteX35" fmla="*/ 2887579 w 2956330"/>
                <a:gd name="connsiteY35" fmla="*/ 598141 h 742520"/>
                <a:gd name="connsiteX36" fmla="*/ 2894454 w 2956330"/>
                <a:gd name="connsiteY36" fmla="*/ 687519 h 742520"/>
                <a:gd name="connsiteX37" fmla="*/ 2956330 w 2956330"/>
                <a:gd name="connsiteY37" fmla="*/ 742520 h 742520"/>
                <a:gd name="connsiteX38" fmla="*/ 0 w 2956330"/>
                <a:gd name="connsiteY38" fmla="*/ 742520 h 742520"/>
                <a:gd name="connsiteX0" fmla="*/ 0 w 2956330"/>
                <a:gd name="connsiteY0" fmla="*/ 742520 h 742520"/>
                <a:gd name="connsiteX1" fmla="*/ 137503 w 2956330"/>
                <a:gd name="connsiteY1" fmla="*/ 563765 h 742520"/>
                <a:gd name="connsiteX2" fmla="*/ 137503 w 2956330"/>
                <a:gd name="connsiteY2" fmla="*/ 508764 h 742520"/>
                <a:gd name="connsiteX3" fmla="*/ 165004 w 2956330"/>
                <a:gd name="connsiteY3" fmla="*/ 440012 h 742520"/>
                <a:gd name="connsiteX4" fmla="*/ 213130 w 2956330"/>
                <a:gd name="connsiteY4" fmla="*/ 330009 h 742520"/>
                <a:gd name="connsiteX5" fmla="*/ 275007 w 2956330"/>
                <a:gd name="connsiteY5" fmla="*/ 220006 h 742520"/>
                <a:gd name="connsiteX6" fmla="*/ 350634 w 2956330"/>
                <a:gd name="connsiteY6" fmla="*/ 178755 h 742520"/>
                <a:gd name="connsiteX7" fmla="*/ 364385 w 2956330"/>
                <a:gd name="connsiteY7" fmla="*/ 137504 h 742520"/>
                <a:gd name="connsiteX8" fmla="*/ 460637 w 2956330"/>
                <a:gd name="connsiteY8" fmla="*/ 61877 h 742520"/>
                <a:gd name="connsiteX9" fmla="*/ 515639 w 2956330"/>
                <a:gd name="connsiteY9" fmla="*/ 110003 h 742520"/>
                <a:gd name="connsiteX10" fmla="*/ 591266 w 2956330"/>
                <a:gd name="connsiteY10" fmla="*/ 61877 h 742520"/>
                <a:gd name="connsiteX11" fmla="*/ 639392 w 2956330"/>
                <a:gd name="connsiteY11" fmla="*/ 41251 h 742520"/>
                <a:gd name="connsiteX12" fmla="*/ 687518 w 2956330"/>
                <a:gd name="connsiteY12" fmla="*/ 41251 h 742520"/>
                <a:gd name="connsiteX13" fmla="*/ 721894 w 2956330"/>
                <a:gd name="connsiteY13" fmla="*/ 103128 h 742520"/>
                <a:gd name="connsiteX14" fmla="*/ 921275 w 2956330"/>
                <a:gd name="connsiteY14" fmla="*/ 61877 h 742520"/>
                <a:gd name="connsiteX15" fmla="*/ 941900 w 2956330"/>
                <a:gd name="connsiteY15" fmla="*/ 192505 h 742520"/>
                <a:gd name="connsiteX16" fmla="*/ 976276 w 2956330"/>
                <a:gd name="connsiteY16" fmla="*/ 206255 h 742520"/>
                <a:gd name="connsiteX17" fmla="*/ 1141281 w 2956330"/>
                <a:gd name="connsiteY17" fmla="*/ 199380 h 742520"/>
                <a:gd name="connsiteX18" fmla="*/ 1251285 w 2956330"/>
                <a:gd name="connsiteY18" fmla="*/ 137503 h 742520"/>
                <a:gd name="connsiteX19" fmla="*/ 1265034 w 2956330"/>
                <a:gd name="connsiteY19" fmla="*/ 213131 h 742520"/>
                <a:gd name="connsiteX20" fmla="*/ 1375037 w 2956330"/>
                <a:gd name="connsiteY20" fmla="*/ 295634 h 742520"/>
                <a:gd name="connsiteX21" fmla="*/ 1478165 w 2956330"/>
                <a:gd name="connsiteY21" fmla="*/ 302509 h 742520"/>
                <a:gd name="connsiteX22" fmla="*/ 1595044 w 2956330"/>
                <a:gd name="connsiteY22" fmla="*/ 316259 h 742520"/>
                <a:gd name="connsiteX23" fmla="*/ 1656920 w 2956330"/>
                <a:gd name="connsiteY23" fmla="*/ 378136 h 742520"/>
                <a:gd name="connsiteX24" fmla="*/ 1732547 w 2956330"/>
                <a:gd name="connsiteY24" fmla="*/ 261257 h 742520"/>
                <a:gd name="connsiteX25" fmla="*/ 1828800 w 2956330"/>
                <a:gd name="connsiteY25" fmla="*/ 240631 h 742520"/>
                <a:gd name="connsiteX26" fmla="*/ 2062556 w 2956330"/>
                <a:gd name="connsiteY26" fmla="*/ 0 h 742520"/>
                <a:gd name="connsiteX27" fmla="*/ 2145058 w 2956330"/>
                <a:gd name="connsiteY27" fmla="*/ 137504 h 742520"/>
                <a:gd name="connsiteX28" fmla="*/ 2365064 w 2956330"/>
                <a:gd name="connsiteY28" fmla="*/ 55001 h 742520"/>
                <a:gd name="connsiteX29" fmla="*/ 2447567 w 2956330"/>
                <a:gd name="connsiteY29" fmla="*/ 144379 h 742520"/>
                <a:gd name="connsiteX30" fmla="*/ 2571320 w 2956330"/>
                <a:gd name="connsiteY30" fmla="*/ 171880 h 742520"/>
                <a:gd name="connsiteX31" fmla="*/ 2688198 w 2956330"/>
                <a:gd name="connsiteY31" fmla="*/ 302508 h 742520"/>
                <a:gd name="connsiteX32" fmla="*/ 2763825 w 2956330"/>
                <a:gd name="connsiteY32" fmla="*/ 433137 h 742520"/>
                <a:gd name="connsiteX33" fmla="*/ 2853203 w 2956330"/>
                <a:gd name="connsiteY33" fmla="*/ 474388 h 742520"/>
                <a:gd name="connsiteX34" fmla="*/ 2887579 w 2956330"/>
                <a:gd name="connsiteY34" fmla="*/ 598141 h 742520"/>
                <a:gd name="connsiteX35" fmla="*/ 2894454 w 2956330"/>
                <a:gd name="connsiteY35" fmla="*/ 687519 h 742520"/>
                <a:gd name="connsiteX36" fmla="*/ 2956330 w 2956330"/>
                <a:gd name="connsiteY36" fmla="*/ 742520 h 742520"/>
                <a:gd name="connsiteX37" fmla="*/ 0 w 2956330"/>
                <a:gd name="connsiteY37" fmla="*/ 742520 h 742520"/>
                <a:gd name="connsiteX0" fmla="*/ 0 w 2956330"/>
                <a:gd name="connsiteY0" fmla="*/ 742520 h 742520"/>
                <a:gd name="connsiteX1" fmla="*/ 137503 w 2956330"/>
                <a:gd name="connsiteY1" fmla="*/ 563765 h 742520"/>
                <a:gd name="connsiteX2" fmla="*/ 137503 w 2956330"/>
                <a:gd name="connsiteY2" fmla="*/ 508764 h 742520"/>
                <a:gd name="connsiteX3" fmla="*/ 165004 w 2956330"/>
                <a:gd name="connsiteY3" fmla="*/ 440012 h 742520"/>
                <a:gd name="connsiteX4" fmla="*/ 213130 w 2956330"/>
                <a:gd name="connsiteY4" fmla="*/ 330009 h 742520"/>
                <a:gd name="connsiteX5" fmla="*/ 275007 w 2956330"/>
                <a:gd name="connsiteY5" fmla="*/ 220006 h 742520"/>
                <a:gd name="connsiteX6" fmla="*/ 350634 w 2956330"/>
                <a:gd name="connsiteY6" fmla="*/ 178755 h 742520"/>
                <a:gd name="connsiteX7" fmla="*/ 364385 w 2956330"/>
                <a:gd name="connsiteY7" fmla="*/ 137504 h 742520"/>
                <a:gd name="connsiteX8" fmla="*/ 460637 w 2956330"/>
                <a:gd name="connsiteY8" fmla="*/ 61877 h 742520"/>
                <a:gd name="connsiteX9" fmla="*/ 515639 w 2956330"/>
                <a:gd name="connsiteY9" fmla="*/ 110003 h 742520"/>
                <a:gd name="connsiteX10" fmla="*/ 591266 w 2956330"/>
                <a:gd name="connsiteY10" fmla="*/ 61877 h 742520"/>
                <a:gd name="connsiteX11" fmla="*/ 639392 w 2956330"/>
                <a:gd name="connsiteY11" fmla="*/ 41251 h 742520"/>
                <a:gd name="connsiteX12" fmla="*/ 687518 w 2956330"/>
                <a:gd name="connsiteY12" fmla="*/ 41251 h 742520"/>
                <a:gd name="connsiteX13" fmla="*/ 721894 w 2956330"/>
                <a:gd name="connsiteY13" fmla="*/ 103128 h 742520"/>
                <a:gd name="connsiteX14" fmla="*/ 921275 w 2956330"/>
                <a:gd name="connsiteY14" fmla="*/ 61877 h 742520"/>
                <a:gd name="connsiteX15" fmla="*/ 941900 w 2956330"/>
                <a:gd name="connsiteY15" fmla="*/ 192505 h 742520"/>
                <a:gd name="connsiteX16" fmla="*/ 976276 w 2956330"/>
                <a:gd name="connsiteY16" fmla="*/ 206255 h 742520"/>
                <a:gd name="connsiteX17" fmla="*/ 1141281 w 2956330"/>
                <a:gd name="connsiteY17" fmla="*/ 199380 h 742520"/>
                <a:gd name="connsiteX18" fmla="*/ 1251285 w 2956330"/>
                <a:gd name="connsiteY18" fmla="*/ 137503 h 742520"/>
                <a:gd name="connsiteX19" fmla="*/ 1265034 w 2956330"/>
                <a:gd name="connsiteY19" fmla="*/ 213131 h 742520"/>
                <a:gd name="connsiteX20" fmla="*/ 1375037 w 2956330"/>
                <a:gd name="connsiteY20" fmla="*/ 295634 h 742520"/>
                <a:gd name="connsiteX21" fmla="*/ 1478165 w 2956330"/>
                <a:gd name="connsiteY21" fmla="*/ 302509 h 742520"/>
                <a:gd name="connsiteX22" fmla="*/ 1595044 w 2956330"/>
                <a:gd name="connsiteY22" fmla="*/ 316259 h 742520"/>
                <a:gd name="connsiteX23" fmla="*/ 1670670 w 2956330"/>
                <a:gd name="connsiteY23" fmla="*/ 137505 h 742520"/>
                <a:gd name="connsiteX24" fmla="*/ 1732547 w 2956330"/>
                <a:gd name="connsiteY24" fmla="*/ 261257 h 742520"/>
                <a:gd name="connsiteX25" fmla="*/ 1828800 w 2956330"/>
                <a:gd name="connsiteY25" fmla="*/ 240631 h 742520"/>
                <a:gd name="connsiteX26" fmla="*/ 2062556 w 2956330"/>
                <a:gd name="connsiteY26" fmla="*/ 0 h 742520"/>
                <a:gd name="connsiteX27" fmla="*/ 2145058 w 2956330"/>
                <a:gd name="connsiteY27" fmla="*/ 137504 h 742520"/>
                <a:gd name="connsiteX28" fmla="*/ 2365064 w 2956330"/>
                <a:gd name="connsiteY28" fmla="*/ 55001 h 742520"/>
                <a:gd name="connsiteX29" fmla="*/ 2447567 w 2956330"/>
                <a:gd name="connsiteY29" fmla="*/ 144379 h 742520"/>
                <a:gd name="connsiteX30" fmla="*/ 2571320 w 2956330"/>
                <a:gd name="connsiteY30" fmla="*/ 171880 h 742520"/>
                <a:gd name="connsiteX31" fmla="*/ 2688198 w 2956330"/>
                <a:gd name="connsiteY31" fmla="*/ 302508 h 742520"/>
                <a:gd name="connsiteX32" fmla="*/ 2763825 w 2956330"/>
                <a:gd name="connsiteY32" fmla="*/ 433137 h 742520"/>
                <a:gd name="connsiteX33" fmla="*/ 2853203 w 2956330"/>
                <a:gd name="connsiteY33" fmla="*/ 474388 h 742520"/>
                <a:gd name="connsiteX34" fmla="*/ 2887579 w 2956330"/>
                <a:gd name="connsiteY34" fmla="*/ 598141 h 742520"/>
                <a:gd name="connsiteX35" fmla="*/ 2894454 w 2956330"/>
                <a:gd name="connsiteY35" fmla="*/ 687519 h 742520"/>
                <a:gd name="connsiteX36" fmla="*/ 2956330 w 2956330"/>
                <a:gd name="connsiteY36" fmla="*/ 742520 h 742520"/>
                <a:gd name="connsiteX37" fmla="*/ 0 w 2956330"/>
                <a:gd name="connsiteY37" fmla="*/ 742520 h 742520"/>
                <a:gd name="connsiteX0" fmla="*/ 0 w 2956330"/>
                <a:gd name="connsiteY0" fmla="*/ 742520 h 742520"/>
                <a:gd name="connsiteX1" fmla="*/ 137503 w 2956330"/>
                <a:gd name="connsiteY1" fmla="*/ 563765 h 742520"/>
                <a:gd name="connsiteX2" fmla="*/ 137503 w 2956330"/>
                <a:gd name="connsiteY2" fmla="*/ 508764 h 742520"/>
                <a:gd name="connsiteX3" fmla="*/ 165004 w 2956330"/>
                <a:gd name="connsiteY3" fmla="*/ 440012 h 742520"/>
                <a:gd name="connsiteX4" fmla="*/ 213130 w 2956330"/>
                <a:gd name="connsiteY4" fmla="*/ 330009 h 742520"/>
                <a:gd name="connsiteX5" fmla="*/ 275007 w 2956330"/>
                <a:gd name="connsiteY5" fmla="*/ 220006 h 742520"/>
                <a:gd name="connsiteX6" fmla="*/ 350634 w 2956330"/>
                <a:gd name="connsiteY6" fmla="*/ 178755 h 742520"/>
                <a:gd name="connsiteX7" fmla="*/ 364385 w 2956330"/>
                <a:gd name="connsiteY7" fmla="*/ 137504 h 742520"/>
                <a:gd name="connsiteX8" fmla="*/ 460637 w 2956330"/>
                <a:gd name="connsiteY8" fmla="*/ 61877 h 742520"/>
                <a:gd name="connsiteX9" fmla="*/ 515639 w 2956330"/>
                <a:gd name="connsiteY9" fmla="*/ 110003 h 742520"/>
                <a:gd name="connsiteX10" fmla="*/ 591266 w 2956330"/>
                <a:gd name="connsiteY10" fmla="*/ 61877 h 742520"/>
                <a:gd name="connsiteX11" fmla="*/ 639392 w 2956330"/>
                <a:gd name="connsiteY11" fmla="*/ 41251 h 742520"/>
                <a:gd name="connsiteX12" fmla="*/ 687518 w 2956330"/>
                <a:gd name="connsiteY12" fmla="*/ 41251 h 742520"/>
                <a:gd name="connsiteX13" fmla="*/ 721894 w 2956330"/>
                <a:gd name="connsiteY13" fmla="*/ 103128 h 742520"/>
                <a:gd name="connsiteX14" fmla="*/ 921275 w 2956330"/>
                <a:gd name="connsiteY14" fmla="*/ 61877 h 742520"/>
                <a:gd name="connsiteX15" fmla="*/ 941900 w 2956330"/>
                <a:gd name="connsiteY15" fmla="*/ 192505 h 742520"/>
                <a:gd name="connsiteX16" fmla="*/ 976276 w 2956330"/>
                <a:gd name="connsiteY16" fmla="*/ 206255 h 742520"/>
                <a:gd name="connsiteX17" fmla="*/ 1141281 w 2956330"/>
                <a:gd name="connsiteY17" fmla="*/ 199380 h 742520"/>
                <a:gd name="connsiteX18" fmla="*/ 1251285 w 2956330"/>
                <a:gd name="connsiteY18" fmla="*/ 137503 h 742520"/>
                <a:gd name="connsiteX19" fmla="*/ 1265034 w 2956330"/>
                <a:gd name="connsiteY19" fmla="*/ 213131 h 742520"/>
                <a:gd name="connsiteX20" fmla="*/ 1375037 w 2956330"/>
                <a:gd name="connsiteY20" fmla="*/ 295634 h 742520"/>
                <a:gd name="connsiteX21" fmla="*/ 1478165 w 2956330"/>
                <a:gd name="connsiteY21" fmla="*/ 302509 h 742520"/>
                <a:gd name="connsiteX22" fmla="*/ 1595044 w 2956330"/>
                <a:gd name="connsiteY22" fmla="*/ 316259 h 742520"/>
                <a:gd name="connsiteX23" fmla="*/ 1670670 w 2956330"/>
                <a:gd name="connsiteY23" fmla="*/ 137505 h 742520"/>
                <a:gd name="connsiteX24" fmla="*/ 1760047 w 2956330"/>
                <a:gd name="connsiteY24" fmla="*/ 144379 h 742520"/>
                <a:gd name="connsiteX25" fmla="*/ 1828800 w 2956330"/>
                <a:gd name="connsiteY25" fmla="*/ 240631 h 742520"/>
                <a:gd name="connsiteX26" fmla="*/ 2062556 w 2956330"/>
                <a:gd name="connsiteY26" fmla="*/ 0 h 742520"/>
                <a:gd name="connsiteX27" fmla="*/ 2145058 w 2956330"/>
                <a:gd name="connsiteY27" fmla="*/ 137504 h 742520"/>
                <a:gd name="connsiteX28" fmla="*/ 2365064 w 2956330"/>
                <a:gd name="connsiteY28" fmla="*/ 55001 h 742520"/>
                <a:gd name="connsiteX29" fmla="*/ 2447567 w 2956330"/>
                <a:gd name="connsiteY29" fmla="*/ 144379 h 742520"/>
                <a:gd name="connsiteX30" fmla="*/ 2571320 w 2956330"/>
                <a:gd name="connsiteY30" fmla="*/ 171880 h 742520"/>
                <a:gd name="connsiteX31" fmla="*/ 2688198 w 2956330"/>
                <a:gd name="connsiteY31" fmla="*/ 302508 h 742520"/>
                <a:gd name="connsiteX32" fmla="*/ 2763825 w 2956330"/>
                <a:gd name="connsiteY32" fmla="*/ 433137 h 742520"/>
                <a:gd name="connsiteX33" fmla="*/ 2853203 w 2956330"/>
                <a:gd name="connsiteY33" fmla="*/ 474388 h 742520"/>
                <a:gd name="connsiteX34" fmla="*/ 2887579 w 2956330"/>
                <a:gd name="connsiteY34" fmla="*/ 598141 h 742520"/>
                <a:gd name="connsiteX35" fmla="*/ 2894454 w 2956330"/>
                <a:gd name="connsiteY35" fmla="*/ 687519 h 742520"/>
                <a:gd name="connsiteX36" fmla="*/ 2956330 w 2956330"/>
                <a:gd name="connsiteY36" fmla="*/ 742520 h 742520"/>
                <a:gd name="connsiteX37" fmla="*/ 0 w 2956330"/>
                <a:gd name="connsiteY37" fmla="*/ 742520 h 74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956330" h="742520">
                  <a:moveTo>
                    <a:pt x="0" y="742520"/>
                  </a:moveTo>
                  <a:lnTo>
                    <a:pt x="137503" y="563765"/>
                  </a:lnTo>
                  <a:lnTo>
                    <a:pt x="137503" y="508764"/>
                  </a:lnTo>
                  <a:lnTo>
                    <a:pt x="165004" y="440012"/>
                  </a:lnTo>
                  <a:lnTo>
                    <a:pt x="213130" y="330009"/>
                  </a:lnTo>
                  <a:lnTo>
                    <a:pt x="275007" y="220006"/>
                  </a:lnTo>
                  <a:lnTo>
                    <a:pt x="350634" y="178755"/>
                  </a:lnTo>
                  <a:lnTo>
                    <a:pt x="364385" y="137504"/>
                  </a:lnTo>
                  <a:lnTo>
                    <a:pt x="460637" y="61877"/>
                  </a:lnTo>
                  <a:lnTo>
                    <a:pt x="515639" y="110003"/>
                  </a:lnTo>
                  <a:lnTo>
                    <a:pt x="591266" y="61877"/>
                  </a:lnTo>
                  <a:lnTo>
                    <a:pt x="639392" y="41251"/>
                  </a:lnTo>
                  <a:lnTo>
                    <a:pt x="687518" y="41251"/>
                  </a:lnTo>
                  <a:lnTo>
                    <a:pt x="721894" y="103128"/>
                  </a:lnTo>
                  <a:lnTo>
                    <a:pt x="921275" y="61877"/>
                  </a:lnTo>
                  <a:lnTo>
                    <a:pt x="941900" y="192505"/>
                  </a:lnTo>
                  <a:lnTo>
                    <a:pt x="976276" y="206255"/>
                  </a:lnTo>
                  <a:lnTo>
                    <a:pt x="1141281" y="199380"/>
                  </a:lnTo>
                  <a:lnTo>
                    <a:pt x="1251285" y="137503"/>
                  </a:lnTo>
                  <a:cubicBezTo>
                    <a:pt x="1265484" y="208502"/>
                    <a:pt x="1265034" y="182885"/>
                    <a:pt x="1265034" y="213131"/>
                  </a:cubicBezTo>
                  <a:lnTo>
                    <a:pt x="1375037" y="295634"/>
                  </a:lnTo>
                  <a:lnTo>
                    <a:pt x="1478165" y="302509"/>
                  </a:lnTo>
                  <a:lnTo>
                    <a:pt x="1595044" y="316259"/>
                  </a:lnTo>
                  <a:lnTo>
                    <a:pt x="1670670" y="137505"/>
                  </a:lnTo>
                  <a:lnTo>
                    <a:pt x="1760047" y="144379"/>
                  </a:lnTo>
                  <a:lnTo>
                    <a:pt x="1828800" y="240631"/>
                  </a:lnTo>
                  <a:lnTo>
                    <a:pt x="2062556" y="0"/>
                  </a:lnTo>
                  <a:lnTo>
                    <a:pt x="2145058" y="137504"/>
                  </a:lnTo>
                  <a:lnTo>
                    <a:pt x="2365064" y="55001"/>
                  </a:lnTo>
                  <a:lnTo>
                    <a:pt x="2447567" y="144379"/>
                  </a:lnTo>
                  <a:lnTo>
                    <a:pt x="2571320" y="171880"/>
                  </a:lnTo>
                  <a:lnTo>
                    <a:pt x="2688198" y="302508"/>
                  </a:lnTo>
                  <a:lnTo>
                    <a:pt x="2763825" y="433137"/>
                  </a:lnTo>
                  <a:lnTo>
                    <a:pt x="2853203" y="474388"/>
                  </a:lnTo>
                  <a:lnTo>
                    <a:pt x="2887579" y="598141"/>
                  </a:lnTo>
                  <a:lnTo>
                    <a:pt x="2894454" y="687519"/>
                  </a:lnTo>
                  <a:lnTo>
                    <a:pt x="2956330" y="742520"/>
                  </a:lnTo>
                  <a:lnTo>
                    <a:pt x="0" y="742520"/>
                  </a:lnTo>
                  <a:close/>
                </a:path>
              </a:pathLst>
            </a:custGeom>
            <a:gradFill rotWithShape="1">
              <a:gsLst>
                <a:gs pos="0">
                  <a:srgbClr val="606060"/>
                </a:gs>
                <a:gs pos="80000">
                  <a:srgbClr val="7F7F7F"/>
                </a:gs>
                <a:gs pos="100000">
                  <a:srgbClr val="808080"/>
                </a:gs>
              </a:gsLst>
              <a:lin ang="16200000" scaled="0"/>
            </a:gra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Calibri"/>
                <a:ea typeface="+mn-ea"/>
                <a:cs typeface="+mn-cs"/>
              </a:endParaRPr>
            </a:p>
          </p:txBody>
        </p:sp>
      </p:grpSp>
      <p:grpSp>
        <p:nvGrpSpPr>
          <p:cNvPr id="45" name="Group 44"/>
          <p:cNvGrpSpPr/>
          <p:nvPr/>
        </p:nvGrpSpPr>
        <p:grpSpPr>
          <a:xfrm>
            <a:off x="4652144" y="2935362"/>
            <a:ext cx="3142962" cy="1850769"/>
            <a:chOff x="4396324" y="2641854"/>
            <a:chExt cx="3641396" cy="2144277"/>
          </a:xfrm>
        </p:grpSpPr>
        <p:sp>
          <p:nvSpPr>
            <p:cNvPr id="46" name="Freeform 45"/>
            <p:cNvSpPr/>
            <p:nvPr/>
          </p:nvSpPr>
          <p:spPr>
            <a:xfrm>
              <a:off x="6593932" y="2641854"/>
              <a:ext cx="1443788" cy="2143624"/>
            </a:xfrm>
            <a:custGeom>
              <a:avLst/>
              <a:gdLst>
                <a:gd name="connsiteX0" fmla="*/ 0 w 2956330"/>
                <a:gd name="connsiteY0" fmla="*/ 742520 h 742520"/>
                <a:gd name="connsiteX1" fmla="*/ 137503 w 2956330"/>
                <a:gd name="connsiteY1" fmla="*/ 563765 h 742520"/>
                <a:gd name="connsiteX2" fmla="*/ 116878 w 2956330"/>
                <a:gd name="connsiteY2" fmla="*/ 501889 h 742520"/>
                <a:gd name="connsiteX3" fmla="*/ 165004 w 2956330"/>
                <a:gd name="connsiteY3" fmla="*/ 440012 h 742520"/>
                <a:gd name="connsiteX4" fmla="*/ 213130 w 2956330"/>
                <a:gd name="connsiteY4" fmla="*/ 330009 h 742520"/>
                <a:gd name="connsiteX5" fmla="*/ 275007 w 2956330"/>
                <a:gd name="connsiteY5" fmla="*/ 220006 h 742520"/>
                <a:gd name="connsiteX6" fmla="*/ 350634 w 2956330"/>
                <a:gd name="connsiteY6" fmla="*/ 178755 h 742520"/>
                <a:gd name="connsiteX7" fmla="*/ 364385 w 2956330"/>
                <a:gd name="connsiteY7" fmla="*/ 137504 h 742520"/>
                <a:gd name="connsiteX8" fmla="*/ 460637 w 2956330"/>
                <a:gd name="connsiteY8" fmla="*/ 61877 h 742520"/>
                <a:gd name="connsiteX9" fmla="*/ 515639 w 2956330"/>
                <a:gd name="connsiteY9" fmla="*/ 110003 h 742520"/>
                <a:gd name="connsiteX10" fmla="*/ 591266 w 2956330"/>
                <a:gd name="connsiteY10" fmla="*/ 61877 h 742520"/>
                <a:gd name="connsiteX11" fmla="*/ 639392 w 2956330"/>
                <a:gd name="connsiteY11" fmla="*/ 41251 h 742520"/>
                <a:gd name="connsiteX12" fmla="*/ 687518 w 2956330"/>
                <a:gd name="connsiteY12" fmla="*/ 41251 h 742520"/>
                <a:gd name="connsiteX13" fmla="*/ 721894 w 2956330"/>
                <a:gd name="connsiteY13" fmla="*/ 103128 h 742520"/>
                <a:gd name="connsiteX14" fmla="*/ 921275 w 2956330"/>
                <a:gd name="connsiteY14" fmla="*/ 61877 h 742520"/>
                <a:gd name="connsiteX15" fmla="*/ 941900 w 2956330"/>
                <a:gd name="connsiteY15" fmla="*/ 192505 h 742520"/>
                <a:gd name="connsiteX16" fmla="*/ 983152 w 2956330"/>
                <a:gd name="connsiteY16" fmla="*/ 240631 h 742520"/>
                <a:gd name="connsiteX17" fmla="*/ 1141281 w 2956330"/>
                <a:gd name="connsiteY17" fmla="*/ 199380 h 742520"/>
                <a:gd name="connsiteX18" fmla="*/ 1278785 w 2956330"/>
                <a:gd name="connsiteY18" fmla="*/ 144379 h 742520"/>
                <a:gd name="connsiteX19" fmla="*/ 1292535 w 2956330"/>
                <a:gd name="connsiteY19" fmla="*/ 220006 h 742520"/>
                <a:gd name="connsiteX20" fmla="*/ 1278785 w 2956330"/>
                <a:gd name="connsiteY20" fmla="*/ 336884 h 742520"/>
                <a:gd name="connsiteX21" fmla="*/ 1285660 w 2956330"/>
                <a:gd name="connsiteY21" fmla="*/ 426262 h 742520"/>
                <a:gd name="connsiteX22" fmla="*/ 1388788 w 2956330"/>
                <a:gd name="connsiteY22" fmla="*/ 625642 h 742520"/>
                <a:gd name="connsiteX23" fmla="*/ 1725672 w 2956330"/>
                <a:gd name="connsiteY23" fmla="*/ 611892 h 742520"/>
                <a:gd name="connsiteX24" fmla="*/ 1725672 w 2956330"/>
                <a:gd name="connsiteY24" fmla="*/ 550015 h 742520"/>
                <a:gd name="connsiteX25" fmla="*/ 1746297 w 2956330"/>
                <a:gd name="connsiteY25" fmla="*/ 467513 h 742520"/>
                <a:gd name="connsiteX26" fmla="*/ 1828800 w 2956330"/>
                <a:gd name="connsiteY26" fmla="*/ 240631 h 742520"/>
                <a:gd name="connsiteX27" fmla="*/ 2062556 w 2956330"/>
                <a:gd name="connsiteY27" fmla="*/ 0 h 742520"/>
                <a:gd name="connsiteX28" fmla="*/ 2145058 w 2956330"/>
                <a:gd name="connsiteY28" fmla="*/ 137504 h 742520"/>
                <a:gd name="connsiteX29" fmla="*/ 2365064 w 2956330"/>
                <a:gd name="connsiteY29" fmla="*/ 55001 h 742520"/>
                <a:gd name="connsiteX30" fmla="*/ 2447567 w 2956330"/>
                <a:gd name="connsiteY30" fmla="*/ 144379 h 742520"/>
                <a:gd name="connsiteX31" fmla="*/ 2571320 w 2956330"/>
                <a:gd name="connsiteY31" fmla="*/ 171880 h 742520"/>
                <a:gd name="connsiteX32" fmla="*/ 2688198 w 2956330"/>
                <a:gd name="connsiteY32" fmla="*/ 302508 h 742520"/>
                <a:gd name="connsiteX33" fmla="*/ 2763825 w 2956330"/>
                <a:gd name="connsiteY33" fmla="*/ 433137 h 742520"/>
                <a:gd name="connsiteX34" fmla="*/ 2853203 w 2956330"/>
                <a:gd name="connsiteY34" fmla="*/ 474388 h 742520"/>
                <a:gd name="connsiteX35" fmla="*/ 2887579 w 2956330"/>
                <a:gd name="connsiteY35" fmla="*/ 598141 h 742520"/>
                <a:gd name="connsiteX36" fmla="*/ 2894454 w 2956330"/>
                <a:gd name="connsiteY36" fmla="*/ 687519 h 742520"/>
                <a:gd name="connsiteX37" fmla="*/ 2956330 w 2956330"/>
                <a:gd name="connsiteY37" fmla="*/ 742520 h 742520"/>
                <a:gd name="connsiteX38" fmla="*/ 0 w 2956330"/>
                <a:gd name="connsiteY38" fmla="*/ 742520 h 742520"/>
                <a:gd name="connsiteX0" fmla="*/ 0 w 2956330"/>
                <a:gd name="connsiteY0" fmla="*/ 742520 h 742520"/>
                <a:gd name="connsiteX1" fmla="*/ 137503 w 2956330"/>
                <a:gd name="connsiteY1" fmla="*/ 563765 h 742520"/>
                <a:gd name="connsiteX2" fmla="*/ 137503 w 2956330"/>
                <a:gd name="connsiteY2" fmla="*/ 508764 h 742520"/>
                <a:gd name="connsiteX3" fmla="*/ 165004 w 2956330"/>
                <a:gd name="connsiteY3" fmla="*/ 440012 h 742520"/>
                <a:gd name="connsiteX4" fmla="*/ 213130 w 2956330"/>
                <a:gd name="connsiteY4" fmla="*/ 330009 h 742520"/>
                <a:gd name="connsiteX5" fmla="*/ 275007 w 2956330"/>
                <a:gd name="connsiteY5" fmla="*/ 220006 h 742520"/>
                <a:gd name="connsiteX6" fmla="*/ 350634 w 2956330"/>
                <a:gd name="connsiteY6" fmla="*/ 178755 h 742520"/>
                <a:gd name="connsiteX7" fmla="*/ 364385 w 2956330"/>
                <a:gd name="connsiteY7" fmla="*/ 137504 h 742520"/>
                <a:gd name="connsiteX8" fmla="*/ 460637 w 2956330"/>
                <a:gd name="connsiteY8" fmla="*/ 61877 h 742520"/>
                <a:gd name="connsiteX9" fmla="*/ 515639 w 2956330"/>
                <a:gd name="connsiteY9" fmla="*/ 110003 h 742520"/>
                <a:gd name="connsiteX10" fmla="*/ 591266 w 2956330"/>
                <a:gd name="connsiteY10" fmla="*/ 61877 h 742520"/>
                <a:gd name="connsiteX11" fmla="*/ 639392 w 2956330"/>
                <a:gd name="connsiteY11" fmla="*/ 41251 h 742520"/>
                <a:gd name="connsiteX12" fmla="*/ 687518 w 2956330"/>
                <a:gd name="connsiteY12" fmla="*/ 41251 h 742520"/>
                <a:gd name="connsiteX13" fmla="*/ 721894 w 2956330"/>
                <a:gd name="connsiteY13" fmla="*/ 103128 h 742520"/>
                <a:gd name="connsiteX14" fmla="*/ 921275 w 2956330"/>
                <a:gd name="connsiteY14" fmla="*/ 61877 h 742520"/>
                <a:gd name="connsiteX15" fmla="*/ 941900 w 2956330"/>
                <a:gd name="connsiteY15" fmla="*/ 192505 h 742520"/>
                <a:gd name="connsiteX16" fmla="*/ 983152 w 2956330"/>
                <a:gd name="connsiteY16" fmla="*/ 240631 h 742520"/>
                <a:gd name="connsiteX17" fmla="*/ 1141281 w 2956330"/>
                <a:gd name="connsiteY17" fmla="*/ 199380 h 742520"/>
                <a:gd name="connsiteX18" fmla="*/ 1278785 w 2956330"/>
                <a:gd name="connsiteY18" fmla="*/ 144379 h 742520"/>
                <a:gd name="connsiteX19" fmla="*/ 1292535 w 2956330"/>
                <a:gd name="connsiteY19" fmla="*/ 220006 h 742520"/>
                <a:gd name="connsiteX20" fmla="*/ 1278785 w 2956330"/>
                <a:gd name="connsiteY20" fmla="*/ 336884 h 742520"/>
                <a:gd name="connsiteX21" fmla="*/ 1285660 w 2956330"/>
                <a:gd name="connsiteY21" fmla="*/ 426262 h 742520"/>
                <a:gd name="connsiteX22" fmla="*/ 1388788 w 2956330"/>
                <a:gd name="connsiteY22" fmla="*/ 625642 h 742520"/>
                <a:gd name="connsiteX23" fmla="*/ 1725672 w 2956330"/>
                <a:gd name="connsiteY23" fmla="*/ 611892 h 742520"/>
                <a:gd name="connsiteX24" fmla="*/ 1725672 w 2956330"/>
                <a:gd name="connsiteY24" fmla="*/ 550015 h 742520"/>
                <a:gd name="connsiteX25" fmla="*/ 1746297 w 2956330"/>
                <a:gd name="connsiteY25" fmla="*/ 467513 h 742520"/>
                <a:gd name="connsiteX26" fmla="*/ 1828800 w 2956330"/>
                <a:gd name="connsiteY26" fmla="*/ 240631 h 742520"/>
                <a:gd name="connsiteX27" fmla="*/ 2062556 w 2956330"/>
                <a:gd name="connsiteY27" fmla="*/ 0 h 742520"/>
                <a:gd name="connsiteX28" fmla="*/ 2145058 w 2956330"/>
                <a:gd name="connsiteY28" fmla="*/ 137504 h 742520"/>
                <a:gd name="connsiteX29" fmla="*/ 2365064 w 2956330"/>
                <a:gd name="connsiteY29" fmla="*/ 55001 h 742520"/>
                <a:gd name="connsiteX30" fmla="*/ 2447567 w 2956330"/>
                <a:gd name="connsiteY30" fmla="*/ 144379 h 742520"/>
                <a:gd name="connsiteX31" fmla="*/ 2571320 w 2956330"/>
                <a:gd name="connsiteY31" fmla="*/ 171880 h 742520"/>
                <a:gd name="connsiteX32" fmla="*/ 2688198 w 2956330"/>
                <a:gd name="connsiteY32" fmla="*/ 302508 h 742520"/>
                <a:gd name="connsiteX33" fmla="*/ 2763825 w 2956330"/>
                <a:gd name="connsiteY33" fmla="*/ 433137 h 742520"/>
                <a:gd name="connsiteX34" fmla="*/ 2853203 w 2956330"/>
                <a:gd name="connsiteY34" fmla="*/ 474388 h 742520"/>
                <a:gd name="connsiteX35" fmla="*/ 2887579 w 2956330"/>
                <a:gd name="connsiteY35" fmla="*/ 598141 h 742520"/>
                <a:gd name="connsiteX36" fmla="*/ 2894454 w 2956330"/>
                <a:gd name="connsiteY36" fmla="*/ 687519 h 742520"/>
                <a:gd name="connsiteX37" fmla="*/ 2956330 w 2956330"/>
                <a:gd name="connsiteY37" fmla="*/ 742520 h 742520"/>
                <a:gd name="connsiteX38" fmla="*/ 0 w 2956330"/>
                <a:gd name="connsiteY38" fmla="*/ 742520 h 742520"/>
                <a:gd name="connsiteX0" fmla="*/ 0 w 2956330"/>
                <a:gd name="connsiteY0" fmla="*/ 742520 h 742520"/>
                <a:gd name="connsiteX1" fmla="*/ 137503 w 2956330"/>
                <a:gd name="connsiteY1" fmla="*/ 563765 h 742520"/>
                <a:gd name="connsiteX2" fmla="*/ 137503 w 2956330"/>
                <a:gd name="connsiteY2" fmla="*/ 508764 h 742520"/>
                <a:gd name="connsiteX3" fmla="*/ 165004 w 2956330"/>
                <a:gd name="connsiteY3" fmla="*/ 440012 h 742520"/>
                <a:gd name="connsiteX4" fmla="*/ 213130 w 2956330"/>
                <a:gd name="connsiteY4" fmla="*/ 330009 h 742520"/>
                <a:gd name="connsiteX5" fmla="*/ 275007 w 2956330"/>
                <a:gd name="connsiteY5" fmla="*/ 220006 h 742520"/>
                <a:gd name="connsiteX6" fmla="*/ 350634 w 2956330"/>
                <a:gd name="connsiteY6" fmla="*/ 178755 h 742520"/>
                <a:gd name="connsiteX7" fmla="*/ 364385 w 2956330"/>
                <a:gd name="connsiteY7" fmla="*/ 137504 h 742520"/>
                <a:gd name="connsiteX8" fmla="*/ 460637 w 2956330"/>
                <a:gd name="connsiteY8" fmla="*/ 61877 h 742520"/>
                <a:gd name="connsiteX9" fmla="*/ 515639 w 2956330"/>
                <a:gd name="connsiteY9" fmla="*/ 110003 h 742520"/>
                <a:gd name="connsiteX10" fmla="*/ 591266 w 2956330"/>
                <a:gd name="connsiteY10" fmla="*/ 61877 h 742520"/>
                <a:gd name="connsiteX11" fmla="*/ 639392 w 2956330"/>
                <a:gd name="connsiteY11" fmla="*/ 41251 h 742520"/>
                <a:gd name="connsiteX12" fmla="*/ 687518 w 2956330"/>
                <a:gd name="connsiteY12" fmla="*/ 41251 h 742520"/>
                <a:gd name="connsiteX13" fmla="*/ 721894 w 2956330"/>
                <a:gd name="connsiteY13" fmla="*/ 103128 h 742520"/>
                <a:gd name="connsiteX14" fmla="*/ 921275 w 2956330"/>
                <a:gd name="connsiteY14" fmla="*/ 61877 h 742520"/>
                <a:gd name="connsiteX15" fmla="*/ 941900 w 2956330"/>
                <a:gd name="connsiteY15" fmla="*/ 192505 h 742520"/>
                <a:gd name="connsiteX16" fmla="*/ 983152 w 2956330"/>
                <a:gd name="connsiteY16" fmla="*/ 240631 h 742520"/>
                <a:gd name="connsiteX17" fmla="*/ 1141281 w 2956330"/>
                <a:gd name="connsiteY17" fmla="*/ 199380 h 742520"/>
                <a:gd name="connsiteX18" fmla="*/ 1265035 w 2956330"/>
                <a:gd name="connsiteY18" fmla="*/ 137503 h 742520"/>
                <a:gd name="connsiteX19" fmla="*/ 1292535 w 2956330"/>
                <a:gd name="connsiteY19" fmla="*/ 220006 h 742520"/>
                <a:gd name="connsiteX20" fmla="*/ 1278785 w 2956330"/>
                <a:gd name="connsiteY20" fmla="*/ 336884 h 742520"/>
                <a:gd name="connsiteX21" fmla="*/ 1285660 w 2956330"/>
                <a:gd name="connsiteY21" fmla="*/ 426262 h 742520"/>
                <a:gd name="connsiteX22" fmla="*/ 1388788 w 2956330"/>
                <a:gd name="connsiteY22" fmla="*/ 625642 h 742520"/>
                <a:gd name="connsiteX23" fmla="*/ 1725672 w 2956330"/>
                <a:gd name="connsiteY23" fmla="*/ 611892 h 742520"/>
                <a:gd name="connsiteX24" fmla="*/ 1725672 w 2956330"/>
                <a:gd name="connsiteY24" fmla="*/ 550015 h 742520"/>
                <a:gd name="connsiteX25" fmla="*/ 1746297 w 2956330"/>
                <a:gd name="connsiteY25" fmla="*/ 467513 h 742520"/>
                <a:gd name="connsiteX26" fmla="*/ 1828800 w 2956330"/>
                <a:gd name="connsiteY26" fmla="*/ 240631 h 742520"/>
                <a:gd name="connsiteX27" fmla="*/ 2062556 w 2956330"/>
                <a:gd name="connsiteY27" fmla="*/ 0 h 742520"/>
                <a:gd name="connsiteX28" fmla="*/ 2145058 w 2956330"/>
                <a:gd name="connsiteY28" fmla="*/ 137504 h 742520"/>
                <a:gd name="connsiteX29" fmla="*/ 2365064 w 2956330"/>
                <a:gd name="connsiteY29" fmla="*/ 55001 h 742520"/>
                <a:gd name="connsiteX30" fmla="*/ 2447567 w 2956330"/>
                <a:gd name="connsiteY30" fmla="*/ 144379 h 742520"/>
                <a:gd name="connsiteX31" fmla="*/ 2571320 w 2956330"/>
                <a:gd name="connsiteY31" fmla="*/ 171880 h 742520"/>
                <a:gd name="connsiteX32" fmla="*/ 2688198 w 2956330"/>
                <a:gd name="connsiteY32" fmla="*/ 302508 h 742520"/>
                <a:gd name="connsiteX33" fmla="*/ 2763825 w 2956330"/>
                <a:gd name="connsiteY33" fmla="*/ 433137 h 742520"/>
                <a:gd name="connsiteX34" fmla="*/ 2853203 w 2956330"/>
                <a:gd name="connsiteY34" fmla="*/ 474388 h 742520"/>
                <a:gd name="connsiteX35" fmla="*/ 2887579 w 2956330"/>
                <a:gd name="connsiteY35" fmla="*/ 598141 h 742520"/>
                <a:gd name="connsiteX36" fmla="*/ 2894454 w 2956330"/>
                <a:gd name="connsiteY36" fmla="*/ 687519 h 742520"/>
                <a:gd name="connsiteX37" fmla="*/ 2956330 w 2956330"/>
                <a:gd name="connsiteY37" fmla="*/ 742520 h 742520"/>
                <a:gd name="connsiteX38" fmla="*/ 0 w 2956330"/>
                <a:gd name="connsiteY38" fmla="*/ 742520 h 742520"/>
                <a:gd name="connsiteX0" fmla="*/ 0 w 2956330"/>
                <a:gd name="connsiteY0" fmla="*/ 742520 h 742520"/>
                <a:gd name="connsiteX1" fmla="*/ 137503 w 2956330"/>
                <a:gd name="connsiteY1" fmla="*/ 563765 h 742520"/>
                <a:gd name="connsiteX2" fmla="*/ 137503 w 2956330"/>
                <a:gd name="connsiteY2" fmla="*/ 508764 h 742520"/>
                <a:gd name="connsiteX3" fmla="*/ 165004 w 2956330"/>
                <a:gd name="connsiteY3" fmla="*/ 440012 h 742520"/>
                <a:gd name="connsiteX4" fmla="*/ 213130 w 2956330"/>
                <a:gd name="connsiteY4" fmla="*/ 330009 h 742520"/>
                <a:gd name="connsiteX5" fmla="*/ 275007 w 2956330"/>
                <a:gd name="connsiteY5" fmla="*/ 220006 h 742520"/>
                <a:gd name="connsiteX6" fmla="*/ 350634 w 2956330"/>
                <a:gd name="connsiteY6" fmla="*/ 178755 h 742520"/>
                <a:gd name="connsiteX7" fmla="*/ 364385 w 2956330"/>
                <a:gd name="connsiteY7" fmla="*/ 137504 h 742520"/>
                <a:gd name="connsiteX8" fmla="*/ 460637 w 2956330"/>
                <a:gd name="connsiteY8" fmla="*/ 61877 h 742520"/>
                <a:gd name="connsiteX9" fmla="*/ 515639 w 2956330"/>
                <a:gd name="connsiteY9" fmla="*/ 110003 h 742520"/>
                <a:gd name="connsiteX10" fmla="*/ 591266 w 2956330"/>
                <a:gd name="connsiteY10" fmla="*/ 61877 h 742520"/>
                <a:gd name="connsiteX11" fmla="*/ 639392 w 2956330"/>
                <a:gd name="connsiteY11" fmla="*/ 41251 h 742520"/>
                <a:gd name="connsiteX12" fmla="*/ 687518 w 2956330"/>
                <a:gd name="connsiteY12" fmla="*/ 41251 h 742520"/>
                <a:gd name="connsiteX13" fmla="*/ 721894 w 2956330"/>
                <a:gd name="connsiteY13" fmla="*/ 103128 h 742520"/>
                <a:gd name="connsiteX14" fmla="*/ 921275 w 2956330"/>
                <a:gd name="connsiteY14" fmla="*/ 61877 h 742520"/>
                <a:gd name="connsiteX15" fmla="*/ 941900 w 2956330"/>
                <a:gd name="connsiteY15" fmla="*/ 192505 h 742520"/>
                <a:gd name="connsiteX16" fmla="*/ 983152 w 2956330"/>
                <a:gd name="connsiteY16" fmla="*/ 240631 h 742520"/>
                <a:gd name="connsiteX17" fmla="*/ 1141281 w 2956330"/>
                <a:gd name="connsiteY17" fmla="*/ 199380 h 742520"/>
                <a:gd name="connsiteX18" fmla="*/ 1265035 w 2956330"/>
                <a:gd name="connsiteY18" fmla="*/ 137503 h 742520"/>
                <a:gd name="connsiteX19" fmla="*/ 1265034 w 2956330"/>
                <a:gd name="connsiteY19" fmla="*/ 213131 h 742520"/>
                <a:gd name="connsiteX20" fmla="*/ 1278785 w 2956330"/>
                <a:gd name="connsiteY20" fmla="*/ 336884 h 742520"/>
                <a:gd name="connsiteX21" fmla="*/ 1285660 w 2956330"/>
                <a:gd name="connsiteY21" fmla="*/ 426262 h 742520"/>
                <a:gd name="connsiteX22" fmla="*/ 1388788 w 2956330"/>
                <a:gd name="connsiteY22" fmla="*/ 625642 h 742520"/>
                <a:gd name="connsiteX23" fmla="*/ 1725672 w 2956330"/>
                <a:gd name="connsiteY23" fmla="*/ 611892 h 742520"/>
                <a:gd name="connsiteX24" fmla="*/ 1725672 w 2956330"/>
                <a:gd name="connsiteY24" fmla="*/ 550015 h 742520"/>
                <a:gd name="connsiteX25" fmla="*/ 1746297 w 2956330"/>
                <a:gd name="connsiteY25" fmla="*/ 467513 h 742520"/>
                <a:gd name="connsiteX26" fmla="*/ 1828800 w 2956330"/>
                <a:gd name="connsiteY26" fmla="*/ 240631 h 742520"/>
                <a:gd name="connsiteX27" fmla="*/ 2062556 w 2956330"/>
                <a:gd name="connsiteY27" fmla="*/ 0 h 742520"/>
                <a:gd name="connsiteX28" fmla="*/ 2145058 w 2956330"/>
                <a:gd name="connsiteY28" fmla="*/ 137504 h 742520"/>
                <a:gd name="connsiteX29" fmla="*/ 2365064 w 2956330"/>
                <a:gd name="connsiteY29" fmla="*/ 55001 h 742520"/>
                <a:gd name="connsiteX30" fmla="*/ 2447567 w 2956330"/>
                <a:gd name="connsiteY30" fmla="*/ 144379 h 742520"/>
                <a:gd name="connsiteX31" fmla="*/ 2571320 w 2956330"/>
                <a:gd name="connsiteY31" fmla="*/ 171880 h 742520"/>
                <a:gd name="connsiteX32" fmla="*/ 2688198 w 2956330"/>
                <a:gd name="connsiteY32" fmla="*/ 302508 h 742520"/>
                <a:gd name="connsiteX33" fmla="*/ 2763825 w 2956330"/>
                <a:gd name="connsiteY33" fmla="*/ 433137 h 742520"/>
                <a:gd name="connsiteX34" fmla="*/ 2853203 w 2956330"/>
                <a:gd name="connsiteY34" fmla="*/ 474388 h 742520"/>
                <a:gd name="connsiteX35" fmla="*/ 2887579 w 2956330"/>
                <a:gd name="connsiteY35" fmla="*/ 598141 h 742520"/>
                <a:gd name="connsiteX36" fmla="*/ 2894454 w 2956330"/>
                <a:gd name="connsiteY36" fmla="*/ 687519 h 742520"/>
                <a:gd name="connsiteX37" fmla="*/ 2956330 w 2956330"/>
                <a:gd name="connsiteY37" fmla="*/ 742520 h 742520"/>
                <a:gd name="connsiteX38" fmla="*/ 0 w 2956330"/>
                <a:gd name="connsiteY38" fmla="*/ 742520 h 742520"/>
                <a:gd name="connsiteX0" fmla="*/ 0 w 2956330"/>
                <a:gd name="connsiteY0" fmla="*/ 742520 h 742520"/>
                <a:gd name="connsiteX1" fmla="*/ 137503 w 2956330"/>
                <a:gd name="connsiteY1" fmla="*/ 563765 h 742520"/>
                <a:gd name="connsiteX2" fmla="*/ 137503 w 2956330"/>
                <a:gd name="connsiteY2" fmla="*/ 508764 h 742520"/>
                <a:gd name="connsiteX3" fmla="*/ 165004 w 2956330"/>
                <a:gd name="connsiteY3" fmla="*/ 440012 h 742520"/>
                <a:gd name="connsiteX4" fmla="*/ 213130 w 2956330"/>
                <a:gd name="connsiteY4" fmla="*/ 330009 h 742520"/>
                <a:gd name="connsiteX5" fmla="*/ 275007 w 2956330"/>
                <a:gd name="connsiteY5" fmla="*/ 220006 h 742520"/>
                <a:gd name="connsiteX6" fmla="*/ 350634 w 2956330"/>
                <a:gd name="connsiteY6" fmla="*/ 178755 h 742520"/>
                <a:gd name="connsiteX7" fmla="*/ 364385 w 2956330"/>
                <a:gd name="connsiteY7" fmla="*/ 137504 h 742520"/>
                <a:gd name="connsiteX8" fmla="*/ 460637 w 2956330"/>
                <a:gd name="connsiteY8" fmla="*/ 61877 h 742520"/>
                <a:gd name="connsiteX9" fmla="*/ 515639 w 2956330"/>
                <a:gd name="connsiteY9" fmla="*/ 110003 h 742520"/>
                <a:gd name="connsiteX10" fmla="*/ 591266 w 2956330"/>
                <a:gd name="connsiteY10" fmla="*/ 61877 h 742520"/>
                <a:gd name="connsiteX11" fmla="*/ 639392 w 2956330"/>
                <a:gd name="connsiteY11" fmla="*/ 41251 h 742520"/>
                <a:gd name="connsiteX12" fmla="*/ 687518 w 2956330"/>
                <a:gd name="connsiteY12" fmla="*/ 41251 h 742520"/>
                <a:gd name="connsiteX13" fmla="*/ 721894 w 2956330"/>
                <a:gd name="connsiteY13" fmla="*/ 103128 h 742520"/>
                <a:gd name="connsiteX14" fmla="*/ 921275 w 2956330"/>
                <a:gd name="connsiteY14" fmla="*/ 61877 h 742520"/>
                <a:gd name="connsiteX15" fmla="*/ 941900 w 2956330"/>
                <a:gd name="connsiteY15" fmla="*/ 192505 h 742520"/>
                <a:gd name="connsiteX16" fmla="*/ 976276 w 2956330"/>
                <a:gd name="connsiteY16" fmla="*/ 206255 h 742520"/>
                <a:gd name="connsiteX17" fmla="*/ 1141281 w 2956330"/>
                <a:gd name="connsiteY17" fmla="*/ 199380 h 742520"/>
                <a:gd name="connsiteX18" fmla="*/ 1265035 w 2956330"/>
                <a:gd name="connsiteY18" fmla="*/ 137503 h 742520"/>
                <a:gd name="connsiteX19" fmla="*/ 1265034 w 2956330"/>
                <a:gd name="connsiteY19" fmla="*/ 213131 h 742520"/>
                <a:gd name="connsiteX20" fmla="*/ 1278785 w 2956330"/>
                <a:gd name="connsiteY20" fmla="*/ 336884 h 742520"/>
                <a:gd name="connsiteX21" fmla="*/ 1285660 w 2956330"/>
                <a:gd name="connsiteY21" fmla="*/ 426262 h 742520"/>
                <a:gd name="connsiteX22" fmla="*/ 1388788 w 2956330"/>
                <a:gd name="connsiteY22" fmla="*/ 625642 h 742520"/>
                <a:gd name="connsiteX23" fmla="*/ 1725672 w 2956330"/>
                <a:gd name="connsiteY23" fmla="*/ 611892 h 742520"/>
                <a:gd name="connsiteX24" fmla="*/ 1725672 w 2956330"/>
                <a:gd name="connsiteY24" fmla="*/ 550015 h 742520"/>
                <a:gd name="connsiteX25" fmla="*/ 1746297 w 2956330"/>
                <a:gd name="connsiteY25" fmla="*/ 467513 h 742520"/>
                <a:gd name="connsiteX26" fmla="*/ 1828800 w 2956330"/>
                <a:gd name="connsiteY26" fmla="*/ 240631 h 742520"/>
                <a:gd name="connsiteX27" fmla="*/ 2062556 w 2956330"/>
                <a:gd name="connsiteY27" fmla="*/ 0 h 742520"/>
                <a:gd name="connsiteX28" fmla="*/ 2145058 w 2956330"/>
                <a:gd name="connsiteY28" fmla="*/ 137504 h 742520"/>
                <a:gd name="connsiteX29" fmla="*/ 2365064 w 2956330"/>
                <a:gd name="connsiteY29" fmla="*/ 55001 h 742520"/>
                <a:gd name="connsiteX30" fmla="*/ 2447567 w 2956330"/>
                <a:gd name="connsiteY30" fmla="*/ 144379 h 742520"/>
                <a:gd name="connsiteX31" fmla="*/ 2571320 w 2956330"/>
                <a:gd name="connsiteY31" fmla="*/ 171880 h 742520"/>
                <a:gd name="connsiteX32" fmla="*/ 2688198 w 2956330"/>
                <a:gd name="connsiteY32" fmla="*/ 302508 h 742520"/>
                <a:gd name="connsiteX33" fmla="*/ 2763825 w 2956330"/>
                <a:gd name="connsiteY33" fmla="*/ 433137 h 742520"/>
                <a:gd name="connsiteX34" fmla="*/ 2853203 w 2956330"/>
                <a:gd name="connsiteY34" fmla="*/ 474388 h 742520"/>
                <a:gd name="connsiteX35" fmla="*/ 2887579 w 2956330"/>
                <a:gd name="connsiteY35" fmla="*/ 598141 h 742520"/>
                <a:gd name="connsiteX36" fmla="*/ 2894454 w 2956330"/>
                <a:gd name="connsiteY36" fmla="*/ 687519 h 742520"/>
                <a:gd name="connsiteX37" fmla="*/ 2956330 w 2956330"/>
                <a:gd name="connsiteY37" fmla="*/ 742520 h 742520"/>
                <a:gd name="connsiteX38" fmla="*/ 0 w 2956330"/>
                <a:gd name="connsiteY38" fmla="*/ 742520 h 742520"/>
                <a:gd name="connsiteX0" fmla="*/ 0 w 2956330"/>
                <a:gd name="connsiteY0" fmla="*/ 742520 h 742520"/>
                <a:gd name="connsiteX1" fmla="*/ 137503 w 2956330"/>
                <a:gd name="connsiteY1" fmla="*/ 563765 h 742520"/>
                <a:gd name="connsiteX2" fmla="*/ 137503 w 2956330"/>
                <a:gd name="connsiteY2" fmla="*/ 508764 h 742520"/>
                <a:gd name="connsiteX3" fmla="*/ 165004 w 2956330"/>
                <a:gd name="connsiteY3" fmla="*/ 440012 h 742520"/>
                <a:gd name="connsiteX4" fmla="*/ 213130 w 2956330"/>
                <a:gd name="connsiteY4" fmla="*/ 330009 h 742520"/>
                <a:gd name="connsiteX5" fmla="*/ 275007 w 2956330"/>
                <a:gd name="connsiteY5" fmla="*/ 220006 h 742520"/>
                <a:gd name="connsiteX6" fmla="*/ 350634 w 2956330"/>
                <a:gd name="connsiteY6" fmla="*/ 178755 h 742520"/>
                <a:gd name="connsiteX7" fmla="*/ 364385 w 2956330"/>
                <a:gd name="connsiteY7" fmla="*/ 137504 h 742520"/>
                <a:gd name="connsiteX8" fmla="*/ 460637 w 2956330"/>
                <a:gd name="connsiteY8" fmla="*/ 61877 h 742520"/>
                <a:gd name="connsiteX9" fmla="*/ 515639 w 2956330"/>
                <a:gd name="connsiteY9" fmla="*/ 110003 h 742520"/>
                <a:gd name="connsiteX10" fmla="*/ 591266 w 2956330"/>
                <a:gd name="connsiteY10" fmla="*/ 61877 h 742520"/>
                <a:gd name="connsiteX11" fmla="*/ 639392 w 2956330"/>
                <a:gd name="connsiteY11" fmla="*/ 41251 h 742520"/>
                <a:gd name="connsiteX12" fmla="*/ 687518 w 2956330"/>
                <a:gd name="connsiteY12" fmla="*/ 41251 h 742520"/>
                <a:gd name="connsiteX13" fmla="*/ 721894 w 2956330"/>
                <a:gd name="connsiteY13" fmla="*/ 103128 h 742520"/>
                <a:gd name="connsiteX14" fmla="*/ 921275 w 2956330"/>
                <a:gd name="connsiteY14" fmla="*/ 61877 h 742520"/>
                <a:gd name="connsiteX15" fmla="*/ 941900 w 2956330"/>
                <a:gd name="connsiteY15" fmla="*/ 192505 h 742520"/>
                <a:gd name="connsiteX16" fmla="*/ 976276 w 2956330"/>
                <a:gd name="connsiteY16" fmla="*/ 206255 h 742520"/>
                <a:gd name="connsiteX17" fmla="*/ 1141281 w 2956330"/>
                <a:gd name="connsiteY17" fmla="*/ 199380 h 742520"/>
                <a:gd name="connsiteX18" fmla="*/ 1251285 w 2956330"/>
                <a:gd name="connsiteY18" fmla="*/ 137503 h 742520"/>
                <a:gd name="connsiteX19" fmla="*/ 1265034 w 2956330"/>
                <a:gd name="connsiteY19" fmla="*/ 213131 h 742520"/>
                <a:gd name="connsiteX20" fmla="*/ 1278785 w 2956330"/>
                <a:gd name="connsiteY20" fmla="*/ 336884 h 742520"/>
                <a:gd name="connsiteX21" fmla="*/ 1285660 w 2956330"/>
                <a:gd name="connsiteY21" fmla="*/ 426262 h 742520"/>
                <a:gd name="connsiteX22" fmla="*/ 1388788 w 2956330"/>
                <a:gd name="connsiteY22" fmla="*/ 625642 h 742520"/>
                <a:gd name="connsiteX23" fmla="*/ 1725672 w 2956330"/>
                <a:gd name="connsiteY23" fmla="*/ 611892 h 742520"/>
                <a:gd name="connsiteX24" fmla="*/ 1725672 w 2956330"/>
                <a:gd name="connsiteY24" fmla="*/ 550015 h 742520"/>
                <a:gd name="connsiteX25" fmla="*/ 1746297 w 2956330"/>
                <a:gd name="connsiteY25" fmla="*/ 467513 h 742520"/>
                <a:gd name="connsiteX26" fmla="*/ 1828800 w 2956330"/>
                <a:gd name="connsiteY26" fmla="*/ 240631 h 742520"/>
                <a:gd name="connsiteX27" fmla="*/ 2062556 w 2956330"/>
                <a:gd name="connsiteY27" fmla="*/ 0 h 742520"/>
                <a:gd name="connsiteX28" fmla="*/ 2145058 w 2956330"/>
                <a:gd name="connsiteY28" fmla="*/ 137504 h 742520"/>
                <a:gd name="connsiteX29" fmla="*/ 2365064 w 2956330"/>
                <a:gd name="connsiteY29" fmla="*/ 55001 h 742520"/>
                <a:gd name="connsiteX30" fmla="*/ 2447567 w 2956330"/>
                <a:gd name="connsiteY30" fmla="*/ 144379 h 742520"/>
                <a:gd name="connsiteX31" fmla="*/ 2571320 w 2956330"/>
                <a:gd name="connsiteY31" fmla="*/ 171880 h 742520"/>
                <a:gd name="connsiteX32" fmla="*/ 2688198 w 2956330"/>
                <a:gd name="connsiteY32" fmla="*/ 302508 h 742520"/>
                <a:gd name="connsiteX33" fmla="*/ 2763825 w 2956330"/>
                <a:gd name="connsiteY33" fmla="*/ 433137 h 742520"/>
                <a:gd name="connsiteX34" fmla="*/ 2853203 w 2956330"/>
                <a:gd name="connsiteY34" fmla="*/ 474388 h 742520"/>
                <a:gd name="connsiteX35" fmla="*/ 2887579 w 2956330"/>
                <a:gd name="connsiteY35" fmla="*/ 598141 h 742520"/>
                <a:gd name="connsiteX36" fmla="*/ 2894454 w 2956330"/>
                <a:gd name="connsiteY36" fmla="*/ 687519 h 742520"/>
                <a:gd name="connsiteX37" fmla="*/ 2956330 w 2956330"/>
                <a:gd name="connsiteY37" fmla="*/ 742520 h 742520"/>
                <a:gd name="connsiteX38" fmla="*/ 0 w 2956330"/>
                <a:gd name="connsiteY38" fmla="*/ 742520 h 742520"/>
                <a:gd name="connsiteX0" fmla="*/ 0 w 2956330"/>
                <a:gd name="connsiteY0" fmla="*/ 742520 h 742520"/>
                <a:gd name="connsiteX1" fmla="*/ 137503 w 2956330"/>
                <a:gd name="connsiteY1" fmla="*/ 563765 h 742520"/>
                <a:gd name="connsiteX2" fmla="*/ 137503 w 2956330"/>
                <a:gd name="connsiteY2" fmla="*/ 508764 h 742520"/>
                <a:gd name="connsiteX3" fmla="*/ 165004 w 2956330"/>
                <a:gd name="connsiteY3" fmla="*/ 440012 h 742520"/>
                <a:gd name="connsiteX4" fmla="*/ 213130 w 2956330"/>
                <a:gd name="connsiteY4" fmla="*/ 330009 h 742520"/>
                <a:gd name="connsiteX5" fmla="*/ 275007 w 2956330"/>
                <a:gd name="connsiteY5" fmla="*/ 220006 h 742520"/>
                <a:gd name="connsiteX6" fmla="*/ 350634 w 2956330"/>
                <a:gd name="connsiteY6" fmla="*/ 178755 h 742520"/>
                <a:gd name="connsiteX7" fmla="*/ 364385 w 2956330"/>
                <a:gd name="connsiteY7" fmla="*/ 137504 h 742520"/>
                <a:gd name="connsiteX8" fmla="*/ 460637 w 2956330"/>
                <a:gd name="connsiteY8" fmla="*/ 61877 h 742520"/>
                <a:gd name="connsiteX9" fmla="*/ 515639 w 2956330"/>
                <a:gd name="connsiteY9" fmla="*/ 110003 h 742520"/>
                <a:gd name="connsiteX10" fmla="*/ 591266 w 2956330"/>
                <a:gd name="connsiteY10" fmla="*/ 61877 h 742520"/>
                <a:gd name="connsiteX11" fmla="*/ 639392 w 2956330"/>
                <a:gd name="connsiteY11" fmla="*/ 41251 h 742520"/>
                <a:gd name="connsiteX12" fmla="*/ 687518 w 2956330"/>
                <a:gd name="connsiteY12" fmla="*/ 41251 h 742520"/>
                <a:gd name="connsiteX13" fmla="*/ 721894 w 2956330"/>
                <a:gd name="connsiteY13" fmla="*/ 103128 h 742520"/>
                <a:gd name="connsiteX14" fmla="*/ 921275 w 2956330"/>
                <a:gd name="connsiteY14" fmla="*/ 61877 h 742520"/>
                <a:gd name="connsiteX15" fmla="*/ 941900 w 2956330"/>
                <a:gd name="connsiteY15" fmla="*/ 192505 h 742520"/>
                <a:gd name="connsiteX16" fmla="*/ 976276 w 2956330"/>
                <a:gd name="connsiteY16" fmla="*/ 206255 h 742520"/>
                <a:gd name="connsiteX17" fmla="*/ 1141281 w 2956330"/>
                <a:gd name="connsiteY17" fmla="*/ 199380 h 742520"/>
                <a:gd name="connsiteX18" fmla="*/ 1251285 w 2956330"/>
                <a:gd name="connsiteY18" fmla="*/ 137503 h 742520"/>
                <a:gd name="connsiteX19" fmla="*/ 1265034 w 2956330"/>
                <a:gd name="connsiteY19" fmla="*/ 213131 h 742520"/>
                <a:gd name="connsiteX20" fmla="*/ 1278785 w 2956330"/>
                <a:gd name="connsiteY20" fmla="*/ 336884 h 742520"/>
                <a:gd name="connsiteX21" fmla="*/ 1285660 w 2956330"/>
                <a:gd name="connsiteY21" fmla="*/ 426262 h 742520"/>
                <a:gd name="connsiteX22" fmla="*/ 1388788 w 2956330"/>
                <a:gd name="connsiteY22" fmla="*/ 467513 h 742520"/>
                <a:gd name="connsiteX23" fmla="*/ 1725672 w 2956330"/>
                <a:gd name="connsiteY23" fmla="*/ 611892 h 742520"/>
                <a:gd name="connsiteX24" fmla="*/ 1725672 w 2956330"/>
                <a:gd name="connsiteY24" fmla="*/ 550015 h 742520"/>
                <a:gd name="connsiteX25" fmla="*/ 1746297 w 2956330"/>
                <a:gd name="connsiteY25" fmla="*/ 467513 h 742520"/>
                <a:gd name="connsiteX26" fmla="*/ 1828800 w 2956330"/>
                <a:gd name="connsiteY26" fmla="*/ 240631 h 742520"/>
                <a:gd name="connsiteX27" fmla="*/ 2062556 w 2956330"/>
                <a:gd name="connsiteY27" fmla="*/ 0 h 742520"/>
                <a:gd name="connsiteX28" fmla="*/ 2145058 w 2956330"/>
                <a:gd name="connsiteY28" fmla="*/ 137504 h 742520"/>
                <a:gd name="connsiteX29" fmla="*/ 2365064 w 2956330"/>
                <a:gd name="connsiteY29" fmla="*/ 55001 h 742520"/>
                <a:gd name="connsiteX30" fmla="*/ 2447567 w 2956330"/>
                <a:gd name="connsiteY30" fmla="*/ 144379 h 742520"/>
                <a:gd name="connsiteX31" fmla="*/ 2571320 w 2956330"/>
                <a:gd name="connsiteY31" fmla="*/ 171880 h 742520"/>
                <a:gd name="connsiteX32" fmla="*/ 2688198 w 2956330"/>
                <a:gd name="connsiteY32" fmla="*/ 302508 h 742520"/>
                <a:gd name="connsiteX33" fmla="*/ 2763825 w 2956330"/>
                <a:gd name="connsiteY33" fmla="*/ 433137 h 742520"/>
                <a:gd name="connsiteX34" fmla="*/ 2853203 w 2956330"/>
                <a:gd name="connsiteY34" fmla="*/ 474388 h 742520"/>
                <a:gd name="connsiteX35" fmla="*/ 2887579 w 2956330"/>
                <a:gd name="connsiteY35" fmla="*/ 598141 h 742520"/>
                <a:gd name="connsiteX36" fmla="*/ 2894454 w 2956330"/>
                <a:gd name="connsiteY36" fmla="*/ 687519 h 742520"/>
                <a:gd name="connsiteX37" fmla="*/ 2956330 w 2956330"/>
                <a:gd name="connsiteY37" fmla="*/ 742520 h 742520"/>
                <a:gd name="connsiteX38" fmla="*/ 0 w 2956330"/>
                <a:gd name="connsiteY38" fmla="*/ 742520 h 742520"/>
                <a:gd name="connsiteX0" fmla="*/ 0 w 2956330"/>
                <a:gd name="connsiteY0" fmla="*/ 742520 h 742520"/>
                <a:gd name="connsiteX1" fmla="*/ 137503 w 2956330"/>
                <a:gd name="connsiteY1" fmla="*/ 563765 h 742520"/>
                <a:gd name="connsiteX2" fmla="*/ 137503 w 2956330"/>
                <a:gd name="connsiteY2" fmla="*/ 508764 h 742520"/>
                <a:gd name="connsiteX3" fmla="*/ 165004 w 2956330"/>
                <a:gd name="connsiteY3" fmla="*/ 440012 h 742520"/>
                <a:gd name="connsiteX4" fmla="*/ 213130 w 2956330"/>
                <a:gd name="connsiteY4" fmla="*/ 330009 h 742520"/>
                <a:gd name="connsiteX5" fmla="*/ 275007 w 2956330"/>
                <a:gd name="connsiteY5" fmla="*/ 220006 h 742520"/>
                <a:gd name="connsiteX6" fmla="*/ 350634 w 2956330"/>
                <a:gd name="connsiteY6" fmla="*/ 178755 h 742520"/>
                <a:gd name="connsiteX7" fmla="*/ 364385 w 2956330"/>
                <a:gd name="connsiteY7" fmla="*/ 137504 h 742520"/>
                <a:gd name="connsiteX8" fmla="*/ 460637 w 2956330"/>
                <a:gd name="connsiteY8" fmla="*/ 61877 h 742520"/>
                <a:gd name="connsiteX9" fmla="*/ 515639 w 2956330"/>
                <a:gd name="connsiteY9" fmla="*/ 110003 h 742520"/>
                <a:gd name="connsiteX10" fmla="*/ 591266 w 2956330"/>
                <a:gd name="connsiteY10" fmla="*/ 61877 h 742520"/>
                <a:gd name="connsiteX11" fmla="*/ 639392 w 2956330"/>
                <a:gd name="connsiteY11" fmla="*/ 41251 h 742520"/>
                <a:gd name="connsiteX12" fmla="*/ 687518 w 2956330"/>
                <a:gd name="connsiteY12" fmla="*/ 41251 h 742520"/>
                <a:gd name="connsiteX13" fmla="*/ 721894 w 2956330"/>
                <a:gd name="connsiteY13" fmla="*/ 103128 h 742520"/>
                <a:gd name="connsiteX14" fmla="*/ 921275 w 2956330"/>
                <a:gd name="connsiteY14" fmla="*/ 61877 h 742520"/>
                <a:gd name="connsiteX15" fmla="*/ 941900 w 2956330"/>
                <a:gd name="connsiteY15" fmla="*/ 192505 h 742520"/>
                <a:gd name="connsiteX16" fmla="*/ 976276 w 2956330"/>
                <a:gd name="connsiteY16" fmla="*/ 206255 h 742520"/>
                <a:gd name="connsiteX17" fmla="*/ 1141281 w 2956330"/>
                <a:gd name="connsiteY17" fmla="*/ 199380 h 742520"/>
                <a:gd name="connsiteX18" fmla="*/ 1251285 w 2956330"/>
                <a:gd name="connsiteY18" fmla="*/ 137503 h 742520"/>
                <a:gd name="connsiteX19" fmla="*/ 1265034 w 2956330"/>
                <a:gd name="connsiteY19" fmla="*/ 213131 h 742520"/>
                <a:gd name="connsiteX20" fmla="*/ 1278785 w 2956330"/>
                <a:gd name="connsiteY20" fmla="*/ 336884 h 742520"/>
                <a:gd name="connsiteX21" fmla="*/ 1285660 w 2956330"/>
                <a:gd name="connsiteY21" fmla="*/ 426262 h 742520"/>
                <a:gd name="connsiteX22" fmla="*/ 1388788 w 2956330"/>
                <a:gd name="connsiteY22" fmla="*/ 467513 h 742520"/>
                <a:gd name="connsiteX23" fmla="*/ 1601919 w 2956330"/>
                <a:gd name="connsiteY23" fmla="*/ 488139 h 742520"/>
                <a:gd name="connsiteX24" fmla="*/ 1725672 w 2956330"/>
                <a:gd name="connsiteY24" fmla="*/ 550015 h 742520"/>
                <a:gd name="connsiteX25" fmla="*/ 1746297 w 2956330"/>
                <a:gd name="connsiteY25" fmla="*/ 467513 h 742520"/>
                <a:gd name="connsiteX26" fmla="*/ 1828800 w 2956330"/>
                <a:gd name="connsiteY26" fmla="*/ 240631 h 742520"/>
                <a:gd name="connsiteX27" fmla="*/ 2062556 w 2956330"/>
                <a:gd name="connsiteY27" fmla="*/ 0 h 742520"/>
                <a:gd name="connsiteX28" fmla="*/ 2145058 w 2956330"/>
                <a:gd name="connsiteY28" fmla="*/ 137504 h 742520"/>
                <a:gd name="connsiteX29" fmla="*/ 2365064 w 2956330"/>
                <a:gd name="connsiteY29" fmla="*/ 55001 h 742520"/>
                <a:gd name="connsiteX30" fmla="*/ 2447567 w 2956330"/>
                <a:gd name="connsiteY30" fmla="*/ 144379 h 742520"/>
                <a:gd name="connsiteX31" fmla="*/ 2571320 w 2956330"/>
                <a:gd name="connsiteY31" fmla="*/ 171880 h 742520"/>
                <a:gd name="connsiteX32" fmla="*/ 2688198 w 2956330"/>
                <a:gd name="connsiteY32" fmla="*/ 302508 h 742520"/>
                <a:gd name="connsiteX33" fmla="*/ 2763825 w 2956330"/>
                <a:gd name="connsiteY33" fmla="*/ 433137 h 742520"/>
                <a:gd name="connsiteX34" fmla="*/ 2853203 w 2956330"/>
                <a:gd name="connsiteY34" fmla="*/ 474388 h 742520"/>
                <a:gd name="connsiteX35" fmla="*/ 2887579 w 2956330"/>
                <a:gd name="connsiteY35" fmla="*/ 598141 h 742520"/>
                <a:gd name="connsiteX36" fmla="*/ 2894454 w 2956330"/>
                <a:gd name="connsiteY36" fmla="*/ 687519 h 742520"/>
                <a:gd name="connsiteX37" fmla="*/ 2956330 w 2956330"/>
                <a:gd name="connsiteY37" fmla="*/ 742520 h 742520"/>
                <a:gd name="connsiteX38" fmla="*/ 0 w 2956330"/>
                <a:gd name="connsiteY38" fmla="*/ 742520 h 742520"/>
                <a:gd name="connsiteX0" fmla="*/ 0 w 2956330"/>
                <a:gd name="connsiteY0" fmla="*/ 742520 h 742520"/>
                <a:gd name="connsiteX1" fmla="*/ 137503 w 2956330"/>
                <a:gd name="connsiteY1" fmla="*/ 563765 h 742520"/>
                <a:gd name="connsiteX2" fmla="*/ 137503 w 2956330"/>
                <a:gd name="connsiteY2" fmla="*/ 508764 h 742520"/>
                <a:gd name="connsiteX3" fmla="*/ 165004 w 2956330"/>
                <a:gd name="connsiteY3" fmla="*/ 440012 h 742520"/>
                <a:gd name="connsiteX4" fmla="*/ 213130 w 2956330"/>
                <a:gd name="connsiteY4" fmla="*/ 330009 h 742520"/>
                <a:gd name="connsiteX5" fmla="*/ 275007 w 2956330"/>
                <a:gd name="connsiteY5" fmla="*/ 220006 h 742520"/>
                <a:gd name="connsiteX6" fmla="*/ 350634 w 2956330"/>
                <a:gd name="connsiteY6" fmla="*/ 178755 h 742520"/>
                <a:gd name="connsiteX7" fmla="*/ 364385 w 2956330"/>
                <a:gd name="connsiteY7" fmla="*/ 137504 h 742520"/>
                <a:gd name="connsiteX8" fmla="*/ 460637 w 2956330"/>
                <a:gd name="connsiteY8" fmla="*/ 61877 h 742520"/>
                <a:gd name="connsiteX9" fmla="*/ 515639 w 2956330"/>
                <a:gd name="connsiteY9" fmla="*/ 110003 h 742520"/>
                <a:gd name="connsiteX10" fmla="*/ 591266 w 2956330"/>
                <a:gd name="connsiteY10" fmla="*/ 61877 h 742520"/>
                <a:gd name="connsiteX11" fmla="*/ 639392 w 2956330"/>
                <a:gd name="connsiteY11" fmla="*/ 41251 h 742520"/>
                <a:gd name="connsiteX12" fmla="*/ 687518 w 2956330"/>
                <a:gd name="connsiteY12" fmla="*/ 41251 h 742520"/>
                <a:gd name="connsiteX13" fmla="*/ 721894 w 2956330"/>
                <a:gd name="connsiteY13" fmla="*/ 103128 h 742520"/>
                <a:gd name="connsiteX14" fmla="*/ 921275 w 2956330"/>
                <a:gd name="connsiteY14" fmla="*/ 61877 h 742520"/>
                <a:gd name="connsiteX15" fmla="*/ 941900 w 2956330"/>
                <a:gd name="connsiteY15" fmla="*/ 192505 h 742520"/>
                <a:gd name="connsiteX16" fmla="*/ 976276 w 2956330"/>
                <a:gd name="connsiteY16" fmla="*/ 206255 h 742520"/>
                <a:gd name="connsiteX17" fmla="*/ 1141281 w 2956330"/>
                <a:gd name="connsiteY17" fmla="*/ 199380 h 742520"/>
                <a:gd name="connsiteX18" fmla="*/ 1251285 w 2956330"/>
                <a:gd name="connsiteY18" fmla="*/ 137503 h 742520"/>
                <a:gd name="connsiteX19" fmla="*/ 1265034 w 2956330"/>
                <a:gd name="connsiteY19" fmla="*/ 213131 h 742520"/>
                <a:gd name="connsiteX20" fmla="*/ 1278785 w 2956330"/>
                <a:gd name="connsiteY20" fmla="*/ 336884 h 742520"/>
                <a:gd name="connsiteX21" fmla="*/ 1285660 w 2956330"/>
                <a:gd name="connsiteY21" fmla="*/ 426262 h 742520"/>
                <a:gd name="connsiteX22" fmla="*/ 1388788 w 2956330"/>
                <a:gd name="connsiteY22" fmla="*/ 467513 h 742520"/>
                <a:gd name="connsiteX23" fmla="*/ 1601919 w 2956330"/>
                <a:gd name="connsiteY23" fmla="*/ 488139 h 742520"/>
                <a:gd name="connsiteX24" fmla="*/ 1656920 w 2956330"/>
                <a:gd name="connsiteY24" fmla="*/ 378136 h 742520"/>
                <a:gd name="connsiteX25" fmla="*/ 1746297 w 2956330"/>
                <a:gd name="connsiteY25" fmla="*/ 467513 h 742520"/>
                <a:gd name="connsiteX26" fmla="*/ 1828800 w 2956330"/>
                <a:gd name="connsiteY26" fmla="*/ 240631 h 742520"/>
                <a:gd name="connsiteX27" fmla="*/ 2062556 w 2956330"/>
                <a:gd name="connsiteY27" fmla="*/ 0 h 742520"/>
                <a:gd name="connsiteX28" fmla="*/ 2145058 w 2956330"/>
                <a:gd name="connsiteY28" fmla="*/ 137504 h 742520"/>
                <a:gd name="connsiteX29" fmla="*/ 2365064 w 2956330"/>
                <a:gd name="connsiteY29" fmla="*/ 55001 h 742520"/>
                <a:gd name="connsiteX30" fmla="*/ 2447567 w 2956330"/>
                <a:gd name="connsiteY30" fmla="*/ 144379 h 742520"/>
                <a:gd name="connsiteX31" fmla="*/ 2571320 w 2956330"/>
                <a:gd name="connsiteY31" fmla="*/ 171880 h 742520"/>
                <a:gd name="connsiteX32" fmla="*/ 2688198 w 2956330"/>
                <a:gd name="connsiteY32" fmla="*/ 302508 h 742520"/>
                <a:gd name="connsiteX33" fmla="*/ 2763825 w 2956330"/>
                <a:gd name="connsiteY33" fmla="*/ 433137 h 742520"/>
                <a:gd name="connsiteX34" fmla="*/ 2853203 w 2956330"/>
                <a:gd name="connsiteY34" fmla="*/ 474388 h 742520"/>
                <a:gd name="connsiteX35" fmla="*/ 2887579 w 2956330"/>
                <a:gd name="connsiteY35" fmla="*/ 598141 h 742520"/>
                <a:gd name="connsiteX36" fmla="*/ 2894454 w 2956330"/>
                <a:gd name="connsiteY36" fmla="*/ 687519 h 742520"/>
                <a:gd name="connsiteX37" fmla="*/ 2956330 w 2956330"/>
                <a:gd name="connsiteY37" fmla="*/ 742520 h 742520"/>
                <a:gd name="connsiteX38" fmla="*/ 0 w 2956330"/>
                <a:gd name="connsiteY38" fmla="*/ 742520 h 742520"/>
                <a:gd name="connsiteX0" fmla="*/ 2818827 w 2818827"/>
                <a:gd name="connsiteY0" fmla="*/ 742520 h 742520"/>
                <a:gd name="connsiteX1" fmla="*/ 0 w 2818827"/>
                <a:gd name="connsiteY1" fmla="*/ 563765 h 742520"/>
                <a:gd name="connsiteX2" fmla="*/ 0 w 2818827"/>
                <a:gd name="connsiteY2" fmla="*/ 508764 h 742520"/>
                <a:gd name="connsiteX3" fmla="*/ 27501 w 2818827"/>
                <a:gd name="connsiteY3" fmla="*/ 440012 h 742520"/>
                <a:gd name="connsiteX4" fmla="*/ 75627 w 2818827"/>
                <a:gd name="connsiteY4" fmla="*/ 330009 h 742520"/>
                <a:gd name="connsiteX5" fmla="*/ 137504 w 2818827"/>
                <a:gd name="connsiteY5" fmla="*/ 220006 h 742520"/>
                <a:gd name="connsiteX6" fmla="*/ 213131 w 2818827"/>
                <a:gd name="connsiteY6" fmla="*/ 178755 h 742520"/>
                <a:gd name="connsiteX7" fmla="*/ 226882 w 2818827"/>
                <a:gd name="connsiteY7" fmla="*/ 137504 h 742520"/>
                <a:gd name="connsiteX8" fmla="*/ 323134 w 2818827"/>
                <a:gd name="connsiteY8" fmla="*/ 61877 h 742520"/>
                <a:gd name="connsiteX9" fmla="*/ 378136 w 2818827"/>
                <a:gd name="connsiteY9" fmla="*/ 110003 h 742520"/>
                <a:gd name="connsiteX10" fmla="*/ 453763 w 2818827"/>
                <a:gd name="connsiteY10" fmla="*/ 61877 h 742520"/>
                <a:gd name="connsiteX11" fmla="*/ 501889 w 2818827"/>
                <a:gd name="connsiteY11" fmla="*/ 41251 h 742520"/>
                <a:gd name="connsiteX12" fmla="*/ 550015 w 2818827"/>
                <a:gd name="connsiteY12" fmla="*/ 41251 h 742520"/>
                <a:gd name="connsiteX13" fmla="*/ 584391 w 2818827"/>
                <a:gd name="connsiteY13" fmla="*/ 103128 h 742520"/>
                <a:gd name="connsiteX14" fmla="*/ 783772 w 2818827"/>
                <a:gd name="connsiteY14" fmla="*/ 61877 h 742520"/>
                <a:gd name="connsiteX15" fmla="*/ 804397 w 2818827"/>
                <a:gd name="connsiteY15" fmla="*/ 192505 h 742520"/>
                <a:gd name="connsiteX16" fmla="*/ 838773 w 2818827"/>
                <a:gd name="connsiteY16" fmla="*/ 206255 h 742520"/>
                <a:gd name="connsiteX17" fmla="*/ 1003778 w 2818827"/>
                <a:gd name="connsiteY17" fmla="*/ 199380 h 742520"/>
                <a:gd name="connsiteX18" fmla="*/ 1113782 w 2818827"/>
                <a:gd name="connsiteY18" fmla="*/ 137503 h 742520"/>
                <a:gd name="connsiteX19" fmla="*/ 1127531 w 2818827"/>
                <a:gd name="connsiteY19" fmla="*/ 213131 h 742520"/>
                <a:gd name="connsiteX20" fmla="*/ 1141282 w 2818827"/>
                <a:gd name="connsiteY20" fmla="*/ 336884 h 742520"/>
                <a:gd name="connsiteX21" fmla="*/ 1148157 w 2818827"/>
                <a:gd name="connsiteY21" fmla="*/ 426262 h 742520"/>
                <a:gd name="connsiteX22" fmla="*/ 1251285 w 2818827"/>
                <a:gd name="connsiteY22" fmla="*/ 467513 h 742520"/>
                <a:gd name="connsiteX23" fmla="*/ 1464416 w 2818827"/>
                <a:gd name="connsiteY23" fmla="*/ 488139 h 742520"/>
                <a:gd name="connsiteX24" fmla="*/ 1519417 w 2818827"/>
                <a:gd name="connsiteY24" fmla="*/ 378136 h 742520"/>
                <a:gd name="connsiteX25" fmla="*/ 1608794 w 2818827"/>
                <a:gd name="connsiteY25" fmla="*/ 467513 h 742520"/>
                <a:gd name="connsiteX26" fmla="*/ 1691297 w 2818827"/>
                <a:gd name="connsiteY26" fmla="*/ 240631 h 742520"/>
                <a:gd name="connsiteX27" fmla="*/ 1925053 w 2818827"/>
                <a:gd name="connsiteY27" fmla="*/ 0 h 742520"/>
                <a:gd name="connsiteX28" fmla="*/ 2007555 w 2818827"/>
                <a:gd name="connsiteY28" fmla="*/ 137504 h 742520"/>
                <a:gd name="connsiteX29" fmla="*/ 2227561 w 2818827"/>
                <a:gd name="connsiteY29" fmla="*/ 55001 h 742520"/>
                <a:gd name="connsiteX30" fmla="*/ 2310064 w 2818827"/>
                <a:gd name="connsiteY30" fmla="*/ 144379 h 742520"/>
                <a:gd name="connsiteX31" fmla="*/ 2433817 w 2818827"/>
                <a:gd name="connsiteY31" fmla="*/ 171880 h 742520"/>
                <a:gd name="connsiteX32" fmla="*/ 2550695 w 2818827"/>
                <a:gd name="connsiteY32" fmla="*/ 302508 h 742520"/>
                <a:gd name="connsiteX33" fmla="*/ 2626322 w 2818827"/>
                <a:gd name="connsiteY33" fmla="*/ 433137 h 742520"/>
                <a:gd name="connsiteX34" fmla="*/ 2715700 w 2818827"/>
                <a:gd name="connsiteY34" fmla="*/ 474388 h 742520"/>
                <a:gd name="connsiteX35" fmla="*/ 2750076 w 2818827"/>
                <a:gd name="connsiteY35" fmla="*/ 598141 h 742520"/>
                <a:gd name="connsiteX36" fmla="*/ 2756951 w 2818827"/>
                <a:gd name="connsiteY36" fmla="*/ 687519 h 742520"/>
                <a:gd name="connsiteX37" fmla="*/ 2818827 w 2818827"/>
                <a:gd name="connsiteY37" fmla="*/ 742520 h 742520"/>
                <a:gd name="connsiteX0" fmla="*/ 2818827 w 2818827"/>
                <a:gd name="connsiteY0" fmla="*/ 742520 h 742520"/>
                <a:gd name="connsiteX1" fmla="*/ 0 w 2818827"/>
                <a:gd name="connsiteY1" fmla="*/ 508764 h 742520"/>
                <a:gd name="connsiteX2" fmla="*/ 27501 w 2818827"/>
                <a:gd name="connsiteY2" fmla="*/ 440012 h 742520"/>
                <a:gd name="connsiteX3" fmla="*/ 75627 w 2818827"/>
                <a:gd name="connsiteY3" fmla="*/ 330009 h 742520"/>
                <a:gd name="connsiteX4" fmla="*/ 137504 w 2818827"/>
                <a:gd name="connsiteY4" fmla="*/ 220006 h 742520"/>
                <a:gd name="connsiteX5" fmla="*/ 213131 w 2818827"/>
                <a:gd name="connsiteY5" fmla="*/ 178755 h 742520"/>
                <a:gd name="connsiteX6" fmla="*/ 226882 w 2818827"/>
                <a:gd name="connsiteY6" fmla="*/ 137504 h 742520"/>
                <a:gd name="connsiteX7" fmla="*/ 323134 w 2818827"/>
                <a:gd name="connsiteY7" fmla="*/ 61877 h 742520"/>
                <a:gd name="connsiteX8" fmla="*/ 378136 w 2818827"/>
                <a:gd name="connsiteY8" fmla="*/ 110003 h 742520"/>
                <a:gd name="connsiteX9" fmla="*/ 453763 w 2818827"/>
                <a:gd name="connsiteY9" fmla="*/ 61877 h 742520"/>
                <a:gd name="connsiteX10" fmla="*/ 501889 w 2818827"/>
                <a:gd name="connsiteY10" fmla="*/ 41251 h 742520"/>
                <a:gd name="connsiteX11" fmla="*/ 550015 w 2818827"/>
                <a:gd name="connsiteY11" fmla="*/ 41251 h 742520"/>
                <a:gd name="connsiteX12" fmla="*/ 584391 w 2818827"/>
                <a:gd name="connsiteY12" fmla="*/ 103128 h 742520"/>
                <a:gd name="connsiteX13" fmla="*/ 783772 w 2818827"/>
                <a:gd name="connsiteY13" fmla="*/ 61877 h 742520"/>
                <a:gd name="connsiteX14" fmla="*/ 804397 w 2818827"/>
                <a:gd name="connsiteY14" fmla="*/ 192505 h 742520"/>
                <a:gd name="connsiteX15" fmla="*/ 838773 w 2818827"/>
                <a:gd name="connsiteY15" fmla="*/ 206255 h 742520"/>
                <a:gd name="connsiteX16" fmla="*/ 1003778 w 2818827"/>
                <a:gd name="connsiteY16" fmla="*/ 199380 h 742520"/>
                <a:gd name="connsiteX17" fmla="*/ 1113782 w 2818827"/>
                <a:gd name="connsiteY17" fmla="*/ 137503 h 742520"/>
                <a:gd name="connsiteX18" fmla="*/ 1127531 w 2818827"/>
                <a:gd name="connsiteY18" fmla="*/ 213131 h 742520"/>
                <a:gd name="connsiteX19" fmla="*/ 1141282 w 2818827"/>
                <a:gd name="connsiteY19" fmla="*/ 336884 h 742520"/>
                <a:gd name="connsiteX20" fmla="*/ 1148157 w 2818827"/>
                <a:gd name="connsiteY20" fmla="*/ 426262 h 742520"/>
                <a:gd name="connsiteX21" fmla="*/ 1251285 w 2818827"/>
                <a:gd name="connsiteY21" fmla="*/ 467513 h 742520"/>
                <a:gd name="connsiteX22" fmla="*/ 1464416 w 2818827"/>
                <a:gd name="connsiteY22" fmla="*/ 488139 h 742520"/>
                <a:gd name="connsiteX23" fmla="*/ 1519417 w 2818827"/>
                <a:gd name="connsiteY23" fmla="*/ 378136 h 742520"/>
                <a:gd name="connsiteX24" fmla="*/ 1608794 w 2818827"/>
                <a:gd name="connsiteY24" fmla="*/ 467513 h 742520"/>
                <a:gd name="connsiteX25" fmla="*/ 1691297 w 2818827"/>
                <a:gd name="connsiteY25" fmla="*/ 240631 h 742520"/>
                <a:gd name="connsiteX26" fmla="*/ 1925053 w 2818827"/>
                <a:gd name="connsiteY26" fmla="*/ 0 h 742520"/>
                <a:gd name="connsiteX27" fmla="*/ 2007555 w 2818827"/>
                <a:gd name="connsiteY27" fmla="*/ 137504 h 742520"/>
                <a:gd name="connsiteX28" fmla="*/ 2227561 w 2818827"/>
                <a:gd name="connsiteY28" fmla="*/ 55001 h 742520"/>
                <a:gd name="connsiteX29" fmla="*/ 2310064 w 2818827"/>
                <a:gd name="connsiteY29" fmla="*/ 144379 h 742520"/>
                <a:gd name="connsiteX30" fmla="*/ 2433817 w 2818827"/>
                <a:gd name="connsiteY30" fmla="*/ 171880 h 742520"/>
                <a:gd name="connsiteX31" fmla="*/ 2550695 w 2818827"/>
                <a:gd name="connsiteY31" fmla="*/ 302508 h 742520"/>
                <a:gd name="connsiteX32" fmla="*/ 2626322 w 2818827"/>
                <a:gd name="connsiteY32" fmla="*/ 433137 h 742520"/>
                <a:gd name="connsiteX33" fmla="*/ 2715700 w 2818827"/>
                <a:gd name="connsiteY33" fmla="*/ 474388 h 742520"/>
                <a:gd name="connsiteX34" fmla="*/ 2750076 w 2818827"/>
                <a:gd name="connsiteY34" fmla="*/ 598141 h 742520"/>
                <a:gd name="connsiteX35" fmla="*/ 2756951 w 2818827"/>
                <a:gd name="connsiteY35" fmla="*/ 687519 h 742520"/>
                <a:gd name="connsiteX36" fmla="*/ 2818827 w 2818827"/>
                <a:gd name="connsiteY36" fmla="*/ 742520 h 742520"/>
                <a:gd name="connsiteX0" fmla="*/ 2791326 w 2791326"/>
                <a:gd name="connsiteY0" fmla="*/ 742520 h 742520"/>
                <a:gd name="connsiteX1" fmla="*/ 0 w 2791326"/>
                <a:gd name="connsiteY1" fmla="*/ 440012 h 742520"/>
                <a:gd name="connsiteX2" fmla="*/ 48126 w 2791326"/>
                <a:gd name="connsiteY2" fmla="*/ 330009 h 742520"/>
                <a:gd name="connsiteX3" fmla="*/ 110003 w 2791326"/>
                <a:gd name="connsiteY3" fmla="*/ 220006 h 742520"/>
                <a:gd name="connsiteX4" fmla="*/ 185630 w 2791326"/>
                <a:gd name="connsiteY4" fmla="*/ 178755 h 742520"/>
                <a:gd name="connsiteX5" fmla="*/ 199381 w 2791326"/>
                <a:gd name="connsiteY5" fmla="*/ 137504 h 742520"/>
                <a:gd name="connsiteX6" fmla="*/ 295633 w 2791326"/>
                <a:gd name="connsiteY6" fmla="*/ 61877 h 742520"/>
                <a:gd name="connsiteX7" fmla="*/ 350635 w 2791326"/>
                <a:gd name="connsiteY7" fmla="*/ 110003 h 742520"/>
                <a:gd name="connsiteX8" fmla="*/ 426262 w 2791326"/>
                <a:gd name="connsiteY8" fmla="*/ 61877 h 742520"/>
                <a:gd name="connsiteX9" fmla="*/ 474388 w 2791326"/>
                <a:gd name="connsiteY9" fmla="*/ 41251 h 742520"/>
                <a:gd name="connsiteX10" fmla="*/ 522514 w 2791326"/>
                <a:gd name="connsiteY10" fmla="*/ 41251 h 742520"/>
                <a:gd name="connsiteX11" fmla="*/ 556890 w 2791326"/>
                <a:gd name="connsiteY11" fmla="*/ 103128 h 742520"/>
                <a:gd name="connsiteX12" fmla="*/ 756271 w 2791326"/>
                <a:gd name="connsiteY12" fmla="*/ 61877 h 742520"/>
                <a:gd name="connsiteX13" fmla="*/ 776896 w 2791326"/>
                <a:gd name="connsiteY13" fmla="*/ 192505 h 742520"/>
                <a:gd name="connsiteX14" fmla="*/ 811272 w 2791326"/>
                <a:gd name="connsiteY14" fmla="*/ 206255 h 742520"/>
                <a:gd name="connsiteX15" fmla="*/ 976277 w 2791326"/>
                <a:gd name="connsiteY15" fmla="*/ 199380 h 742520"/>
                <a:gd name="connsiteX16" fmla="*/ 1086281 w 2791326"/>
                <a:gd name="connsiteY16" fmla="*/ 137503 h 742520"/>
                <a:gd name="connsiteX17" fmla="*/ 1100030 w 2791326"/>
                <a:gd name="connsiteY17" fmla="*/ 213131 h 742520"/>
                <a:gd name="connsiteX18" fmla="*/ 1113781 w 2791326"/>
                <a:gd name="connsiteY18" fmla="*/ 336884 h 742520"/>
                <a:gd name="connsiteX19" fmla="*/ 1120656 w 2791326"/>
                <a:gd name="connsiteY19" fmla="*/ 426262 h 742520"/>
                <a:gd name="connsiteX20" fmla="*/ 1223784 w 2791326"/>
                <a:gd name="connsiteY20" fmla="*/ 467513 h 742520"/>
                <a:gd name="connsiteX21" fmla="*/ 1436915 w 2791326"/>
                <a:gd name="connsiteY21" fmla="*/ 488139 h 742520"/>
                <a:gd name="connsiteX22" fmla="*/ 1491916 w 2791326"/>
                <a:gd name="connsiteY22" fmla="*/ 378136 h 742520"/>
                <a:gd name="connsiteX23" fmla="*/ 1581293 w 2791326"/>
                <a:gd name="connsiteY23" fmla="*/ 467513 h 742520"/>
                <a:gd name="connsiteX24" fmla="*/ 1663796 w 2791326"/>
                <a:gd name="connsiteY24" fmla="*/ 240631 h 742520"/>
                <a:gd name="connsiteX25" fmla="*/ 1897552 w 2791326"/>
                <a:gd name="connsiteY25" fmla="*/ 0 h 742520"/>
                <a:gd name="connsiteX26" fmla="*/ 1980054 w 2791326"/>
                <a:gd name="connsiteY26" fmla="*/ 137504 h 742520"/>
                <a:gd name="connsiteX27" fmla="*/ 2200060 w 2791326"/>
                <a:gd name="connsiteY27" fmla="*/ 55001 h 742520"/>
                <a:gd name="connsiteX28" fmla="*/ 2282563 w 2791326"/>
                <a:gd name="connsiteY28" fmla="*/ 144379 h 742520"/>
                <a:gd name="connsiteX29" fmla="*/ 2406316 w 2791326"/>
                <a:gd name="connsiteY29" fmla="*/ 171880 h 742520"/>
                <a:gd name="connsiteX30" fmla="*/ 2523194 w 2791326"/>
                <a:gd name="connsiteY30" fmla="*/ 302508 h 742520"/>
                <a:gd name="connsiteX31" fmla="*/ 2598821 w 2791326"/>
                <a:gd name="connsiteY31" fmla="*/ 433137 h 742520"/>
                <a:gd name="connsiteX32" fmla="*/ 2688199 w 2791326"/>
                <a:gd name="connsiteY32" fmla="*/ 474388 h 742520"/>
                <a:gd name="connsiteX33" fmla="*/ 2722575 w 2791326"/>
                <a:gd name="connsiteY33" fmla="*/ 598141 h 742520"/>
                <a:gd name="connsiteX34" fmla="*/ 2729450 w 2791326"/>
                <a:gd name="connsiteY34" fmla="*/ 687519 h 742520"/>
                <a:gd name="connsiteX35" fmla="*/ 2791326 w 2791326"/>
                <a:gd name="connsiteY35" fmla="*/ 742520 h 742520"/>
                <a:gd name="connsiteX0" fmla="*/ 2743200 w 2743200"/>
                <a:gd name="connsiteY0" fmla="*/ 742520 h 742520"/>
                <a:gd name="connsiteX1" fmla="*/ 0 w 2743200"/>
                <a:gd name="connsiteY1" fmla="*/ 330009 h 742520"/>
                <a:gd name="connsiteX2" fmla="*/ 61877 w 2743200"/>
                <a:gd name="connsiteY2" fmla="*/ 220006 h 742520"/>
                <a:gd name="connsiteX3" fmla="*/ 137504 w 2743200"/>
                <a:gd name="connsiteY3" fmla="*/ 178755 h 742520"/>
                <a:gd name="connsiteX4" fmla="*/ 151255 w 2743200"/>
                <a:gd name="connsiteY4" fmla="*/ 137504 h 742520"/>
                <a:gd name="connsiteX5" fmla="*/ 247507 w 2743200"/>
                <a:gd name="connsiteY5" fmla="*/ 61877 h 742520"/>
                <a:gd name="connsiteX6" fmla="*/ 302509 w 2743200"/>
                <a:gd name="connsiteY6" fmla="*/ 110003 h 742520"/>
                <a:gd name="connsiteX7" fmla="*/ 378136 w 2743200"/>
                <a:gd name="connsiteY7" fmla="*/ 61877 h 742520"/>
                <a:gd name="connsiteX8" fmla="*/ 426262 w 2743200"/>
                <a:gd name="connsiteY8" fmla="*/ 41251 h 742520"/>
                <a:gd name="connsiteX9" fmla="*/ 474388 w 2743200"/>
                <a:gd name="connsiteY9" fmla="*/ 41251 h 742520"/>
                <a:gd name="connsiteX10" fmla="*/ 508764 w 2743200"/>
                <a:gd name="connsiteY10" fmla="*/ 103128 h 742520"/>
                <a:gd name="connsiteX11" fmla="*/ 708145 w 2743200"/>
                <a:gd name="connsiteY11" fmla="*/ 61877 h 742520"/>
                <a:gd name="connsiteX12" fmla="*/ 728770 w 2743200"/>
                <a:gd name="connsiteY12" fmla="*/ 192505 h 742520"/>
                <a:gd name="connsiteX13" fmla="*/ 763146 w 2743200"/>
                <a:gd name="connsiteY13" fmla="*/ 206255 h 742520"/>
                <a:gd name="connsiteX14" fmla="*/ 928151 w 2743200"/>
                <a:gd name="connsiteY14" fmla="*/ 199380 h 742520"/>
                <a:gd name="connsiteX15" fmla="*/ 1038155 w 2743200"/>
                <a:gd name="connsiteY15" fmla="*/ 137503 h 742520"/>
                <a:gd name="connsiteX16" fmla="*/ 1051904 w 2743200"/>
                <a:gd name="connsiteY16" fmla="*/ 213131 h 742520"/>
                <a:gd name="connsiteX17" fmla="*/ 1065655 w 2743200"/>
                <a:gd name="connsiteY17" fmla="*/ 336884 h 742520"/>
                <a:gd name="connsiteX18" fmla="*/ 1072530 w 2743200"/>
                <a:gd name="connsiteY18" fmla="*/ 426262 h 742520"/>
                <a:gd name="connsiteX19" fmla="*/ 1175658 w 2743200"/>
                <a:gd name="connsiteY19" fmla="*/ 467513 h 742520"/>
                <a:gd name="connsiteX20" fmla="*/ 1388789 w 2743200"/>
                <a:gd name="connsiteY20" fmla="*/ 488139 h 742520"/>
                <a:gd name="connsiteX21" fmla="*/ 1443790 w 2743200"/>
                <a:gd name="connsiteY21" fmla="*/ 378136 h 742520"/>
                <a:gd name="connsiteX22" fmla="*/ 1533167 w 2743200"/>
                <a:gd name="connsiteY22" fmla="*/ 467513 h 742520"/>
                <a:gd name="connsiteX23" fmla="*/ 1615670 w 2743200"/>
                <a:gd name="connsiteY23" fmla="*/ 240631 h 742520"/>
                <a:gd name="connsiteX24" fmla="*/ 1849426 w 2743200"/>
                <a:gd name="connsiteY24" fmla="*/ 0 h 742520"/>
                <a:gd name="connsiteX25" fmla="*/ 1931928 w 2743200"/>
                <a:gd name="connsiteY25" fmla="*/ 137504 h 742520"/>
                <a:gd name="connsiteX26" fmla="*/ 2151934 w 2743200"/>
                <a:gd name="connsiteY26" fmla="*/ 55001 h 742520"/>
                <a:gd name="connsiteX27" fmla="*/ 2234437 w 2743200"/>
                <a:gd name="connsiteY27" fmla="*/ 144379 h 742520"/>
                <a:gd name="connsiteX28" fmla="*/ 2358190 w 2743200"/>
                <a:gd name="connsiteY28" fmla="*/ 171880 h 742520"/>
                <a:gd name="connsiteX29" fmla="*/ 2475068 w 2743200"/>
                <a:gd name="connsiteY29" fmla="*/ 302508 h 742520"/>
                <a:gd name="connsiteX30" fmla="*/ 2550695 w 2743200"/>
                <a:gd name="connsiteY30" fmla="*/ 433137 h 742520"/>
                <a:gd name="connsiteX31" fmla="*/ 2640073 w 2743200"/>
                <a:gd name="connsiteY31" fmla="*/ 474388 h 742520"/>
                <a:gd name="connsiteX32" fmla="*/ 2674449 w 2743200"/>
                <a:gd name="connsiteY32" fmla="*/ 598141 h 742520"/>
                <a:gd name="connsiteX33" fmla="*/ 2681324 w 2743200"/>
                <a:gd name="connsiteY33" fmla="*/ 687519 h 742520"/>
                <a:gd name="connsiteX34" fmla="*/ 2743200 w 2743200"/>
                <a:gd name="connsiteY34" fmla="*/ 742520 h 742520"/>
                <a:gd name="connsiteX0" fmla="*/ 2681323 w 2681323"/>
                <a:gd name="connsiteY0" fmla="*/ 742520 h 742520"/>
                <a:gd name="connsiteX1" fmla="*/ 0 w 2681323"/>
                <a:gd name="connsiteY1" fmla="*/ 220006 h 742520"/>
                <a:gd name="connsiteX2" fmla="*/ 75627 w 2681323"/>
                <a:gd name="connsiteY2" fmla="*/ 178755 h 742520"/>
                <a:gd name="connsiteX3" fmla="*/ 89378 w 2681323"/>
                <a:gd name="connsiteY3" fmla="*/ 137504 h 742520"/>
                <a:gd name="connsiteX4" fmla="*/ 185630 w 2681323"/>
                <a:gd name="connsiteY4" fmla="*/ 61877 h 742520"/>
                <a:gd name="connsiteX5" fmla="*/ 240632 w 2681323"/>
                <a:gd name="connsiteY5" fmla="*/ 110003 h 742520"/>
                <a:gd name="connsiteX6" fmla="*/ 316259 w 2681323"/>
                <a:gd name="connsiteY6" fmla="*/ 61877 h 742520"/>
                <a:gd name="connsiteX7" fmla="*/ 364385 w 2681323"/>
                <a:gd name="connsiteY7" fmla="*/ 41251 h 742520"/>
                <a:gd name="connsiteX8" fmla="*/ 412511 w 2681323"/>
                <a:gd name="connsiteY8" fmla="*/ 41251 h 742520"/>
                <a:gd name="connsiteX9" fmla="*/ 446887 w 2681323"/>
                <a:gd name="connsiteY9" fmla="*/ 103128 h 742520"/>
                <a:gd name="connsiteX10" fmla="*/ 646268 w 2681323"/>
                <a:gd name="connsiteY10" fmla="*/ 61877 h 742520"/>
                <a:gd name="connsiteX11" fmla="*/ 666893 w 2681323"/>
                <a:gd name="connsiteY11" fmla="*/ 192505 h 742520"/>
                <a:gd name="connsiteX12" fmla="*/ 701269 w 2681323"/>
                <a:gd name="connsiteY12" fmla="*/ 206255 h 742520"/>
                <a:gd name="connsiteX13" fmla="*/ 866274 w 2681323"/>
                <a:gd name="connsiteY13" fmla="*/ 199380 h 742520"/>
                <a:gd name="connsiteX14" fmla="*/ 976278 w 2681323"/>
                <a:gd name="connsiteY14" fmla="*/ 137503 h 742520"/>
                <a:gd name="connsiteX15" fmla="*/ 990027 w 2681323"/>
                <a:gd name="connsiteY15" fmla="*/ 213131 h 742520"/>
                <a:gd name="connsiteX16" fmla="*/ 1003778 w 2681323"/>
                <a:gd name="connsiteY16" fmla="*/ 336884 h 742520"/>
                <a:gd name="connsiteX17" fmla="*/ 1010653 w 2681323"/>
                <a:gd name="connsiteY17" fmla="*/ 426262 h 742520"/>
                <a:gd name="connsiteX18" fmla="*/ 1113781 w 2681323"/>
                <a:gd name="connsiteY18" fmla="*/ 467513 h 742520"/>
                <a:gd name="connsiteX19" fmla="*/ 1326912 w 2681323"/>
                <a:gd name="connsiteY19" fmla="*/ 488139 h 742520"/>
                <a:gd name="connsiteX20" fmla="*/ 1381913 w 2681323"/>
                <a:gd name="connsiteY20" fmla="*/ 378136 h 742520"/>
                <a:gd name="connsiteX21" fmla="*/ 1471290 w 2681323"/>
                <a:gd name="connsiteY21" fmla="*/ 467513 h 742520"/>
                <a:gd name="connsiteX22" fmla="*/ 1553793 w 2681323"/>
                <a:gd name="connsiteY22" fmla="*/ 240631 h 742520"/>
                <a:gd name="connsiteX23" fmla="*/ 1787549 w 2681323"/>
                <a:gd name="connsiteY23" fmla="*/ 0 h 742520"/>
                <a:gd name="connsiteX24" fmla="*/ 1870051 w 2681323"/>
                <a:gd name="connsiteY24" fmla="*/ 137504 h 742520"/>
                <a:gd name="connsiteX25" fmla="*/ 2090057 w 2681323"/>
                <a:gd name="connsiteY25" fmla="*/ 55001 h 742520"/>
                <a:gd name="connsiteX26" fmla="*/ 2172560 w 2681323"/>
                <a:gd name="connsiteY26" fmla="*/ 144379 h 742520"/>
                <a:gd name="connsiteX27" fmla="*/ 2296313 w 2681323"/>
                <a:gd name="connsiteY27" fmla="*/ 171880 h 742520"/>
                <a:gd name="connsiteX28" fmla="*/ 2413191 w 2681323"/>
                <a:gd name="connsiteY28" fmla="*/ 302508 h 742520"/>
                <a:gd name="connsiteX29" fmla="*/ 2488818 w 2681323"/>
                <a:gd name="connsiteY29" fmla="*/ 433137 h 742520"/>
                <a:gd name="connsiteX30" fmla="*/ 2578196 w 2681323"/>
                <a:gd name="connsiteY30" fmla="*/ 474388 h 742520"/>
                <a:gd name="connsiteX31" fmla="*/ 2612572 w 2681323"/>
                <a:gd name="connsiteY31" fmla="*/ 598141 h 742520"/>
                <a:gd name="connsiteX32" fmla="*/ 2619447 w 2681323"/>
                <a:gd name="connsiteY32" fmla="*/ 687519 h 742520"/>
                <a:gd name="connsiteX33" fmla="*/ 2681323 w 2681323"/>
                <a:gd name="connsiteY33" fmla="*/ 742520 h 742520"/>
                <a:gd name="connsiteX0" fmla="*/ 2605696 w 2605696"/>
                <a:gd name="connsiteY0" fmla="*/ 742520 h 742520"/>
                <a:gd name="connsiteX1" fmla="*/ 0 w 2605696"/>
                <a:gd name="connsiteY1" fmla="*/ 178755 h 742520"/>
                <a:gd name="connsiteX2" fmla="*/ 13751 w 2605696"/>
                <a:gd name="connsiteY2" fmla="*/ 137504 h 742520"/>
                <a:gd name="connsiteX3" fmla="*/ 110003 w 2605696"/>
                <a:gd name="connsiteY3" fmla="*/ 61877 h 742520"/>
                <a:gd name="connsiteX4" fmla="*/ 165005 w 2605696"/>
                <a:gd name="connsiteY4" fmla="*/ 110003 h 742520"/>
                <a:gd name="connsiteX5" fmla="*/ 240632 w 2605696"/>
                <a:gd name="connsiteY5" fmla="*/ 61877 h 742520"/>
                <a:gd name="connsiteX6" fmla="*/ 288758 w 2605696"/>
                <a:gd name="connsiteY6" fmla="*/ 41251 h 742520"/>
                <a:gd name="connsiteX7" fmla="*/ 336884 w 2605696"/>
                <a:gd name="connsiteY7" fmla="*/ 41251 h 742520"/>
                <a:gd name="connsiteX8" fmla="*/ 371260 w 2605696"/>
                <a:gd name="connsiteY8" fmla="*/ 103128 h 742520"/>
                <a:gd name="connsiteX9" fmla="*/ 570641 w 2605696"/>
                <a:gd name="connsiteY9" fmla="*/ 61877 h 742520"/>
                <a:gd name="connsiteX10" fmla="*/ 591266 w 2605696"/>
                <a:gd name="connsiteY10" fmla="*/ 192505 h 742520"/>
                <a:gd name="connsiteX11" fmla="*/ 625642 w 2605696"/>
                <a:gd name="connsiteY11" fmla="*/ 206255 h 742520"/>
                <a:gd name="connsiteX12" fmla="*/ 790647 w 2605696"/>
                <a:gd name="connsiteY12" fmla="*/ 199380 h 742520"/>
                <a:gd name="connsiteX13" fmla="*/ 900651 w 2605696"/>
                <a:gd name="connsiteY13" fmla="*/ 137503 h 742520"/>
                <a:gd name="connsiteX14" fmla="*/ 914400 w 2605696"/>
                <a:gd name="connsiteY14" fmla="*/ 213131 h 742520"/>
                <a:gd name="connsiteX15" fmla="*/ 928151 w 2605696"/>
                <a:gd name="connsiteY15" fmla="*/ 336884 h 742520"/>
                <a:gd name="connsiteX16" fmla="*/ 935026 w 2605696"/>
                <a:gd name="connsiteY16" fmla="*/ 426262 h 742520"/>
                <a:gd name="connsiteX17" fmla="*/ 1038154 w 2605696"/>
                <a:gd name="connsiteY17" fmla="*/ 467513 h 742520"/>
                <a:gd name="connsiteX18" fmla="*/ 1251285 w 2605696"/>
                <a:gd name="connsiteY18" fmla="*/ 488139 h 742520"/>
                <a:gd name="connsiteX19" fmla="*/ 1306286 w 2605696"/>
                <a:gd name="connsiteY19" fmla="*/ 378136 h 742520"/>
                <a:gd name="connsiteX20" fmla="*/ 1395663 w 2605696"/>
                <a:gd name="connsiteY20" fmla="*/ 467513 h 742520"/>
                <a:gd name="connsiteX21" fmla="*/ 1478166 w 2605696"/>
                <a:gd name="connsiteY21" fmla="*/ 240631 h 742520"/>
                <a:gd name="connsiteX22" fmla="*/ 1711922 w 2605696"/>
                <a:gd name="connsiteY22" fmla="*/ 0 h 742520"/>
                <a:gd name="connsiteX23" fmla="*/ 1794424 w 2605696"/>
                <a:gd name="connsiteY23" fmla="*/ 137504 h 742520"/>
                <a:gd name="connsiteX24" fmla="*/ 2014430 w 2605696"/>
                <a:gd name="connsiteY24" fmla="*/ 55001 h 742520"/>
                <a:gd name="connsiteX25" fmla="*/ 2096933 w 2605696"/>
                <a:gd name="connsiteY25" fmla="*/ 144379 h 742520"/>
                <a:gd name="connsiteX26" fmla="*/ 2220686 w 2605696"/>
                <a:gd name="connsiteY26" fmla="*/ 171880 h 742520"/>
                <a:gd name="connsiteX27" fmla="*/ 2337564 w 2605696"/>
                <a:gd name="connsiteY27" fmla="*/ 302508 h 742520"/>
                <a:gd name="connsiteX28" fmla="*/ 2413191 w 2605696"/>
                <a:gd name="connsiteY28" fmla="*/ 433137 h 742520"/>
                <a:gd name="connsiteX29" fmla="*/ 2502569 w 2605696"/>
                <a:gd name="connsiteY29" fmla="*/ 474388 h 742520"/>
                <a:gd name="connsiteX30" fmla="*/ 2536945 w 2605696"/>
                <a:gd name="connsiteY30" fmla="*/ 598141 h 742520"/>
                <a:gd name="connsiteX31" fmla="*/ 2543820 w 2605696"/>
                <a:gd name="connsiteY31" fmla="*/ 687519 h 742520"/>
                <a:gd name="connsiteX32" fmla="*/ 2605696 w 2605696"/>
                <a:gd name="connsiteY32" fmla="*/ 742520 h 742520"/>
                <a:gd name="connsiteX0" fmla="*/ 2591945 w 2591945"/>
                <a:gd name="connsiteY0" fmla="*/ 742520 h 742520"/>
                <a:gd name="connsiteX1" fmla="*/ 0 w 2591945"/>
                <a:gd name="connsiteY1" fmla="*/ 137504 h 742520"/>
                <a:gd name="connsiteX2" fmla="*/ 96252 w 2591945"/>
                <a:gd name="connsiteY2" fmla="*/ 61877 h 742520"/>
                <a:gd name="connsiteX3" fmla="*/ 151254 w 2591945"/>
                <a:gd name="connsiteY3" fmla="*/ 110003 h 742520"/>
                <a:gd name="connsiteX4" fmla="*/ 226881 w 2591945"/>
                <a:gd name="connsiteY4" fmla="*/ 61877 h 742520"/>
                <a:gd name="connsiteX5" fmla="*/ 275007 w 2591945"/>
                <a:gd name="connsiteY5" fmla="*/ 41251 h 742520"/>
                <a:gd name="connsiteX6" fmla="*/ 323133 w 2591945"/>
                <a:gd name="connsiteY6" fmla="*/ 41251 h 742520"/>
                <a:gd name="connsiteX7" fmla="*/ 357509 w 2591945"/>
                <a:gd name="connsiteY7" fmla="*/ 103128 h 742520"/>
                <a:gd name="connsiteX8" fmla="*/ 556890 w 2591945"/>
                <a:gd name="connsiteY8" fmla="*/ 61877 h 742520"/>
                <a:gd name="connsiteX9" fmla="*/ 577515 w 2591945"/>
                <a:gd name="connsiteY9" fmla="*/ 192505 h 742520"/>
                <a:gd name="connsiteX10" fmla="*/ 611891 w 2591945"/>
                <a:gd name="connsiteY10" fmla="*/ 206255 h 742520"/>
                <a:gd name="connsiteX11" fmla="*/ 776896 w 2591945"/>
                <a:gd name="connsiteY11" fmla="*/ 199380 h 742520"/>
                <a:gd name="connsiteX12" fmla="*/ 886900 w 2591945"/>
                <a:gd name="connsiteY12" fmla="*/ 137503 h 742520"/>
                <a:gd name="connsiteX13" fmla="*/ 900649 w 2591945"/>
                <a:gd name="connsiteY13" fmla="*/ 213131 h 742520"/>
                <a:gd name="connsiteX14" fmla="*/ 914400 w 2591945"/>
                <a:gd name="connsiteY14" fmla="*/ 336884 h 742520"/>
                <a:gd name="connsiteX15" fmla="*/ 921275 w 2591945"/>
                <a:gd name="connsiteY15" fmla="*/ 426262 h 742520"/>
                <a:gd name="connsiteX16" fmla="*/ 1024403 w 2591945"/>
                <a:gd name="connsiteY16" fmla="*/ 467513 h 742520"/>
                <a:gd name="connsiteX17" fmla="*/ 1237534 w 2591945"/>
                <a:gd name="connsiteY17" fmla="*/ 488139 h 742520"/>
                <a:gd name="connsiteX18" fmla="*/ 1292535 w 2591945"/>
                <a:gd name="connsiteY18" fmla="*/ 378136 h 742520"/>
                <a:gd name="connsiteX19" fmla="*/ 1381912 w 2591945"/>
                <a:gd name="connsiteY19" fmla="*/ 467513 h 742520"/>
                <a:gd name="connsiteX20" fmla="*/ 1464415 w 2591945"/>
                <a:gd name="connsiteY20" fmla="*/ 240631 h 742520"/>
                <a:gd name="connsiteX21" fmla="*/ 1698171 w 2591945"/>
                <a:gd name="connsiteY21" fmla="*/ 0 h 742520"/>
                <a:gd name="connsiteX22" fmla="*/ 1780673 w 2591945"/>
                <a:gd name="connsiteY22" fmla="*/ 137504 h 742520"/>
                <a:gd name="connsiteX23" fmla="*/ 2000679 w 2591945"/>
                <a:gd name="connsiteY23" fmla="*/ 55001 h 742520"/>
                <a:gd name="connsiteX24" fmla="*/ 2083182 w 2591945"/>
                <a:gd name="connsiteY24" fmla="*/ 144379 h 742520"/>
                <a:gd name="connsiteX25" fmla="*/ 2206935 w 2591945"/>
                <a:gd name="connsiteY25" fmla="*/ 171880 h 742520"/>
                <a:gd name="connsiteX26" fmla="*/ 2323813 w 2591945"/>
                <a:gd name="connsiteY26" fmla="*/ 302508 h 742520"/>
                <a:gd name="connsiteX27" fmla="*/ 2399440 w 2591945"/>
                <a:gd name="connsiteY27" fmla="*/ 433137 h 742520"/>
                <a:gd name="connsiteX28" fmla="*/ 2488818 w 2591945"/>
                <a:gd name="connsiteY28" fmla="*/ 474388 h 742520"/>
                <a:gd name="connsiteX29" fmla="*/ 2523194 w 2591945"/>
                <a:gd name="connsiteY29" fmla="*/ 598141 h 742520"/>
                <a:gd name="connsiteX30" fmla="*/ 2530069 w 2591945"/>
                <a:gd name="connsiteY30" fmla="*/ 687519 h 742520"/>
                <a:gd name="connsiteX31" fmla="*/ 2591945 w 2591945"/>
                <a:gd name="connsiteY31" fmla="*/ 742520 h 742520"/>
                <a:gd name="connsiteX0" fmla="*/ 2495693 w 2495693"/>
                <a:gd name="connsiteY0" fmla="*/ 742520 h 742520"/>
                <a:gd name="connsiteX1" fmla="*/ 0 w 2495693"/>
                <a:gd name="connsiteY1" fmla="*/ 61877 h 742520"/>
                <a:gd name="connsiteX2" fmla="*/ 55002 w 2495693"/>
                <a:gd name="connsiteY2" fmla="*/ 110003 h 742520"/>
                <a:gd name="connsiteX3" fmla="*/ 130629 w 2495693"/>
                <a:gd name="connsiteY3" fmla="*/ 61877 h 742520"/>
                <a:gd name="connsiteX4" fmla="*/ 178755 w 2495693"/>
                <a:gd name="connsiteY4" fmla="*/ 41251 h 742520"/>
                <a:gd name="connsiteX5" fmla="*/ 226881 w 2495693"/>
                <a:gd name="connsiteY5" fmla="*/ 41251 h 742520"/>
                <a:gd name="connsiteX6" fmla="*/ 261257 w 2495693"/>
                <a:gd name="connsiteY6" fmla="*/ 103128 h 742520"/>
                <a:gd name="connsiteX7" fmla="*/ 460638 w 2495693"/>
                <a:gd name="connsiteY7" fmla="*/ 61877 h 742520"/>
                <a:gd name="connsiteX8" fmla="*/ 481263 w 2495693"/>
                <a:gd name="connsiteY8" fmla="*/ 192505 h 742520"/>
                <a:gd name="connsiteX9" fmla="*/ 515639 w 2495693"/>
                <a:gd name="connsiteY9" fmla="*/ 206255 h 742520"/>
                <a:gd name="connsiteX10" fmla="*/ 680644 w 2495693"/>
                <a:gd name="connsiteY10" fmla="*/ 199380 h 742520"/>
                <a:gd name="connsiteX11" fmla="*/ 790648 w 2495693"/>
                <a:gd name="connsiteY11" fmla="*/ 137503 h 742520"/>
                <a:gd name="connsiteX12" fmla="*/ 804397 w 2495693"/>
                <a:gd name="connsiteY12" fmla="*/ 213131 h 742520"/>
                <a:gd name="connsiteX13" fmla="*/ 818148 w 2495693"/>
                <a:gd name="connsiteY13" fmla="*/ 336884 h 742520"/>
                <a:gd name="connsiteX14" fmla="*/ 825023 w 2495693"/>
                <a:gd name="connsiteY14" fmla="*/ 426262 h 742520"/>
                <a:gd name="connsiteX15" fmla="*/ 928151 w 2495693"/>
                <a:gd name="connsiteY15" fmla="*/ 467513 h 742520"/>
                <a:gd name="connsiteX16" fmla="*/ 1141282 w 2495693"/>
                <a:gd name="connsiteY16" fmla="*/ 488139 h 742520"/>
                <a:gd name="connsiteX17" fmla="*/ 1196283 w 2495693"/>
                <a:gd name="connsiteY17" fmla="*/ 378136 h 742520"/>
                <a:gd name="connsiteX18" fmla="*/ 1285660 w 2495693"/>
                <a:gd name="connsiteY18" fmla="*/ 467513 h 742520"/>
                <a:gd name="connsiteX19" fmla="*/ 1368163 w 2495693"/>
                <a:gd name="connsiteY19" fmla="*/ 240631 h 742520"/>
                <a:gd name="connsiteX20" fmla="*/ 1601919 w 2495693"/>
                <a:gd name="connsiteY20" fmla="*/ 0 h 742520"/>
                <a:gd name="connsiteX21" fmla="*/ 1684421 w 2495693"/>
                <a:gd name="connsiteY21" fmla="*/ 137504 h 742520"/>
                <a:gd name="connsiteX22" fmla="*/ 1904427 w 2495693"/>
                <a:gd name="connsiteY22" fmla="*/ 55001 h 742520"/>
                <a:gd name="connsiteX23" fmla="*/ 1986930 w 2495693"/>
                <a:gd name="connsiteY23" fmla="*/ 144379 h 742520"/>
                <a:gd name="connsiteX24" fmla="*/ 2110683 w 2495693"/>
                <a:gd name="connsiteY24" fmla="*/ 171880 h 742520"/>
                <a:gd name="connsiteX25" fmla="*/ 2227561 w 2495693"/>
                <a:gd name="connsiteY25" fmla="*/ 302508 h 742520"/>
                <a:gd name="connsiteX26" fmla="*/ 2303188 w 2495693"/>
                <a:gd name="connsiteY26" fmla="*/ 433137 h 742520"/>
                <a:gd name="connsiteX27" fmla="*/ 2392566 w 2495693"/>
                <a:gd name="connsiteY27" fmla="*/ 474388 h 742520"/>
                <a:gd name="connsiteX28" fmla="*/ 2426942 w 2495693"/>
                <a:gd name="connsiteY28" fmla="*/ 598141 h 742520"/>
                <a:gd name="connsiteX29" fmla="*/ 2433817 w 2495693"/>
                <a:gd name="connsiteY29" fmla="*/ 687519 h 742520"/>
                <a:gd name="connsiteX30" fmla="*/ 2495693 w 2495693"/>
                <a:gd name="connsiteY30" fmla="*/ 742520 h 742520"/>
                <a:gd name="connsiteX0" fmla="*/ 2440691 w 2440691"/>
                <a:gd name="connsiteY0" fmla="*/ 742520 h 742520"/>
                <a:gd name="connsiteX1" fmla="*/ 0 w 2440691"/>
                <a:gd name="connsiteY1" fmla="*/ 110003 h 742520"/>
                <a:gd name="connsiteX2" fmla="*/ 75627 w 2440691"/>
                <a:gd name="connsiteY2" fmla="*/ 61877 h 742520"/>
                <a:gd name="connsiteX3" fmla="*/ 123753 w 2440691"/>
                <a:gd name="connsiteY3" fmla="*/ 41251 h 742520"/>
                <a:gd name="connsiteX4" fmla="*/ 171879 w 2440691"/>
                <a:gd name="connsiteY4" fmla="*/ 41251 h 742520"/>
                <a:gd name="connsiteX5" fmla="*/ 206255 w 2440691"/>
                <a:gd name="connsiteY5" fmla="*/ 103128 h 742520"/>
                <a:gd name="connsiteX6" fmla="*/ 405636 w 2440691"/>
                <a:gd name="connsiteY6" fmla="*/ 61877 h 742520"/>
                <a:gd name="connsiteX7" fmla="*/ 426261 w 2440691"/>
                <a:gd name="connsiteY7" fmla="*/ 192505 h 742520"/>
                <a:gd name="connsiteX8" fmla="*/ 460637 w 2440691"/>
                <a:gd name="connsiteY8" fmla="*/ 206255 h 742520"/>
                <a:gd name="connsiteX9" fmla="*/ 625642 w 2440691"/>
                <a:gd name="connsiteY9" fmla="*/ 199380 h 742520"/>
                <a:gd name="connsiteX10" fmla="*/ 735646 w 2440691"/>
                <a:gd name="connsiteY10" fmla="*/ 137503 h 742520"/>
                <a:gd name="connsiteX11" fmla="*/ 749395 w 2440691"/>
                <a:gd name="connsiteY11" fmla="*/ 213131 h 742520"/>
                <a:gd name="connsiteX12" fmla="*/ 763146 w 2440691"/>
                <a:gd name="connsiteY12" fmla="*/ 336884 h 742520"/>
                <a:gd name="connsiteX13" fmla="*/ 770021 w 2440691"/>
                <a:gd name="connsiteY13" fmla="*/ 426262 h 742520"/>
                <a:gd name="connsiteX14" fmla="*/ 873149 w 2440691"/>
                <a:gd name="connsiteY14" fmla="*/ 467513 h 742520"/>
                <a:gd name="connsiteX15" fmla="*/ 1086280 w 2440691"/>
                <a:gd name="connsiteY15" fmla="*/ 488139 h 742520"/>
                <a:gd name="connsiteX16" fmla="*/ 1141281 w 2440691"/>
                <a:gd name="connsiteY16" fmla="*/ 378136 h 742520"/>
                <a:gd name="connsiteX17" fmla="*/ 1230658 w 2440691"/>
                <a:gd name="connsiteY17" fmla="*/ 467513 h 742520"/>
                <a:gd name="connsiteX18" fmla="*/ 1313161 w 2440691"/>
                <a:gd name="connsiteY18" fmla="*/ 240631 h 742520"/>
                <a:gd name="connsiteX19" fmla="*/ 1546917 w 2440691"/>
                <a:gd name="connsiteY19" fmla="*/ 0 h 742520"/>
                <a:gd name="connsiteX20" fmla="*/ 1629419 w 2440691"/>
                <a:gd name="connsiteY20" fmla="*/ 137504 h 742520"/>
                <a:gd name="connsiteX21" fmla="*/ 1849425 w 2440691"/>
                <a:gd name="connsiteY21" fmla="*/ 55001 h 742520"/>
                <a:gd name="connsiteX22" fmla="*/ 1931928 w 2440691"/>
                <a:gd name="connsiteY22" fmla="*/ 144379 h 742520"/>
                <a:gd name="connsiteX23" fmla="*/ 2055681 w 2440691"/>
                <a:gd name="connsiteY23" fmla="*/ 171880 h 742520"/>
                <a:gd name="connsiteX24" fmla="*/ 2172559 w 2440691"/>
                <a:gd name="connsiteY24" fmla="*/ 302508 h 742520"/>
                <a:gd name="connsiteX25" fmla="*/ 2248186 w 2440691"/>
                <a:gd name="connsiteY25" fmla="*/ 433137 h 742520"/>
                <a:gd name="connsiteX26" fmla="*/ 2337564 w 2440691"/>
                <a:gd name="connsiteY26" fmla="*/ 474388 h 742520"/>
                <a:gd name="connsiteX27" fmla="*/ 2371940 w 2440691"/>
                <a:gd name="connsiteY27" fmla="*/ 598141 h 742520"/>
                <a:gd name="connsiteX28" fmla="*/ 2378815 w 2440691"/>
                <a:gd name="connsiteY28" fmla="*/ 687519 h 742520"/>
                <a:gd name="connsiteX29" fmla="*/ 2440691 w 2440691"/>
                <a:gd name="connsiteY29" fmla="*/ 742520 h 742520"/>
                <a:gd name="connsiteX0" fmla="*/ 2365064 w 2365064"/>
                <a:gd name="connsiteY0" fmla="*/ 742520 h 742520"/>
                <a:gd name="connsiteX1" fmla="*/ 0 w 2365064"/>
                <a:gd name="connsiteY1" fmla="*/ 61877 h 742520"/>
                <a:gd name="connsiteX2" fmla="*/ 48126 w 2365064"/>
                <a:gd name="connsiteY2" fmla="*/ 41251 h 742520"/>
                <a:gd name="connsiteX3" fmla="*/ 96252 w 2365064"/>
                <a:gd name="connsiteY3" fmla="*/ 41251 h 742520"/>
                <a:gd name="connsiteX4" fmla="*/ 130628 w 2365064"/>
                <a:gd name="connsiteY4" fmla="*/ 103128 h 742520"/>
                <a:gd name="connsiteX5" fmla="*/ 330009 w 2365064"/>
                <a:gd name="connsiteY5" fmla="*/ 61877 h 742520"/>
                <a:gd name="connsiteX6" fmla="*/ 350634 w 2365064"/>
                <a:gd name="connsiteY6" fmla="*/ 192505 h 742520"/>
                <a:gd name="connsiteX7" fmla="*/ 385010 w 2365064"/>
                <a:gd name="connsiteY7" fmla="*/ 206255 h 742520"/>
                <a:gd name="connsiteX8" fmla="*/ 550015 w 2365064"/>
                <a:gd name="connsiteY8" fmla="*/ 199380 h 742520"/>
                <a:gd name="connsiteX9" fmla="*/ 660019 w 2365064"/>
                <a:gd name="connsiteY9" fmla="*/ 137503 h 742520"/>
                <a:gd name="connsiteX10" fmla="*/ 673768 w 2365064"/>
                <a:gd name="connsiteY10" fmla="*/ 213131 h 742520"/>
                <a:gd name="connsiteX11" fmla="*/ 687519 w 2365064"/>
                <a:gd name="connsiteY11" fmla="*/ 336884 h 742520"/>
                <a:gd name="connsiteX12" fmla="*/ 694394 w 2365064"/>
                <a:gd name="connsiteY12" fmla="*/ 426262 h 742520"/>
                <a:gd name="connsiteX13" fmla="*/ 797522 w 2365064"/>
                <a:gd name="connsiteY13" fmla="*/ 467513 h 742520"/>
                <a:gd name="connsiteX14" fmla="*/ 1010653 w 2365064"/>
                <a:gd name="connsiteY14" fmla="*/ 488139 h 742520"/>
                <a:gd name="connsiteX15" fmla="*/ 1065654 w 2365064"/>
                <a:gd name="connsiteY15" fmla="*/ 378136 h 742520"/>
                <a:gd name="connsiteX16" fmla="*/ 1155031 w 2365064"/>
                <a:gd name="connsiteY16" fmla="*/ 467513 h 742520"/>
                <a:gd name="connsiteX17" fmla="*/ 1237534 w 2365064"/>
                <a:gd name="connsiteY17" fmla="*/ 240631 h 742520"/>
                <a:gd name="connsiteX18" fmla="*/ 1471290 w 2365064"/>
                <a:gd name="connsiteY18" fmla="*/ 0 h 742520"/>
                <a:gd name="connsiteX19" fmla="*/ 1553792 w 2365064"/>
                <a:gd name="connsiteY19" fmla="*/ 137504 h 742520"/>
                <a:gd name="connsiteX20" fmla="*/ 1773798 w 2365064"/>
                <a:gd name="connsiteY20" fmla="*/ 55001 h 742520"/>
                <a:gd name="connsiteX21" fmla="*/ 1856301 w 2365064"/>
                <a:gd name="connsiteY21" fmla="*/ 144379 h 742520"/>
                <a:gd name="connsiteX22" fmla="*/ 1980054 w 2365064"/>
                <a:gd name="connsiteY22" fmla="*/ 171880 h 742520"/>
                <a:gd name="connsiteX23" fmla="*/ 2096932 w 2365064"/>
                <a:gd name="connsiteY23" fmla="*/ 302508 h 742520"/>
                <a:gd name="connsiteX24" fmla="*/ 2172559 w 2365064"/>
                <a:gd name="connsiteY24" fmla="*/ 433137 h 742520"/>
                <a:gd name="connsiteX25" fmla="*/ 2261937 w 2365064"/>
                <a:gd name="connsiteY25" fmla="*/ 474388 h 742520"/>
                <a:gd name="connsiteX26" fmla="*/ 2296313 w 2365064"/>
                <a:gd name="connsiteY26" fmla="*/ 598141 h 742520"/>
                <a:gd name="connsiteX27" fmla="*/ 2303188 w 2365064"/>
                <a:gd name="connsiteY27" fmla="*/ 687519 h 742520"/>
                <a:gd name="connsiteX28" fmla="*/ 2365064 w 2365064"/>
                <a:gd name="connsiteY28" fmla="*/ 742520 h 742520"/>
                <a:gd name="connsiteX0" fmla="*/ 2316938 w 2316938"/>
                <a:gd name="connsiteY0" fmla="*/ 742520 h 742520"/>
                <a:gd name="connsiteX1" fmla="*/ 0 w 2316938"/>
                <a:gd name="connsiteY1" fmla="*/ 41251 h 742520"/>
                <a:gd name="connsiteX2" fmla="*/ 48126 w 2316938"/>
                <a:gd name="connsiteY2" fmla="*/ 41251 h 742520"/>
                <a:gd name="connsiteX3" fmla="*/ 82502 w 2316938"/>
                <a:gd name="connsiteY3" fmla="*/ 103128 h 742520"/>
                <a:gd name="connsiteX4" fmla="*/ 281883 w 2316938"/>
                <a:gd name="connsiteY4" fmla="*/ 61877 h 742520"/>
                <a:gd name="connsiteX5" fmla="*/ 302508 w 2316938"/>
                <a:gd name="connsiteY5" fmla="*/ 192505 h 742520"/>
                <a:gd name="connsiteX6" fmla="*/ 336884 w 2316938"/>
                <a:gd name="connsiteY6" fmla="*/ 206255 h 742520"/>
                <a:gd name="connsiteX7" fmla="*/ 501889 w 2316938"/>
                <a:gd name="connsiteY7" fmla="*/ 199380 h 742520"/>
                <a:gd name="connsiteX8" fmla="*/ 611893 w 2316938"/>
                <a:gd name="connsiteY8" fmla="*/ 137503 h 742520"/>
                <a:gd name="connsiteX9" fmla="*/ 625642 w 2316938"/>
                <a:gd name="connsiteY9" fmla="*/ 213131 h 742520"/>
                <a:gd name="connsiteX10" fmla="*/ 639393 w 2316938"/>
                <a:gd name="connsiteY10" fmla="*/ 336884 h 742520"/>
                <a:gd name="connsiteX11" fmla="*/ 646268 w 2316938"/>
                <a:gd name="connsiteY11" fmla="*/ 426262 h 742520"/>
                <a:gd name="connsiteX12" fmla="*/ 749396 w 2316938"/>
                <a:gd name="connsiteY12" fmla="*/ 467513 h 742520"/>
                <a:gd name="connsiteX13" fmla="*/ 962527 w 2316938"/>
                <a:gd name="connsiteY13" fmla="*/ 488139 h 742520"/>
                <a:gd name="connsiteX14" fmla="*/ 1017528 w 2316938"/>
                <a:gd name="connsiteY14" fmla="*/ 378136 h 742520"/>
                <a:gd name="connsiteX15" fmla="*/ 1106905 w 2316938"/>
                <a:gd name="connsiteY15" fmla="*/ 467513 h 742520"/>
                <a:gd name="connsiteX16" fmla="*/ 1189408 w 2316938"/>
                <a:gd name="connsiteY16" fmla="*/ 240631 h 742520"/>
                <a:gd name="connsiteX17" fmla="*/ 1423164 w 2316938"/>
                <a:gd name="connsiteY17" fmla="*/ 0 h 742520"/>
                <a:gd name="connsiteX18" fmla="*/ 1505666 w 2316938"/>
                <a:gd name="connsiteY18" fmla="*/ 137504 h 742520"/>
                <a:gd name="connsiteX19" fmla="*/ 1725672 w 2316938"/>
                <a:gd name="connsiteY19" fmla="*/ 55001 h 742520"/>
                <a:gd name="connsiteX20" fmla="*/ 1808175 w 2316938"/>
                <a:gd name="connsiteY20" fmla="*/ 144379 h 742520"/>
                <a:gd name="connsiteX21" fmla="*/ 1931928 w 2316938"/>
                <a:gd name="connsiteY21" fmla="*/ 171880 h 742520"/>
                <a:gd name="connsiteX22" fmla="*/ 2048806 w 2316938"/>
                <a:gd name="connsiteY22" fmla="*/ 302508 h 742520"/>
                <a:gd name="connsiteX23" fmla="*/ 2124433 w 2316938"/>
                <a:gd name="connsiteY23" fmla="*/ 433137 h 742520"/>
                <a:gd name="connsiteX24" fmla="*/ 2213811 w 2316938"/>
                <a:gd name="connsiteY24" fmla="*/ 474388 h 742520"/>
                <a:gd name="connsiteX25" fmla="*/ 2248187 w 2316938"/>
                <a:gd name="connsiteY25" fmla="*/ 598141 h 742520"/>
                <a:gd name="connsiteX26" fmla="*/ 2255062 w 2316938"/>
                <a:gd name="connsiteY26" fmla="*/ 687519 h 742520"/>
                <a:gd name="connsiteX27" fmla="*/ 2316938 w 2316938"/>
                <a:gd name="connsiteY27" fmla="*/ 742520 h 742520"/>
                <a:gd name="connsiteX0" fmla="*/ 2268812 w 2268812"/>
                <a:gd name="connsiteY0" fmla="*/ 742520 h 742520"/>
                <a:gd name="connsiteX1" fmla="*/ 0 w 2268812"/>
                <a:gd name="connsiteY1" fmla="*/ 41251 h 742520"/>
                <a:gd name="connsiteX2" fmla="*/ 34376 w 2268812"/>
                <a:gd name="connsiteY2" fmla="*/ 103128 h 742520"/>
                <a:gd name="connsiteX3" fmla="*/ 233757 w 2268812"/>
                <a:gd name="connsiteY3" fmla="*/ 61877 h 742520"/>
                <a:gd name="connsiteX4" fmla="*/ 254382 w 2268812"/>
                <a:gd name="connsiteY4" fmla="*/ 192505 h 742520"/>
                <a:gd name="connsiteX5" fmla="*/ 288758 w 2268812"/>
                <a:gd name="connsiteY5" fmla="*/ 206255 h 742520"/>
                <a:gd name="connsiteX6" fmla="*/ 453763 w 2268812"/>
                <a:gd name="connsiteY6" fmla="*/ 199380 h 742520"/>
                <a:gd name="connsiteX7" fmla="*/ 563767 w 2268812"/>
                <a:gd name="connsiteY7" fmla="*/ 137503 h 742520"/>
                <a:gd name="connsiteX8" fmla="*/ 577516 w 2268812"/>
                <a:gd name="connsiteY8" fmla="*/ 213131 h 742520"/>
                <a:gd name="connsiteX9" fmla="*/ 591267 w 2268812"/>
                <a:gd name="connsiteY9" fmla="*/ 336884 h 742520"/>
                <a:gd name="connsiteX10" fmla="*/ 598142 w 2268812"/>
                <a:gd name="connsiteY10" fmla="*/ 426262 h 742520"/>
                <a:gd name="connsiteX11" fmla="*/ 701270 w 2268812"/>
                <a:gd name="connsiteY11" fmla="*/ 467513 h 742520"/>
                <a:gd name="connsiteX12" fmla="*/ 914401 w 2268812"/>
                <a:gd name="connsiteY12" fmla="*/ 488139 h 742520"/>
                <a:gd name="connsiteX13" fmla="*/ 969402 w 2268812"/>
                <a:gd name="connsiteY13" fmla="*/ 378136 h 742520"/>
                <a:gd name="connsiteX14" fmla="*/ 1058779 w 2268812"/>
                <a:gd name="connsiteY14" fmla="*/ 467513 h 742520"/>
                <a:gd name="connsiteX15" fmla="*/ 1141282 w 2268812"/>
                <a:gd name="connsiteY15" fmla="*/ 240631 h 742520"/>
                <a:gd name="connsiteX16" fmla="*/ 1375038 w 2268812"/>
                <a:gd name="connsiteY16" fmla="*/ 0 h 742520"/>
                <a:gd name="connsiteX17" fmla="*/ 1457540 w 2268812"/>
                <a:gd name="connsiteY17" fmla="*/ 137504 h 742520"/>
                <a:gd name="connsiteX18" fmla="*/ 1677546 w 2268812"/>
                <a:gd name="connsiteY18" fmla="*/ 55001 h 742520"/>
                <a:gd name="connsiteX19" fmla="*/ 1760049 w 2268812"/>
                <a:gd name="connsiteY19" fmla="*/ 144379 h 742520"/>
                <a:gd name="connsiteX20" fmla="*/ 1883802 w 2268812"/>
                <a:gd name="connsiteY20" fmla="*/ 171880 h 742520"/>
                <a:gd name="connsiteX21" fmla="*/ 2000680 w 2268812"/>
                <a:gd name="connsiteY21" fmla="*/ 302508 h 742520"/>
                <a:gd name="connsiteX22" fmla="*/ 2076307 w 2268812"/>
                <a:gd name="connsiteY22" fmla="*/ 433137 h 742520"/>
                <a:gd name="connsiteX23" fmla="*/ 2165685 w 2268812"/>
                <a:gd name="connsiteY23" fmla="*/ 474388 h 742520"/>
                <a:gd name="connsiteX24" fmla="*/ 2200061 w 2268812"/>
                <a:gd name="connsiteY24" fmla="*/ 598141 h 742520"/>
                <a:gd name="connsiteX25" fmla="*/ 2206936 w 2268812"/>
                <a:gd name="connsiteY25" fmla="*/ 687519 h 742520"/>
                <a:gd name="connsiteX26" fmla="*/ 2268812 w 2268812"/>
                <a:gd name="connsiteY26" fmla="*/ 742520 h 742520"/>
                <a:gd name="connsiteX0" fmla="*/ 2234436 w 2234436"/>
                <a:gd name="connsiteY0" fmla="*/ 742520 h 742520"/>
                <a:gd name="connsiteX1" fmla="*/ 0 w 2234436"/>
                <a:gd name="connsiteY1" fmla="*/ 103128 h 742520"/>
                <a:gd name="connsiteX2" fmla="*/ 199381 w 2234436"/>
                <a:gd name="connsiteY2" fmla="*/ 61877 h 742520"/>
                <a:gd name="connsiteX3" fmla="*/ 220006 w 2234436"/>
                <a:gd name="connsiteY3" fmla="*/ 192505 h 742520"/>
                <a:gd name="connsiteX4" fmla="*/ 254382 w 2234436"/>
                <a:gd name="connsiteY4" fmla="*/ 206255 h 742520"/>
                <a:gd name="connsiteX5" fmla="*/ 419387 w 2234436"/>
                <a:gd name="connsiteY5" fmla="*/ 199380 h 742520"/>
                <a:gd name="connsiteX6" fmla="*/ 529391 w 2234436"/>
                <a:gd name="connsiteY6" fmla="*/ 137503 h 742520"/>
                <a:gd name="connsiteX7" fmla="*/ 543140 w 2234436"/>
                <a:gd name="connsiteY7" fmla="*/ 213131 h 742520"/>
                <a:gd name="connsiteX8" fmla="*/ 556891 w 2234436"/>
                <a:gd name="connsiteY8" fmla="*/ 336884 h 742520"/>
                <a:gd name="connsiteX9" fmla="*/ 563766 w 2234436"/>
                <a:gd name="connsiteY9" fmla="*/ 426262 h 742520"/>
                <a:gd name="connsiteX10" fmla="*/ 666894 w 2234436"/>
                <a:gd name="connsiteY10" fmla="*/ 467513 h 742520"/>
                <a:gd name="connsiteX11" fmla="*/ 880025 w 2234436"/>
                <a:gd name="connsiteY11" fmla="*/ 488139 h 742520"/>
                <a:gd name="connsiteX12" fmla="*/ 935026 w 2234436"/>
                <a:gd name="connsiteY12" fmla="*/ 378136 h 742520"/>
                <a:gd name="connsiteX13" fmla="*/ 1024403 w 2234436"/>
                <a:gd name="connsiteY13" fmla="*/ 467513 h 742520"/>
                <a:gd name="connsiteX14" fmla="*/ 1106906 w 2234436"/>
                <a:gd name="connsiteY14" fmla="*/ 240631 h 742520"/>
                <a:gd name="connsiteX15" fmla="*/ 1340662 w 2234436"/>
                <a:gd name="connsiteY15" fmla="*/ 0 h 742520"/>
                <a:gd name="connsiteX16" fmla="*/ 1423164 w 2234436"/>
                <a:gd name="connsiteY16" fmla="*/ 137504 h 742520"/>
                <a:gd name="connsiteX17" fmla="*/ 1643170 w 2234436"/>
                <a:gd name="connsiteY17" fmla="*/ 55001 h 742520"/>
                <a:gd name="connsiteX18" fmla="*/ 1725673 w 2234436"/>
                <a:gd name="connsiteY18" fmla="*/ 144379 h 742520"/>
                <a:gd name="connsiteX19" fmla="*/ 1849426 w 2234436"/>
                <a:gd name="connsiteY19" fmla="*/ 171880 h 742520"/>
                <a:gd name="connsiteX20" fmla="*/ 1966304 w 2234436"/>
                <a:gd name="connsiteY20" fmla="*/ 302508 h 742520"/>
                <a:gd name="connsiteX21" fmla="*/ 2041931 w 2234436"/>
                <a:gd name="connsiteY21" fmla="*/ 433137 h 742520"/>
                <a:gd name="connsiteX22" fmla="*/ 2131309 w 2234436"/>
                <a:gd name="connsiteY22" fmla="*/ 474388 h 742520"/>
                <a:gd name="connsiteX23" fmla="*/ 2165685 w 2234436"/>
                <a:gd name="connsiteY23" fmla="*/ 598141 h 742520"/>
                <a:gd name="connsiteX24" fmla="*/ 2172560 w 2234436"/>
                <a:gd name="connsiteY24" fmla="*/ 687519 h 742520"/>
                <a:gd name="connsiteX25" fmla="*/ 2234436 w 2234436"/>
                <a:gd name="connsiteY25" fmla="*/ 742520 h 742520"/>
                <a:gd name="connsiteX0" fmla="*/ 2035055 w 2035055"/>
                <a:gd name="connsiteY0" fmla="*/ 742520 h 742520"/>
                <a:gd name="connsiteX1" fmla="*/ 0 w 2035055"/>
                <a:gd name="connsiteY1" fmla="*/ 61877 h 742520"/>
                <a:gd name="connsiteX2" fmla="*/ 20625 w 2035055"/>
                <a:gd name="connsiteY2" fmla="*/ 192505 h 742520"/>
                <a:gd name="connsiteX3" fmla="*/ 55001 w 2035055"/>
                <a:gd name="connsiteY3" fmla="*/ 206255 h 742520"/>
                <a:gd name="connsiteX4" fmla="*/ 220006 w 2035055"/>
                <a:gd name="connsiteY4" fmla="*/ 199380 h 742520"/>
                <a:gd name="connsiteX5" fmla="*/ 330010 w 2035055"/>
                <a:gd name="connsiteY5" fmla="*/ 137503 h 742520"/>
                <a:gd name="connsiteX6" fmla="*/ 343759 w 2035055"/>
                <a:gd name="connsiteY6" fmla="*/ 213131 h 742520"/>
                <a:gd name="connsiteX7" fmla="*/ 357510 w 2035055"/>
                <a:gd name="connsiteY7" fmla="*/ 336884 h 742520"/>
                <a:gd name="connsiteX8" fmla="*/ 364385 w 2035055"/>
                <a:gd name="connsiteY8" fmla="*/ 426262 h 742520"/>
                <a:gd name="connsiteX9" fmla="*/ 467513 w 2035055"/>
                <a:gd name="connsiteY9" fmla="*/ 467513 h 742520"/>
                <a:gd name="connsiteX10" fmla="*/ 680644 w 2035055"/>
                <a:gd name="connsiteY10" fmla="*/ 488139 h 742520"/>
                <a:gd name="connsiteX11" fmla="*/ 735645 w 2035055"/>
                <a:gd name="connsiteY11" fmla="*/ 378136 h 742520"/>
                <a:gd name="connsiteX12" fmla="*/ 825022 w 2035055"/>
                <a:gd name="connsiteY12" fmla="*/ 467513 h 742520"/>
                <a:gd name="connsiteX13" fmla="*/ 907525 w 2035055"/>
                <a:gd name="connsiteY13" fmla="*/ 240631 h 742520"/>
                <a:gd name="connsiteX14" fmla="*/ 1141281 w 2035055"/>
                <a:gd name="connsiteY14" fmla="*/ 0 h 742520"/>
                <a:gd name="connsiteX15" fmla="*/ 1223783 w 2035055"/>
                <a:gd name="connsiteY15" fmla="*/ 137504 h 742520"/>
                <a:gd name="connsiteX16" fmla="*/ 1443789 w 2035055"/>
                <a:gd name="connsiteY16" fmla="*/ 55001 h 742520"/>
                <a:gd name="connsiteX17" fmla="*/ 1526292 w 2035055"/>
                <a:gd name="connsiteY17" fmla="*/ 144379 h 742520"/>
                <a:gd name="connsiteX18" fmla="*/ 1650045 w 2035055"/>
                <a:gd name="connsiteY18" fmla="*/ 171880 h 742520"/>
                <a:gd name="connsiteX19" fmla="*/ 1766923 w 2035055"/>
                <a:gd name="connsiteY19" fmla="*/ 302508 h 742520"/>
                <a:gd name="connsiteX20" fmla="*/ 1842550 w 2035055"/>
                <a:gd name="connsiteY20" fmla="*/ 433137 h 742520"/>
                <a:gd name="connsiteX21" fmla="*/ 1931928 w 2035055"/>
                <a:gd name="connsiteY21" fmla="*/ 474388 h 742520"/>
                <a:gd name="connsiteX22" fmla="*/ 1966304 w 2035055"/>
                <a:gd name="connsiteY22" fmla="*/ 598141 h 742520"/>
                <a:gd name="connsiteX23" fmla="*/ 1973179 w 2035055"/>
                <a:gd name="connsiteY23" fmla="*/ 687519 h 742520"/>
                <a:gd name="connsiteX24" fmla="*/ 2035055 w 2035055"/>
                <a:gd name="connsiteY24" fmla="*/ 742520 h 742520"/>
                <a:gd name="connsiteX0" fmla="*/ 2014430 w 2014430"/>
                <a:gd name="connsiteY0" fmla="*/ 742520 h 742520"/>
                <a:gd name="connsiteX1" fmla="*/ 0 w 2014430"/>
                <a:gd name="connsiteY1" fmla="*/ 192505 h 742520"/>
                <a:gd name="connsiteX2" fmla="*/ 34376 w 2014430"/>
                <a:gd name="connsiteY2" fmla="*/ 206255 h 742520"/>
                <a:gd name="connsiteX3" fmla="*/ 199381 w 2014430"/>
                <a:gd name="connsiteY3" fmla="*/ 199380 h 742520"/>
                <a:gd name="connsiteX4" fmla="*/ 309385 w 2014430"/>
                <a:gd name="connsiteY4" fmla="*/ 137503 h 742520"/>
                <a:gd name="connsiteX5" fmla="*/ 323134 w 2014430"/>
                <a:gd name="connsiteY5" fmla="*/ 213131 h 742520"/>
                <a:gd name="connsiteX6" fmla="*/ 336885 w 2014430"/>
                <a:gd name="connsiteY6" fmla="*/ 336884 h 742520"/>
                <a:gd name="connsiteX7" fmla="*/ 343760 w 2014430"/>
                <a:gd name="connsiteY7" fmla="*/ 426262 h 742520"/>
                <a:gd name="connsiteX8" fmla="*/ 446888 w 2014430"/>
                <a:gd name="connsiteY8" fmla="*/ 467513 h 742520"/>
                <a:gd name="connsiteX9" fmla="*/ 660019 w 2014430"/>
                <a:gd name="connsiteY9" fmla="*/ 488139 h 742520"/>
                <a:gd name="connsiteX10" fmla="*/ 715020 w 2014430"/>
                <a:gd name="connsiteY10" fmla="*/ 378136 h 742520"/>
                <a:gd name="connsiteX11" fmla="*/ 804397 w 2014430"/>
                <a:gd name="connsiteY11" fmla="*/ 467513 h 742520"/>
                <a:gd name="connsiteX12" fmla="*/ 886900 w 2014430"/>
                <a:gd name="connsiteY12" fmla="*/ 240631 h 742520"/>
                <a:gd name="connsiteX13" fmla="*/ 1120656 w 2014430"/>
                <a:gd name="connsiteY13" fmla="*/ 0 h 742520"/>
                <a:gd name="connsiteX14" fmla="*/ 1203158 w 2014430"/>
                <a:gd name="connsiteY14" fmla="*/ 137504 h 742520"/>
                <a:gd name="connsiteX15" fmla="*/ 1423164 w 2014430"/>
                <a:gd name="connsiteY15" fmla="*/ 55001 h 742520"/>
                <a:gd name="connsiteX16" fmla="*/ 1505667 w 2014430"/>
                <a:gd name="connsiteY16" fmla="*/ 144379 h 742520"/>
                <a:gd name="connsiteX17" fmla="*/ 1629420 w 2014430"/>
                <a:gd name="connsiteY17" fmla="*/ 171880 h 742520"/>
                <a:gd name="connsiteX18" fmla="*/ 1746298 w 2014430"/>
                <a:gd name="connsiteY18" fmla="*/ 302508 h 742520"/>
                <a:gd name="connsiteX19" fmla="*/ 1821925 w 2014430"/>
                <a:gd name="connsiteY19" fmla="*/ 433137 h 742520"/>
                <a:gd name="connsiteX20" fmla="*/ 1911303 w 2014430"/>
                <a:gd name="connsiteY20" fmla="*/ 474388 h 742520"/>
                <a:gd name="connsiteX21" fmla="*/ 1945679 w 2014430"/>
                <a:gd name="connsiteY21" fmla="*/ 598141 h 742520"/>
                <a:gd name="connsiteX22" fmla="*/ 1952554 w 2014430"/>
                <a:gd name="connsiteY22" fmla="*/ 687519 h 742520"/>
                <a:gd name="connsiteX23" fmla="*/ 2014430 w 2014430"/>
                <a:gd name="connsiteY23" fmla="*/ 742520 h 742520"/>
                <a:gd name="connsiteX0" fmla="*/ 1980054 w 1980054"/>
                <a:gd name="connsiteY0" fmla="*/ 742520 h 742520"/>
                <a:gd name="connsiteX1" fmla="*/ 0 w 1980054"/>
                <a:gd name="connsiteY1" fmla="*/ 206255 h 742520"/>
                <a:gd name="connsiteX2" fmla="*/ 165005 w 1980054"/>
                <a:gd name="connsiteY2" fmla="*/ 199380 h 742520"/>
                <a:gd name="connsiteX3" fmla="*/ 275009 w 1980054"/>
                <a:gd name="connsiteY3" fmla="*/ 137503 h 742520"/>
                <a:gd name="connsiteX4" fmla="*/ 288758 w 1980054"/>
                <a:gd name="connsiteY4" fmla="*/ 213131 h 742520"/>
                <a:gd name="connsiteX5" fmla="*/ 302509 w 1980054"/>
                <a:gd name="connsiteY5" fmla="*/ 336884 h 742520"/>
                <a:gd name="connsiteX6" fmla="*/ 309384 w 1980054"/>
                <a:gd name="connsiteY6" fmla="*/ 426262 h 742520"/>
                <a:gd name="connsiteX7" fmla="*/ 412512 w 1980054"/>
                <a:gd name="connsiteY7" fmla="*/ 467513 h 742520"/>
                <a:gd name="connsiteX8" fmla="*/ 625643 w 1980054"/>
                <a:gd name="connsiteY8" fmla="*/ 488139 h 742520"/>
                <a:gd name="connsiteX9" fmla="*/ 680644 w 1980054"/>
                <a:gd name="connsiteY9" fmla="*/ 378136 h 742520"/>
                <a:gd name="connsiteX10" fmla="*/ 770021 w 1980054"/>
                <a:gd name="connsiteY10" fmla="*/ 467513 h 742520"/>
                <a:gd name="connsiteX11" fmla="*/ 852524 w 1980054"/>
                <a:gd name="connsiteY11" fmla="*/ 240631 h 742520"/>
                <a:gd name="connsiteX12" fmla="*/ 1086280 w 1980054"/>
                <a:gd name="connsiteY12" fmla="*/ 0 h 742520"/>
                <a:gd name="connsiteX13" fmla="*/ 1168782 w 1980054"/>
                <a:gd name="connsiteY13" fmla="*/ 137504 h 742520"/>
                <a:gd name="connsiteX14" fmla="*/ 1388788 w 1980054"/>
                <a:gd name="connsiteY14" fmla="*/ 55001 h 742520"/>
                <a:gd name="connsiteX15" fmla="*/ 1471291 w 1980054"/>
                <a:gd name="connsiteY15" fmla="*/ 144379 h 742520"/>
                <a:gd name="connsiteX16" fmla="*/ 1595044 w 1980054"/>
                <a:gd name="connsiteY16" fmla="*/ 171880 h 742520"/>
                <a:gd name="connsiteX17" fmla="*/ 1711922 w 1980054"/>
                <a:gd name="connsiteY17" fmla="*/ 302508 h 742520"/>
                <a:gd name="connsiteX18" fmla="*/ 1787549 w 1980054"/>
                <a:gd name="connsiteY18" fmla="*/ 433137 h 742520"/>
                <a:gd name="connsiteX19" fmla="*/ 1876927 w 1980054"/>
                <a:gd name="connsiteY19" fmla="*/ 474388 h 742520"/>
                <a:gd name="connsiteX20" fmla="*/ 1911303 w 1980054"/>
                <a:gd name="connsiteY20" fmla="*/ 598141 h 742520"/>
                <a:gd name="connsiteX21" fmla="*/ 1918178 w 1980054"/>
                <a:gd name="connsiteY21" fmla="*/ 687519 h 742520"/>
                <a:gd name="connsiteX22" fmla="*/ 1980054 w 1980054"/>
                <a:gd name="connsiteY22" fmla="*/ 742520 h 742520"/>
                <a:gd name="connsiteX0" fmla="*/ 1815049 w 1815049"/>
                <a:gd name="connsiteY0" fmla="*/ 742520 h 742520"/>
                <a:gd name="connsiteX1" fmla="*/ 0 w 1815049"/>
                <a:gd name="connsiteY1" fmla="*/ 199380 h 742520"/>
                <a:gd name="connsiteX2" fmla="*/ 110004 w 1815049"/>
                <a:gd name="connsiteY2" fmla="*/ 137503 h 742520"/>
                <a:gd name="connsiteX3" fmla="*/ 123753 w 1815049"/>
                <a:gd name="connsiteY3" fmla="*/ 213131 h 742520"/>
                <a:gd name="connsiteX4" fmla="*/ 137504 w 1815049"/>
                <a:gd name="connsiteY4" fmla="*/ 336884 h 742520"/>
                <a:gd name="connsiteX5" fmla="*/ 144379 w 1815049"/>
                <a:gd name="connsiteY5" fmla="*/ 426262 h 742520"/>
                <a:gd name="connsiteX6" fmla="*/ 247507 w 1815049"/>
                <a:gd name="connsiteY6" fmla="*/ 467513 h 742520"/>
                <a:gd name="connsiteX7" fmla="*/ 460638 w 1815049"/>
                <a:gd name="connsiteY7" fmla="*/ 488139 h 742520"/>
                <a:gd name="connsiteX8" fmla="*/ 515639 w 1815049"/>
                <a:gd name="connsiteY8" fmla="*/ 378136 h 742520"/>
                <a:gd name="connsiteX9" fmla="*/ 605016 w 1815049"/>
                <a:gd name="connsiteY9" fmla="*/ 467513 h 742520"/>
                <a:gd name="connsiteX10" fmla="*/ 687519 w 1815049"/>
                <a:gd name="connsiteY10" fmla="*/ 240631 h 742520"/>
                <a:gd name="connsiteX11" fmla="*/ 921275 w 1815049"/>
                <a:gd name="connsiteY11" fmla="*/ 0 h 742520"/>
                <a:gd name="connsiteX12" fmla="*/ 1003777 w 1815049"/>
                <a:gd name="connsiteY12" fmla="*/ 137504 h 742520"/>
                <a:gd name="connsiteX13" fmla="*/ 1223783 w 1815049"/>
                <a:gd name="connsiteY13" fmla="*/ 55001 h 742520"/>
                <a:gd name="connsiteX14" fmla="*/ 1306286 w 1815049"/>
                <a:gd name="connsiteY14" fmla="*/ 144379 h 742520"/>
                <a:gd name="connsiteX15" fmla="*/ 1430039 w 1815049"/>
                <a:gd name="connsiteY15" fmla="*/ 171880 h 742520"/>
                <a:gd name="connsiteX16" fmla="*/ 1546917 w 1815049"/>
                <a:gd name="connsiteY16" fmla="*/ 302508 h 742520"/>
                <a:gd name="connsiteX17" fmla="*/ 1622544 w 1815049"/>
                <a:gd name="connsiteY17" fmla="*/ 433137 h 742520"/>
                <a:gd name="connsiteX18" fmla="*/ 1711922 w 1815049"/>
                <a:gd name="connsiteY18" fmla="*/ 474388 h 742520"/>
                <a:gd name="connsiteX19" fmla="*/ 1746298 w 1815049"/>
                <a:gd name="connsiteY19" fmla="*/ 598141 h 742520"/>
                <a:gd name="connsiteX20" fmla="*/ 1753173 w 1815049"/>
                <a:gd name="connsiteY20" fmla="*/ 687519 h 742520"/>
                <a:gd name="connsiteX21" fmla="*/ 1815049 w 1815049"/>
                <a:gd name="connsiteY21" fmla="*/ 742520 h 742520"/>
                <a:gd name="connsiteX0" fmla="*/ 1705045 w 1705045"/>
                <a:gd name="connsiteY0" fmla="*/ 742520 h 742520"/>
                <a:gd name="connsiteX1" fmla="*/ 0 w 1705045"/>
                <a:gd name="connsiteY1" fmla="*/ 137503 h 742520"/>
                <a:gd name="connsiteX2" fmla="*/ 13749 w 1705045"/>
                <a:gd name="connsiteY2" fmla="*/ 213131 h 742520"/>
                <a:gd name="connsiteX3" fmla="*/ 27500 w 1705045"/>
                <a:gd name="connsiteY3" fmla="*/ 336884 h 742520"/>
                <a:gd name="connsiteX4" fmla="*/ 34375 w 1705045"/>
                <a:gd name="connsiteY4" fmla="*/ 426262 h 742520"/>
                <a:gd name="connsiteX5" fmla="*/ 137503 w 1705045"/>
                <a:gd name="connsiteY5" fmla="*/ 467513 h 742520"/>
                <a:gd name="connsiteX6" fmla="*/ 350634 w 1705045"/>
                <a:gd name="connsiteY6" fmla="*/ 488139 h 742520"/>
                <a:gd name="connsiteX7" fmla="*/ 405635 w 1705045"/>
                <a:gd name="connsiteY7" fmla="*/ 378136 h 742520"/>
                <a:gd name="connsiteX8" fmla="*/ 495012 w 1705045"/>
                <a:gd name="connsiteY8" fmla="*/ 467513 h 742520"/>
                <a:gd name="connsiteX9" fmla="*/ 577515 w 1705045"/>
                <a:gd name="connsiteY9" fmla="*/ 240631 h 742520"/>
                <a:gd name="connsiteX10" fmla="*/ 811271 w 1705045"/>
                <a:gd name="connsiteY10" fmla="*/ 0 h 742520"/>
                <a:gd name="connsiteX11" fmla="*/ 893773 w 1705045"/>
                <a:gd name="connsiteY11" fmla="*/ 137504 h 742520"/>
                <a:gd name="connsiteX12" fmla="*/ 1113779 w 1705045"/>
                <a:gd name="connsiteY12" fmla="*/ 55001 h 742520"/>
                <a:gd name="connsiteX13" fmla="*/ 1196282 w 1705045"/>
                <a:gd name="connsiteY13" fmla="*/ 144379 h 742520"/>
                <a:gd name="connsiteX14" fmla="*/ 1320035 w 1705045"/>
                <a:gd name="connsiteY14" fmla="*/ 171880 h 742520"/>
                <a:gd name="connsiteX15" fmla="*/ 1436913 w 1705045"/>
                <a:gd name="connsiteY15" fmla="*/ 302508 h 742520"/>
                <a:gd name="connsiteX16" fmla="*/ 1512540 w 1705045"/>
                <a:gd name="connsiteY16" fmla="*/ 433137 h 742520"/>
                <a:gd name="connsiteX17" fmla="*/ 1601918 w 1705045"/>
                <a:gd name="connsiteY17" fmla="*/ 474388 h 742520"/>
                <a:gd name="connsiteX18" fmla="*/ 1636294 w 1705045"/>
                <a:gd name="connsiteY18" fmla="*/ 598141 h 742520"/>
                <a:gd name="connsiteX19" fmla="*/ 1643169 w 1705045"/>
                <a:gd name="connsiteY19" fmla="*/ 687519 h 742520"/>
                <a:gd name="connsiteX20" fmla="*/ 1705045 w 1705045"/>
                <a:gd name="connsiteY20" fmla="*/ 742520 h 742520"/>
                <a:gd name="connsiteX0" fmla="*/ 1691296 w 1691296"/>
                <a:gd name="connsiteY0" fmla="*/ 742520 h 742520"/>
                <a:gd name="connsiteX1" fmla="*/ 0 w 1691296"/>
                <a:gd name="connsiteY1" fmla="*/ 213131 h 742520"/>
                <a:gd name="connsiteX2" fmla="*/ 13751 w 1691296"/>
                <a:gd name="connsiteY2" fmla="*/ 336884 h 742520"/>
                <a:gd name="connsiteX3" fmla="*/ 20626 w 1691296"/>
                <a:gd name="connsiteY3" fmla="*/ 426262 h 742520"/>
                <a:gd name="connsiteX4" fmla="*/ 123754 w 1691296"/>
                <a:gd name="connsiteY4" fmla="*/ 467513 h 742520"/>
                <a:gd name="connsiteX5" fmla="*/ 336885 w 1691296"/>
                <a:gd name="connsiteY5" fmla="*/ 488139 h 742520"/>
                <a:gd name="connsiteX6" fmla="*/ 391886 w 1691296"/>
                <a:gd name="connsiteY6" fmla="*/ 378136 h 742520"/>
                <a:gd name="connsiteX7" fmla="*/ 481263 w 1691296"/>
                <a:gd name="connsiteY7" fmla="*/ 467513 h 742520"/>
                <a:gd name="connsiteX8" fmla="*/ 563766 w 1691296"/>
                <a:gd name="connsiteY8" fmla="*/ 240631 h 742520"/>
                <a:gd name="connsiteX9" fmla="*/ 797522 w 1691296"/>
                <a:gd name="connsiteY9" fmla="*/ 0 h 742520"/>
                <a:gd name="connsiteX10" fmla="*/ 880024 w 1691296"/>
                <a:gd name="connsiteY10" fmla="*/ 137504 h 742520"/>
                <a:gd name="connsiteX11" fmla="*/ 1100030 w 1691296"/>
                <a:gd name="connsiteY11" fmla="*/ 55001 h 742520"/>
                <a:gd name="connsiteX12" fmla="*/ 1182533 w 1691296"/>
                <a:gd name="connsiteY12" fmla="*/ 144379 h 742520"/>
                <a:gd name="connsiteX13" fmla="*/ 1306286 w 1691296"/>
                <a:gd name="connsiteY13" fmla="*/ 171880 h 742520"/>
                <a:gd name="connsiteX14" fmla="*/ 1423164 w 1691296"/>
                <a:gd name="connsiteY14" fmla="*/ 302508 h 742520"/>
                <a:gd name="connsiteX15" fmla="*/ 1498791 w 1691296"/>
                <a:gd name="connsiteY15" fmla="*/ 433137 h 742520"/>
                <a:gd name="connsiteX16" fmla="*/ 1588169 w 1691296"/>
                <a:gd name="connsiteY16" fmla="*/ 474388 h 742520"/>
                <a:gd name="connsiteX17" fmla="*/ 1622545 w 1691296"/>
                <a:gd name="connsiteY17" fmla="*/ 598141 h 742520"/>
                <a:gd name="connsiteX18" fmla="*/ 1629420 w 1691296"/>
                <a:gd name="connsiteY18" fmla="*/ 687519 h 742520"/>
                <a:gd name="connsiteX19" fmla="*/ 1691296 w 1691296"/>
                <a:gd name="connsiteY19" fmla="*/ 742520 h 742520"/>
                <a:gd name="connsiteX0" fmla="*/ 1677545 w 1677545"/>
                <a:gd name="connsiteY0" fmla="*/ 742520 h 742520"/>
                <a:gd name="connsiteX1" fmla="*/ 0 w 1677545"/>
                <a:gd name="connsiteY1" fmla="*/ 336884 h 742520"/>
                <a:gd name="connsiteX2" fmla="*/ 6875 w 1677545"/>
                <a:gd name="connsiteY2" fmla="*/ 426262 h 742520"/>
                <a:gd name="connsiteX3" fmla="*/ 110003 w 1677545"/>
                <a:gd name="connsiteY3" fmla="*/ 467513 h 742520"/>
                <a:gd name="connsiteX4" fmla="*/ 323134 w 1677545"/>
                <a:gd name="connsiteY4" fmla="*/ 488139 h 742520"/>
                <a:gd name="connsiteX5" fmla="*/ 378135 w 1677545"/>
                <a:gd name="connsiteY5" fmla="*/ 378136 h 742520"/>
                <a:gd name="connsiteX6" fmla="*/ 467512 w 1677545"/>
                <a:gd name="connsiteY6" fmla="*/ 467513 h 742520"/>
                <a:gd name="connsiteX7" fmla="*/ 550015 w 1677545"/>
                <a:gd name="connsiteY7" fmla="*/ 240631 h 742520"/>
                <a:gd name="connsiteX8" fmla="*/ 783771 w 1677545"/>
                <a:gd name="connsiteY8" fmla="*/ 0 h 742520"/>
                <a:gd name="connsiteX9" fmla="*/ 866273 w 1677545"/>
                <a:gd name="connsiteY9" fmla="*/ 137504 h 742520"/>
                <a:gd name="connsiteX10" fmla="*/ 1086279 w 1677545"/>
                <a:gd name="connsiteY10" fmla="*/ 55001 h 742520"/>
                <a:gd name="connsiteX11" fmla="*/ 1168782 w 1677545"/>
                <a:gd name="connsiteY11" fmla="*/ 144379 h 742520"/>
                <a:gd name="connsiteX12" fmla="*/ 1292535 w 1677545"/>
                <a:gd name="connsiteY12" fmla="*/ 171880 h 742520"/>
                <a:gd name="connsiteX13" fmla="*/ 1409413 w 1677545"/>
                <a:gd name="connsiteY13" fmla="*/ 302508 h 742520"/>
                <a:gd name="connsiteX14" fmla="*/ 1485040 w 1677545"/>
                <a:gd name="connsiteY14" fmla="*/ 433137 h 742520"/>
                <a:gd name="connsiteX15" fmla="*/ 1574418 w 1677545"/>
                <a:gd name="connsiteY15" fmla="*/ 474388 h 742520"/>
                <a:gd name="connsiteX16" fmla="*/ 1608794 w 1677545"/>
                <a:gd name="connsiteY16" fmla="*/ 598141 h 742520"/>
                <a:gd name="connsiteX17" fmla="*/ 1615669 w 1677545"/>
                <a:gd name="connsiteY17" fmla="*/ 687519 h 742520"/>
                <a:gd name="connsiteX18" fmla="*/ 1677545 w 1677545"/>
                <a:gd name="connsiteY18" fmla="*/ 742520 h 742520"/>
                <a:gd name="connsiteX0" fmla="*/ 1670670 w 1670670"/>
                <a:gd name="connsiteY0" fmla="*/ 742520 h 742520"/>
                <a:gd name="connsiteX1" fmla="*/ 0 w 1670670"/>
                <a:gd name="connsiteY1" fmla="*/ 426262 h 742520"/>
                <a:gd name="connsiteX2" fmla="*/ 103128 w 1670670"/>
                <a:gd name="connsiteY2" fmla="*/ 467513 h 742520"/>
                <a:gd name="connsiteX3" fmla="*/ 316259 w 1670670"/>
                <a:gd name="connsiteY3" fmla="*/ 488139 h 742520"/>
                <a:gd name="connsiteX4" fmla="*/ 371260 w 1670670"/>
                <a:gd name="connsiteY4" fmla="*/ 378136 h 742520"/>
                <a:gd name="connsiteX5" fmla="*/ 460637 w 1670670"/>
                <a:gd name="connsiteY5" fmla="*/ 467513 h 742520"/>
                <a:gd name="connsiteX6" fmla="*/ 543140 w 1670670"/>
                <a:gd name="connsiteY6" fmla="*/ 240631 h 742520"/>
                <a:gd name="connsiteX7" fmla="*/ 776896 w 1670670"/>
                <a:gd name="connsiteY7" fmla="*/ 0 h 742520"/>
                <a:gd name="connsiteX8" fmla="*/ 859398 w 1670670"/>
                <a:gd name="connsiteY8" fmla="*/ 137504 h 742520"/>
                <a:gd name="connsiteX9" fmla="*/ 1079404 w 1670670"/>
                <a:gd name="connsiteY9" fmla="*/ 55001 h 742520"/>
                <a:gd name="connsiteX10" fmla="*/ 1161907 w 1670670"/>
                <a:gd name="connsiteY10" fmla="*/ 144379 h 742520"/>
                <a:gd name="connsiteX11" fmla="*/ 1285660 w 1670670"/>
                <a:gd name="connsiteY11" fmla="*/ 171880 h 742520"/>
                <a:gd name="connsiteX12" fmla="*/ 1402538 w 1670670"/>
                <a:gd name="connsiteY12" fmla="*/ 302508 h 742520"/>
                <a:gd name="connsiteX13" fmla="*/ 1478165 w 1670670"/>
                <a:gd name="connsiteY13" fmla="*/ 433137 h 742520"/>
                <a:gd name="connsiteX14" fmla="*/ 1567543 w 1670670"/>
                <a:gd name="connsiteY14" fmla="*/ 474388 h 742520"/>
                <a:gd name="connsiteX15" fmla="*/ 1601919 w 1670670"/>
                <a:gd name="connsiteY15" fmla="*/ 598141 h 742520"/>
                <a:gd name="connsiteX16" fmla="*/ 1608794 w 1670670"/>
                <a:gd name="connsiteY16" fmla="*/ 687519 h 742520"/>
                <a:gd name="connsiteX17" fmla="*/ 1670670 w 1670670"/>
                <a:gd name="connsiteY17" fmla="*/ 742520 h 742520"/>
                <a:gd name="connsiteX0" fmla="*/ 1567542 w 1567542"/>
                <a:gd name="connsiteY0" fmla="*/ 742520 h 742520"/>
                <a:gd name="connsiteX1" fmla="*/ 0 w 1567542"/>
                <a:gd name="connsiteY1" fmla="*/ 467513 h 742520"/>
                <a:gd name="connsiteX2" fmla="*/ 213131 w 1567542"/>
                <a:gd name="connsiteY2" fmla="*/ 488139 h 742520"/>
                <a:gd name="connsiteX3" fmla="*/ 268132 w 1567542"/>
                <a:gd name="connsiteY3" fmla="*/ 378136 h 742520"/>
                <a:gd name="connsiteX4" fmla="*/ 357509 w 1567542"/>
                <a:gd name="connsiteY4" fmla="*/ 467513 h 742520"/>
                <a:gd name="connsiteX5" fmla="*/ 440012 w 1567542"/>
                <a:gd name="connsiteY5" fmla="*/ 240631 h 742520"/>
                <a:gd name="connsiteX6" fmla="*/ 673768 w 1567542"/>
                <a:gd name="connsiteY6" fmla="*/ 0 h 742520"/>
                <a:gd name="connsiteX7" fmla="*/ 756270 w 1567542"/>
                <a:gd name="connsiteY7" fmla="*/ 137504 h 742520"/>
                <a:gd name="connsiteX8" fmla="*/ 976276 w 1567542"/>
                <a:gd name="connsiteY8" fmla="*/ 55001 h 742520"/>
                <a:gd name="connsiteX9" fmla="*/ 1058779 w 1567542"/>
                <a:gd name="connsiteY9" fmla="*/ 144379 h 742520"/>
                <a:gd name="connsiteX10" fmla="*/ 1182532 w 1567542"/>
                <a:gd name="connsiteY10" fmla="*/ 171880 h 742520"/>
                <a:gd name="connsiteX11" fmla="*/ 1299410 w 1567542"/>
                <a:gd name="connsiteY11" fmla="*/ 302508 h 742520"/>
                <a:gd name="connsiteX12" fmla="*/ 1375037 w 1567542"/>
                <a:gd name="connsiteY12" fmla="*/ 433137 h 742520"/>
                <a:gd name="connsiteX13" fmla="*/ 1464415 w 1567542"/>
                <a:gd name="connsiteY13" fmla="*/ 474388 h 742520"/>
                <a:gd name="connsiteX14" fmla="*/ 1498791 w 1567542"/>
                <a:gd name="connsiteY14" fmla="*/ 598141 h 742520"/>
                <a:gd name="connsiteX15" fmla="*/ 1505666 w 1567542"/>
                <a:gd name="connsiteY15" fmla="*/ 687519 h 742520"/>
                <a:gd name="connsiteX16" fmla="*/ 1567542 w 1567542"/>
                <a:gd name="connsiteY16" fmla="*/ 742520 h 742520"/>
                <a:gd name="connsiteX0" fmla="*/ 1354411 w 1354411"/>
                <a:gd name="connsiteY0" fmla="*/ 742520 h 742520"/>
                <a:gd name="connsiteX1" fmla="*/ 0 w 1354411"/>
                <a:gd name="connsiteY1" fmla="*/ 488139 h 742520"/>
                <a:gd name="connsiteX2" fmla="*/ 55001 w 1354411"/>
                <a:gd name="connsiteY2" fmla="*/ 378136 h 742520"/>
                <a:gd name="connsiteX3" fmla="*/ 144378 w 1354411"/>
                <a:gd name="connsiteY3" fmla="*/ 467513 h 742520"/>
                <a:gd name="connsiteX4" fmla="*/ 226881 w 1354411"/>
                <a:gd name="connsiteY4" fmla="*/ 240631 h 742520"/>
                <a:gd name="connsiteX5" fmla="*/ 460637 w 1354411"/>
                <a:gd name="connsiteY5" fmla="*/ 0 h 742520"/>
                <a:gd name="connsiteX6" fmla="*/ 543139 w 1354411"/>
                <a:gd name="connsiteY6" fmla="*/ 137504 h 742520"/>
                <a:gd name="connsiteX7" fmla="*/ 763145 w 1354411"/>
                <a:gd name="connsiteY7" fmla="*/ 55001 h 742520"/>
                <a:gd name="connsiteX8" fmla="*/ 845648 w 1354411"/>
                <a:gd name="connsiteY8" fmla="*/ 144379 h 742520"/>
                <a:gd name="connsiteX9" fmla="*/ 969401 w 1354411"/>
                <a:gd name="connsiteY9" fmla="*/ 171880 h 742520"/>
                <a:gd name="connsiteX10" fmla="*/ 1086279 w 1354411"/>
                <a:gd name="connsiteY10" fmla="*/ 302508 h 742520"/>
                <a:gd name="connsiteX11" fmla="*/ 1161906 w 1354411"/>
                <a:gd name="connsiteY11" fmla="*/ 433137 h 742520"/>
                <a:gd name="connsiteX12" fmla="*/ 1251284 w 1354411"/>
                <a:gd name="connsiteY12" fmla="*/ 474388 h 742520"/>
                <a:gd name="connsiteX13" fmla="*/ 1285660 w 1354411"/>
                <a:gd name="connsiteY13" fmla="*/ 598141 h 742520"/>
                <a:gd name="connsiteX14" fmla="*/ 1292535 w 1354411"/>
                <a:gd name="connsiteY14" fmla="*/ 687519 h 742520"/>
                <a:gd name="connsiteX15" fmla="*/ 1354411 w 1354411"/>
                <a:gd name="connsiteY15" fmla="*/ 742520 h 742520"/>
                <a:gd name="connsiteX0" fmla="*/ 1436913 w 1436913"/>
                <a:gd name="connsiteY0" fmla="*/ 742520 h 749397"/>
                <a:gd name="connsiteX1" fmla="*/ 0 w 1436913"/>
                <a:gd name="connsiteY1" fmla="*/ 749397 h 749397"/>
                <a:gd name="connsiteX2" fmla="*/ 137503 w 1436913"/>
                <a:gd name="connsiteY2" fmla="*/ 378136 h 749397"/>
                <a:gd name="connsiteX3" fmla="*/ 226880 w 1436913"/>
                <a:gd name="connsiteY3" fmla="*/ 467513 h 749397"/>
                <a:gd name="connsiteX4" fmla="*/ 309383 w 1436913"/>
                <a:gd name="connsiteY4" fmla="*/ 240631 h 749397"/>
                <a:gd name="connsiteX5" fmla="*/ 543139 w 1436913"/>
                <a:gd name="connsiteY5" fmla="*/ 0 h 749397"/>
                <a:gd name="connsiteX6" fmla="*/ 625641 w 1436913"/>
                <a:gd name="connsiteY6" fmla="*/ 137504 h 749397"/>
                <a:gd name="connsiteX7" fmla="*/ 845647 w 1436913"/>
                <a:gd name="connsiteY7" fmla="*/ 55001 h 749397"/>
                <a:gd name="connsiteX8" fmla="*/ 928150 w 1436913"/>
                <a:gd name="connsiteY8" fmla="*/ 144379 h 749397"/>
                <a:gd name="connsiteX9" fmla="*/ 1051903 w 1436913"/>
                <a:gd name="connsiteY9" fmla="*/ 171880 h 749397"/>
                <a:gd name="connsiteX10" fmla="*/ 1168781 w 1436913"/>
                <a:gd name="connsiteY10" fmla="*/ 302508 h 749397"/>
                <a:gd name="connsiteX11" fmla="*/ 1244408 w 1436913"/>
                <a:gd name="connsiteY11" fmla="*/ 433137 h 749397"/>
                <a:gd name="connsiteX12" fmla="*/ 1333786 w 1436913"/>
                <a:gd name="connsiteY12" fmla="*/ 474388 h 749397"/>
                <a:gd name="connsiteX13" fmla="*/ 1368162 w 1436913"/>
                <a:gd name="connsiteY13" fmla="*/ 598141 h 749397"/>
                <a:gd name="connsiteX14" fmla="*/ 1375037 w 1436913"/>
                <a:gd name="connsiteY14" fmla="*/ 687519 h 749397"/>
                <a:gd name="connsiteX15" fmla="*/ 1436913 w 1436913"/>
                <a:gd name="connsiteY15" fmla="*/ 742520 h 749397"/>
                <a:gd name="connsiteX0" fmla="*/ 1436913 w 1436913"/>
                <a:gd name="connsiteY0" fmla="*/ 742520 h 749397"/>
                <a:gd name="connsiteX1" fmla="*/ 0 w 1436913"/>
                <a:gd name="connsiteY1" fmla="*/ 749397 h 749397"/>
                <a:gd name="connsiteX2" fmla="*/ 137503 w 1436913"/>
                <a:gd name="connsiteY2" fmla="*/ 378136 h 749397"/>
                <a:gd name="connsiteX3" fmla="*/ 226880 w 1436913"/>
                <a:gd name="connsiteY3" fmla="*/ 467513 h 749397"/>
                <a:gd name="connsiteX4" fmla="*/ 309383 w 1436913"/>
                <a:gd name="connsiteY4" fmla="*/ 240631 h 749397"/>
                <a:gd name="connsiteX5" fmla="*/ 543139 w 1436913"/>
                <a:gd name="connsiteY5" fmla="*/ 0 h 749397"/>
                <a:gd name="connsiteX6" fmla="*/ 625641 w 1436913"/>
                <a:gd name="connsiteY6" fmla="*/ 137504 h 749397"/>
                <a:gd name="connsiteX7" fmla="*/ 845647 w 1436913"/>
                <a:gd name="connsiteY7" fmla="*/ 55001 h 749397"/>
                <a:gd name="connsiteX8" fmla="*/ 928150 w 1436913"/>
                <a:gd name="connsiteY8" fmla="*/ 144379 h 749397"/>
                <a:gd name="connsiteX9" fmla="*/ 1051903 w 1436913"/>
                <a:gd name="connsiteY9" fmla="*/ 171880 h 749397"/>
                <a:gd name="connsiteX10" fmla="*/ 1168781 w 1436913"/>
                <a:gd name="connsiteY10" fmla="*/ 302508 h 749397"/>
                <a:gd name="connsiteX11" fmla="*/ 1244408 w 1436913"/>
                <a:gd name="connsiteY11" fmla="*/ 433137 h 749397"/>
                <a:gd name="connsiteX12" fmla="*/ 1333786 w 1436913"/>
                <a:gd name="connsiteY12" fmla="*/ 474388 h 749397"/>
                <a:gd name="connsiteX13" fmla="*/ 1368162 w 1436913"/>
                <a:gd name="connsiteY13" fmla="*/ 598141 h 749397"/>
                <a:gd name="connsiteX14" fmla="*/ 1375037 w 1436913"/>
                <a:gd name="connsiteY14" fmla="*/ 687519 h 749397"/>
                <a:gd name="connsiteX15" fmla="*/ 1436913 w 1436913"/>
                <a:gd name="connsiteY15" fmla="*/ 742520 h 749397"/>
                <a:gd name="connsiteX0" fmla="*/ 1443788 w 1443788"/>
                <a:gd name="connsiteY0" fmla="*/ 742520 h 742520"/>
                <a:gd name="connsiteX1" fmla="*/ 0 w 1443788"/>
                <a:gd name="connsiteY1" fmla="*/ 735646 h 742520"/>
                <a:gd name="connsiteX2" fmla="*/ 144378 w 1443788"/>
                <a:gd name="connsiteY2" fmla="*/ 378136 h 742520"/>
                <a:gd name="connsiteX3" fmla="*/ 233755 w 1443788"/>
                <a:gd name="connsiteY3" fmla="*/ 467513 h 742520"/>
                <a:gd name="connsiteX4" fmla="*/ 316258 w 1443788"/>
                <a:gd name="connsiteY4" fmla="*/ 240631 h 742520"/>
                <a:gd name="connsiteX5" fmla="*/ 550014 w 1443788"/>
                <a:gd name="connsiteY5" fmla="*/ 0 h 742520"/>
                <a:gd name="connsiteX6" fmla="*/ 632516 w 1443788"/>
                <a:gd name="connsiteY6" fmla="*/ 137504 h 742520"/>
                <a:gd name="connsiteX7" fmla="*/ 852522 w 1443788"/>
                <a:gd name="connsiteY7" fmla="*/ 55001 h 742520"/>
                <a:gd name="connsiteX8" fmla="*/ 935025 w 1443788"/>
                <a:gd name="connsiteY8" fmla="*/ 144379 h 742520"/>
                <a:gd name="connsiteX9" fmla="*/ 1058778 w 1443788"/>
                <a:gd name="connsiteY9" fmla="*/ 171880 h 742520"/>
                <a:gd name="connsiteX10" fmla="*/ 1175656 w 1443788"/>
                <a:gd name="connsiteY10" fmla="*/ 302508 h 742520"/>
                <a:gd name="connsiteX11" fmla="*/ 1251283 w 1443788"/>
                <a:gd name="connsiteY11" fmla="*/ 433137 h 742520"/>
                <a:gd name="connsiteX12" fmla="*/ 1340661 w 1443788"/>
                <a:gd name="connsiteY12" fmla="*/ 474388 h 742520"/>
                <a:gd name="connsiteX13" fmla="*/ 1375037 w 1443788"/>
                <a:gd name="connsiteY13" fmla="*/ 598141 h 742520"/>
                <a:gd name="connsiteX14" fmla="*/ 1381912 w 1443788"/>
                <a:gd name="connsiteY14" fmla="*/ 687519 h 742520"/>
                <a:gd name="connsiteX15" fmla="*/ 1443788 w 1443788"/>
                <a:gd name="connsiteY15" fmla="*/ 742520 h 742520"/>
                <a:gd name="connsiteX0" fmla="*/ 1443788 w 1443788"/>
                <a:gd name="connsiteY0" fmla="*/ 742520 h 742520"/>
                <a:gd name="connsiteX1" fmla="*/ 0 w 1443788"/>
                <a:gd name="connsiteY1" fmla="*/ 735646 h 742520"/>
                <a:gd name="connsiteX2" fmla="*/ 144378 w 1443788"/>
                <a:gd name="connsiteY2" fmla="*/ 378136 h 742520"/>
                <a:gd name="connsiteX3" fmla="*/ 213129 w 1443788"/>
                <a:gd name="connsiteY3" fmla="*/ 123753 h 742520"/>
                <a:gd name="connsiteX4" fmla="*/ 316258 w 1443788"/>
                <a:gd name="connsiteY4" fmla="*/ 240631 h 742520"/>
                <a:gd name="connsiteX5" fmla="*/ 550014 w 1443788"/>
                <a:gd name="connsiteY5" fmla="*/ 0 h 742520"/>
                <a:gd name="connsiteX6" fmla="*/ 632516 w 1443788"/>
                <a:gd name="connsiteY6" fmla="*/ 137504 h 742520"/>
                <a:gd name="connsiteX7" fmla="*/ 852522 w 1443788"/>
                <a:gd name="connsiteY7" fmla="*/ 55001 h 742520"/>
                <a:gd name="connsiteX8" fmla="*/ 935025 w 1443788"/>
                <a:gd name="connsiteY8" fmla="*/ 144379 h 742520"/>
                <a:gd name="connsiteX9" fmla="*/ 1058778 w 1443788"/>
                <a:gd name="connsiteY9" fmla="*/ 171880 h 742520"/>
                <a:gd name="connsiteX10" fmla="*/ 1175656 w 1443788"/>
                <a:gd name="connsiteY10" fmla="*/ 302508 h 742520"/>
                <a:gd name="connsiteX11" fmla="*/ 1251283 w 1443788"/>
                <a:gd name="connsiteY11" fmla="*/ 433137 h 742520"/>
                <a:gd name="connsiteX12" fmla="*/ 1340661 w 1443788"/>
                <a:gd name="connsiteY12" fmla="*/ 474388 h 742520"/>
                <a:gd name="connsiteX13" fmla="*/ 1375037 w 1443788"/>
                <a:gd name="connsiteY13" fmla="*/ 598141 h 742520"/>
                <a:gd name="connsiteX14" fmla="*/ 1381912 w 1443788"/>
                <a:gd name="connsiteY14" fmla="*/ 687519 h 742520"/>
                <a:gd name="connsiteX15" fmla="*/ 1443788 w 1443788"/>
                <a:gd name="connsiteY15" fmla="*/ 742520 h 742520"/>
                <a:gd name="connsiteX0" fmla="*/ 1443788 w 1443788"/>
                <a:gd name="connsiteY0" fmla="*/ 742520 h 742520"/>
                <a:gd name="connsiteX1" fmla="*/ 0 w 1443788"/>
                <a:gd name="connsiteY1" fmla="*/ 735646 h 742520"/>
                <a:gd name="connsiteX2" fmla="*/ 144378 w 1443788"/>
                <a:gd name="connsiteY2" fmla="*/ 378136 h 742520"/>
                <a:gd name="connsiteX3" fmla="*/ 213129 w 1443788"/>
                <a:gd name="connsiteY3" fmla="*/ 123753 h 742520"/>
                <a:gd name="connsiteX4" fmla="*/ 323133 w 1443788"/>
                <a:gd name="connsiteY4" fmla="*/ 192504 h 742520"/>
                <a:gd name="connsiteX5" fmla="*/ 550014 w 1443788"/>
                <a:gd name="connsiteY5" fmla="*/ 0 h 742520"/>
                <a:gd name="connsiteX6" fmla="*/ 632516 w 1443788"/>
                <a:gd name="connsiteY6" fmla="*/ 137504 h 742520"/>
                <a:gd name="connsiteX7" fmla="*/ 852522 w 1443788"/>
                <a:gd name="connsiteY7" fmla="*/ 55001 h 742520"/>
                <a:gd name="connsiteX8" fmla="*/ 935025 w 1443788"/>
                <a:gd name="connsiteY8" fmla="*/ 144379 h 742520"/>
                <a:gd name="connsiteX9" fmla="*/ 1058778 w 1443788"/>
                <a:gd name="connsiteY9" fmla="*/ 171880 h 742520"/>
                <a:gd name="connsiteX10" fmla="*/ 1175656 w 1443788"/>
                <a:gd name="connsiteY10" fmla="*/ 302508 h 742520"/>
                <a:gd name="connsiteX11" fmla="*/ 1251283 w 1443788"/>
                <a:gd name="connsiteY11" fmla="*/ 433137 h 742520"/>
                <a:gd name="connsiteX12" fmla="*/ 1340661 w 1443788"/>
                <a:gd name="connsiteY12" fmla="*/ 474388 h 742520"/>
                <a:gd name="connsiteX13" fmla="*/ 1375037 w 1443788"/>
                <a:gd name="connsiteY13" fmla="*/ 598141 h 742520"/>
                <a:gd name="connsiteX14" fmla="*/ 1381912 w 1443788"/>
                <a:gd name="connsiteY14" fmla="*/ 687519 h 742520"/>
                <a:gd name="connsiteX15" fmla="*/ 1443788 w 1443788"/>
                <a:gd name="connsiteY15" fmla="*/ 742520 h 742520"/>
                <a:gd name="connsiteX0" fmla="*/ 1443788 w 1443788"/>
                <a:gd name="connsiteY0" fmla="*/ 742520 h 742520"/>
                <a:gd name="connsiteX1" fmla="*/ 0 w 1443788"/>
                <a:gd name="connsiteY1" fmla="*/ 735646 h 742520"/>
                <a:gd name="connsiteX2" fmla="*/ 144378 w 1443788"/>
                <a:gd name="connsiteY2" fmla="*/ 378136 h 742520"/>
                <a:gd name="connsiteX3" fmla="*/ 213129 w 1443788"/>
                <a:gd name="connsiteY3" fmla="*/ 123753 h 742520"/>
                <a:gd name="connsiteX4" fmla="*/ 323133 w 1443788"/>
                <a:gd name="connsiteY4" fmla="*/ 192504 h 742520"/>
                <a:gd name="connsiteX5" fmla="*/ 550014 w 1443788"/>
                <a:gd name="connsiteY5" fmla="*/ 0 h 742520"/>
                <a:gd name="connsiteX6" fmla="*/ 632516 w 1443788"/>
                <a:gd name="connsiteY6" fmla="*/ 137504 h 742520"/>
                <a:gd name="connsiteX7" fmla="*/ 852522 w 1443788"/>
                <a:gd name="connsiteY7" fmla="*/ 55001 h 742520"/>
                <a:gd name="connsiteX8" fmla="*/ 935025 w 1443788"/>
                <a:gd name="connsiteY8" fmla="*/ 144379 h 742520"/>
                <a:gd name="connsiteX9" fmla="*/ 1058778 w 1443788"/>
                <a:gd name="connsiteY9" fmla="*/ 171880 h 742520"/>
                <a:gd name="connsiteX10" fmla="*/ 1175656 w 1443788"/>
                <a:gd name="connsiteY10" fmla="*/ 302508 h 742520"/>
                <a:gd name="connsiteX11" fmla="*/ 1251283 w 1443788"/>
                <a:gd name="connsiteY11" fmla="*/ 433137 h 742520"/>
                <a:gd name="connsiteX12" fmla="*/ 1340661 w 1443788"/>
                <a:gd name="connsiteY12" fmla="*/ 474388 h 742520"/>
                <a:gd name="connsiteX13" fmla="*/ 1375037 w 1443788"/>
                <a:gd name="connsiteY13" fmla="*/ 598141 h 742520"/>
                <a:gd name="connsiteX14" fmla="*/ 1381912 w 1443788"/>
                <a:gd name="connsiteY14" fmla="*/ 687519 h 742520"/>
                <a:gd name="connsiteX15" fmla="*/ 1443788 w 1443788"/>
                <a:gd name="connsiteY15" fmla="*/ 742520 h 742520"/>
                <a:gd name="connsiteX0" fmla="*/ 1443788 w 1443788"/>
                <a:gd name="connsiteY0" fmla="*/ 742520 h 749396"/>
                <a:gd name="connsiteX1" fmla="*/ 0 w 1443788"/>
                <a:gd name="connsiteY1" fmla="*/ 749396 h 749396"/>
                <a:gd name="connsiteX2" fmla="*/ 144378 w 1443788"/>
                <a:gd name="connsiteY2" fmla="*/ 378136 h 749396"/>
                <a:gd name="connsiteX3" fmla="*/ 213129 w 1443788"/>
                <a:gd name="connsiteY3" fmla="*/ 123753 h 749396"/>
                <a:gd name="connsiteX4" fmla="*/ 323133 w 1443788"/>
                <a:gd name="connsiteY4" fmla="*/ 192504 h 749396"/>
                <a:gd name="connsiteX5" fmla="*/ 550014 w 1443788"/>
                <a:gd name="connsiteY5" fmla="*/ 0 h 749396"/>
                <a:gd name="connsiteX6" fmla="*/ 632516 w 1443788"/>
                <a:gd name="connsiteY6" fmla="*/ 137504 h 749396"/>
                <a:gd name="connsiteX7" fmla="*/ 852522 w 1443788"/>
                <a:gd name="connsiteY7" fmla="*/ 55001 h 749396"/>
                <a:gd name="connsiteX8" fmla="*/ 935025 w 1443788"/>
                <a:gd name="connsiteY8" fmla="*/ 144379 h 749396"/>
                <a:gd name="connsiteX9" fmla="*/ 1058778 w 1443788"/>
                <a:gd name="connsiteY9" fmla="*/ 171880 h 749396"/>
                <a:gd name="connsiteX10" fmla="*/ 1175656 w 1443788"/>
                <a:gd name="connsiteY10" fmla="*/ 302508 h 749396"/>
                <a:gd name="connsiteX11" fmla="*/ 1251283 w 1443788"/>
                <a:gd name="connsiteY11" fmla="*/ 433137 h 749396"/>
                <a:gd name="connsiteX12" fmla="*/ 1340661 w 1443788"/>
                <a:gd name="connsiteY12" fmla="*/ 474388 h 749396"/>
                <a:gd name="connsiteX13" fmla="*/ 1375037 w 1443788"/>
                <a:gd name="connsiteY13" fmla="*/ 598141 h 749396"/>
                <a:gd name="connsiteX14" fmla="*/ 1381912 w 1443788"/>
                <a:gd name="connsiteY14" fmla="*/ 687519 h 749396"/>
                <a:gd name="connsiteX15" fmla="*/ 1443788 w 1443788"/>
                <a:gd name="connsiteY15" fmla="*/ 742520 h 749396"/>
                <a:gd name="connsiteX0" fmla="*/ 1443788 w 1443788"/>
                <a:gd name="connsiteY0" fmla="*/ 742520 h 742521"/>
                <a:gd name="connsiteX1" fmla="*/ 0 w 1443788"/>
                <a:gd name="connsiteY1" fmla="*/ 742521 h 742521"/>
                <a:gd name="connsiteX2" fmla="*/ 144378 w 1443788"/>
                <a:gd name="connsiteY2" fmla="*/ 378136 h 742521"/>
                <a:gd name="connsiteX3" fmla="*/ 213129 w 1443788"/>
                <a:gd name="connsiteY3" fmla="*/ 123753 h 742521"/>
                <a:gd name="connsiteX4" fmla="*/ 323133 w 1443788"/>
                <a:gd name="connsiteY4" fmla="*/ 192504 h 742521"/>
                <a:gd name="connsiteX5" fmla="*/ 550014 w 1443788"/>
                <a:gd name="connsiteY5" fmla="*/ 0 h 742521"/>
                <a:gd name="connsiteX6" fmla="*/ 632516 w 1443788"/>
                <a:gd name="connsiteY6" fmla="*/ 137504 h 742521"/>
                <a:gd name="connsiteX7" fmla="*/ 852522 w 1443788"/>
                <a:gd name="connsiteY7" fmla="*/ 55001 h 742521"/>
                <a:gd name="connsiteX8" fmla="*/ 935025 w 1443788"/>
                <a:gd name="connsiteY8" fmla="*/ 144379 h 742521"/>
                <a:gd name="connsiteX9" fmla="*/ 1058778 w 1443788"/>
                <a:gd name="connsiteY9" fmla="*/ 171880 h 742521"/>
                <a:gd name="connsiteX10" fmla="*/ 1175656 w 1443788"/>
                <a:gd name="connsiteY10" fmla="*/ 302508 h 742521"/>
                <a:gd name="connsiteX11" fmla="*/ 1251283 w 1443788"/>
                <a:gd name="connsiteY11" fmla="*/ 433137 h 742521"/>
                <a:gd name="connsiteX12" fmla="*/ 1340661 w 1443788"/>
                <a:gd name="connsiteY12" fmla="*/ 474388 h 742521"/>
                <a:gd name="connsiteX13" fmla="*/ 1375037 w 1443788"/>
                <a:gd name="connsiteY13" fmla="*/ 598141 h 742521"/>
                <a:gd name="connsiteX14" fmla="*/ 1381912 w 1443788"/>
                <a:gd name="connsiteY14" fmla="*/ 687519 h 742521"/>
                <a:gd name="connsiteX15" fmla="*/ 1443788 w 1443788"/>
                <a:gd name="connsiteY15" fmla="*/ 742520 h 742521"/>
                <a:gd name="connsiteX0" fmla="*/ 1443788 w 1443788"/>
                <a:gd name="connsiteY0" fmla="*/ 742520 h 742521"/>
                <a:gd name="connsiteX1" fmla="*/ 0 w 1443788"/>
                <a:gd name="connsiteY1" fmla="*/ 742521 h 742521"/>
                <a:gd name="connsiteX2" fmla="*/ 144378 w 1443788"/>
                <a:gd name="connsiteY2" fmla="*/ 378136 h 742521"/>
                <a:gd name="connsiteX3" fmla="*/ 213129 w 1443788"/>
                <a:gd name="connsiteY3" fmla="*/ 123753 h 742521"/>
                <a:gd name="connsiteX4" fmla="*/ 323133 w 1443788"/>
                <a:gd name="connsiteY4" fmla="*/ 192504 h 742521"/>
                <a:gd name="connsiteX5" fmla="*/ 550014 w 1443788"/>
                <a:gd name="connsiteY5" fmla="*/ 0 h 742521"/>
                <a:gd name="connsiteX6" fmla="*/ 632516 w 1443788"/>
                <a:gd name="connsiteY6" fmla="*/ 137504 h 742521"/>
                <a:gd name="connsiteX7" fmla="*/ 852522 w 1443788"/>
                <a:gd name="connsiteY7" fmla="*/ 55001 h 742521"/>
                <a:gd name="connsiteX8" fmla="*/ 935025 w 1443788"/>
                <a:gd name="connsiteY8" fmla="*/ 144379 h 742521"/>
                <a:gd name="connsiteX9" fmla="*/ 1058778 w 1443788"/>
                <a:gd name="connsiteY9" fmla="*/ 171880 h 742521"/>
                <a:gd name="connsiteX10" fmla="*/ 1175656 w 1443788"/>
                <a:gd name="connsiteY10" fmla="*/ 302508 h 742521"/>
                <a:gd name="connsiteX11" fmla="*/ 1251283 w 1443788"/>
                <a:gd name="connsiteY11" fmla="*/ 433137 h 742521"/>
                <a:gd name="connsiteX12" fmla="*/ 1340661 w 1443788"/>
                <a:gd name="connsiteY12" fmla="*/ 474388 h 742521"/>
                <a:gd name="connsiteX13" fmla="*/ 1375037 w 1443788"/>
                <a:gd name="connsiteY13" fmla="*/ 598141 h 742521"/>
                <a:gd name="connsiteX14" fmla="*/ 1381912 w 1443788"/>
                <a:gd name="connsiteY14" fmla="*/ 687519 h 742521"/>
                <a:gd name="connsiteX15" fmla="*/ 1443788 w 1443788"/>
                <a:gd name="connsiteY15" fmla="*/ 742520 h 74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43788" h="742521">
                  <a:moveTo>
                    <a:pt x="1443788" y="742520"/>
                  </a:moveTo>
                  <a:lnTo>
                    <a:pt x="0" y="742521"/>
                  </a:lnTo>
                  <a:lnTo>
                    <a:pt x="144378" y="378136"/>
                  </a:lnTo>
                  <a:lnTo>
                    <a:pt x="213129" y="123753"/>
                  </a:lnTo>
                  <a:lnTo>
                    <a:pt x="323133" y="192504"/>
                  </a:lnTo>
                  <a:lnTo>
                    <a:pt x="550014" y="0"/>
                  </a:lnTo>
                  <a:lnTo>
                    <a:pt x="632516" y="137504"/>
                  </a:lnTo>
                  <a:lnTo>
                    <a:pt x="852522" y="55001"/>
                  </a:lnTo>
                  <a:lnTo>
                    <a:pt x="935025" y="144379"/>
                  </a:lnTo>
                  <a:lnTo>
                    <a:pt x="1058778" y="171880"/>
                  </a:lnTo>
                  <a:lnTo>
                    <a:pt x="1175656" y="302508"/>
                  </a:lnTo>
                  <a:lnTo>
                    <a:pt x="1251283" y="433137"/>
                  </a:lnTo>
                  <a:lnTo>
                    <a:pt x="1340661" y="474388"/>
                  </a:lnTo>
                  <a:lnTo>
                    <a:pt x="1375037" y="598141"/>
                  </a:lnTo>
                  <a:lnTo>
                    <a:pt x="1381912" y="687519"/>
                  </a:lnTo>
                  <a:lnTo>
                    <a:pt x="1443788" y="742520"/>
                  </a:lnTo>
                  <a:close/>
                </a:path>
              </a:pathLst>
            </a:custGeom>
            <a:gradFill rotWithShape="1">
              <a:gsLst>
                <a:gs pos="0">
                  <a:srgbClr val="606060"/>
                </a:gs>
                <a:gs pos="80000">
                  <a:srgbClr val="7F7F7F"/>
                </a:gs>
                <a:gs pos="100000">
                  <a:srgbClr val="808080"/>
                </a:gs>
              </a:gsLst>
              <a:lin ang="16200000" scaled="0"/>
            </a:gra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Calibri"/>
                <a:ea typeface="+mn-ea"/>
                <a:cs typeface="+mn-cs"/>
              </a:endParaRPr>
            </a:p>
          </p:txBody>
        </p:sp>
        <p:sp>
          <p:nvSpPr>
            <p:cNvPr id="47" name="Freeform 46"/>
            <p:cNvSpPr/>
            <p:nvPr/>
          </p:nvSpPr>
          <p:spPr>
            <a:xfrm>
              <a:off x="4396324" y="2757030"/>
              <a:ext cx="1503214" cy="2029101"/>
            </a:xfrm>
            <a:custGeom>
              <a:avLst/>
              <a:gdLst>
                <a:gd name="connsiteX0" fmla="*/ 0 w 2956330"/>
                <a:gd name="connsiteY0" fmla="*/ 742520 h 742520"/>
                <a:gd name="connsiteX1" fmla="*/ 137503 w 2956330"/>
                <a:gd name="connsiteY1" fmla="*/ 563765 h 742520"/>
                <a:gd name="connsiteX2" fmla="*/ 116878 w 2956330"/>
                <a:gd name="connsiteY2" fmla="*/ 501889 h 742520"/>
                <a:gd name="connsiteX3" fmla="*/ 165004 w 2956330"/>
                <a:gd name="connsiteY3" fmla="*/ 440012 h 742520"/>
                <a:gd name="connsiteX4" fmla="*/ 213130 w 2956330"/>
                <a:gd name="connsiteY4" fmla="*/ 330009 h 742520"/>
                <a:gd name="connsiteX5" fmla="*/ 275007 w 2956330"/>
                <a:gd name="connsiteY5" fmla="*/ 220006 h 742520"/>
                <a:gd name="connsiteX6" fmla="*/ 350634 w 2956330"/>
                <a:gd name="connsiteY6" fmla="*/ 178755 h 742520"/>
                <a:gd name="connsiteX7" fmla="*/ 364385 w 2956330"/>
                <a:gd name="connsiteY7" fmla="*/ 137504 h 742520"/>
                <a:gd name="connsiteX8" fmla="*/ 460637 w 2956330"/>
                <a:gd name="connsiteY8" fmla="*/ 61877 h 742520"/>
                <a:gd name="connsiteX9" fmla="*/ 515639 w 2956330"/>
                <a:gd name="connsiteY9" fmla="*/ 110003 h 742520"/>
                <a:gd name="connsiteX10" fmla="*/ 591266 w 2956330"/>
                <a:gd name="connsiteY10" fmla="*/ 61877 h 742520"/>
                <a:gd name="connsiteX11" fmla="*/ 639392 w 2956330"/>
                <a:gd name="connsiteY11" fmla="*/ 41251 h 742520"/>
                <a:gd name="connsiteX12" fmla="*/ 687518 w 2956330"/>
                <a:gd name="connsiteY12" fmla="*/ 41251 h 742520"/>
                <a:gd name="connsiteX13" fmla="*/ 721894 w 2956330"/>
                <a:gd name="connsiteY13" fmla="*/ 103128 h 742520"/>
                <a:gd name="connsiteX14" fmla="*/ 921275 w 2956330"/>
                <a:gd name="connsiteY14" fmla="*/ 61877 h 742520"/>
                <a:gd name="connsiteX15" fmla="*/ 941900 w 2956330"/>
                <a:gd name="connsiteY15" fmla="*/ 192505 h 742520"/>
                <a:gd name="connsiteX16" fmla="*/ 983152 w 2956330"/>
                <a:gd name="connsiteY16" fmla="*/ 240631 h 742520"/>
                <a:gd name="connsiteX17" fmla="*/ 1141281 w 2956330"/>
                <a:gd name="connsiteY17" fmla="*/ 199380 h 742520"/>
                <a:gd name="connsiteX18" fmla="*/ 1278785 w 2956330"/>
                <a:gd name="connsiteY18" fmla="*/ 144379 h 742520"/>
                <a:gd name="connsiteX19" fmla="*/ 1292535 w 2956330"/>
                <a:gd name="connsiteY19" fmla="*/ 220006 h 742520"/>
                <a:gd name="connsiteX20" fmla="*/ 1278785 w 2956330"/>
                <a:gd name="connsiteY20" fmla="*/ 336884 h 742520"/>
                <a:gd name="connsiteX21" fmla="*/ 1285660 w 2956330"/>
                <a:gd name="connsiteY21" fmla="*/ 426262 h 742520"/>
                <a:gd name="connsiteX22" fmla="*/ 1388788 w 2956330"/>
                <a:gd name="connsiteY22" fmla="*/ 625642 h 742520"/>
                <a:gd name="connsiteX23" fmla="*/ 1725672 w 2956330"/>
                <a:gd name="connsiteY23" fmla="*/ 611892 h 742520"/>
                <a:gd name="connsiteX24" fmla="*/ 1725672 w 2956330"/>
                <a:gd name="connsiteY24" fmla="*/ 550015 h 742520"/>
                <a:gd name="connsiteX25" fmla="*/ 1746297 w 2956330"/>
                <a:gd name="connsiteY25" fmla="*/ 467513 h 742520"/>
                <a:gd name="connsiteX26" fmla="*/ 1828800 w 2956330"/>
                <a:gd name="connsiteY26" fmla="*/ 240631 h 742520"/>
                <a:gd name="connsiteX27" fmla="*/ 2062556 w 2956330"/>
                <a:gd name="connsiteY27" fmla="*/ 0 h 742520"/>
                <a:gd name="connsiteX28" fmla="*/ 2145058 w 2956330"/>
                <a:gd name="connsiteY28" fmla="*/ 137504 h 742520"/>
                <a:gd name="connsiteX29" fmla="*/ 2365064 w 2956330"/>
                <a:gd name="connsiteY29" fmla="*/ 55001 h 742520"/>
                <a:gd name="connsiteX30" fmla="*/ 2447567 w 2956330"/>
                <a:gd name="connsiteY30" fmla="*/ 144379 h 742520"/>
                <a:gd name="connsiteX31" fmla="*/ 2571320 w 2956330"/>
                <a:gd name="connsiteY31" fmla="*/ 171880 h 742520"/>
                <a:gd name="connsiteX32" fmla="*/ 2688198 w 2956330"/>
                <a:gd name="connsiteY32" fmla="*/ 302508 h 742520"/>
                <a:gd name="connsiteX33" fmla="*/ 2763825 w 2956330"/>
                <a:gd name="connsiteY33" fmla="*/ 433137 h 742520"/>
                <a:gd name="connsiteX34" fmla="*/ 2853203 w 2956330"/>
                <a:gd name="connsiteY34" fmla="*/ 474388 h 742520"/>
                <a:gd name="connsiteX35" fmla="*/ 2887579 w 2956330"/>
                <a:gd name="connsiteY35" fmla="*/ 598141 h 742520"/>
                <a:gd name="connsiteX36" fmla="*/ 2894454 w 2956330"/>
                <a:gd name="connsiteY36" fmla="*/ 687519 h 742520"/>
                <a:gd name="connsiteX37" fmla="*/ 2956330 w 2956330"/>
                <a:gd name="connsiteY37" fmla="*/ 742520 h 742520"/>
                <a:gd name="connsiteX38" fmla="*/ 0 w 2956330"/>
                <a:gd name="connsiteY38" fmla="*/ 742520 h 742520"/>
                <a:gd name="connsiteX0" fmla="*/ 0 w 2956330"/>
                <a:gd name="connsiteY0" fmla="*/ 742520 h 742520"/>
                <a:gd name="connsiteX1" fmla="*/ 137503 w 2956330"/>
                <a:gd name="connsiteY1" fmla="*/ 563765 h 742520"/>
                <a:gd name="connsiteX2" fmla="*/ 137503 w 2956330"/>
                <a:gd name="connsiteY2" fmla="*/ 508764 h 742520"/>
                <a:gd name="connsiteX3" fmla="*/ 165004 w 2956330"/>
                <a:gd name="connsiteY3" fmla="*/ 440012 h 742520"/>
                <a:gd name="connsiteX4" fmla="*/ 213130 w 2956330"/>
                <a:gd name="connsiteY4" fmla="*/ 330009 h 742520"/>
                <a:gd name="connsiteX5" fmla="*/ 275007 w 2956330"/>
                <a:gd name="connsiteY5" fmla="*/ 220006 h 742520"/>
                <a:gd name="connsiteX6" fmla="*/ 350634 w 2956330"/>
                <a:gd name="connsiteY6" fmla="*/ 178755 h 742520"/>
                <a:gd name="connsiteX7" fmla="*/ 364385 w 2956330"/>
                <a:gd name="connsiteY7" fmla="*/ 137504 h 742520"/>
                <a:gd name="connsiteX8" fmla="*/ 460637 w 2956330"/>
                <a:gd name="connsiteY8" fmla="*/ 61877 h 742520"/>
                <a:gd name="connsiteX9" fmla="*/ 515639 w 2956330"/>
                <a:gd name="connsiteY9" fmla="*/ 110003 h 742520"/>
                <a:gd name="connsiteX10" fmla="*/ 591266 w 2956330"/>
                <a:gd name="connsiteY10" fmla="*/ 61877 h 742520"/>
                <a:gd name="connsiteX11" fmla="*/ 639392 w 2956330"/>
                <a:gd name="connsiteY11" fmla="*/ 41251 h 742520"/>
                <a:gd name="connsiteX12" fmla="*/ 687518 w 2956330"/>
                <a:gd name="connsiteY12" fmla="*/ 41251 h 742520"/>
                <a:gd name="connsiteX13" fmla="*/ 721894 w 2956330"/>
                <a:gd name="connsiteY13" fmla="*/ 103128 h 742520"/>
                <a:gd name="connsiteX14" fmla="*/ 921275 w 2956330"/>
                <a:gd name="connsiteY14" fmla="*/ 61877 h 742520"/>
                <a:gd name="connsiteX15" fmla="*/ 941900 w 2956330"/>
                <a:gd name="connsiteY15" fmla="*/ 192505 h 742520"/>
                <a:gd name="connsiteX16" fmla="*/ 983152 w 2956330"/>
                <a:gd name="connsiteY16" fmla="*/ 240631 h 742520"/>
                <a:gd name="connsiteX17" fmla="*/ 1141281 w 2956330"/>
                <a:gd name="connsiteY17" fmla="*/ 199380 h 742520"/>
                <a:gd name="connsiteX18" fmla="*/ 1278785 w 2956330"/>
                <a:gd name="connsiteY18" fmla="*/ 144379 h 742520"/>
                <a:gd name="connsiteX19" fmla="*/ 1292535 w 2956330"/>
                <a:gd name="connsiteY19" fmla="*/ 220006 h 742520"/>
                <a:gd name="connsiteX20" fmla="*/ 1278785 w 2956330"/>
                <a:gd name="connsiteY20" fmla="*/ 336884 h 742520"/>
                <a:gd name="connsiteX21" fmla="*/ 1285660 w 2956330"/>
                <a:gd name="connsiteY21" fmla="*/ 426262 h 742520"/>
                <a:gd name="connsiteX22" fmla="*/ 1388788 w 2956330"/>
                <a:gd name="connsiteY22" fmla="*/ 625642 h 742520"/>
                <a:gd name="connsiteX23" fmla="*/ 1725672 w 2956330"/>
                <a:gd name="connsiteY23" fmla="*/ 611892 h 742520"/>
                <a:gd name="connsiteX24" fmla="*/ 1725672 w 2956330"/>
                <a:gd name="connsiteY24" fmla="*/ 550015 h 742520"/>
                <a:gd name="connsiteX25" fmla="*/ 1746297 w 2956330"/>
                <a:gd name="connsiteY25" fmla="*/ 467513 h 742520"/>
                <a:gd name="connsiteX26" fmla="*/ 1828800 w 2956330"/>
                <a:gd name="connsiteY26" fmla="*/ 240631 h 742520"/>
                <a:gd name="connsiteX27" fmla="*/ 2062556 w 2956330"/>
                <a:gd name="connsiteY27" fmla="*/ 0 h 742520"/>
                <a:gd name="connsiteX28" fmla="*/ 2145058 w 2956330"/>
                <a:gd name="connsiteY28" fmla="*/ 137504 h 742520"/>
                <a:gd name="connsiteX29" fmla="*/ 2365064 w 2956330"/>
                <a:gd name="connsiteY29" fmla="*/ 55001 h 742520"/>
                <a:gd name="connsiteX30" fmla="*/ 2447567 w 2956330"/>
                <a:gd name="connsiteY30" fmla="*/ 144379 h 742520"/>
                <a:gd name="connsiteX31" fmla="*/ 2571320 w 2956330"/>
                <a:gd name="connsiteY31" fmla="*/ 171880 h 742520"/>
                <a:gd name="connsiteX32" fmla="*/ 2688198 w 2956330"/>
                <a:gd name="connsiteY32" fmla="*/ 302508 h 742520"/>
                <a:gd name="connsiteX33" fmla="*/ 2763825 w 2956330"/>
                <a:gd name="connsiteY33" fmla="*/ 433137 h 742520"/>
                <a:gd name="connsiteX34" fmla="*/ 2853203 w 2956330"/>
                <a:gd name="connsiteY34" fmla="*/ 474388 h 742520"/>
                <a:gd name="connsiteX35" fmla="*/ 2887579 w 2956330"/>
                <a:gd name="connsiteY35" fmla="*/ 598141 h 742520"/>
                <a:gd name="connsiteX36" fmla="*/ 2894454 w 2956330"/>
                <a:gd name="connsiteY36" fmla="*/ 687519 h 742520"/>
                <a:gd name="connsiteX37" fmla="*/ 2956330 w 2956330"/>
                <a:gd name="connsiteY37" fmla="*/ 742520 h 742520"/>
                <a:gd name="connsiteX38" fmla="*/ 0 w 2956330"/>
                <a:gd name="connsiteY38" fmla="*/ 742520 h 742520"/>
                <a:gd name="connsiteX0" fmla="*/ 0 w 2956330"/>
                <a:gd name="connsiteY0" fmla="*/ 742520 h 742520"/>
                <a:gd name="connsiteX1" fmla="*/ 137503 w 2956330"/>
                <a:gd name="connsiteY1" fmla="*/ 563765 h 742520"/>
                <a:gd name="connsiteX2" fmla="*/ 137503 w 2956330"/>
                <a:gd name="connsiteY2" fmla="*/ 508764 h 742520"/>
                <a:gd name="connsiteX3" fmla="*/ 165004 w 2956330"/>
                <a:gd name="connsiteY3" fmla="*/ 440012 h 742520"/>
                <a:gd name="connsiteX4" fmla="*/ 213130 w 2956330"/>
                <a:gd name="connsiteY4" fmla="*/ 330009 h 742520"/>
                <a:gd name="connsiteX5" fmla="*/ 275007 w 2956330"/>
                <a:gd name="connsiteY5" fmla="*/ 220006 h 742520"/>
                <a:gd name="connsiteX6" fmla="*/ 350634 w 2956330"/>
                <a:gd name="connsiteY6" fmla="*/ 178755 h 742520"/>
                <a:gd name="connsiteX7" fmla="*/ 364385 w 2956330"/>
                <a:gd name="connsiteY7" fmla="*/ 137504 h 742520"/>
                <a:gd name="connsiteX8" fmla="*/ 460637 w 2956330"/>
                <a:gd name="connsiteY8" fmla="*/ 61877 h 742520"/>
                <a:gd name="connsiteX9" fmla="*/ 515639 w 2956330"/>
                <a:gd name="connsiteY9" fmla="*/ 110003 h 742520"/>
                <a:gd name="connsiteX10" fmla="*/ 591266 w 2956330"/>
                <a:gd name="connsiteY10" fmla="*/ 61877 h 742520"/>
                <a:gd name="connsiteX11" fmla="*/ 639392 w 2956330"/>
                <a:gd name="connsiteY11" fmla="*/ 41251 h 742520"/>
                <a:gd name="connsiteX12" fmla="*/ 687518 w 2956330"/>
                <a:gd name="connsiteY12" fmla="*/ 41251 h 742520"/>
                <a:gd name="connsiteX13" fmla="*/ 721894 w 2956330"/>
                <a:gd name="connsiteY13" fmla="*/ 103128 h 742520"/>
                <a:gd name="connsiteX14" fmla="*/ 921275 w 2956330"/>
                <a:gd name="connsiteY14" fmla="*/ 61877 h 742520"/>
                <a:gd name="connsiteX15" fmla="*/ 941900 w 2956330"/>
                <a:gd name="connsiteY15" fmla="*/ 192505 h 742520"/>
                <a:gd name="connsiteX16" fmla="*/ 983152 w 2956330"/>
                <a:gd name="connsiteY16" fmla="*/ 240631 h 742520"/>
                <a:gd name="connsiteX17" fmla="*/ 1141281 w 2956330"/>
                <a:gd name="connsiteY17" fmla="*/ 199380 h 742520"/>
                <a:gd name="connsiteX18" fmla="*/ 1265035 w 2956330"/>
                <a:gd name="connsiteY18" fmla="*/ 137503 h 742520"/>
                <a:gd name="connsiteX19" fmla="*/ 1292535 w 2956330"/>
                <a:gd name="connsiteY19" fmla="*/ 220006 h 742520"/>
                <a:gd name="connsiteX20" fmla="*/ 1278785 w 2956330"/>
                <a:gd name="connsiteY20" fmla="*/ 336884 h 742520"/>
                <a:gd name="connsiteX21" fmla="*/ 1285660 w 2956330"/>
                <a:gd name="connsiteY21" fmla="*/ 426262 h 742520"/>
                <a:gd name="connsiteX22" fmla="*/ 1388788 w 2956330"/>
                <a:gd name="connsiteY22" fmla="*/ 625642 h 742520"/>
                <a:gd name="connsiteX23" fmla="*/ 1725672 w 2956330"/>
                <a:gd name="connsiteY23" fmla="*/ 611892 h 742520"/>
                <a:gd name="connsiteX24" fmla="*/ 1725672 w 2956330"/>
                <a:gd name="connsiteY24" fmla="*/ 550015 h 742520"/>
                <a:gd name="connsiteX25" fmla="*/ 1746297 w 2956330"/>
                <a:gd name="connsiteY25" fmla="*/ 467513 h 742520"/>
                <a:gd name="connsiteX26" fmla="*/ 1828800 w 2956330"/>
                <a:gd name="connsiteY26" fmla="*/ 240631 h 742520"/>
                <a:gd name="connsiteX27" fmla="*/ 2062556 w 2956330"/>
                <a:gd name="connsiteY27" fmla="*/ 0 h 742520"/>
                <a:gd name="connsiteX28" fmla="*/ 2145058 w 2956330"/>
                <a:gd name="connsiteY28" fmla="*/ 137504 h 742520"/>
                <a:gd name="connsiteX29" fmla="*/ 2365064 w 2956330"/>
                <a:gd name="connsiteY29" fmla="*/ 55001 h 742520"/>
                <a:gd name="connsiteX30" fmla="*/ 2447567 w 2956330"/>
                <a:gd name="connsiteY30" fmla="*/ 144379 h 742520"/>
                <a:gd name="connsiteX31" fmla="*/ 2571320 w 2956330"/>
                <a:gd name="connsiteY31" fmla="*/ 171880 h 742520"/>
                <a:gd name="connsiteX32" fmla="*/ 2688198 w 2956330"/>
                <a:gd name="connsiteY32" fmla="*/ 302508 h 742520"/>
                <a:gd name="connsiteX33" fmla="*/ 2763825 w 2956330"/>
                <a:gd name="connsiteY33" fmla="*/ 433137 h 742520"/>
                <a:gd name="connsiteX34" fmla="*/ 2853203 w 2956330"/>
                <a:gd name="connsiteY34" fmla="*/ 474388 h 742520"/>
                <a:gd name="connsiteX35" fmla="*/ 2887579 w 2956330"/>
                <a:gd name="connsiteY35" fmla="*/ 598141 h 742520"/>
                <a:gd name="connsiteX36" fmla="*/ 2894454 w 2956330"/>
                <a:gd name="connsiteY36" fmla="*/ 687519 h 742520"/>
                <a:gd name="connsiteX37" fmla="*/ 2956330 w 2956330"/>
                <a:gd name="connsiteY37" fmla="*/ 742520 h 742520"/>
                <a:gd name="connsiteX38" fmla="*/ 0 w 2956330"/>
                <a:gd name="connsiteY38" fmla="*/ 742520 h 742520"/>
                <a:gd name="connsiteX0" fmla="*/ 0 w 2956330"/>
                <a:gd name="connsiteY0" fmla="*/ 742520 h 742520"/>
                <a:gd name="connsiteX1" fmla="*/ 137503 w 2956330"/>
                <a:gd name="connsiteY1" fmla="*/ 563765 h 742520"/>
                <a:gd name="connsiteX2" fmla="*/ 137503 w 2956330"/>
                <a:gd name="connsiteY2" fmla="*/ 508764 h 742520"/>
                <a:gd name="connsiteX3" fmla="*/ 165004 w 2956330"/>
                <a:gd name="connsiteY3" fmla="*/ 440012 h 742520"/>
                <a:gd name="connsiteX4" fmla="*/ 213130 w 2956330"/>
                <a:gd name="connsiteY4" fmla="*/ 330009 h 742520"/>
                <a:gd name="connsiteX5" fmla="*/ 275007 w 2956330"/>
                <a:gd name="connsiteY5" fmla="*/ 220006 h 742520"/>
                <a:gd name="connsiteX6" fmla="*/ 350634 w 2956330"/>
                <a:gd name="connsiteY6" fmla="*/ 178755 h 742520"/>
                <a:gd name="connsiteX7" fmla="*/ 364385 w 2956330"/>
                <a:gd name="connsiteY7" fmla="*/ 137504 h 742520"/>
                <a:gd name="connsiteX8" fmla="*/ 460637 w 2956330"/>
                <a:gd name="connsiteY8" fmla="*/ 61877 h 742520"/>
                <a:gd name="connsiteX9" fmla="*/ 515639 w 2956330"/>
                <a:gd name="connsiteY9" fmla="*/ 110003 h 742520"/>
                <a:gd name="connsiteX10" fmla="*/ 591266 w 2956330"/>
                <a:gd name="connsiteY10" fmla="*/ 61877 h 742520"/>
                <a:gd name="connsiteX11" fmla="*/ 639392 w 2956330"/>
                <a:gd name="connsiteY11" fmla="*/ 41251 h 742520"/>
                <a:gd name="connsiteX12" fmla="*/ 687518 w 2956330"/>
                <a:gd name="connsiteY12" fmla="*/ 41251 h 742520"/>
                <a:gd name="connsiteX13" fmla="*/ 721894 w 2956330"/>
                <a:gd name="connsiteY13" fmla="*/ 103128 h 742520"/>
                <a:gd name="connsiteX14" fmla="*/ 921275 w 2956330"/>
                <a:gd name="connsiteY14" fmla="*/ 61877 h 742520"/>
                <a:gd name="connsiteX15" fmla="*/ 941900 w 2956330"/>
                <a:gd name="connsiteY15" fmla="*/ 192505 h 742520"/>
                <a:gd name="connsiteX16" fmla="*/ 983152 w 2956330"/>
                <a:gd name="connsiteY16" fmla="*/ 240631 h 742520"/>
                <a:gd name="connsiteX17" fmla="*/ 1141281 w 2956330"/>
                <a:gd name="connsiteY17" fmla="*/ 199380 h 742520"/>
                <a:gd name="connsiteX18" fmla="*/ 1265035 w 2956330"/>
                <a:gd name="connsiteY18" fmla="*/ 137503 h 742520"/>
                <a:gd name="connsiteX19" fmla="*/ 1265034 w 2956330"/>
                <a:gd name="connsiteY19" fmla="*/ 213131 h 742520"/>
                <a:gd name="connsiteX20" fmla="*/ 1278785 w 2956330"/>
                <a:gd name="connsiteY20" fmla="*/ 336884 h 742520"/>
                <a:gd name="connsiteX21" fmla="*/ 1285660 w 2956330"/>
                <a:gd name="connsiteY21" fmla="*/ 426262 h 742520"/>
                <a:gd name="connsiteX22" fmla="*/ 1388788 w 2956330"/>
                <a:gd name="connsiteY22" fmla="*/ 625642 h 742520"/>
                <a:gd name="connsiteX23" fmla="*/ 1725672 w 2956330"/>
                <a:gd name="connsiteY23" fmla="*/ 611892 h 742520"/>
                <a:gd name="connsiteX24" fmla="*/ 1725672 w 2956330"/>
                <a:gd name="connsiteY24" fmla="*/ 550015 h 742520"/>
                <a:gd name="connsiteX25" fmla="*/ 1746297 w 2956330"/>
                <a:gd name="connsiteY25" fmla="*/ 467513 h 742520"/>
                <a:gd name="connsiteX26" fmla="*/ 1828800 w 2956330"/>
                <a:gd name="connsiteY26" fmla="*/ 240631 h 742520"/>
                <a:gd name="connsiteX27" fmla="*/ 2062556 w 2956330"/>
                <a:gd name="connsiteY27" fmla="*/ 0 h 742520"/>
                <a:gd name="connsiteX28" fmla="*/ 2145058 w 2956330"/>
                <a:gd name="connsiteY28" fmla="*/ 137504 h 742520"/>
                <a:gd name="connsiteX29" fmla="*/ 2365064 w 2956330"/>
                <a:gd name="connsiteY29" fmla="*/ 55001 h 742520"/>
                <a:gd name="connsiteX30" fmla="*/ 2447567 w 2956330"/>
                <a:gd name="connsiteY30" fmla="*/ 144379 h 742520"/>
                <a:gd name="connsiteX31" fmla="*/ 2571320 w 2956330"/>
                <a:gd name="connsiteY31" fmla="*/ 171880 h 742520"/>
                <a:gd name="connsiteX32" fmla="*/ 2688198 w 2956330"/>
                <a:gd name="connsiteY32" fmla="*/ 302508 h 742520"/>
                <a:gd name="connsiteX33" fmla="*/ 2763825 w 2956330"/>
                <a:gd name="connsiteY33" fmla="*/ 433137 h 742520"/>
                <a:gd name="connsiteX34" fmla="*/ 2853203 w 2956330"/>
                <a:gd name="connsiteY34" fmla="*/ 474388 h 742520"/>
                <a:gd name="connsiteX35" fmla="*/ 2887579 w 2956330"/>
                <a:gd name="connsiteY35" fmla="*/ 598141 h 742520"/>
                <a:gd name="connsiteX36" fmla="*/ 2894454 w 2956330"/>
                <a:gd name="connsiteY36" fmla="*/ 687519 h 742520"/>
                <a:gd name="connsiteX37" fmla="*/ 2956330 w 2956330"/>
                <a:gd name="connsiteY37" fmla="*/ 742520 h 742520"/>
                <a:gd name="connsiteX38" fmla="*/ 0 w 2956330"/>
                <a:gd name="connsiteY38" fmla="*/ 742520 h 742520"/>
                <a:gd name="connsiteX0" fmla="*/ 0 w 2956330"/>
                <a:gd name="connsiteY0" fmla="*/ 742520 h 742520"/>
                <a:gd name="connsiteX1" fmla="*/ 137503 w 2956330"/>
                <a:gd name="connsiteY1" fmla="*/ 563765 h 742520"/>
                <a:gd name="connsiteX2" fmla="*/ 137503 w 2956330"/>
                <a:gd name="connsiteY2" fmla="*/ 508764 h 742520"/>
                <a:gd name="connsiteX3" fmla="*/ 165004 w 2956330"/>
                <a:gd name="connsiteY3" fmla="*/ 440012 h 742520"/>
                <a:gd name="connsiteX4" fmla="*/ 213130 w 2956330"/>
                <a:gd name="connsiteY4" fmla="*/ 330009 h 742520"/>
                <a:gd name="connsiteX5" fmla="*/ 275007 w 2956330"/>
                <a:gd name="connsiteY5" fmla="*/ 220006 h 742520"/>
                <a:gd name="connsiteX6" fmla="*/ 350634 w 2956330"/>
                <a:gd name="connsiteY6" fmla="*/ 178755 h 742520"/>
                <a:gd name="connsiteX7" fmla="*/ 364385 w 2956330"/>
                <a:gd name="connsiteY7" fmla="*/ 137504 h 742520"/>
                <a:gd name="connsiteX8" fmla="*/ 460637 w 2956330"/>
                <a:gd name="connsiteY8" fmla="*/ 61877 h 742520"/>
                <a:gd name="connsiteX9" fmla="*/ 515639 w 2956330"/>
                <a:gd name="connsiteY9" fmla="*/ 110003 h 742520"/>
                <a:gd name="connsiteX10" fmla="*/ 591266 w 2956330"/>
                <a:gd name="connsiteY10" fmla="*/ 61877 h 742520"/>
                <a:gd name="connsiteX11" fmla="*/ 639392 w 2956330"/>
                <a:gd name="connsiteY11" fmla="*/ 41251 h 742520"/>
                <a:gd name="connsiteX12" fmla="*/ 687518 w 2956330"/>
                <a:gd name="connsiteY12" fmla="*/ 41251 h 742520"/>
                <a:gd name="connsiteX13" fmla="*/ 721894 w 2956330"/>
                <a:gd name="connsiteY13" fmla="*/ 103128 h 742520"/>
                <a:gd name="connsiteX14" fmla="*/ 921275 w 2956330"/>
                <a:gd name="connsiteY14" fmla="*/ 61877 h 742520"/>
                <a:gd name="connsiteX15" fmla="*/ 941900 w 2956330"/>
                <a:gd name="connsiteY15" fmla="*/ 192505 h 742520"/>
                <a:gd name="connsiteX16" fmla="*/ 976276 w 2956330"/>
                <a:gd name="connsiteY16" fmla="*/ 206255 h 742520"/>
                <a:gd name="connsiteX17" fmla="*/ 1141281 w 2956330"/>
                <a:gd name="connsiteY17" fmla="*/ 199380 h 742520"/>
                <a:gd name="connsiteX18" fmla="*/ 1265035 w 2956330"/>
                <a:gd name="connsiteY18" fmla="*/ 137503 h 742520"/>
                <a:gd name="connsiteX19" fmla="*/ 1265034 w 2956330"/>
                <a:gd name="connsiteY19" fmla="*/ 213131 h 742520"/>
                <a:gd name="connsiteX20" fmla="*/ 1278785 w 2956330"/>
                <a:gd name="connsiteY20" fmla="*/ 336884 h 742520"/>
                <a:gd name="connsiteX21" fmla="*/ 1285660 w 2956330"/>
                <a:gd name="connsiteY21" fmla="*/ 426262 h 742520"/>
                <a:gd name="connsiteX22" fmla="*/ 1388788 w 2956330"/>
                <a:gd name="connsiteY22" fmla="*/ 625642 h 742520"/>
                <a:gd name="connsiteX23" fmla="*/ 1725672 w 2956330"/>
                <a:gd name="connsiteY23" fmla="*/ 611892 h 742520"/>
                <a:gd name="connsiteX24" fmla="*/ 1725672 w 2956330"/>
                <a:gd name="connsiteY24" fmla="*/ 550015 h 742520"/>
                <a:gd name="connsiteX25" fmla="*/ 1746297 w 2956330"/>
                <a:gd name="connsiteY25" fmla="*/ 467513 h 742520"/>
                <a:gd name="connsiteX26" fmla="*/ 1828800 w 2956330"/>
                <a:gd name="connsiteY26" fmla="*/ 240631 h 742520"/>
                <a:gd name="connsiteX27" fmla="*/ 2062556 w 2956330"/>
                <a:gd name="connsiteY27" fmla="*/ 0 h 742520"/>
                <a:gd name="connsiteX28" fmla="*/ 2145058 w 2956330"/>
                <a:gd name="connsiteY28" fmla="*/ 137504 h 742520"/>
                <a:gd name="connsiteX29" fmla="*/ 2365064 w 2956330"/>
                <a:gd name="connsiteY29" fmla="*/ 55001 h 742520"/>
                <a:gd name="connsiteX30" fmla="*/ 2447567 w 2956330"/>
                <a:gd name="connsiteY30" fmla="*/ 144379 h 742520"/>
                <a:gd name="connsiteX31" fmla="*/ 2571320 w 2956330"/>
                <a:gd name="connsiteY31" fmla="*/ 171880 h 742520"/>
                <a:gd name="connsiteX32" fmla="*/ 2688198 w 2956330"/>
                <a:gd name="connsiteY32" fmla="*/ 302508 h 742520"/>
                <a:gd name="connsiteX33" fmla="*/ 2763825 w 2956330"/>
                <a:gd name="connsiteY33" fmla="*/ 433137 h 742520"/>
                <a:gd name="connsiteX34" fmla="*/ 2853203 w 2956330"/>
                <a:gd name="connsiteY34" fmla="*/ 474388 h 742520"/>
                <a:gd name="connsiteX35" fmla="*/ 2887579 w 2956330"/>
                <a:gd name="connsiteY35" fmla="*/ 598141 h 742520"/>
                <a:gd name="connsiteX36" fmla="*/ 2894454 w 2956330"/>
                <a:gd name="connsiteY36" fmla="*/ 687519 h 742520"/>
                <a:gd name="connsiteX37" fmla="*/ 2956330 w 2956330"/>
                <a:gd name="connsiteY37" fmla="*/ 742520 h 742520"/>
                <a:gd name="connsiteX38" fmla="*/ 0 w 2956330"/>
                <a:gd name="connsiteY38" fmla="*/ 742520 h 742520"/>
                <a:gd name="connsiteX0" fmla="*/ 0 w 2956330"/>
                <a:gd name="connsiteY0" fmla="*/ 742520 h 742520"/>
                <a:gd name="connsiteX1" fmla="*/ 137503 w 2956330"/>
                <a:gd name="connsiteY1" fmla="*/ 563765 h 742520"/>
                <a:gd name="connsiteX2" fmla="*/ 137503 w 2956330"/>
                <a:gd name="connsiteY2" fmla="*/ 508764 h 742520"/>
                <a:gd name="connsiteX3" fmla="*/ 165004 w 2956330"/>
                <a:gd name="connsiteY3" fmla="*/ 440012 h 742520"/>
                <a:gd name="connsiteX4" fmla="*/ 213130 w 2956330"/>
                <a:gd name="connsiteY4" fmla="*/ 330009 h 742520"/>
                <a:gd name="connsiteX5" fmla="*/ 275007 w 2956330"/>
                <a:gd name="connsiteY5" fmla="*/ 220006 h 742520"/>
                <a:gd name="connsiteX6" fmla="*/ 350634 w 2956330"/>
                <a:gd name="connsiteY6" fmla="*/ 178755 h 742520"/>
                <a:gd name="connsiteX7" fmla="*/ 364385 w 2956330"/>
                <a:gd name="connsiteY7" fmla="*/ 137504 h 742520"/>
                <a:gd name="connsiteX8" fmla="*/ 460637 w 2956330"/>
                <a:gd name="connsiteY8" fmla="*/ 61877 h 742520"/>
                <a:gd name="connsiteX9" fmla="*/ 515639 w 2956330"/>
                <a:gd name="connsiteY9" fmla="*/ 110003 h 742520"/>
                <a:gd name="connsiteX10" fmla="*/ 591266 w 2956330"/>
                <a:gd name="connsiteY10" fmla="*/ 61877 h 742520"/>
                <a:gd name="connsiteX11" fmla="*/ 639392 w 2956330"/>
                <a:gd name="connsiteY11" fmla="*/ 41251 h 742520"/>
                <a:gd name="connsiteX12" fmla="*/ 687518 w 2956330"/>
                <a:gd name="connsiteY12" fmla="*/ 41251 h 742520"/>
                <a:gd name="connsiteX13" fmla="*/ 721894 w 2956330"/>
                <a:gd name="connsiteY13" fmla="*/ 103128 h 742520"/>
                <a:gd name="connsiteX14" fmla="*/ 921275 w 2956330"/>
                <a:gd name="connsiteY14" fmla="*/ 61877 h 742520"/>
                <a:gd name="connsiteX15" fmla="*/ 941900 w 2956330"/>
                <a:gd name="connsiteY15" fmla="*/ 192505 h 742520"/>
                <a:gd name="connsiteX16" fmla="*/ 976276 w 2956330"/>
                <a:gd name="connsiteY16" fmla="*/ 206255 h 742520"/>
                <a:gd name="connsiteX17" fmla="*/ 1141281 w 2956330"/>
                <a:gd name="connsiteY17" fmla="*/ 199380 h 742520"/>
                <a:gd name="connsiteX18" fmla="*/ 1251285 w 2956330"/>
                <a:gd name="connsiteY18" fmla="*/ 137503 h 742520"/>
                <a:gd name="connsiteX19" fmla="*/ 1265034 w 2956330"/>
                <a:gd name="connsiteY19" fmla="*/ 213131 h 742520"/>
                <a:gd name="connsiteX20" fmla="*/ 1278785 w 2956330"/>
                <a:gd name="connsiteY20" fmla="*/ 336884 h 742520"/>
                <a:gd name="connsiteX21" fmla="*/ 1285660 w 2956330"/>
                <a:gd name="connsiteY21" fmla="*/ 426262 h 742520"/>
                <a:gd name="connsiteX22" fmla="*/ 1388788 w 2956330"/>
                <a:gd name="connsiteY22" fmla="*/ 625642 h 742520"/>
                <a:gd name="connsiteX23" fmla="*/ 1725672 w 2956330"/>
                <a:gd name="connsiteY23" fmla="*/ 611892 h 742520"/>
                <a:gd name="connsiteX24" fmla="*/ 1725672 w 2956330"/>
                <a:gd name="connsiteY24" fmla="*/ 550015 h 742520"/>
                <a:gd name="connsiteX25" fmla="*/ 1746297 w 2956330"/>
                <a:gd name="connsiteY25" fmla="*/ 467513 h 742520"/>
                <a:gd name="connsiteX26" fmla="*/ 1828800 w 2956330"/>
                <a:gd name="connsiteY26" fmla="*/ 240631 h 742520"/>
                <a:gd name="connsiteX27" fmla="*/ 2062556 w 2956330"/>
                <a:gd name="connsiteY27" fmla="*/ 0 h 742520"/>
                <a:gd name="connsiteX28" fmla="*/ 2145058 w 2956330"/>
                <a:gd name="connsiteY28" fmla="*/ 137504 h 742520"/>
                <a:gd name="connsiteX29" fmla="*/ 2365064 w 2956330"/>
                <a:gd name="connsiteY29" fmla="*/ 55001 h 742520"/>
                <a:gd name="connsiteX30" fmla="*/ 2447567 w 2956330"/>
                <a:gd name="connsiteY30" fmla="*/ 144379 h 742520"/>
                <a:gd name="connsiteX31" fmla="*/ 2571320 w 2956330"/>
                <a:gd name="connsiteY31" fmla="*/ 171880 h 742520"/>
                <a:gd name="connsiteX32" fmla="*/ 2688198 w 2956330"/>
                <a:gd name="connsiteY32" fmla="*/ 302508 h 742520"/>
                <a:gd name="connsiteX33" fmla="*/ 2763825 w 2956330"/>
                <a:gd name="connsiteY33" fmla="*/ 433137 h 742520"/>
                <a:gd name="connsiteX34" fmla="*/ 2853203 w 2956330"/>
                <a:gd name="connsiteY34" fmla="*/ 474388 h 742520"/>
                <a:gd name="connsiteX35" fmla="*/ 2887579 w 2956330"/>
                <a:gd name="connsiteY35" fmla="*/ 598141 h 742520"/>
                <a:gd name="connsiteX36" fmla="*/ 2894454 w 2956330"/>
                <a:gd name="connsiteY36" fmla="*/ 687519 h 742520"/>
                <a:gd name="connsiteX37" fmla="*/ 2956330 w 2956330"/>
                <a:gd name="connsiteY37" fmla="*/ 742520 h 742520"/>
                <a:gd name="connsiteX38" fmla="*/ 0 w 2956330"/>
                <a:gd name="connsiteY38" fmla="*/ 742520 h 742520"/>
                <a:gd name="connsiteX0" fmla="*/ 0 w 2956330"/>
                <a:gd name="connsiteY0" fmla="*/ 742520 h 742520"/>
                <a:gd name="connsiteX1" fmla="*/ 137503 w 2956330"/>
                <a:gd name="connsiteY1" fmla="*/ 563765 h 742520"/>
                <a:gd name="connsiteX2" fmla="*/ 137503 w 2956330"/>
                <a:gd name="connsiteY2" fmla="*/ 508764 h 742520"/>
                <a:gd name="connsiteX3" fmla="*/ 165004 w 2956330"/>
                <a:gd name="connsiteY3" fmla="*/ 440012 h 742520"/>
                <a:gd name="connsiteX4" fmla="*/ 213130 w 2956330"/>
                <a:gd name="connsiteY4" fmla="*/ 330009 h 742520"/>
                <a:gd name="connsiteX5" fmla="*/ 275007 w 2956330"/>
                <a:gd name="connsiteY5" fmla="*/ 220006 h 742520"/>
                <a:gd name="connsiteX6" fmla="*/ 350634 w 2956330"/>
                <a:gd name="connsiteY6" fmla="*/ 178755 h 742520"/>
                <a:gd name="connsiteX7" fmla="*/ 364385 w 2956330"/>
                <a:gd name="connsiteY7" fmla="*/ 137504 h 742520"/>
                <a:gd name="connsiteX8" fmla="*/ 460637 w 2956330"/>
                <a:gd name="connsiteY8" fmla="*/ 61877 h 742520"/>
                <a:gd name="connsiteX9" fmla="*/ 515639 w 2956330"/>
                <a:gd name="connsiteY9" fmla="*/ 110003 h 742520"/>
                <a:gd name="connsiteX10" fmla="*/ 591266 w 2956330"/>
                <a:gd name="connsiteY10" fmla="*/ 61877 h 742520"/>
                <a:gd name="connsiteX11" fmla="*/ 639392 w 2956330"/>
                <a:gd name="connsiteY11" fmla="*/ 41251 h 742520"/>
                <a:gd name="connsiteX12" fmla="*/ 687518 w 2956330"/>
                <a:gd name="connsiteY12" fmla="*/ 41251 h 742520"/>
                <a:gd name="connsiteX13" fmla="*/ 721894 w 2956330"/>
                <a:gd name="connsiteY13" fmla="*/ 103128 h 742520"/>
                <a:gd name="connsiteX14" fmla="*/ 921275 w 2956330"/>
                <a:gd name="connsiteY14" fmla="*/ 61877 h 742520"/>
                <a:gd name="connsiteX15" fmla="*/ 941900 w 2956330"/>
                <a:gd name="connsiteY15" fmla="*/ 192505 h 742520"/>
                <a:gd name="connsiteX16" fmla="*/ 976276 w 2956330"/>
                <a:gd name="connsiteY16" fmla="*/ 206255 h 742520"/>
                <a:gd name="connsiteX17" fmla="*/ 1141281 w 2956330"/>
                <a:gd name="connsiteY17" fmla="*/ 199380 h 742520"/>
                <a:gd name="connsiteX18" fmla="*/ 1251285 w 2956330"/>
                <a:gd name="connsiteY18" fmla="*/ 137503 h 742520"/>
                <a:gd name="connsiteX19" fmla="*/ 1265034 w 2956330"/>
                <a:gd name="connsiteY19" fmla="*/ 213131 h 742520"/>
                <a:gd name="connsiteX20" fmla="*/ 1278785 w 2956330"/>
                <a:gd name="connsiteY20" fmla="*/ 336884 h 742520"/>
                <a:gd name="connsiteX21" fmla="*/ 1285660 w 2956330"/>
                <a:gd name="connsiteY21" fmla="*/ 426262 h 742520"/>
                <a:gd name="connsiteX22" fmla="*/ 1388788 w 2956330"/>
                <a:gd name="connsiteY22" fmla="*/ 467513 h 742520"/>
                <a:gd name="connsiteX23" fmla="*/ 1725672 w 2956330"/>
                <a:gd name="connsiteY23" fmla="*/ 611892 h 742520"/>
                <a:gd name="connsiteX24" fmla="*/ 1725672 w 2956330"/>
                <a:gd name="connsiteY24" fmla="*/ 550015 h 742520"/>
                <a:gd name="connsiteX25" fmla="*/ 1746297 w 2956330"/>
                <a:gd name="connsiteY25" fmla="*/ 467513 h 742520"/>
                <a:gd name="connsiteX26" fmla="*/ 1828800 w 2956330"/>
                <a:gd name="connsiteY26" fmla="*/ 240631 h 742520"/>
                <a:gd name="connsiteX27" fmla="*/ 2062556 w 2956330"/>
                <a:gd name="connsiteY27" fmla="*/ 0 h 742520"/>
                <a:gd name="connsiteX28" fmla="*/ 2145058 w 2956330"/>
                <a:gd name="connsiteY28" fmla="*/ 137504 h 742520"/>
                <a:gd name="connsiteX29" fmla="*/ 2365064 w 2956330"/>
                <a:gd name="connsiteY29" fmla="*/ 55001 h 742520"/>
                <a:gd name="connsiteX30" fmla="*/ 2447567 w 2956330"/>
                <a:gd name="connsiteY30" fmla="*/ 144379 h 742520"/>
                <a:gd name="connsiteX31" fmla="*/ 2571320 w 2956330"/>
                <a:gd name="connsiteY31" fmla="*/ 171880 h 742520"/>
                <a:gd name="connsiteX32" fmla="*/ 2688198 w 2956330"/>
                <a:gd name="connsiteY32" fmla="*/ 302508 h 742520"/>
                <a:gd name="connsiteX33" fmla="*/ 2763825 w 2956330"/>
                <a:gd name="connsiteY33" fmla="*/ 433137 h 742520"/>
                <a:gd name="connsiteX34" fmla="*/ 2853203 w 2956330"/>
                <a:gd name="connsiteY34" fmla="*/ 474388 h 742520"/>
                <a:gd name="connsiteX35" fmla="*/ 2887579 w 2956330"/>
                <a:gd name="connsiteY35" fmla="*/ 598141 h 742520"/>
                <a:gd name="connsiteX36" fmla="*/ 2894454 w 2956330"/>
                <a:gd name="connsiteY36" fmla="*/ 687519 h 742520"/>
                <a:gd name="connsiteX37" fmla="*/ 2956330 w 2956330"/>
                <a:gd name="connsiteY37" fmla="*/ 742520 h 742520"/>
                <a:gd name="connsiteX38" fmla="*/ 0 w 2956330"/>
                <a:gd name="connsiteY38" fmla="*/ 742520 h 742520"/>
                <a:gd name="connsiteX0" fmla="*/ 0 w 2956330"/>
                <a:gd name="connsiteY0" fmla="*/ 742520 h 742520"/>
                <a:gd name="connsiteX1" fmla="*/ 137503 w 2956330"/>
                <a:gd name="connsiteY1" fmla="*/ 563765 h 742520"/>
                <a:gd name="connsiteX2" fmla="*/ 137503 w 2956330"/>
                <a:gd name="connsiteY2" fmla="*/ 508764 h 742520"/>
                <a:gd name="connsiteX3" fmla="*/ 165004 w 2956330"/>
                <a:gd name="connsiteY3" fmla="*/ 440012 h 742520"/>
                <a:gd name="connsiteX4" fmla="*/ 213130 w 2956330"/>
                <a:gd name="connsiteY4" fmla="*/ 330009 h 742520"/>
                <a:gd name="connsiteX5" fmla="*/ 275007 w 2956330"/>
                <a:gd name="connsiteY5" fmla="*/ 220006 h 742520"/>
                <a:gd name="connsiteX6" fmla="*/ 350634 w 2956330"/>
                <a:gd name="connsiteY6" fmla="*/ 178755 h 742520"/>
                <a:gd name="connsiteX7" fmla="*/ 364385 w 2956330"/>
                <a:gd name="connsiteY7" fmla="*/ 137504 h 742520"/>
                <a:gd name="connsiteX8" fmla="*/ 460637 w 2956330"/>
                <a:gd name="connsiteY8" fmla="*/ 61877 h 742520"/>
                <a:gd name="connsiteX9" fmla="*/ 515639 w 2956330"/>
                <a:gd name="connsiteY9" fmla="*/ 110003 h 742520"/>
                <a:gd name="connsiteX10" fmla="*/ 591266 w 2956330"/>
                <a:gd name="connsiteY10" fmla="*/ 61877 h 742520"/>
                <a:gd name="connsiteX11" fmla="*/ 639392 w 2956330"/>
                <a:gd name="connsiteY11" fmla="*/ 41251 h 742520"/>
                <a:gd name="connsiteX12" fmla="*/ 687518 w 2956330"/>
                <a:gd name="connsiteY12" fmla="*/ 41251 h 742520"/>
                <a:gd name="connsiteX13" fmla="*/ 721894 w 2956330"/>
                <a:gd name="connsiteY13" fmla="*/ 103128 h 742520"/>
                <a:gd name="connsiteX14" fmla="*/ 921275 w 2956330"/>
                <a:gd name="connsiteY14" fmla="*/ 61877 h 742520"/>
                <a:gd name="connsiteX15" fmla="*/ 941900 w 2956330"/>
                <a:gd name="connsiteY15" fmla="*/ 192505 h 742520"/>
                <a:gd name="connsiteX16" fmla="*/ 976276 w 2956330"/>
                <a:gd name="connsiteY16" fmla="*/ 206255 h 742520"/>
                <a:gd name="connsiteX17" fmla="*/ 1141281 w 2956330"/>
                <a:gd name="connsiteY17" fmla="*/ 199380 h 742520"/>
                <a:gd name="connsiteX18" fmla="*/ 1251285 w 2956330"/>
                <a:gd name="connsiteY18" fmla="*/ 137503 h 742520"/>
                <a:gd name="connsiteX19" fmla="*/ 1265034 w 2956330"/>
                <a:gd name="connsiteY19" fmla="*/ 213131 h 742520"/>
                <a:gd name="connsiteX20" fmla="*/ 1278785 w 2956330"/>
                <a:gd name="connsiteY20" fmla="*/ 336884 h 742520"/>
                <a:gd name="connsiteX21" fmla="*/ 1285660 w 2956330"/>
                <a:gd name="connsiteY21" fmla="*/ 426262 h 742520"/>
                <a:gd name="connsiteX22" fmla="*/ 1388788 w 2956330"/>
                <a:gd name="connsiteY22" fmla="*/ 467513 h 742520"/>
                <a:gd name="connsiteX23" fmla="*/ 1601919 w 2956330"/>
                <a:gd name="connsiteY23" fmla="*/ 488139 h 742520"/>
                <a:gd name="connsiteX24" fmla="*/ 1725672 w 2956330"/>
                <a:gd name="connsiteY24" fmla="*/ 550015 h 742520"/>
                <a:gd name="connsiteX25" fmla="*/ 1746297 w 2956330"/>
                <a:gd name="connsiteY25" fmla="*/ 467513 h 742520"/>
                <a:gd name="connsiteX26" fmla="*/ 1828800 w 2956330"/>
                <a:gd name="connsiteY26" fmla="*/ 240631 h 742520"/>
                <a:gd name="connsiteX27" fmla="*/ 2062556 w 2956330"/>
                <a:gd name="connsiteY27" fmla="*/ 0 h 742520"/>
                <a:gd name="connsiteX28" fmla="*/ 2145058 w 2956330"/>
                <a:gd name="connsiteY28" fmla="*/ 137504 h 742520"/>
                <a:gd name="connsiteX29" fmla="*/ 2365064 w 2956330"/>
                <a:gd name="connsiteY29" fmla="*/ 55001 h 742520"/>
                <a:gd name="connsiteX30" fmla="*/ 2447567 w 2956330"/>
                <a:gd name="connsiteY30" fmla="*/ 144379 h 742520"/>
                <a:gd name="connsiteX31" fmla="*/ 2571320 w 2956330"/>
                <a:gd name="connsiteY31" fmla="*/ 171880 h 742520"/>
                <a:gd name="connsiteX32" fmla="*/ 2688198 w 2956330"/>
                <a:gd name="connsiteY32" fmla="*/ 302508 h 742520"/>
                <a:gd name="connsiteX33" fmla="*/ 2763825 w 2956330"/>
                <a:gd name="connsiteY33" fmla="*/ 433137 h 742520"/>
                <a:gd name="connsiteX34" fmla="*/ 2853203 w 2956330"/>
                <a:gd name="connsiteY34" fmla="*/ 474388 h 742520"/>
                <a:gd name="connsiteX35" fmla="*/ 2887579 w 2956330"/>
                <a:gd name="connsiteY35" fmla="*/ 598141 h 742520"/>
                <a:gd name="connsiteX36" fmla="*/ 2894454 w 2956330"/>
                <a:gd name="connsiteY36" fmla="*/ 687519 h 742520"/>
                <a:gd name="connsiteX37" fmla="*/ 2956330 w 2956330"/>
                <a:gd name="connsiteY37" fmla="*/ 742520 h 742520"/>
                <a:gd name="connsiteX38" fmla="*/ 0 w 2956330"/>
                <a:gd name="connsiteY38" fmla="*/ 742520 h 742520"/>
                <a:gd name="connsiteX0" fmla="*/ 0 w 2956330"/>
                <a:gd name="connsiteY0" fmla="*/ 742520 h 742520"/>
                <a:gd name="connsiteX1" fmla="*/ 137503 w 2956330"/>
                <a:gd name="connsiteY1" fmla="*/ 563765 h 742520"/>
                <a:gd name="connsiteX2" fmla="*/ 137503 w 2956330"/>
                <a:gd name="connsiteY2" fmla="*/ 508764 h 742520"/>
                <a:gd name="connsiteX3" fmla="*/ 165004 w 2956330"/>
                <a:gd name="connsiteY3" fmla="*/ 440012 h 742520"/>
                <a:gd name="connsiteX4" fmla="*/ 213130 w 2956330"/>
                <a:gd name="connsiteY4" fmla="*/ 330009 h 742520"/>
                <a:gd name="connsiteX5" fmla="*/ 275007 w 2956330"/>
                <a:gd name="connsiteY5" fmla="*/ 220006 h 742520"/>
                <a:gd name="connsiteX6" fmla="*/ 350634 w 2956330"/>
                <a:gd name="connsiteY6" fmla="*/ 178755 h 742520"/>
                <a:gd name="connsiteX7" fmla="*/ 364385 w 2956330"/>
                <a:gd name="connsiteY7" fmla="*/ 137504 h 742520"/>
                <a:gd name="connsiteX8" fmla="*/ 460637 w 2956330"/>
                <a:gd name="connsiteY8" fmla="*/ 61877 h 742520"/>
                <a:gd name="connsiteX9" fmla="*/ 515639 w 2956330"/>
                <a:gd name="connsiteY9" fmla="*/ 110003 h 742520"/>
                <a:gd name="connsiteX10" fmla="*/ 591266 w 2956330"/>
                <a:gd name="connsiteY10" fmla="*/ 61877 h 742520"/>
                <a:gd name="connsiteX11" fmla="*/ 639392 w 2956330"/>
                <a:gd name="connsiteY11" fmla="*/ 41251 h 742520"/>
                <a:gd name="connsiteX12" fmla="*/ 687518 w 2956330"/>
                <a:gd name="connsiteY12" fmla="*/ 41251 h 742520"/>
                <a:gd name="connsiteX13" fmla="*/ 721894 w 2956330"/>
                <a:gd name="connsiteY13" fmla="*/ 103128 h 742520"/>
                <a:gd name="connsiteX14" fmla="*/ 921275 w 2956330"/>
                <a:gd name="connsiteY14" fmla="*/ 61877 h 742520"/>
                <a:gd name="connsiteX15" fmla="*/ 941900 w 2956330"/>
                <a:gd name="connsiteY15" fmla="*/ 192505 h 742520"/>
                <a:gd name="connsiteX16" fmla="*/ 976276 w 2956330"/>
                <a:gd name="connsiteY16" fmla="*/ 206255 h 742520"/>
                <a:gd name="connsiteX17" fmla="*/ 1141281 w 2956330"/>
                <a:gd name="connsiteY17" fmla="*/ 199380 h 742520"/>
                <a:gd name="connsiteX18" fmla="*/ 1251285 w 2956330"/>
                <a:gd name="connsiteY18" fmla="*/ 137503 h 742520"/>
                <a:gd name="connsiteX19" fmla="*/ 1265034 w 2956330"/>
                <a:gd name="connsiteY19" fmla="*/ 213131 h 742520"/>
                <a:gd name="connsiteX20" fmla="*/ 1278785 w 2956330"/>
                <a:gd name="connsiteY20" fmla="*/ 336884 h 742520"/>
                <a:gd name="connsiteX21" fmla="*/ 1285660 w 2956330"/>
                <a:gd name="connsiteY21" fmla="*/ 426262 h 742520"/>
                <a:gd name="connsiteX22" fmla="*/ 1388788 w 2956330"/>
                <a:gd name="connsiteY22" fmla="*/ 467513 h 742520"/>
                <a:gd name="connsiteX23" fmla="*/ 1601919 w 2956330"/>
                <a:gd name="connsiteY23" fmla="*/ 488139 h 742520"/>
                <a:gd name="connsiteX24" fmla="*/ 1656920 w 2956330"/>
                <a:gd name="connsiteY24" fmla="*/ 378136 h 742520"/>
                <a:gd name="connsiteX25" fmla="*/ 1746297 w 2956330"/>
                <a:gd name="connsiteY25" fmla="*/ 467513 h 742520"/>
                <a:gd name="connsiteX26" fmla="*/ 1828800 w 2956330"/>
                <a:gd name="connsiteY26" fmla="*/ 240631 h 742520"/>
                <a:gd name="connsiteX27" fmla="*/ 2062556 w 2956330"/>
                <a:gd name="connsiteY27" fmla="*/ 0 h 742520"/>
                <a:gd name="connsiteX28" fmla="*/ 2145058 w 2956330"/>
                <a:gd name="connsiteY28" fmla="*/ 137504 h 742520"/>
                <a:gd name="connsiteX29" fmla="*/ 2365064 w 2956330"/>
                <a:gd name="connsiteY29" fmla="*/ 55001 h 742520"/>
                <a:gd name="connsiteX30" fmla="*/ 2447567 w 2956330"/>
                <a:gd name="connsiteY30" fmla="*/ 144379 h 742520"/>
                <a:gd name="connsiteX31" fmla="*/ 2571320 w 2956330"/>
                <a:gd name="connsiteY31" fmla="*/ 171880 h 742520"/>
                <a:gd name="connsiteX32" fmla="*/ 2688198 w 2956330"/>
                <a:gd name="connsiteY32" fmla="*/ 302508 h 742520"/>
                <a:gd name="connsiteX33" fmla="*/ 2763825 w 2956330"/>
                <a:gd name="connsiteY33" fmla="*/ 433137 h 742520"/>
                <a:gd name="connsiteX34" fmla="*/ 2853203 w 2956330"/>
                <a:gd name="connsiteY34" fmla="*/ 474388 h 742520"/>
                <a:gd name="connsiteX35" fmla="*/ 2887579 w 2956330"/>
                <a:gd name="connsiteY35" fmla="*/ 598141 h 742520"/>
                <a:gd name="connsiteX36" fmla="*/ 2894454 w 2956330"/>
                <a:gd name="connsiteY36" fmla="*/ 687519 h 742520"/>
                <a:gd name="connsiteX37" fmla="*/ 2956330 w 2956330"/>
                <a:gd name="connsiteY37" fmla="*/ 742520 h 742520"/>
                <a:gd name="connsiteX38" fmla="*/ 0 w 2956330"/>
                <a:gd name="connsiteY38" fmla="*/ 742520 h 742520"/>
                <a:gd name="connsiteX0" fmla="*/ 0 w 2894454"/>
                <a:gd name="connsiteY0" fmla="*/ 742520 h 742520"/>
                <a:gd name="connsiteX1" fmla="*/ 137503 w 2894454"/>
                <a:gd name="connsiteY1" fmla="*/ 563765 h 742520"/>
                <a:gd name="connsiteX2" fmla="*/ 137503 w 2894454"/>
                <a:gd name="connsiteY2" fmla="*/ 508764 h 742520"/>
                <a:gd name="connsiteX3" fmla="*/ 165004 w 2894454"/>
                <a:gd name="connsiteY3" fmla="*/ 440012 h 742520"/>
                <a:gd name="connsiteX4" fmla="*/ 213130 w 2894454"/>
                <a:gd name="connsiteY4" fmla="*/ 330009 h 742520"/>
                <a:gd name="connsiteX5" fmla="*/ 275007 w 2894454"/>
                <a:gd name="connsiteY5" fmla="*/ 220006 h 742520"/>
                <a:gd name="connsiteX6" fmla="*/ 350634 w 2894454"/>
                <a:gd name="connsiteY6" fmla="*/ 178755 h 742520"/>
                <a:gd name="connsiteX7" fmla="*/ 364385 w 2894454"/>
                <a:gd name="connsiteY7" fmla="*/ 137504 h 742520"/>
                <a:gd name="connsiteX8" fmla="*/ 460637 w 2894454"/>
                <a:gd name="connsiteY8" fmla="*/ 61877 h 742520"/>
                <a:gd name="connsiteX9" fmla="*/ 515639 w 2894454"/>
                <a:gd name="connsiteY9" fmla="*/ 110003 h 742520"/>
                <a:gd name="connsiteX10" fmla="*/ 591266 w 2894454"/>
                <a:gd name="connsiteY10" fmla="*/ 61877 h 742520"/>
                <a:gd name="connsiteX11" fmla="*/ 639392 w 2894454"/>
                <a:gd name="connsiteY11" fmla="*/ 41251 h 742520"/>
                <a:gd name="connsiteX12" fmla="*/ 687518 w 2894454"/>
                <a:gd name="connsiteY12" fmla="*/ 41251 h 742520"/>
                <a:gd name="connsiteX13" fmla="*/ 721894 w 2894454"/>
                <a:gd name="connsiteY13" fmla="*/ 103128 h 742520"/>
                <a:gd name="connsiteX14" fmla="*/ 921275 w 2894454"/>
                <a:gd name="connsiteY14" fmla="*/ 61877 h 742520"/>
                <a:gd name="connsiteX15" fmla="*/ 941900 w 2894454"/>
                <a:gd name="connsiteY15" fmla="*/ 192505 h 742520"/>
                <a:gd name="connsiteX16" fmla="*/ 976276 w 2894454"/>
                <a:gd name="connsiteY16" fmla="*/ 206255 h 742520"/>
                <a:gd name="connsiteX17" fmla="*/ 1141281 w 2894454"/>
                <a:gd name="connsiteY17" fmla="*/ 199380 h 742520"/>
                <a:gd name="connsiteX18" fmla="*/ 1251285 w 2894454"/>
                <a:gd name="connsiteY18" fmla="*/ 137503 h 742520"/>
                <a:gd name="connsiteX19" fmla="*/ 1265034 w 2894454"/>
                <a:gd name="connsiteY19" fmla="*/ 213131 h 742520"/>
                <a:gd name="connsiteX20" fmla="*/ 1278785 w 2894454"/>
                <a:gd name="connsiteY20" fmla="*/ 336884 h 742520"/>
                <a:gd name="connsiteX21" fmla="*/ 1285660 w 2894454"/>
                <a:gd name="connsiteY21" fmla="*/ 426262 h 742520"/>
                <a:gd name="connsiteX22" fmla="*/ 1388788 w 2894454"/>
                <a:gd name="connsiteY22" fmla="*/ 467513 h 742520"/>
                <a:gd name="connsiteX23" fmla="*/ 1601919 w 2894454"/>
                <a:gd name="connsiteY23" fmla="*/ 488139 h 742520"/>
                <a:gd name="connsiteX24" fmla="*/ 1656920 w 2894454"/>
                <a:gd name="connsiteY24" fmla="*/ 378136 h 742520"/>
                <a:gd name="connsiteX25" fmla="*/ 1746297 w 2894454"/>
                <a:gd name="connsiteY25" fmla="*/ 467513 h 742520"/>
                <a:gd name="connsiteX26" fmla="*/ 1828800 w 2894454"/>
                <a:gd name="connsiteY26" fmla="*/ 240631 h 742520"/>
                <a:gd name="connsiteX27" fmla="*/ 2062556 w 2894454"/>
                <a:gd name="connsiteY27" fmla="*/ 0 h 742520"/>
                <a:gd name="connsiteX28" fmla="*/ 2145058 w 2894454"/>
                <a:gd name="connsiteY28" fmla="*/ 137504 h 742520"/>
                <a:gd name="connsiteX29" fmla="*/ 2365064 w 2894454"/>
                <a:gd name="connsiteY29" fmla="*/ 55001 h 742520"/>
                <a:gd name="connsiteX30" fmla="*/ 2447567 w 2894454"/>
                <a:gd name="connsiteY30" fmla="*/ 144379 h 742520"/>
                <a:gd name="connsiteX31" fmla="*/ 2571320 w 2894454"/>
                <a:gd name="connsiteY31" fmla="*/ 171880 h 742520"/>
                <a:gd name="connsiteX32" fmla="*/ 2688198 w 2894454"/>
                <a:gd name="connsiteY32" fmla="*/ 302508 h 742520"/>
                <a:gd name="connsiteX33" fmla="*/ 2763825 w 2894454"/>
                <a:gd name="connsiteY33" fmla="*/ 433137 h 742520"/>
                <a:gd name="connsiteX34" fmla="*/ 2853203 w 2894454"/>
                <a:gd name="connsiteY34" fmla="*/ 474388 h 742520"/>
                <a:gd name="connsiteX35" fmla="*/ 2887579 w 2894454"/>
                <a:gd name="connsiteY35" fmla="*/ 598141 h 742520"/>
                <a:gd name="connsiteX36" fmla="*/ 2894454 w 2894454"/>
                <a:gd name="connsiteY36" fmla="*/ 687519 h 742520"/>
                <a:gd name="connsiteX37" fmla="*/ 0 w 2894454"/>
                <a:gd name="connsiteY37" fmla="*/ 742520 h 742520"/>
                <a:gd name="connsiteX0" fmla="*/ 0 w 2887579"/>
                <a:gd name="connsiteY0" fmla="*/ 742520 h 742520"/>
                <a:gd name="connsiteX1" fmla="*/ 137503 w 2887579"/>
                <a:gd name="connsiteY1" fmla="*/ 563765 h 742520"/>
                <a:gd name="connsiteX2" fmla="*/ 137503 w 2887579"/>
                <a:gd name="connsiteY2" fmla="*/ 508764 h 742520"/>
                <a:gd name="connsiteX3" fmla="*/ 165004 w 2887579"/>
                <a:gd name="connsiteY3" fmla="*/ 440012 h 742520"/>
                <a:gd name="connsiteX4" fmla="*/ 213130 w 2887579"/>
                <a:gd name="connsiteY4" fmla="*/ 330009 h 742520"/>
                <a:gd name="connsiteX5" fmla="*/ 275007 w 2887579"/>
                <a:gd name="connsiteY5" fmla="*/ 220006 h 742520"/>
                <a:gd name="connsiteX6" fmla="*/ 350634 w 2887579"/>
                <a:gd name="connsiteY6" fmla="*/ 178755 h 742520"/>
                <a:gd name="connsiteX7" fmla="*/ 364385 w 2887579"/>
                <a:gd name="connsiteY7" fmla="*/ 137504 h 742520"/>
                <a:gd name="connsiteX8" fmla="*/ 460637 w 2887579"/>
                <a:gd name="connsiteY8" fmla="*/ 61877 h 742520"/>
                <a:gd name="connsiteX9" fmla="*/ 515639 w 2887579"/>
                <a:gd name="connsiteY9" fmla="*/ 110003 h 742520"/>
                <a:gd name="connsiteX10" fmla="*/ 591266 w 2887579"/>
                <a:gd name="connsiteY10" fmla="*/ 61877 h 742520"/>
                <a:gd name="connsiteX11" fmla="*/ 639392 w 2887579"/>
                <a:gd name="connsiteY11" fmla="*/ 41251 h 742520"/>
                <a:gd name="connsiteX12" fmla="*/ 687518 w 2887579"/>
                <a:gd name="connsiteY12" fmla="*/ 41251 h 742520"/>
                <a:gd name="connsiteX13" fmla="*/ 721894 w 2887579"/>
                <a:gd name="connsiteY13" fmla="*/ 103128 h 742520"/>
                <a:gd name="connsiteX14" fmla="*/ 921275 w 2887579"/>
                <a:gd name="connsiteY14" fmla="*/ 61877 h 742520"/>
                <a:gd name="connsiteX15" fmla="*/ 941900 w 2887579"/>
                <a:gd name="connsiteY15" fmla="*/ 192505 h 742520"/>
                <a:gd name="connsiteX16" fmla="*/ 976276 w 2887579"/>
                <a:gd name="connsiteY16" fmla="*/ 206255 h 742520"/>
                <a:gd name="connsiteX17" fmla="*/ 1141281 w 2887579"/>
                <a:gd name="connsiteY17" fmla="*/ 199380 h 742520"/>
                <a:gd name="connsiteX18" fmla="*/ 1251285 w 2887579"/>
                <a:gd name="connsiteY18" fmla="*/ 137503 h 742520"/>
                <a:gd name="connsiteX19" fmla="*/ 1265034 w 2887579"/>
                <a:gd name="connsiteY19" fmla="*/ 213131 h 742520"/>
                <a:gd name="connsiteX20" fmla="*/ 1278785 w 2887579"/>
                <a:gd name="connsiteY20" fmla="*/ 336884 h 742520"/>
                <a:gd name="connsiteX21" fmla="*/ 1285660 w 2887579"/>
                <a:gd name="connsiteY21" fmla="*/ 426262 h 742520"/>
                <a:gd name="connsiteX22" fmla="*/ 1388788 w 2887579"/>
                <a:gd name="connsiteY22" fmla="*/ 467513 h 742520"/>
                <a:gd name="connsiteX23" fmla="*/ 1601919 w 2887579"/>
                <a:gd name="connsiteY23" fmla="*/ 488139 h 742520"/>
                <a:gd name="connsiteX24" fmla="*/ 1656920 w 2887579"/>
                <a:gd name="connsiteY24" fmla="*/ 378136 h 742520"/>
                <a:gd name="connsiteX25" fmla="*/ 1746297 w 2887579"/>
                <a:gd name="connsiteY25" fmla="*/ 467513 h 742520"/>
                <a:gd name="connsiteX26" fmla="*/ 1828800 w 2887579"/>
                <a:gd name="connsiteY26" fmla="*/ 240631 h 742520"/>
                <a:gd name="connsiteX27" fmla="*/ 2062556 w 2887579"/>
                <a:gd name="connsiteY27" fmla="*/ 0 h 742520"/>
                <a:gd name="connsiteX28" fmla="*/ 2145058 w 2887579"/>
                <a:gd name="connsiteY28" fmla="*/ 137504 h 742520"/>
                <a:gd name="connsiteX29" fmla="*/ 2365064 w 2887579"/>
                <a:gd name="connsiteY29" fmla="*/ 55001 h 742520"/>
                <a:gd name="connsiteX30" fmla="*/ 2447567 w 2887579"/>
                <a:gd name="connsiteY30" fmla="*/ 144379 h 742520"/>
                <a:gd name="connsiteX31" fmla="*/ 2571320 w 2887579"/>
                <a:gd name="connsiteY31" fmla="*/ 171880 h 742520"/>
                <a:gd name="connsiteX32" fmla="*/ 2688198 w 2887579"/>
                <a:gd name="connsiteY32" fmla="*/ 302508 h 742520"/>
                <a:gd name="connsiteX33" fmla="*/ 2763825 w 2887579"/>
                <a:gd name="connsiteY33" fmla="*/ 433137 h 742520"/>
                <a:gd name="connsiteX34" fmla="*/ 2853203 w 2887579"/>
                <a:gd name="connsiteY34" fmla="*/ 474388 h 742520"/>
                <a:gd name="connsiteX35" fmla="*/ 2887579 w 2887579"/>
                <a:gd name="connsiteY35" fmla="*/ 598141 h 742520"/>
                <a:gd name="connsiteX36" fmla="*/ 0 w 2887579"/>
                <a:gd name="connsiteY36" fmla="*/ 742520 h 742520"/>
                <a:gd name="connsiteX0" fmla="*/ 0 w 2853203"/>
                <a:gd name="connsiteY0" fmla="*/ 742520 h 742520"/>
                <a:gd name="connsiteX1" fmla="*/ 137503 w 2853203"/>
                <a:gd name="connsiteY1" fmla="*/ 563765 h 742520"/>
                <a:gd name="connsiteX2" fmla="*/ 137503 w 2853203"/>
                <a:gd name="connsiteY2" fmla="*/ 508764 h 742520"/>
                <a:gd name="connsiteX3" fmla="*/ 165004 w 2853203"/>
                <a:gd name="connsiteY3" fmla="*/ 440012 h 742520"/>
                <a:gd name="connsiteX4" fmla="*/ 213130 w 2853203"/>
                <a:gd name="connsiteY4" fmla="*/ 330009 h 742520"/>
                <a:gd name="connsiteX5" fmla="*/ 275007 w 2853203"/>
                <a:gd name="connsiteY5" fmla="*/ 220006 h 742520"/>
                <a:gd name="connsiteX6" fmla="*/ 350634 w 2853203"/>
                <a:gd name="connsiteY6" fmla="*/ 178755 h 742520"/>
                <a:gd name="connsiteX7" fmla="*/ 364385 w 2853203"/>
                <a:gd name="connsiteY7" fmla="*/ 137504 h 742520"/>
                <a:gd name="connsiteX8" fmla="*/ 460637 w 2853203"/>
                <a:gd name="connsiteY8" fmla="*/ 61877 h 742520"/>
                <a:gd name="connsiteX9" fmla="*/ 515639 w 2853203"/>
                <a:gd name="connsiteY9" fmla="*/ 110003 h 742520"/>
                <a:gd name="connsiteX10" fmla="*/ 591266 w 2853203"/>
                <a:gd name="connsiteY10" fmla="*/ 61877 h 742520"/>
                <a:gd name="connsiteX11" fmla="*/ 639392 w 2853203"/>
                <a:gd name="connsiteY11" fmla="*/ 41251 h 742520"/>
                <a:gd name="connsiteX12" fmla="*/ 687518 w 2853203"/>
                <a:gd name="connsiteY12" fmla="*/ 41251 h 742520"/>
                <a:gd name="connsiteX13" fmla="*/ 721894 w 2853203"/>
                <a:gd name="connsiteY13" fmla="*/ 103128 h 742520"/>
                <a:gd name="connsiteX14" fmla="*/ 921275 w 2853203"/>
                <a:gd name="connsiteY14" fmla="*/ 61877 h 742520"/>
                <a:gd name="connsiteX15" fmla="*/ 941900 w 2853203"/>
                <a:gd name="connsiteY15" fmla="*/ 192505 h 742520"/>
                <a:gd name="connsiteX16" fmla="*/ 976276 w 2853203"/>
                <a:gd name="connsiteY16" fmla="*/ 206255 h 742520"/>
                <a:gd name="connsiteX17" fmla="*/ 1141281 w 2853203"/>
                <a:gd name="connsiteY17" fmla="*/ 199380 h 742520"/>
                <a:gd name="connsiteX18" fmla="*/ 1251285 w 2853203"/>
                <a:gd name="connsiteY18" fmla="*/ 137503 h 742520"/>
                <a:gd name="connsiteX19" fmla="*/ 1265034 w 2853203"/>
                <a:gd name="connsiteY19" fmla="*/ 213131 h 742520"/>
                <a:gd name="connsiteX20" fmla="*/ 1278785 w 2853203"/>
                <a:gd name="connsiteY20" fmla="*/ 336884 h 742520"/>
                <a:gd name="connsiteX21" fmla="*/ 1285660 w 2853203"/>
                <a:gd name="connsiteY21" fmla="*/ 426262 h 742520"/>
                <a:gd name="connsiteX22" fmla="*/ 1388788 w 2853203"/>
                <a:gd name="connsiteY22" fmla="*/ 467513 h 742520"/>
                <a:gd name="connsiteX23" fmla="*/ 1601919 w 2853203"/>
                <a:gd name="connsiteY23" fmla="*/ 488139 h 742520"/>
                <a:gd name="connsiteX24" fmla="*/ 1656920 w 2853203"/>
                <a:gd name="connsiteY24" fmla="*/ 378136 h 742520"/>
                <a:gd name="connsiteX25" fmla="*/ 1746297 w 2853203"/>
                <a:gd name="connsiteY25" fmla="*/ 467513 h 742520"/>
                <a:gd name="connsiteX26" fmla="*/ 1828800 w 2853203"/>
                <a:gd name="connsiteY26" fmla="*/ 240631 h 742520"/>
                <a:gd name="connsiteX27" fmla="*/ 2062556 w 2853203"/>
                <a:gd name="connsiteY27" fmla="*/ 0 h 742520"/>
                <a:gd name="connsiteX28" fmla="*/ 2145058 w 2853203"/>
                <a:gd name="connsiteY28" fmla="*/ 137504 h 742520"/>
                <a:gd name="connsiteX29" fmla="*/ 2365064 w 2853203"/>
                <a:gd name="connsiteY29" fmla="*/ 55001 h 742520"/>
                <a:gd name="connsiteX30" fmla="*/ 2447567 w 2853203"/>
                <a:gd name="connsiteY30" fmla="*/ 144379 h 742520"/>
                <a:gd name="connsiteX31" fmla="*/ 2571320 w 2853203"/>
                <a:gd name="connsiteY31" fmla="*/ 171880 h 742520"/>
                <a:gd name="connsiteX32" fmla="*/ 2688198 w 2853203"/>
                <a:gd name="connsiteY32" fmla="*/ 302508 h 742520"/>
                <a:gd name="connsiteX33" fmla="*/ 2763825 w 2853203"/>
                <a:gd name="connsiteY33" fmla="*/ 433137 h 742520"/>
                <a:gd name="connsiteX34" fmla="*/ 2853203 w 2853203"/>
                <a:gd name="connsiteY34" fmla="*/ 474388 h 742520"/>
                <a:gd name="connsiteX35" fmla="*/ 0 w 2853203"/>
                <a:gd name="connsiteY35" fmla="*/ 742520 h 742520"/>
                <a:gd name="connsiteX0" fmla="*/ 0 w 2763825"/>
                <a:gd name="connsiteY0" fmla="*/ 742520 h 742520"/>
                <a:gd name="connsiteX1" fmla="*/ 137503 w 2763825"/>
                <a:gd name="connsiteY1" fmla="*/ 563765 h 742520"/>
                <a:gd name="connsiteX2" fmla="*/ 137503 w 2763825"/>
                <a:gd name="connsiteY2" fmla="*/ 508764 h 742520"/>
                <a:gd name="connsiteX3" fmla="*/ 165004 w 2763825"/>
                <a:gd name="connsiteY3" fmla="*/ 440012 h 742520"/>
                <a:gd name="connsiteX4" fmla="*/ 213130 w 2763825"/>
                <a:gd name="connsiteY4" fmla="*/ 330009 h 742520"/>
                <a:gd name="connsiteX5" fmla="*/ 275007 w 2763825"/>
                <a:gd name="connsiteY5" fmla="*/ 220006 h 742520"/>
                <a:gd name="connsiteX6" fmla="*/ 350634 w 2763825"/>
                <a:gd name="connsiteY6" fmla="*/ 178755 h 742520"/>
                <a:gd name="connsiteX7" fmla="*/ 364385 w 2763825"/>
                <a:gd name="connsiteY7" fmla="*/ 137504 h 742520"/>
                <a:gd name="connsiteX8" fmla="*/ 460637 w 2763825"/>
                <a:gd name="connsiteY8" fmla="*/ 61877 h 742520"/>
                <a:gd name="connsiteX9" fmla="*/ 515639 w 2763825"/>
                <a:gd name="connsiteY9" fmla="*/ 110003 h 742520"/>
                <a:gd name="connsiteX10" fmla="*/ 591266 w 2763825"/>
                <a:gd name="connsiteY10" fmla="*/ 61877 h 742520"/>
                <a:gd name="connsiteX11" fmla="*/ 639392 w 2763825"/>
                <a:gd name="connsiteY11" fmla="*/ 41251 h 742520"/>
                <a:gd name="connsiteX12" fmla="*/ 687518 w 2763825"/>
                <a:gd name="connsiteY12" fmla="*/ 41251 h 742520"/>
                <a:gd name="connsiteX13" fmla="*/ 721894 w 2763825"/>
                <a:gd name="connsiteY13" fmla="*/ 103128 h 742520"/>
                <a:gd name="connsiteX14" fmla="*/ 921275 w 2763825"/>
                <a:gd name="connsiteY14" fmla="*/ 61877 h 742520"/>
                <a:gd name="connsiteX15" fmla="*/ 941900 w 2763825"/>
                <a:gd name="connsiteY15" fmla="*/ 192505 h 742520"/>
                <a:gd name="connsiteX16" fmla="*/ 976276 w 2763825"/>
                <a:gd name="connsiteY16" fmla="*/ 206255 h 742520"/>
                <a:gd name="connsiteX17" fmla="*/ 1141281 w 2763825"/>
                <a:gd name="connsiteY17" fmla="*/ 199380 h 742520"/>
                <a:gd name="connsiteX18" fmla="*/ 1251285 w 2763825"/>
                <a:gd name="connsiteY18" fmla="*/ 137503 h 742520"/>
                <a:gd name="connsiteX19" fmla="*/ 1265034 w 2763825"/>
                <a:gd name="connsiteY19" fmla="*/ 213131 h 742520"/>
                <a:gd name="connsiteX20" fmla="*/ 1278785 w 2763825"/>
                <a:gd name="connsiteY20" fmla="*/ 336884 h 742520"/>
                <a:gd name="connsiteX21" fmla="*/ 1285660 w 2763825"/>
                <a:gd name="connsiteY21" fmla="*/ 426262 h 742520"/>
                <a:gd name="connsiteX22" fmla="*/ 1388788 w 2763825"/>
                <a:gd name="connsiteY22" fmla="*/ 467513 h 742520"/>
                <a:gd name="connsiteX23" fmla="*/ 1601919 w 2763825"/>
                <a:gd name="connsiteY23" fmla="*/ 488139 h 742520"/>
                <a:gd name="connsiteX24" fmla="*/ 1656920 w 2763825"/>
                <a:gd name="connsiteY24" fmla="*/ 378136 h 742520"/>
                <a:gd name="connsiteX25" fmla="*/ 1746297 w 2763825"/>
                <a:gd name="connsiteY25" fmla="*/ 467513 h 742520"/>
                <a:gd name="connsiteX26" fmla="*/ 1828800 w 2763825"/>
                <a:gd name="connsiteY26" fmla="*/ 240631 h 742520"/>
                <a:gd name="connsiteX27" fmla="*/ 2062556 w 2763825"/>
                <a:gd name="connsiteY27" fmla="*/ 0 h 742520"/>
                <a:gd name="connsiteX28" fmla="*/ 2145058 w 2763825"/>
                <a:gd name="connsiteY28" fmla="*/ 137504 h 742520"/>
                <a:gd name="connsiteX29" fmla="*/ 2365064 w 2763825"/>
                <a:gd name="connsiteY29" fmla="*/ 55001 h 742520"/>
                <a:gd name="connsiteX30" fmla="*/ 2447567 w 2763825"/>
                <a:gd name="connsiteY30" fmla="*/ 144379 h 742520"/>
                <a:gd name="connsiteX31" fmla="*/ 2571320 w 2763825"/>
                <a:gd name="connsiteY31" fmla="*/ 171880 h 742520"/>
                <a:gd name="connsiteX32" fmla="*/ 2688198 w 2763825"/>
                <a:gd name="connsiteY32" fmla="*/ 302508 h 742520"/>
                <a:gd name="connsiteX33" fmla="*/ 2763825 w 2763825"/>
                <a:gd name="connsiteY33" fmla="*/ 433137 h 742520"/>
                <a:gd name="connsiteX34" fmla="*/ 0 w 2763825"/>
                <a:gd name="connsiteY34" fmla="*/ 742520 h 742520"/>
                <a:gd name="connsiteX0" fmla="*/ 0 w 2688198"/>
                <a:gd name="connsiteY0" fmla="*/ 742520 h 742520"/>
                <a:gd name="connsiteX1" fmla="*/ 137503 w 2688198"/>
                <a:gd name="connsiteY1" fmla="*/ 563765 h 742520"/>
                <a:gd name="connsiteX2" fmla="*/ 137503 w 2688198"/>
                <a:gd name="connsiteY2" fmla="*/ 508764 h 742520"/>
                <a:gd name="connsiteX3" fmla="*/ 165004 w 2688198"/>
                <a:gd name="connsiteY3" fmla="*/ 440012 h 742520"/>
                <a:gd name="connsiteX4" fmla="*/ 213130 w 2688198"/>
                <a:gd name="connsiteY4" fmla="*/ 330009 h 742520"/>
                <a:gd name="connsiteX5" fmla="*/ 275007 w 2688198"/>
                <a:gd name="connsiteY5" fmla="*/ 220006 h 742520"/>
                <a:gd name="connsiteX6" fmla="*/ 350634 w 2688198"/>
                <a:gd name="connsiteY6" fmla="*/ 178755 h 742520"/>
                <a:gd name="connsiteX7" fmla="*/ 364385 w 2688198"/>
                <a:gd name="connsiteY7" fmla="*/ 137504 h 742520"/>
                <a:gd name="connsiteX8" fmla="*/ 460637 w 2688198"/>
                <a:gd name="connsiteY8" fmla="*/ 61877 h 742520"/>
                <a:gd name="connsiteX9" fmla="*/ 515639 w 2688198"/>
                <a:gd name="connsiteY9" fmla="*/ 110003 h 742520"/>
                <a:gd name="connsiteX10" fmla="*/ 591266 w 2688198"/>
                <a:gd name="connsiteY10" fmla="*/ 61877 h 742520"/>
                <a:gd name="connsiteX11" fmla="*/ 639392 w 2688198"/>
                <a:gd name="connsiteY11" fmla="*/ 41251 h 742520"/>
                <a:gd name="connsiteX12" fmla="*/ 687518 w 2688198"/>
                <a:gd name="connsiteY12" fmla="*/ 41251 h 742520"/>
                <a:gd name="connsiteX13" fmla="*/ 721894 w 2688198"/>
                <a:gd name="connsiteY13" fmla="*/ 103128 h 742520"/>
                <a:gd name="connsiteX14" fmla="*/ 921275 w 2688198"/>
                <a:gd name="connsiteY14" fmla="*/ 61877 h 742520"/>
                <a:gd name="connsiteX15" fmla="*/ 941900 w 2688198"/>
                <a:gd name="connsiteY15" fmla="*/ 192505 h 742520"/>
                <a:gd name="connsiteX16" fmla="*/ 976276 w 2688198"/>
                <a:gd name="connsiteY16" fmla="*/ 206255 h 742520"/>
                <a:gd name="connsiteX17" fmla="*/ 1141281 w 2688198"/>
                <a:gd name="connsiteY17" fmla="*/ 199380 h 742520"/>
                <a:gd name="connsiteX18" fmla="*/ 1251285 w 2688198"/>
                <a:gd name="connsiteY18" fmla="*/ 137503 h 742520"/>
                <a:gd name="connsiteX19" fmla="*/ 1265034 w 2688198"/>
                <a:gd name="connsiteY19" fmla="*/ 213131 h 742520"/>
                <a:gd name="connsiteX20" fmla="*/ 1278785 w 2688198"/>
                <a:gd name="connsiteY20" fmla="*/ 336884 h 742520"/>
                <a:gd name="connsiteX21" fmla="*/ 1285660 w 2688198"/>
                <a:gd name="connsiteY21" fmla="*/ 426262 h 742520"/>
                <a:gd name="connsiteX22" fmla="*/ 1388788 w 2688198"/>
                <a:gd name="connsiteY22" fmla="*/ 467513 h 742520"/>
                <a:gd name="connsiteX23" fmla="*/ 1601919 w 2688198"/>
                <a:gd name="connsiteY23" fmla="*/ 488139 h 742520"/>
                <a:gd name="connsiteX24" fmla="*/ 1656920 w 2688198"/>
                <a:gd name="connsiteY24" fmla="*/ 378136 h 742520"/>
                <a:gd name="connsiteX25" fmla="*/ 1746297 w 2688198"/>
                <a:gd name="connsiteY25" fmla="*/ 467513 h 742520"/>
                <a:gd name="connsiteX26" fmla="*/ 1828800 w 2688198"/>
                <a:gd name="connsiteY26" fmla="*/ 240631 h 742520"/>
                <a:gd name="connsiteX27" fmla="*/ 2062556 w 2688198"/>
                <a:gd name="connsiteY27" fmla="*/ 0 h 742520"/>
                <a:gd name="connsiteX28" fmla="*/ 2145058 w 2688198"/>
                <a:gd name="connsiteY28" fmla="*/ 137504 h 742520"/>
                <a:gd name="connsiteX29" fmla="*/ 2365064 w 2688198"/>
                <a:gd name="connsiteY29" fmla="*/ 55001 h 742520"/>
                <a:gd name="connsiteX30" fmla="*/ 2447567 w 2688198"/>
                <a:gd name="connsiteY30" fmla="*/ 144379 h 742520"/>
                <a:gd name="connsiteX31" fmla="*/ 2571320 w 2688198"/>
                <a:gd name="connsiteY31" fmla="*/ 171880 h 742520"/>
                <a:gd name="connsiteX32" fmla="*/ 2688198 w 2688198"/>
                <a:gd name="connsiteY32" fmla="*/ 302508 h 742520"/>
                <a:gd name="connsiteX33" fmla="*/ 0 w 2688198"/>
                <a:gd name="connsiteY33" fmla="*/ 742520 h 742520"/>
                <a:gd name="connsiteX0" fmla="*/ 0 w 2571320"/>
                <a:gd name="connsiteY0" fmla="*/ 742520 h 742520"/>
                <a:gd name="connsiteX1" fmla="*/ 137503 w 2571320"/>
                <a:gd name="connsiteY1" fmla="*/ 563765 h 742520"/>
                <a:gd name="connsiteX2" fmla="*/ 137503 w 2571320"/>
                <a:gd name="connsiteY2" fmla="*/ 508764 h 742520"/>
                <a:gd name="connsiteX3" fmla="*/ 165004 w 2571320"/>
                <a:gd name="connsiteY3" fmla="*/ 440012 h 742520"/>
                <a:gd name="connsiteX4" fmla="*/ 213130 w 2571320"/>
                <a:gd name="connsiteY4" fmla="*/ 330009 h 742520"/>
                <a:gd name="connsiteX5" fmla="*/ 275007 w 2571320"/>
                <a:gd name="connsiteY5" fmla="*/ 220006 h 742520"/>
                <a:gd name="connsiteX6" fmla="*/ 350634 w 2571320"/>
                <a:gd name="connsiteY6" fmla="*/ 178755 h 742520"/>
                <a:gd name="connsiteX7" fmla="*/ 364385 w 2571320"/>
                <a:gd name="connsiteY7" fmla="*/ 137504 h 742520"/>
                <a:gd name="connsiteX8" fmla="*/ 460637 w 2571320"/>
                <a:gd name="connsiteY8" fmla="*/ 61877 h 742520"/>
                <a:gd name="connsiteX9" fmla="*/ 515639 w 2571320"/>
                <a:gd name="connsiteY9" fmla="*/ 110003 h 742520"/>
                <a:gd name="connsiteX10" fmla="*/ 591266 w 2571320"/>
                <a:gd name="connsiteY10" fmla="*/ 61877 h 742520"/>
                <a:gd name="connsiteX11" fmla="*/ 639392 w 2571320"/>
                <a:gd name="connsiteY11" fmla="*/ 41251 h 742520"/>
                <a:gd name="connsiteX12" fmla="*/ 687518 w 2571320"/>
                <a:gd name="connsiteY12" fmla="*/ 41251 h 742520"/>
                <a:gd name="connsiteX13" fmla="*/ 721894 w 2571320"/>
                <a:gd name="connsiteY13" fmla="*/ 103128 h 742520"/>
                <a:gd name="connsiteX14" fmla="*/ 921275 w 2571320"/>
                <a:gd name="connsiteY14" fmla="*/ 61877 h 742520"/>
                <a:gd name="connsiteX15" fmla="*/ 941900 w 2571320"/>
                <a:gd name="connsiteY15" fmla="*/ 192505 h 742520"/>
                <a:gd name="connsiteX16" fmla="*/ 976276 w 2571320"/>
                <a:gd name="connsiteY16" fmla="*/ 206255 h 742520"/>
                <a:gd name="connsiteX17" fmla="*/ 1141281 w 2571320"/>
                <a:gd name="connsiteY17" fmla="*/ 199380 h 742520"/>
                <a:gd name="connsiteX18" fmla="*/ 1251285 w 2571320"/>
                <a:gd name="connsiteY18" fmla="*/ 137503 h 742520"/>
                <a:gd name="connsiteX19" fmla="*/ 1265034 w 2571320"/>
                <a:gd name="connsiteY19" fmla="*/ 213131 h 742520"/>
                <a:gd name="connsiteX20" fmla="*/ 1278785 w 2571320"/>
                <a:gd name="connsiteY20" fmla="*/ 336884 h 742520"/>
                <a:gd name="connsiteX21" fmla="*/ 1285660 w 2571320"/>
                <a:gd name="connsiteY21" fmla="*/ 426262 h 742520"/>
                <a:gd name="connsiteX22" fmla="*/ 1388788 w 2571320"/>
                <a:gd name="connsiteY22" fmla="*/ 467513 h 742520"/>
                <a:gd name="connsiteX23" fmla="*/ 1601919 w 2571320"/>
                <a:gd name="connsiteY23" fmla="*/ 488139 h 742520"/>
                <a:gd name="connsiteX24" fmla="*/ 1656920 w 2571320"/>
                <a:gd name="connsiteY24" fmla="*/ 378136 h 742520"/>
                <a:gd name="connsiteX25" fmla="*/ 1746297 w 2571320"/>
                <a:gd name="connsiteY25" fmla="*/ 467513 h 742520"/>
                <a:gd name="connsiteX26" fmla="*/ 1828800 w 2571320"/>
                <a:gd name="connsiteY26" fmla="*/ 240631 h 742520"/>
                <a:gd name="connsiteX27" fmla="*/ 2062556 w 2571320"/>
                <a:gd name="connsiteY27" fmla="*/ 0 h 742520"/>
                <a:gd name="connsiteX28" fmla="*/ 2145058 w 2571320"/>
                <a:gd name="connsiteY28" fmla="*/ 137504 h 742520"/>
                <a:gd name="connsiteX29" fmla="*/ 2365064 w 2571320"/>
                <a:gd name="connsiteY29" fmla="*/ 55001 h 742520"/>
                <a:gd name="connsiteX30" fmla="*/ 2447567 w 2571320"/>
                <a:gd name="connsiteY30" fmla="*/ 144379 h 742520"/>
                <a:gd name="connsiteX31" fmla="*/ 2571320 w 2571320"/>
                <a:gd name="connsiteY31" fmla="*/ 171880 h 742520"/>
                <a:gd name="connsiteX32" fmla="*/ 0 w 2571320"/>
                <a:gd name="connsiteY32" fmla="*/ 742520 h 742520"/>
                <a:gd name="connsiteX0" fmla="*/ 0 w 2447567"/>
                <a:gd name="connsiteY0" fmla="*/ 742520 h 742520"/>
                <a:gd name="connsiteX1" fmla="*/ 137503 w 2447567"/>
                <a:gd name="connsiteY1" fmla="*/ 563765 h 742520"/>
                <a:gd name="connsiteX2" fmla="*/ 137503 w 2447567"/>
                <a:gd name="connsiteY2" fmla="*/ 508764 h 742520"/>
                <a:gd name="connsiteX3" fmla="*/ 165004 w 2447567"/>
                <a:gd name="connsiteY3" fmla="*/ 440012 h 742520"/>
                <a:gd name="connsiteX4" fmla="*/ 213130 w 2447567"/>
                <a:gd name="connsiteY4" fmla="*/ 330009 h 742520"/>
                <a:gd name="connsiteX5" fmla="*/ 275007 w 2447567"/>
                <a:gd name="connsiteY5" fmla="*/ 220006 h 742520"/>
                <a:gd name="connsiteX6" fmla="*/ 350634 w 2447567"/>
                <a:gd name="connsiteY6" fmla="*/ 178755 h 742520"/>
                <a:gd name="connsiteX7" fmla="*/ 364385 w 2447567"/>
                <a:gd name="connsiteY7" fmla="*/ 137504 h 742520"/>
                <a:gd name="connsiteX8" fmla="*/ 460637 w 2447567"/>
                <a:gd name="connsiteY8" fmla="*/ 61877 h 742520"/>
                <a:gd name="connsiteX9" fmla="*/ 515639 w 2447567"/>
                <a:gd name="connsiteY9" fmla="*/ 110003 h 742520"/>
                <a:gd name="connsiteX10" fmla="*/ 591266 w 2447567"/>
                <a:gd name="connsiteY10" fmla="*/ 61877 h 742520"/>
                <a:gd name="connsiteX11" fmla="*/ 639392 w 2447567"/>
                <a:gd name="connsiteY11" fmla="*/ 41251 h 742520"/>
                <a:gd name="connsiteX12" fmla="*/ 687518 w 2447567"/>
                <a:gd name="connsiteY12" fmla="*/ 41251 h 742520"/>
                <a:gd name="connsiteX13" fmla="*/ 721894 w 2447567"/>
                <a:gd name="connsiteY13" fmla="*/ 103128 h 742520"/>
                <a:gd name="connsiteX14" fmla="*/ 921275 w 2447567"/>
                <a:gd name="connsiteY14" fmla="*/ 61877 h 742520"/>
                <a:gd name="connsiteX15" fmla="*/ 941900 w 2447567"/>
                <a:gd name="connsiteY15" fmla="*/ 192505 h 742520"/>
                <a:gd name="connsiteX16" fmla="*/ 976276 w 2447567"/>
                <a:gd name="connsiteY16" fmla="*/ 206255 h 742520"/>
                <a:gd name="connsiteX17" fmla="*/ 1141281 w 2447567"/>
                <a:gd name="connsiteY17" fmla="*/ 199380 h 742520"/>
                <a:gd name="connsiteX18" fmla="*/ 1251285 w 2447567"/>
                <a:gd name="connsiteY18" fmla="*/ 137503 h 742520"/>
                <a:gd name="connsiteX19" fmla="*/ 1265034 w 2447567"/>
                <a:gd name="connsiteY19" fmla="*/ 213131 h 742520"/>
                <a:gd name="connsiteX20" fmla="*/ 1278785 w 2447567"/>
                <a:gd name="connsiteY20" fmla="*/ 336884 h 742520"/>
                <a:gd name="connsiteX21" fmla="*/ 1285660 w 2447567"/>
                <a:gd name="connsiteY21" fmla="*/ 426262 h 742520"/>
                <a:gd name="connsiteX22" fmla="*/ 1388788 w 2447567"/>
                <a:gd name="connsiteY22" fmla="*/ 467513 h 742520"/>
                <a:gd name="connsiteX23" fmla="*/ 1601919 w 2447567"/>
                <a:gd name="connsiteY23" fmla="*/ 488139 h 742520"/>
                <a:gd name="connsiteX24" fmla="*/ 1656920 w 2447567"/>
                <a:gd name="connsiteY24" fmla="*/ 378136 h 742520"/>
                <a:gd name="connsiteX25" fmla="*/ 1746297 w 2447567"/>
                <a:gd name="connsiteY25" fmla="*/ 467513 h 742520"/>
                <a:gd name="connsiteX26" fmla="*/ 1828800 w 2447567"/>
                <a:gd name="connsiteY26" fmla="*/ 240631 h 742520"/>
                <a:gd name="connsiteX27" fmla="*/ 2062556 w 2447567"/>
                <a:gd name="connsiteY27" fmla="*/ 0 h 742520"/>
                <a:gd name="connsiteX28" fmla="*/ 2145058 w 2447567"/>
                <a:gd name="connsiteY28" fmla="*/ 137504 h 742520"/>
                <a:gd name="connsiteX29" fmla="*/ 2365064 w 2447567"/>
                <a:gd name="connsiteY29" fmla="*/ 55001 h 742520"/>
                <a:gd name="connsiteX30" fmla="*/ 2447567 w 2447567"/>
                <a:gd name="connsiteY30" fmla="*/ 144379 h 742520"/>
                <a:gd name="connsiteX31" fmla="*/ 0 w 2447567"/>
                <a:gd name="connsiteY31" fmla="*/ 742520 h 742520"/>
                <a:gd name="connsiteX0" fmla="*/ 0 w 2365064"/>
                <a:gd name="connsiteY0" fmla="*/ 742520 h 742520"/>
                <a:gd name="connsiteX1" fmla="*/ 137503 w 2365064"/>
                <a:gd name="connsiteY1" fmla="*/ 563765 h 742520"/>
                <a:gd name="connsiteX2" fmla="*/ 137503 w 2365064"/>
                <a:gd name="connsiteY2" fmla="*/ 508764 h 742520"/>
                <a:gd name="connsiteX3" fmla="*/ 165004 w 2365064"/>
                <a:gd name="connsiteY3" fmla="*/ 440012 h 742520"/>
                <a:gd name="connsiteX4" fmla="*/ 213130 w 2365064"/>
                <a:gd name="connsiteY4" fmla="*/ 330009 h 742520"/>
                <a:gd name="connsiteX5" fmla="*/ 275007 w 2365064"/>
                <a:gd name="connsiteY5" fmla="*/ 220006 h 742520"/>
                <a:gd name="connsiteX6" fmla="*/ 350634 w 2365064"/>
                <a:gd name="connsiteY6" fmla="*/ 178755 h 742520"/>
                <a:gd name="connsiteX7" fmla="*/ 364385 w 2365064"/>
                <a:gd name="connsiteY7" fmla="*/ 137504 h 742520"/>
                <a:gd name="connsiteX8" fmla="*/ 460637 w 2365064"/>
                <a:gd name="connsiteY8" fmla="*/ 61877 h 742520"/>
                <a:gd name="connsiteX9" fmla="*/ 515639 w 2365064"/>
                <a:gd name="connsiteY9" fmla="*/ 110003 h 742520"/>
                <a:gd name="connsiteX10" fmla="*/ 591266 w 2365064"/>
                <a:gd name="connsiteY10" fmla="*/ 61877 h 742520"/>
                <a:gd name="connsiteX11" fmla="*/ 639392 w 2365064"/>
                <a:gd name="connsiteY11" fmla="*/ 41251 h 742520"/>
                <a:gd name="connsiteX12" fmla="*/ 687518 w 2365064"/>
                <a:gd name="connsiteY12" fmla="*/ 41251 h 742520"/>
                <a:gd name="connsiteX13" fmla="*/ 721894 w 2365064"/>
                <a:gd name="connsiteY13" fmla="*/ 103128 h 742520"/>
                <a:gd name="connsiteX14" fmla="*/ 921275 w 2365064"/>
                <a:gd name="connsiteY14" fmla="*/ 61877 h 742520"/>
                <a:gd name="connsiteX15" fmla="*/ 941900 w 2365064"/>
                <a:gd name="connsiteY15" fmla="*/ 192505 h 742520"/>
                <a:gd name="connsiteX16" fmla="*/ 976276 w 2365064"/>
                <a:gd name="connsiteY16" fmla="*/ 206255 h 742520"/>
                <a:gd name="connsiteX17" fmla="*/ 1141281 w 2365064"/>
                <a:gd name="connsiteY17" fmla="*/ 199380 h 742520"/>
                <a:gd name="connsiteX18" fmla="*/ 1251285 w 2365064"/>
                <a:gd name="connsiteY18" fmla="*/ 137503 h 742520"/>
                <a:gd name="connsiteX19" fmla="*/ 1265034 w 2365064"/>
                <a:gd name="connsiteY19" fmla="*/ 213131 h 742520"/>
                <a:gd name="connsiteX20" fmla="*/ 1278785 w 2365064"/>
                <a:gd name="connsiteY20" fmla="*/ 336884 h 742520"/>
                <a:gd name="connsiteX21" fmla="*/ 1285660 w 2365064"/>
                <a:gd name="connsiteY21" fmla="*/ 426262 h 742520"/>
                <a:gd name="connsiteX22" fmla="*/ 1388788 w 2365064"/>
                <a:gd name="connsiteY22" fmla="*/ 467513 h 742520"/>
                <a:gd name="connsiteX23" fmla="*/ 1601919 w 2365064"/>
                <a:gd name="connsiteY23" fmla="*/ 488139 h 742520"/>
                <a:gd name="connsiteX24" fmla="*/ 1656920 w 2365064"/>
                <a:gd name="connsiteY24" fmla="*/ 378136 h 742520"/>
                <a:gd name="connsiteX25" fmla="*/ 1746297 w 2365064"/>
                <a:gd name="connsiteY25" fmla="*/ 467513 h 742520"/>
                <a:gd name="connsiteX26" fmla="*/ 1828800 w 2365064"/>
                <a:gd name="connsiteY26" fmla="*/ 240631 h 742520"/>
                <a:gd name="connsiteX27" fmla="*/ 2062556 w 2365064"/>
                <a:gd name="connsiteY27" fmla="*/ 0 h 742520"/>
                <a:gd name="connsiteX28" fmla="*/ 2145058 w 2365064"/>
                <a:gd name="connsiteY28" fmla="*/ 137504 h 742520"/>
                <a:gd name="connsiteX29" fmla="*/ 2365064 w 2365064"/>
                <a:gd name="connsiteY29" fmla="*/ 55001 h 742520"/>
                <a:gd name="connsiteX30" fmla="*/ 0 w 2365064"/>
                <a:gd name="connsiteY30" fmla="*/ 742520 h 742520"/>
                <a:gd name="connsiteX0" fmla="*/ 0 w 2145058"/>
                <a:gd name="connsiteY0" fmla="*/ 742520 h 742520"/>
                <a:gd name="connsiteX1" fmla="*/ 137503 w 2145058"/>
                <a:gd name="connsiteY1" fmla="*/ 563765 h 742520"/>
                <a:gd name="connsiteX2" fmla="*/ 137503 w 2145058"/>
                <a:gd name="connsiteY2" fmla="*/ 508764 h 742520"/>
                <a:gd name="connsiteX3" fmla="*/ 165004 w 2145058"/>
                <a:gd name="connsiteY3" fmla="*/ 440012 h 742520"/>
                <a:gd name="connsiteX4" fmla="*/ 213130 w 2145058"/>
                <a:gd name="connsiteY4" fmla="*/ 330009 h 742520"/>
                <a:gd name="connsiteX5" fmla="*/ 275007 w 2145058"/>
                <a:gd name="connsiteY5" fmla="*/ 220006 h 742520"/>
                <a:gd name="connsiteX6" fmla="*/ 350634 w 2145058"/>
                <a:gd name="connsiteY6" fmla="*/ 178755 h 742520"/>
                <a:gd name="connsiteX7" fmla="*/ 364385 w 2145058"/>
                <a:gd name="connsiteY7" fmla="*/ 137504 h 742520"/>
                <a:gd name="connsiteX8" fmla="*/ 460637 w 2145058"/>
                <a:gd name="connsiteY8" fmla="*/ 61877 h 742520"/>
                <a:gd name="connsiteX9" fmla="*/ 515639 w 2145058"/>
                <a:gd name="connsiteY9" fmla="*/ 110003 h 742520"/>
                <a:gd name="connsiteX10" fmla="*/ 591266 w 2145058"/>
                <a:gd name="connsiteY10" fmla="*/ 61877 h 742520"/>
                <a:gd name="connsiteX11" fmla="*/ 639392 w 2145058"/>
                <a:gd name="connsiteY11" fmla="*/ 41251 h 742520"/>
                <a:gd name="connsiteX12" fmla="*/ 687518 w 2145058"/>
                <a:gd name="connsiteY12" fmla="*/ 41251 h 742520"/>
                <a:gd name="connsiteX13" fmla="*/ 721894 w 2145058"/>
                <a:gd name="connsiteY13" fmla="*/ 103128 h 742520"/>
                <a:gd name="connsiteX14" fmla="*/ 921275 w 2145058"/>
                <a:gd name="connsiteY14" fmla="*/ 61877 h 742520"/>
                <a:gd name="connsiteX15" fmla="*/ 941900 w 2145058"/>
                <a:gd name="connsiteY15" fmla="*/ 192505 h 742520"/>
                <a:gd name="connsiteX16" fmla="*/ 976276 w 2145058"/>
                <a:gd name="connsiteY16" fmla="*/ 206255 h 742520"/>
                <a:gd name="connsiteX17" fmla="*/ 1141281 w 2145058"/>
                <a:gd name="connsiteY17" fmla="*/ 199380 h 742520"/>
                <a:gd name="connsiteX18" fmla="*/ 1251285 w 2145058"/>
                <a:gd name="connsiteY18" fmla="*/ 137503 h 742520"/>
                <a:gd name="connsiteX19" fmla="*/ 1265034 w 2145058"/>
                <a:gd name="connsiteY19" fmla="*/ 213131 h 742520"/>
                <a:gd name="connsiteX20" fmla="*/ 1278785 w 2145058"/>
                <a:gd name="connsiteY20" fmla="*/ 336884 h 742520"/>
                <a:gd name="connsiteX21" fmla="*/ 1285660 w 2145058"/>
                <a:gd name="connsiteY21" fmla="*/ 426262 h 742520"/>
                <a:gd name="connsiteX22" fmla="*/ 1388788 w 2145058"/>
                <a:gd name="connsiteY22" fmla="*/ 467513 h 742520"/>
                <a:gd name="connsiteX23" fmla="*/ 1601919 w 2145058"/>
                <a:gd name="connsiteY23" fmla="*/ 488139 h 742520"/>
                <a:gd name="connsiteX24" fmla="*/ 1656920 w 2145058"/>
                <a:gd name="connsiteY24" fmla="*/ 378136 h 742520"/>
                <a:gd name="connsiteX25" fmla="*/ 1746297 w 2145058"/>
                <a:gd name="connsiteY25" fmla="*/ 467513 h 742520"/>
                <a:gd name="connsiteX26" fmla="*/ 1828800 w 2145058"/>
                <a:gd name="connsiteY26" fmla="*/ 240631 h 742520"/>
                <a:gd name="connsiteX27" fmla="*/ 2062556 w 2145058"/>
                <a:gd name="connsiteY27" fmla="*/ 0 h 742520"/>
                <a:gd name="connsiteX28" fmla="*/ 2145058 w 2145058"/>
                <a:gd name="connsiteY28" fmla="*/ 137504 h 742520"/>
                <a:gd name="connsiteX29" fmla="*/ 0 w 2145058"/>
                <a:gd name="connsiteY29" fmla="*/ 742520 h 742520"/>
                <a:gd name="connsiteX0" fmla="*/ 0 w 2062556"/>
                <a:gd name="connsiteY0" fmla="*/ 742520 h 742520"/>
                <a:gd name="connsiteX1" fmla="*/ 137503 w 2062556"/>
                <a:gd name="connsiteY1" fmla="*/ 563765 h 742520"/>
                <a:gd name="connsiteX2" fmla="*/ 137503 w 2062556"/>
                <a:gd name="connsiteY2" fmla="*/ 508764 h 742520"/>
                <a:gd name="connsiteX3" fmla="*/ 165004 w 2062556"/>
                <a:gd name="connsiteY3" fmla="*/ 440012 h 742520"/>
                <a:gd name="connsiteX4" fmla="*/ 213130 w 2062556"/>
                <a:gd name="connsiteY4" fmla="*/ 330009 h 742520"/>
                <a:gd name="connsiteX5" fmla="*/ 275007 w 2062556"/>
                <a:gd name="connsiteY5" fmla="*/ 220006 h 742520"/>
                <a:gd name="connsiteX6" fmla="*/ 350634 w 2062556"/>
                <a:gd name="connsiteY6" fmla="*/ 178755 h 742520"/>
                <a:gd name="connsiteX7" fmla="*/ 364385 w 2062556"/>
                <a:gd name="connsiteY7" fmla="*/ 137504 h 742520"/>
                <a:gd name="connsiteX8" fmla="*/ 460637 w 2062556"/>
                <a:gd name="connsiteY8" fmla="*/ 61877 h 742520"/>
                <a:gd name="connsiteX9" fmla="*/ 515639 w 2062556"/>
                <a:gd name="connsiteY9" fmla="*/ 110003 h 742520"/>
                <a:gd name="connsiteX10" fmla="*/ 591266 w 2062556"/>
                <a:gd name="connsiteY10" fmla="*/ 61877 h 742520"/>
                <a:gd name="connsiteX11" fmla="*/ 639392 w 2062556"/>
                <a:gd name="connsiteY11" fmla="*/ 41251 h 742520"/>
                <a:gd name="connsiteX12" fmla="*/ 687518 w 2062556"/>
                <a:gd name="connsiteY12" fmla="*/ 41251 h 742520"/>
                <a:gd name="connsiteX13" fmla="*/ 721894 w 2062556"/>
                <a:gd name="connsiteY13" fmla="*/ 103128 h 742520"/>
                <a:gd name="connsiteX14" fmla="*/ 921275 w 2062556"/>
                <a:gd name="connsiteY14" fmla="*/ 61877 h 742520"/>
                <a:gd name="connsiteX15" fmla="*/ 941900 w 2062556"/>
                <a:gd name="connsiteY15" fmla="*/ 192505 h 742520"/>
                <a:gd name="connsiteX16" fmla="*/ 976276 w 2062556"/>
                <a:gd name="connsiteY16" fmla="*/ 206255 h 742520"/>
                <a:gd name="connsiteX17" fmla="*/ 1141281 w 2062556"/>
                <a:gd name="connsiteY17" fmla="*/ 199380 h 742520"/>
                <a:gd name="connsiteX18" fmla="*/ 1251285 w 2062556"/>
                <a:gd name="connsiteY18" fmla="*/ 137503 h 742520"/>
                <a:gd name="connsiteX19" fmla="*/ 1265034 w 2062556"/>
                <a:gd name="connsiteY19" fmla="*/ 213131 h 742520"/>
                <a:gd name="connsiteX20" fmla="*/ 1278785 w 2062556"/>
                <a:gd name="connsiteY20" fmla="*/ 336884 h 742520"/>
                <a:gd name="connsiteX21" fmla="*/ 1285660 w 2062556"/>
                <a:gd name="connsiteY21" fmla="*/ 426262 h 742520"/>
                <a:gd name="connsiteX22" fmla="*/ 1388788 w 2062556"/>
                <a:gd name="connsiteY22" fmla="*/ 467513 h 742520"/>
                <a:gd name="connsiteX23" fmla="*/ 1601919 w 2062556"/>
                <a:gd name="connsiteY23" fmla="*/ 488139 h 742520"/>
                <a:gd name="connsiteX24" fmla="*/ 1656920 w 2062556"/>
                <a:gd name="connsiteY24" fmla="*/ 378136 h 742520"/>
                <a:gd name="connsiteX25" fmla="*/ 1746297 w 2062556"/>
                <a:gd name="connsiteY25" fmla="*/ 467513 h 742520"/>
                <a:gd name="connsiteX26" fmla="*/ 1828800 w 2062556"/>
                <a:gd name="connsiteY26" fmla="*/ 240631 h 742520"/>
                <a:gd name="connsiteX27" fmla="*/ 2062556 w 2062556"/>
                <a:gd name="connsiteY27" fmla="*/ 0 h 742520"/>
                <a:gd name="connsiteX28" fmla="*/ 0 w 2062556"/>
                <a:gd name="connsiteY28" fmla="*/ 742520 h 742520"/>
                <a:gd name="connsiteX0" fmla="*/ 0 w 1828800"/>
                <a:gd name="connsiteY0" fmla="*/ 701269 h 701269"/>
                <a:gd name="connsiteX1" fmla="*/ 137503 w 1828800"/>
                <a:gd name="connsiteY1" fmla="*/ 522514 h 701269"/>
                <a:gd name="connsiteX2" fmla="*/ 137503 w 1828800"/>
                <a:gd name="connsiteY2" fmla="*/ 467513 h 701269"/>
                <a:gd name="connsiteX3" fmla="*/ 165004 w 1828800"/>
                <a:gd name="connsiteY3" fmla="*/ 398761 h 701269"/>
                <a:gd name="connsiteX4" fmla="*/ 213130 w 1828800"/>
                <a:gd name="connsiteY4" fmla="*/ 288758 h 701269"/>
                <a:gd name="connsiteX5" fmla="*/ 275007 w 1828800"/>
                <a:gd name="connsiteY5" fmla="*/ 178755 h 701269"/>
                <a:gd name="connsiteX6" fmla="*/ 350634 w 1828800"/>
                <a:gd name="connsiteY6" fmla="*/ 137504 h 701269"/>
                <a:gd name="connsiteX7" fmla="*/ 364385 w 1828800"/>
                <a:gd name="connsiteY7" fmla="*/ 96253 h 701269"/>
                <a:gd name="connsiteX8" fmla="*/ 460637 w 1828800"/>
                <a:gd name="connsiteY8" fmla="*/ 20626 h 701269"/>
                <a:gd name="connsiteX9" fmla="*/ 515639 w 1828800"/>
                <a:gd name="connsiteY9" fmla="*/ 68752 h 701269"/>
                <a:gd name="connsiteX10" fmla="*/ 591266 w 1828800"/>
                <a:gd name="connsiteY10" fmla="*/ 20626 h 701269"/>
                <a:gd name="connsiteX11" fmla="*/ 639392 w 1828800"/>
                <a:gd name="connsiteY11" fmla="*/ 0 h 701269"/>
                <a:gd name="connsiteX12" fmla="*/ 687518 w 1828800"/>
                <a:gd name="connsiteY12" fmla="*/ 0 h 701269"/>
                <a:gd name="connsiteX13" fmla="*/ 721894 w 1828800"/>
                <a:gd name="connsiteY13" fmla="*/ 61877 h 701269"/>
                <a:gd name="connsiteX14" fmla="*/ 921275 w 1828800"/>
                <a:gd name="connsiteY14" fmla="*/ 20626 h 701269"/>
                <a:gd name="connsiteX15" fmla="*/ 941900 w 1828800"/>
                <a:gd name="connsiteY15" fmla="*/ 151254 h 701269"/>
                <a:gd name="connsiteX16" fmla="*/ 976276 w 1828800"/>
                <a:gd name="connsiteY16" fmla="*/ 165004 h 701269"/>
                <a:gd name="connsiteX17" fmla="*/ 1141281 w 1828800"/>
                <a:gd name="connsiteY17" fmla="*/ 158129 h 701269"/>
                <a:gd name="connsiteX18" fmla="*/ 1251285 w 1828800"/>
                <a:gd name="connsiteY18" fmla="*/ 96252 h 701269"/>
                <a:gd name="connsiteX19" fmla="*/ 1265034 w 1828800"/>
                <a:gd name="connsiteY19" fmla="*/ 171880 h 701269"/>
                <a:gd name="connsiteX20" fmla="*/ 1278785 w 1828800"/>
                <a:gd name="connsiteY20" fmla="*/ 295633 h 701269"/>
                <a:gd name="connsiteX21" fmla="*/ 1285660 w 1828800"/>
                <a:gd name="connsiteY21" fmla="*/ 385011 h 701269"/>
                <a:gd name="connsiteX22" fmla="*/ 1388788 w 1828800"/>
                <a:gd name="connsiteY22" fmla="*/ 426262 h 701269"/>
                <a:gd name="connsiteX23" fmla="*/ 1601919 w 1828800"/>
                <a:gd name="connsiteY23" fmla="*/ 446888 h 701269"/>
                <a:gd name="connsiteX24" fmla="*/ 1656920 w 1828800"/>
                <a:gd name="connsiteY24" fmla="*/ 336885 h 701269"/>
                <a:gd name="connsiteX25" fmla="*/ 1746297 w 1828800"/>
                <a:gd name="connsiteY25" fmla="*/ 426262 h 701269"/>
                <a:gd name="connsiteX26" fmla="*/ 1828800 w 1828800"/>
                <a:gd name="connsiteY26" fmla="*/ 199380 h 701269"/>
                <a:gd name="connsiteX27" fmla="*/ 0 w 1828800"/>
                <a:gd name="connsiteY27" fmla="*/ 701269 h 701269"/>
                <a:gd name="connsiteX0" fmla="*/ 0 w 1746297"/>
                <a:gd name="connsiteY0" fmla="*/ 701269 h 701269"/>
                <a:gd name="connsiteX1" fmla="*/ 137503 w 1746297"/>
                <a:gd name="connsiteY1" fmla="*/ 522514 h 701269"/>
                <a:gd name="connsiteX2" fmla="*/ 137503 w 1746297"/>
                <a:gd name="connsiteY2" fmla="*/ 467513 h 701269"/>
                <a:gd name="connsiteX3" fmla="*/ 165004 w 1746297"/>
                <a:gd name="connsiteY3" fmla="*/ 398761 h 701269"/>
                <a:gd name="connsiteX4" fmla="*/ 213130 w 1746297"/>
                <a:gd name="connsiteY4" fmla="*/ 288758 h 701269"/>
                <a:gd name="connsiteX5" fmla="*/ 275007 w 1746297"/>
                <a:gd name="connsiteY5" fmla="*/ 178755 h 701269"/>
                <a:gd name="connsiteX6" fmla="*/ 350634 w 1746297"/>
                <a:gd name="connsiteY6" fmla="*/ 137504 h 701269"/>
                <a:gd name="connsiteX7" fmla="*/ 364385 w 1746297"/>
                <a:gd name="connsiteY7" fmla="*/ 96253 h 701269"/>
                <a:gd name="connsiteX8" fmla="*/ 460637 w 1746297"/>
                <a:gd name="connsiteY8" fmla="*/ 20626 h 701269"/>
                <a:gd name="connsiteX9" fmla="*/ 515639 w 1746297"/>
                <a:gd name="connsiteY9" fmla="*/ 68752 h 701269"/>
                <a:gd name="connsiteX10" fmla="*/ 591266 w 1746297"/>
                <a:gd name="connsiteY10" fmla="*/ 20626 h 701269"/>
                <a:gd name="connsiteX11" fmla="*/ 639392 w 1746297"/>
                <a:gd name="connsiteY11" fmla="*/ 0 h 701269"/>
                <a:gd name="connsiteX12" fmla="*/ 687518 w 1746297"/>
                <a:gd name="connsiteY12" fmla="*/ 0 h 701269"/>
                <a:gd name="connsiteX13" fmla="*/ 721894 w 1746297"/>
                <a:gd name="connsiteY13" fmla="*/ 61877 h 701269"/>
                <a:gd name="connsiteX14" fmla="*/ 921275 w 1746297"/>
                <a:gd name="connsiteY14" fmla="*/ 20626 h 701269"/>
                <a:gd name="connsiteX15" fmla="*/ 941900 w 1746297"/>
                <a:gd name="connsiteY15" fmla="*/ 151254 h 701269"/>
                <a:gd name="connsiteX16" fmla="*/ 976276 w 1746297"/>
                <a:gd name="connsiteY16" fmla="*/ 165004 h 701269"/>
                <a:gd name="connsiteX17" fmla="*/ 1141281 w 1746297"/>
                <a:gd name="connsiteY17" fmla="*/ 158129 h 701269"/>
                <a:gd name="connsiteX18" fmla="*/ 1251285 w 1746297"/>
                <a:gd name="connsiteY18" fmla="*/ 96252 h 701269"/>
                <a:gd name="connsiteX19" fmla="*/ 1265034 w 1746297"/>
                <a:gd name="connsiteY19" fmla="*/ 171880 h 701269"/>
                <a:gd name="connsiteX20" fmla="*/ 1278785 w 1746297"/>
                <a:gd name="connsiteY20" fmla="*/ 295633 h 701269"/>
                <a:gd name="connsiteX21" fmla="*/ 1285660 w 1746297"/>
                <a:gd name="connsiteY21" fmla="*/ 385011 h 701269"/>
                <a:gd name="connsiteX22" fmla="*/ 1388788 w 1746297"/>
                <a:gd name="connsiteY22" fmla="*/ 426262 h 701269"/>
                <a:gd name="connsiteX23" fmla="*/ 1601919 w 1746297"/>
                <a:gd name="connsiteY23" fmla="*/ 446888 h 701269"/>
                <a:gd name="connsiteX24" fmla="*/ 1656920 w 1746297"/>
                <a:gd name="connsiteY24" fmla="*/ 336885 h 701269"/>
                <a:gd name="connsiteX25" fmla="*/ 1746297 w 1746297"/>
                <a:gd name="connsiteY25" fmla="*/ 426262 h 701269"/>
                <a:gd name="connsiteX26" fmla="*/ 0 w 1746297"/>
                <a:gd name="connsiteY26" fmla="*/ 701269 h 701269"/>
                <a:gd name="connsiteX0" fmla="*/ 0 w 1746297"/>
                <a:gd name="connsiteY0" fmla="*/ 701269 h 701269"/>
                <a:gd name="connsiteX1" fmla="*/ 137503 w 1746297"/>
                <a:gd name="connsiteY1" fmla="*/ 522514 h 701269"/>
                <a:gd name="connsiteX2" fmla="*/ 137503 w 1746297"/>
                <a:gd name="connsiteY2" fmla="*/ 467513 h 701269"/>
                <a:gd name="connsiteX3" fmla="*/ 165004 w 1746297"/>
                <a:gd name="connsiteY3" fmla="*/ 398761 h 701269"/>
                <a:gd name="connsiteX4" fmla="*/ 213130 w 1746297"/>
                <a:gd name="connsiteY4" fmla="*/ 288758 h 701269"/>
                <a:gd name="connsiteX5" fmla="*/ 275007 w 1746297"/>
                <a:gd name="connsiteY5" fmla="*/ 178755 h 701269"/>
                <a:gd name="connsiteX6" fmla="*/ 350634 w 1746297"/>
                <a:gd name="connsiteY6" fmla="*/ 137504 h 701269"/>
                <a:gd name="connsiteX7" fmla="*/ 364385 w 1746297"/>
                <a:gd name="connsiteY7" fmla="*/ 96253 h 701269"/>
                <a:gd name="connsiteX8" fmla="*/ 460637 w 1746297"/>
                <a:gd name="connsiteY8" fmla="*/ 20626 h 701269"/>
                <a:gd name="connsiteX9" fmla="*/ 515639 w 1746297"/>
                <a:gd name="connsiteY9" fmla="*/ 68752 h 701269"/>
                <a:gd name="connsiteX10" fmla="*/ 591266 w 1746297"/>
                <a:gd name="connsiteY10" fmla="*/ 20626 h 701269"/>
                <a:gd name="connsiteX11" fmla="*/ 639392 w 1746297"/>
                <a:gd name="connsiteY11" fmla="*/ 0 h 701269"/>
                <a:gd name="connsiteX12" fmla="*/ 687518 w 1746297"/>
                <a:gd name="connsiteY12" fmla="*/ 0 h 701269"/>
                <a:gd name="connsiteX13" fmla="*/ 721894 w 1746297"/>
                <a:gd name="connsiteY13" fmla="*/ 61877 h 701269"/>
                <a:gd name="connsiteX14" fmla="*/ 921275 w 1746297"/>
                <a:gd name="connsiteY14" fmla="*/ 20626 h 701269"/>
                <a:gd name="connsiteX15" fmla="*/ 941900 w 1746297"/>
                <a:gd name="connsiteY15" fmla="*/ 151254 h 701269"/>
                <a:gd name="connsiteX16" fmla="*/ 976276 w 1746297"/>
                <a:gd name="connsiteY16" fmla="*/ 165004 h 701269"/>
                <a:gd name="connsiteX17" fmla="*/ 1141281 w 1746297"/>
                <a:gd name="connsiteY17" fmla="*/ 158129 h 701269"/>
                <a:gd name="connsiteX18" fmla="*/ 1251285 w 1746297"/>
                <a:gd name="connsiteY18" fmla="*/ 96252 h 701269"/>
                <a:gd name="connsiteX19" fmla="*/ 1265034 w 1746297"/>
                <a:gd name="connsiteY19" fmla="*/ 171880 h 701269"/>
                <a:gd name="connsiteX20" fmla="*/ 1278785 w 1746297"/>
                <a:gd name="connsiteY20" fmla="*/ 295633 h 701269"/>
                <a:gd name="connsiteX21" fmla="*/ 1285660 w 1746297"/>
                <a:gd name="connsiteY21" fmla="*/ 385011 h 701269"/>
                <a:gd name="connsiteX22" fmla="*/ 1388788 w 1746297"/>
                <a:gd name="connsiteY22" fmla="*/ 426262 h 701269"/>
                <a:gd name="connsiteX23" fmla="*/ 1601919 w 1746297"/>
                <a:gd name="connsiteY23" fmla="*/ 446888 h 701269"/>
                <a:gd name="connsiteX24" fmla="*/ 1656920 w 1746297"/>
                <a:gd name="connsiteY24" fmla="*/ 336885 h 701269"/>
                <a:gd name="connsiteX25" fmla="*/ 1746297 w 1746297"/>
                <a:gd name="connsiteY25" fmla="*/ 426262 h 701269"/>
                <a:gd name="connsiteX26" fmla="*/ 1736969 w 1746297"/>
                <a:gd name="connsiteY26" fmla="*/ 420969 h 701269"/>
                <a:gd name="connsiteX27" fmla="*/ 0 w 1746297"/>
                <a:gd name="connsiteY27" fmla="*/ 701269 h 701269"/>
                <a:gd name="connsiteX0" fmla="*/ 0 w 1746297"/>
                <a:gd name="connsiteY0" fmla="*/ 701269 h 701269"/>
                <a:gd name="connsiteX1" fmla="*/ 137503 w 1746297"/>
                <a:gd name="connsiteY1" fmla="*/ 522514 h 701269"/>
                <a:gd name="connsiteX2" fmla="*/ 137503 w 1746297"/>
                <a:gd name="connsiteY2" fmla="*/ 467513 h 701269"/>
                <a:gd name="connsiteX3" fmla="*/ 165004 w 1746297"/>
                <a:gd name="connsiteY3" fmla="*/ 398761 h 701269"/>
                <a:gd name="connsiteX4" fmla="*/ 213130 w 1746297"/>
                <a:gd name="connsiteY4" fmla="*/ 288758 h 701269"/>
                <a:gd name="connsiteX5" fmla="*/ 275007 w 1746297"/>
                <a:gd name="connsiteY5" fmla="*/ 178755 h 701269"/>
                <a:gd name="connsiteX6" fmla="*/ 350634 w 1746297"/>
                <a:gd name="connsiteY6" fmla="*/ 137504 h 701269"/>
                <a:gd name="connsiteX7" fmla="*/ 364385 w 1746297"/>
                <a:gd name="connsiteY7" fmla="*/ 96253 h 701269"/>
                <a:gd name="connsiteX8" fmla="*/ 460637 w 1746297"/>
                <a:gd name="connsiteY8" fmla="*/ 20626 h 701269"/>
                <a:gd name="connsiteX9" fmla="*/ 515639 w 1746297"/>
                <a:gd name="connsiteY9" fmla="*/ 68752 h 701269"/>
                <a:gd name="connsiteX10" fmla="*/ 591266 w 1746297"/>
                <a:gd name="connsiteY10" fmla="*/ 20626 h 701269"/>
                <a:gd name="connsiteX11" fmla="*/ 639392 w 1746297"/>
                <a:gd name="connsiteY11" fmla="*/ 0 h 701269"/>
                <a:gd name="connsiteX12" fmla="*/ 687518 w 1746297"/>
                <a:gd name="connsiteY12" fmla="*/ 0 h 701269"/>
                <a:gd name="connsiteX13" fmla="*/ 721894 w 1746297"/>
                <a:gd name="connsiteY13" fmla="*/ 61877 h 701269"/>
                <a:gd name="connsiteX14" fmla="*/ 921275 w 1746297"/>
                <a:gd name="connsiteY14" fmla="*/ 20626 h 701269"/>
                <a:gd name="connsiteX15" fmla="*/ 941900 w 1746297"/>
                <a:gd name="connsiteY15" fmla="*/ 151254 h 701269"/>
                <a:gd name="connsiteX16" fmla="*/ 976276 w 1746297"/>
                <a:gd name="connsiteY16" fmla="*/ 165004 h 701269"/>
                <a:gd name="connsiteX17" fmla="*/ 1141281 w 1746297"/>
                <a:gd name="connsiteY17" fmla="*/ 158129 h 701269"/>
                <a:gd name="connsiteX18" fmla="*/ 1251285 w 1746297"/>
                <a:gd name="connsiteY18" fmla="*/ 96252 h 701269"/>
                <a:gd name="connsiteX19" fmla="*/ 1265034 w 1746297"/>
                <a:gd name="connsiteY19" fmla="*/ 171880 h 701269"/>
                <a:gd name="connsiteX20" fmla="*/ 1278785 w 1746297"/>
                <a:gd name="connsiteY20" fmla="*/ 295633 h 701269"/>
                <a:gd name="connsiteX21" fmla="*/ 1285660 w 1746297"/>
                <a:gd name="connsiteY21" fmla="*/ 385011 h 701269"/>
                <a:gd name="connsiteX22" fmla="*/ 1388788 w 1746297"/>
                <a:gd name="connsiteY22" fmla="*/ 426262 h 701269"/>
                <a:gd name="connsiteX23" fmla="*/ 1601919 w 1746297"/>
                <a:gd name="connsiteY23" fmla="*/ 446888 h 701269"/>
                <a:gd name="connsiteX24" fmla="*/ 1656920 w 1746297"/>
                <a:gd name="connsiteY24" fmla="*/ 336885 h 701269"/>
                <a:gd name="connsiteX25" fmla="*/ 1746297 w 1746297"/>
                <a:gd name="connsiteY25" fmla="*/ 426262 h 701269"/>
                <a:gd name="connsiteX26" fmla="*/ 0 w 1746297"/>
                <a:gd name="connsiteY26" fmla="*/ 701269 h 701269"/>
                <a:gd name="connsiteX0" fmla="*/ 0 w 1656920"/>
                <a:gd name="connsiteY0" fmla="*/ 701269 h 701269"/>
                <a:gd name="connsiteX1" fmla="*/ 137503 w 1656920"/>
                <a:gd name="connsiteY1" fmla="*/ 522514 h 701269"/>
                <a:gd name="connsiteX2" fmla="*/ 137503 w 1656920"/>
                <a:gd name="connsiteY2" fmla="*/ 467513 h 701269"/>
                <a:gd name="connsiteX3" fmla="*/ 165004 w 1656920"/>
                <a:gd name="connsiteY3" fmla="*/ 398761 h 701269"/>
                <a:gd name="connsiteX4" fmla="*/ 213130 w 1656920"/>
                <a:gd name="connsiteY4" fmla="*/ 288758 h 701269"/>
                <a:gd name="connsiteX5" fmla="*/ 275007 w 1656920"/>
                <a:gd name="connsiteY5" fmla="*/ 178755 h 701269"/>
                <a:gd name="connsiteX6" fmla="*/ 350634 w 1656920"/>
                <a:gd name="connsiteY6" fmla="*/ 137504 h 701269"/>
                <a:gd name="connsiteX7" fmla="*/ 364385 w 1656920"/>
                <a:gd name="connsiteY7" fmla="*/ 96253 h 701269"/>
                <a:gd name="connsiteX8" fmla="*/ 460637 w 1656920"/>
                <a:gd name="connsiteY8" fmla="*/ 20626 h 701269"/>
                <a:gd name="connsiteX9" fmla="*/ 515639 w 1656920"/>
                <a:gd name="connsiteY9" fmla="*/ 68752 h 701269"/>
                <a:gd name="connsiteX10" fmla="*/ 591266 w 1656920"/>
                <a:gd name="connsiteY10" fmla="*/ 20626 h 701269"/>
                <a:gd name="connsiteX11" fmla="*/ 639392 w 1656920"/>
                <a:gd name="connsiteY11" fmla="*/ 0 h 701269"/>
                <a:gd name="connsiteX12" fmla="*/ 687518 w 1656920"/>
                <a:gd name="connsiteY12" fmla="*/ 0 h 701269"/>
                <a:gd name="connsiteX13" fmla="*/ 721894 w 1656920"/>
                <a:gd name="connsiteY13" fmla="*/ 61877 h 701269"/>
                <a:gd name="connsiteX14" fmla="*/ 921275 w 1656920"/>
                <a:gd name="connsiteY14" fmla="*/ 20626 h 701269"/>
                <a:gd name="connsiteX15" fmla="*/ 941900 w 1656920"/>
                <a:gd name="connsiteY15" fmla="*/ 151254 h 701269"/>
                <a:gd name="connsiteX16" fmla="*/ 976276 w 1656920"/>
                <a:gd name="connsiteY16" fmla="*/ 165004 h 701269"/>
                <a:gd name="connsiteX17" fmla="*/ 1141281 w 1656920"/>
                <a:gd name="connsiteY17" fmla="*/ 158129 h 701269"/>
                <a:gd name="connsiteX18" fmla="*/ 1251285 w 1656920"/>
                <a:gd name="connsiteY18" fmla="*/ 96252 h 701269"/>
                <a:gd name="connsiteX19" fmla="*/ 1265034 w 1656920"/>
                <a:gd name="connsiteY19" fmla="*/ 171880 h 701269"/>
                <a:gd name="connsiteX20" fmla="*/ 1278785 w 1656920"/>
                <a:gd name="connsiteY20" fmla="*/ 295633 h 701269"/>
                <a:gd name="connsiteX21" fmla="*/ 1285660 w 1656920"/>
                <a:gd name="connsiteY21" fmla="*/ 385011 h 701269"/>
                <a:gd name="connsiteX22" fmla="*/ 1388788 w 1656920"/>
                <a:gd name="connsiteY22" fmla="*/ 426262 h 701269"/>
                <a:gd name="connsiteX23" fmla="*/ 1601919 w 1656920"/>
                <a:gd name="connsiteY23" fmla="*/ 446888 h 701269"/>
                <a:gd name="connsiteX24" fmla="*/ 1656920 w 1656920"/>
                <a:gd name="connsiteY24" fmla="*/ 336885 h 701269"/>
                <a:gd name="connsiteX25" fmla="*/ 0 w 1656920"/>
                <a:gd name="connsiteY25" fmla="*/ 701269 h 701269"/>
                <a:gd name="connsiteX0" fmla="*/ 0 w 1601919"/>
                <a:gd name="connsiteY0" fmla="*/ 701269 h 701269"/>
                <a:gd name="connsiteX1" fmla="*/ 137503 w 1601919"/>
                <a:gd name="connsiteY1" fmla="*/ 522514 h 701269"/>
                <a:gd name="connsiteX2" fmla="*/ 137503 w 1601919"/>
                <a:gd name="connsiteY2" fmla="*/ 467513 h 701269"/>
                <a:gd name="connsiteX3" fmla="*/ 165004 w 1601919"/>
                <a:gd name="connsiteY3" fmla="*/ 398761 h 701269"/>
                <a:gd name="connsiteX4" fmla="*/ 213130 w 1601919"/>
                <a:gd name="connsiteY4" fmla="*/ 288758 h 701269"/>
                <a:gd name="connsiteX5" fmla="*/ 275007 w 1601919"/>
                <a:gd name="connsiteY5" fmla="*/ 178755 h 701269"/>
                <a:gd name="connsiteX6" fmla="*/ 350634 w 1601919"/>
                <a:gd name="connsiteY6" fmla="*/ 137504 h 701269"/>
                <a:gd name="connsiteX7" fmla="*/ 364385 w 1601919"/>
                <a:gd name="connsiteY7" fmla="*/ 96253 h 701269"/>
                <a:gd name="connsiteX8" fmla="*/ 460637 w 1601919"/>
                <a:gd name="connsiteY8" fmla="*/ 20626 h 701269"/>
                <a:gd name="connsiteX9" fmla="*/ 515639 w 1601919"/>
                <a:gd name="connsiteY9" fmla="*/ 68752 h 701269"/>
                <a:gd name="connsiteX10" fmla="*/ 591266 w 1601919"/>
                <a:gd name="connsiteY10" fmla="*/ 20626 h 701269"/>
                <a:gd name="connsiteX11" fmla="*/ 639392 w 1601919"/>
                <a:gd name="connsiteY11" fmla="*/ 0 h 701269"/>
                <a:gd name="connsiteX12" fmla="*/ 687518 w 1601919"/>
                <a:gd name="connsiteY12" fmla="*/ 0 h 701269"/>
                <a:gd name="connsiteX13" fmla="*/ 721894 w 1601919"/>
                <a:gd name="connsiteY13" fmla="*/ 61877 h 701269"/>
                <a:gd name="connsiteX14" fmla="*/ 921275 w 1601919"/>
                <a:gd name="connsiteY14" fmla="*/ 20626 h 701269"/>
                <a:gd name="connsiteX15" fmla="*/ 941900 w 1601919"/>
                <a:gd name="connsiteY15" fmla="*/ 151254 h 701269"/>
                <a:gd name="connsiteX16" fmla="*/ 976276 w 1601919"/>
                <a:gd name="connsiteY16" fmla="*/ 165004 h 701269"/>
                <a:gd name="connsiteX17" fmla="*/ 1141281 w 1601919"/>
                <a:gd name="connsiteY17" fmla="*/ 158129 h 701269"/>
                <a:gd name="connsiteX18" fmla="*/ 1251285 w 1601919"/>
                <a:gd name="connsiteY18" fmla="*/ 96252 h 701269"/>
                <a:gd name="connsiteX19" fmla="*/ 1265034 w 1601919"/>
                <a:gd name="connsiteY19" fmla="*/ 171880 h 701269"/>
                <a:gd name="connsiteX20" fmla="*/ 1278785 w 1601919"/>
                <a:gd name="connsiteY20" fmla="*/ 295633 h 701269"/>
                <a:gd name="connsiteX21" fmla="*/ 1285660 w 1601919"/>
                <a:gd name="connsiteY21" fmla="*/ 385011 h 701269"/>
                <a:gd name="connsiteX22" fmla="*/ 1388788 w 1601919"/>
                <a:gd name="connsiteY22" fmla="*/ 426262 h 701269"/>
                <a:gd name="connsiteX23" fmla="*/ 1601919 w 1601919"/>
                <a:gd name="connsiteY23" fmla="*/ 446888 h 701269"/>
                <a:gd name="connsiteX24" fmla="*/ 0 w 1601919"/>
                <a:gd name="connsiteY24" fmla="*/ 701269 h 701269"/>
                <a:gd name="connsiteX0" fmla="*/ 0 w 1388788"/>
                <a:gd name="connsiteY0" fmla="*/ 701269 h 701269"/>
                <a:gd name="connsiteX1" fmla="*/ 137503 w 1388788"/>
                <a:gd name="connsiteY1" fmla="*/ 522514 h 701269"/>
                <a:gd name="connsiteX2" fmla="*/ 137503 w 1388788"/>
                <a:gd name="connsiteY2" fmla="*/ 467513 h 701269"/>
                <a:gd name="connsiteX3" fmla="*/ 165004 w 1388788"/>
                <a:gd name="connsiteY3" fmla="*/ 398761 h 701269"/>
                <a:gd name="connsiteX4" fmla="*/ 213130 w 1388788"/>
                <a:gd name="connsiteY4" fmla="*/ 288758 h 701269"/>
                <a:gd name="connsiteX5" fmla="*/ 275007 w 1388788"/>
                <a:gd name="connsiteY5" fmla="*/ 178755 h 701269"/>
                <a:gd name="connsiteX6" fmla="*/ 350634 w 1388788"/>
                <a:gd name="connsiteY6" fmla="*/ 137504 h 701269"/>
                <a:gd name="connsiteX7" fmla="*/ 364385 w 1388788"/>
                <a:gd name="connsiteY7" fmla="*/ 96253 h 701269"/>
                <a:gd name="connsiteX8" fmla="*/ 460637 w 1388788"/>
                <a:gd name="connsiteY8" fmla="*/ 20626 h 701269"/>
                <a:gd name="connsiteX9" fmla="*/ 515639 w 1388788"/>
                <a:gd name="connsiteY9" fmla="*/ 68752 h 701269"/>
                <a:gd name="connsiteX10" fmla="*/ 591266 w 1388788"/>
                <a:gd name="connsiteY10" fmla="*/ 20626 h 701269"/>
                <a:gd name="connsiteX11" fmla="*/ 639392 w 1388788"/>
                <a:gd name="connsiteY11" fmla="*/ 0 h 701269"/>
                <a:gd name="connsiteX12" fmla="*/ 687518 w 1388788"/>
                <a:gd name="connsiteY12" fmla="*/ 0 h 701269"/>
                <a:gd name="connsiteX13" fmla="*/ 721894 w 1388788"/>
                <a:gd name="connsiteY13" fmla="*/ 61877 h 701269"/>
                <a:gd name="connsiteX14" fmla="*/ 921275 w 1388788"/>
                <a:gd name="connsiteY14" fmla="*/ 20626 h 701269"/>
                <a:gd name="connsiteX15" fmla="*/ 941900 w 1388788"/>
                <a:gd name="connsiteY15" fmla="*/ 151254 h 701269"/>
                <a:gd name="connsiteX16" fmla="*/ 976276 w 1388788"/>
                <a:gd name="connsiteY16" fmla="*/ 165004 h 701269"/>
                <a:gd name="connsiteX17" fmla="*/ 1141281 w 1388788"/>
                <a:gd name="connsiteY17" fmla="*/ 158129 h 701269"/>
                <a:gd name="connsiteX18" fmla="*/ 1251285 w 1388788"/>
                <a:gd name="connsiteY18" fmla="*/ 96252 h 701269"/>
                <a:gd name="connsiteX19" fmla="*/ 1265034 w 1388788"/>
                <a:gd name="connsiteY19" fmla="*/ 171880 h 701269"/>
                <a:gd name="connsiteX20" fmla="*/ 1278785 w 1388788"/>
                <a:gd name="connsiteY20" fmla="*/ 295633 h 701269"/>
                <a:gd name="connsiteX21" fmla="*/ 1285660 w 1388788"/>
                <a:gd name="connsiteY21" fmla="*/ 385011 h 701269"/>
                <a:gd name="connsiteX22" fmla="*/ 1388788 w 1388788"/>
                <a:gd name="connsiteY22" fmla="*/ 426262 h 701269"/>
                <a:gd name="connsiteX23" fmla="*/ 0 w 1388788"/>
                <a:gd name="connsiteY23" fmla="*/ 701269 h 701269"/>
                <a:gd name="connsiteX0" fmla="*/ 0 w 1388788"/>
                <a:gd name="connsiteY0" fmla="*/ 701269 h 701269"/>
                <a:gd name="connsiteX1" fmla="*/ 137503 w 1388788"/>
                <a:gd name="connsiteY1" fmla="*/ 522514 h 701269"/>
                <a:gd name="connsiteX2" fmla="*/ 137503 w 1388788"/>
                <a:gd name="connsiteY2" fmla="*/ 467513 h 701269"/>
                <a:gd name="connsiteX3" fmla="*/ 165004 w 1388788"/>
                <a:gd name="connsiteY3" fmla="*/ 398761 h 701269"/>
                <a:gd name="connsiteX4" fmla="*/ 213130 w 1388788"/>
                <a:gd name="connsiteY4" fmla="*/ 288758 h 701269"/>
                <a:gd name="connsiteX5" fmla="*/ 275007 w 1388788"/>
                <a:gd name="connsiteY5" fmla="*/ 178755 h 701269"/>
                <a:gd name="connsiteX6" fmla="*/ 350634 w 1388788"/>
                <a:gd name="connsiteY6" fmla="*/ 137504 h 701269"/>
                <a:gd name="connsiteX7" fmla="*/ 364385 w 1388788"/>
                <a:gd name="connsiteY7" fmla="*/ 96253 h 701269"/>
                <a:gd name="connsiteX8" fmla="*/ 460637 w 1388788"/>
                <a:gd name="connsiteY8" fmla="*/ 20626 h 701269"/>
                <a:gd name="connsiteX9" fmla="*/ 515639 w 1388788"/>
                <a:gd name="connsiteY9" fmla="*/ 68752 h 701269"/>
                <a:gd name="connsiteX10" fmla="*/ 591266 w 1388788"/>
                <a:gd name="connsiteY10" fmla="*/ 20626 h 701269"/>
                <a:gd name="connsiteX11" fmla="*/ 639392 w 1388788"/>
                <a:gd name="connsiteY11" fmla="*/ 0 h 701269"/>
                <a:gd name="connsiteX12" fmla="*/ 687518 w 1388788"/>
                <a:gd name="connsiteY12" fmla="*/ 0 h 701269"/>
                <a:gd name="connsiteX13" fmla="*/ 721894 w 1388788"/>
                <a:gd name="connsiteY13" fmla="*/ 61877 h 701269"/>
                <a:gd name="connsiteX14" fmla="*/ 921275 w 1388788"/>
                <a:gd name="connsiteY14" fmla="*/ 20626 h 701269"/>
                <a:gd name="connsiteX15" fmla="*/ 941900 w 1388788"/>
                <a:gd name="connsiteY15" fmla="*/ 151254 h 701269"/>
                <a:gd name="connsiteX16" fmla="*/ 976276 w 1388788"/>
                <a:gd name="connsiteY16" fmla="*/ 165004 h 701269"/>
                <a:gd name="connsiteX17" fmla="*/ 1141281 w 1388788"/>
                <a:gd name="connsiteY17" fmla="*/ 158129 h 701269"/>
                <a:gd name="connsiteX18" fmla="*/ 1251285 w 1388788"/>
                <a:gd name="connsiteY18" fmla="*/ 96252 h 701269"/>
                <a:gd name="connsiteX19" fmla="*/ 1265034 w 1388788"/>
                <a:gd name="connsiteY19" fmla="*/ 171880 h 701269"/>
                <a:gd name="connsiteX20" fmla="*/ 1278785 w 1388788"/>
                <a:gd name="connsiteY20" fmla="*/ 295633 h 701269"/>
                <a:gd name="connsiteX21" fmla="*/ 1285660 w 1388788"/>
                <a:gd name="connsiteY21" fmla="*/ 385011 h 701269"/>
                <a:gd name="connsiteX22" fmla="*/ 1388788 w 1388788"/>
                <a:gd name="connsiteY22" fmla="*/ 426262 h 701269"/>
                <a:gd name="connsiteX23" fmla="*/ 1173205 w 1388788"/>
                <a:gd name="connsiteY23" fmla="*/ 469095 h 701269"/>
                <a:gd name="connsiteX24" fmla="*/ 0 w 1388788"/>
                <a:gd name="connsiteY24" fmla="*/ 701269 h 701269"/>
                <a:gd name="connsiteX0" fmla="*/ 0 w 1503214"/>
                <a:gd name="connsiteY0" fmla="*/ 701269 h 702852"/>
                <a:gd name="connsiteX1" fmla="*/ 137503 w 1503214"/>
                <a:gd name="connsiteY1" fmla="*/ 522514 h 702852"/>
                <a:gd name="connsiteX2" fmla="*/ 137503 w 1503214"/>
                <a:gd name="connsiteY2" fmla="*/ 467513 h 702852"/>
                <a:gd name="connsiteX3" fmla="*/ 165004 w 1503214"/>
                <a:gd name="connsiteY3" fmla="*/ 398761 h 702852"/>
                <a:gd name="connsiteX4" fmla="*/ 213130 w 1503214"/>
                <a:gd name="connsiteY4" fmla="*/ 288758 h 702852"/>
                <a:gd name="connsiteX5" fmla="*/ 275007 w 1503214"/>
                <a:gd name="connsiteY5" fmla="*/ 178755 h 702852"/>
                <a:gd name="connsiteX6" fmla="*/ 350634 w 1503214"/>
                <a:gd name="connsiteY6" fmla="*/ 137504 h 702852"/>
                <a:gd name="connsiteX7" fmla="*/ 364385 w 1503214"/>
                <a:gd name="connsiteY7" fmla="*/ 96253 h 702852"/>
                <a:gd name="connsiteX8" fmla="*/ 460637 w 1503214"/>
                <a:gd name="connsiteY8" fmla="*/ 20626 h 702852"/>
                <a:gd name="connsiteX9" fmla="*/ 515639 w 1503214"/>
                <a:gd name="connsiteY9" fmla="*/ 68752 h 702852"/>
                <a:gd name="connsiteX10" fmla="*/ 591266 w 1503214"/>
                <a:gd name="connsiteY10" fmla="*/ 20626 h 702852"/>
                <a:gd name="connsiteX11" fmla="*/ 639392 w 1503214"/>
                <a:gd name="connsiteY11" fmla="*/ 0 h 702852"/>
                <a:gd name="connsiteX12" fmla="*/ 687518 w 1503214"/>
                <a:gd name="connsiteY12" fmla="*/ 0 h 702852"/>
                <a:gd name="connsiteX13" fmla="*/ 721894 w 1503214"/>
                <a:gd name="connsiteY13" fmla="*/ 61877 h 702852"/>
                <a:gd name="connsiteX14" fmla="*/ 921275 w 1503214"/>
                <a:gd name="connsiteY14" fmla="*/ 20626 h 702852"/>
                <a:gd name="connsiteX15" fmla="*/ 941900 w 1503214"/>
                <a:gd name="connsiteY15" fmla="*/ 151254 h 702852"/>
                <a:gd name="connsiteX16" fmla="*/ 976276 w 1503214"/>
                <a:gd name="connsiteY16" fmla="*/ 165004 h 702852"/>
                <a:gd name="connsiteX17" fmla="*/ 1141281 w 1503214"/>
                <a:gd name="connsiteY17" fmla="*/ 158129 h 702852"/>
                <a:gd name="connsiteX18" fmla="*/ 1251285 w 1503214"/>
                <a:gd name="connsiteY18" fmla="*/ 96252 h 702852"/>
                <a:gd name="connsiteX19" fmla="*/ 1265034 w 1503214"/>
                <a:gd name="connsiteY19" fmla="*/ 171880 h 702852"/>
                <a:gd name="connsiteX20" fmla="*/ 1278785 w 1503214"/>
                <a:gd name="connsiteY20" fmla="*/ 295633 h 702852"/>
                <a:gd name="connsiteX21" fmla="*/ 1285660 w 1503214"/>
                <a:gd name="connsiteY21" fmla="*/ 385011 h 702852"/>
                <a:gd name="connsiteX22" fmla="*/ 1388788 w 1503214"/>
                <a:gd name="connsiteY22" fmla="*/ 426262 h 702852"/>
                <a:gd name="connsiteX23" fmla="*/ 1503214 w 1503214"/>
                <a:gd name="connsiteY23" fmla="*/ 702852 h 702852"/>
                <a:gd name="connsiteX24" fmla="*/ 0 w 1503214"/>
                <a:gd name="connsiteY24" fmla="*/ 701269 h 702852"/>
                <a:gd name="connsiteX0" fmla="*/ 0 w 1503214"/>
                <a:gd name="connsiteY0" fmla="*/ 701269 h 702852"/>
                <a:gd name="connsiteX1" fmla="*/ 137503 w 1503214"/>
                <a:gd name="connsiteY1" fmla="*/ 522514 h 702852"/>
                <a:gd name="connsiteX2" fmla="*/ 137503 w 1503214"/>
                <a:gd name="connsiteY2" fmla="*/ 467513 h 702852"/>
                <a:gd name="connsiteX3" fmla="*/ 165004 w 1503214"/>
                <a:gd name="connsiteY3" fmla="*/ 398761 h 702852"/>
                <a:gd name="connsiteX4" fmla="*/ 213130 w 1503214"/>
                <a:gd name="connsiteY4" fmla="*/ 288758 h 702852"/>
                <a:gd name="connsiteX5" fmla="*/ 275007 w 1503214"/>
                <a:gd name="connsiteY5" fmla="*/ 178755 h 702852"/>
                <a:gd name="connsiteX6" fmla="*/ 350634 w 1503214"/>
                <a:gd name="connsiteY6" fmla="*/ 137504 h 702852"/>
                <a:gd name="connsiteX7" fmla="*/ 364385 w 1503214"/>
                <a:gd name="connsiteY7" fmla="*/ 96253 h 702852"/>
                <a:gd name="connsiteX8" fmla="*/ 460637 w 1503214"/>
                <a:gd name="connsiteY8" fmla="*/ 20626 h 702852"/>
                <a:gd name="connsiteX9" fmla="*/ 515639 w 1503214"/>
                <a:gd name="connsiteY9" fmla="*/ 68752 h 702852"/>
                <a:gd name="connsiteX10" fmla="*/ 591266 w 1503214"/>
                <a:gd name="connsiteY10" fmla="*/ 20626 h 702852"/>
                <a:gd name="connsiteX11" fmla="*/ 639392 w 1503214"/>
                <a:gd name="connsiteY11" fmla="*/ 0 h 702852"/>
                <a:gd name="connsiteX12" fmla="*/ 687518 w 1503214"/>
                <a:gd name="connsiteY12" fmla="*/ 0 h 702852"/>
                <a:gd name="connsiteX13" fmla="*/ 721894 w 1503214"/>
                <a:gd name="connsiteY13" fmla="*/ 61877 h 702852"/>
                <a:gd name="connsiteX14" fmla="*/ 921275 w 1503214"/>
                <a:gd name="connsiteY14" fmla="*/ 20626 h 702852"/>
                <a:gd name="connsiteX15" fmla="*/ 941900 w 1503214"/>
                <a:gd name="connsiteY15" fmla="*/ 151254 h 702852"/>
                <a:gd name="connsiteX16" fmla="*/ 976276 w 1503214"/>
                <a:gd name="connsiteY16" fmla="*/ 165004 h 702852"/>
                <a:gd name="connsiteX17" fmla="*/ 1141281 w 1503214"/>
                <a:gd name="connsiteY17" fmla="*/ 158129 h 702852"/>
                <a:gd name="connsiteX18" fmla="*/ 1251285 w 1503214"/>
                <a:gd name="connsiteY18" fmla="*/ 96252 h 702852"/>
                <a:gd name="connsiteX19" fmla="*/ 1265034 w 1503214"/>
                <a:gd name="connsiteY19" fmla="*/ 171880 h 702852"/>
                <a:gd name="connsiteX20" fmla="*/ 1278785 w 1503214"/>
                <a:gd name="connsiteY20" fmla="*/ 295633 h 702852"/>
                <a:gd name="connsiteX21" fmla="*/ 1333787 w 1503214"/>
                <a:gd name="connsiteY21" fmla="*/ 385011 h 702852"/>
                <a:gd name="connsiteX22" fmla="*/ 1388788 w 1503214"/>
                <a:gd name="connsiteY22" fmla="*/ 426262 h 702852"/>
                <a:gd name="connsiteX23" fmla="*/ 1503214 w 1503214"/>
                <a:gd name="connsiteY23" fmla="*/ 702852 h 702852"/>
                <a:gd name="connsiteX24" fmla="*/ 0 w 1503214"/>
                <a:gd name="connsiteY24" fmla="*/ 701269 h 702852"/>
                <a:gd name="connsiteX0" fmla="*/ 0 w 1503214"/>
                <a:gd name="connsiteY0" fmla="*/ 701269 h 702852"/>
                <a:gd name="connsiteX1" fmla="*/ 137503 w 1503214"/>
                <a:gd name="connsiteY1" fmla="*/ 522514 h 702852"/>
                <a:gd name="connsiteX2" fmla="*/ 137503 w 1503214"/>
                <a:gd name="connsiteY2" fmla="*/ 467513 h 702852"/>
                <a:gd name="connsiteX3" fmla="*/ 165004 w 1503214"/>
                <a:gd name="connsiteY3" fmla="*/ 398761 h 702852"/>
                <a:gd name="connsiteX4" fmla="*/ 213130 w 1503214"/>
                <a:gd name="connsiteY4" fmla="*/ 288758 h 702852"/>
                <a:gd name="connsiteX5" fmla="*/ 275007 w 1503214"/>
                <a:gd name="connsiteY5" fmla="*/ 178755 h 702852"/>
                <a:gd name="connsiteX6" fmla="*/ 350634 w 1503214"/>
                <a:gd name="connsiteY6" fmla="*/ 137504 h 702852"/>
                <a:gd name="connsiteX7" fmla="*/ 364385 w 1503214"/>
                <a:gd name="connsiteY7" fmla="*/ 96253 h 702852"/>
                <a:gd name="connsiteX8" fmla="*/ 460637 w 1503214"/>
                <a:gd name="connsiteY8" fmla="*/ 20626 h 702852"/>
                <a:gd name="connsiteX9" fmla="*/ 515639 w 1503214"/>
                <a:gd name="connsiteY9" fmla="*/ 68752 h 702852"/>
                <a:gd name="connsiteX10" fmla="*/ 591266 w 1503214"/>
                <a:gd name="connsiteY10" fmla="*/ 20626 h 702852"/>
                <a:gd name="connsiteX11" fmla="*/ 639392 w 1503214"/>
                <a:gd name="connsiteY11" fmla="*/ 0 h 702852"/>
                <a:gd name="connsiteX12" fmla="*/ 687518 w 1503214"/>
                <a:gd name="connsiteY12" fmla="*/ 0 h 702852"/>
                <a:gd name="connsiteX13" fmla="*/ 721894 w 1503214"/>
                <a:gd name="connsiteY13" fmla="*/ 61877 h 702852"/>
                <a:gd name="connsiteX14" fmla="*/ 921275 w 1503214"/>
                <a:gd name="connsiteY14" fmla="*/ 20626 h 702852"/>
                <a:gd name="connsiteX15" fmla="*/ 941900 w 1503214"/>
                <a:gd name="connsiteY15" fmla="*/ 151254 h 702852"/>
                <a:gd name="connsiteX16" fmla="*/ 976276 w 1503214"/>
                <a:gd name="connsiteY16" fmla="*/ 165004 h 702852"/>
                <a:gd name="connsiteX17" fmla="*/ 1141281 w 1503214"/>
                <a:gd name="connsiteY17" fmla="*/ 158129 h 702852"/>
                <a:gd name="connsiteX18" fmla="*/ 1251285 w 1503214"/>
                <a:gd name="connsiteY18" fmla="*/ 96252 h 702852"/>
                <a:gd name="connsiteX19" fmla="*/ 1265034 w 1503214"/>
                <a:gd name="connsiteY19" fmla="*/ 171880 h 702852"/>
                <a:gd name="connsiteX20" fmla="*/ 1313161 w 1503214"/>
                <a:gd name="connsiteY20" fmla="*/ 268132 h 702852"/>
                <a:gd name="connsiteX21" fmla="*/ 1333787 w 1503214"/>
                <a:gd name="connsiteY21" fmla="*/ 385011 h 702852"/>
                <a:gd name="connsiteX22" fmla="*/ 1388788 w 1503214"/>
                <a:gd name="connsiteY22" fmla="*/ 426262 h 702852"/>
                <a:gd name="connsiteX23" fmla="*/ 1503214 w 1503214"/>
                <a:gd name="connsiteY23" fmla="*/ 702852 h 702852"/>
                <a:gd name="connsiteX24" fmla="*/ 0 w 1503214"/>
                <a:gd name="connsiteY24" fmla="*/ 701269 h 702852"/>
                <a:gd name="connsiteX0" fmla="*/ 0 w 1503214"/>
                <a:gd name="connsiteY0" fmla="*/ 701269 h 702852"/>
                <a:gd name="connsiteX1" fmla="*/ 137503 w 1503214"/>
                <a:gd name="connsiteY1" fmla="*/ 522514 h 702852"/>
                <a:gd name="connsiteX2" fmla="*/ 137503 w 1503214"/>
                <a:gd name="connsiteY2" fmla="*/ 467513 h 702852"/>
                <a:gd name="connsiteX3" fmla="*/ 165004 w 1503214"/>
                <a:gd name="connsiteY3" fmla="*/ 398761 h 702852"/>
                <a:gd name="connsiteX4" fmla="*/ 213130 w 1503214"/>
                <a:gd name="connsiteY4" fmla="*/ 288758 h 702852"/>
                <a:gd name="connsiteX5" fmla="*/ 275007 w 1503214"/>
                <a:gd name="connsiteY5" fmla="*/ 178755 h 702852"/>
                <a:gd name="connsiteX6" fmla="*/ 350634 w 1503214"/>
                <a:gd name="connsiteY6" fmla="*/ 137504 h 702852"/>
                <a:gd name="connsiteX7" fmla="*/ 364385 w 1503214"/>
                <a:gd name="connsiteY7" fmla="*/ 96253 h 702852"/>
                <a:gd name="connsiteX8" fmla="*/ 460637 w 1503214"/>
                <a:gd name="connsiteY8" fmla="*/ 20626 h 702852"/>
                <a:gd name="connsiteX9" fmla="*/ 515639 w 1503214"/>
                <a:gd name="connsiteY9" fmla="*/ 68752 h 702852"/>
                <a:gd name="connsiteX10" fmla="*/ 591266 w 1503214"/>
                <a:gd name="connsiteY10" fmla="*/ 20626 h 702852"/>
                <a:gd name="connsiteX11" fmla="*/ 639392 w 1503214"/>
                <a:gd name="connsiteY11" fmla="*/ 0 h 702852"/>
                <a:gd name="connsiteX12" fmla="*/ 687518 w 1503214"/>
                <a:gd name="connsiteY12" fmla="*/ 0 h 702852"/>
                <a:gd name="connsiteX13" fmla="*/ 721894 w 1503214"/>
                <a:gd name="connsiteY13" fmla="*/ 61877 h 702852"/>
                <a:gd name="connsiteX14" fmla="*/ 921275 w 1503214"/>
                <a:gd name="connsiteY14" fmla="*/ 20626 h 702852"/>
                <a:gd name="connsiteX15" fmla="*/ 941900 w 1503214"/>
                <a:gd name="connsiteY15" fmla="*/ 151254 h 702852"/>
                <a:gd name="connsiteX16" fmla="*/ 976276 w 1503214"/>
                <a:gd name="connsiteY16" fmla="*/ 165004 h 702852"/>
                <a:gd name="connsiteX17" fmla="*/ 1141281 w 1503214"/>
                <a:gd name="connsiteY17" fmla="*/ 158129 h 702852"/>
                <a:gd name="connsiteX18" fmla="*/ 1251285 w 1503214"/>
                <a:gd name="connsiteY18" fmla="*/ 96252 h 702852"/>
                <a:gd name="connsiteX19" fmla="*/ 1265034 w 1503214"/>
                <a:gd name="connsiteY19" fmla="*/ 171880 h 702852"/>
                <a:gd name="connsiteX20" fmla="*/ 1313161 w 1503214"/>
                <a:gd name="connsiteY20" fmla="*/ 268132 h 702852"/>
                <a:gd name="connsiteX21" fmla="*/ 1388788 w 1503214"/>
                <a:gd name="connsiteY21" fmla="*/ 426262 h 702852"/>
                <a:gd name="connsiteX22" fmla="*/ 1503214 w 1503214"/>
                <a:gd name="connsiteY22" fmla="*/ 702852 h 702852"/>
                <a:gd name="connsiteX23" fmla="*/ 0 w 1503214"/>
                <a:gd name="connsiteY23" fmla="*/ 701269 h 702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03214" h="702852">
                  <a:moveTo>
                    <a:pt x="0" y="701269"/>
                  </a:moveTo>
                  <a:lnTo>
                    <a:pt x="137503" y="522514"/>
                  </a:lnTo>
                  <a:lnTo>
                    <a:pt x="137503" y="467513"/>
                  </a:lnTo>
                  <a:lnTo>
                    <a:pt x="165004" y="398761"/>
                  </a:lnTo>
                  <a:lnTo>
                    <a:pt x="213130" y="288758"/>
                  </a:lnTo>
                  <a:lnTo>
                    <a:pt x="275007" y="178755"/>
                  </a:lnTo>
                  <a:lnTo>
                    <a:pt x="350634" y="137504"/>
                  </a:lnTo>
                  <a:lnTo>
                    <a:pt x="364385" y="96253"/>
                  </a:lnTo>
                  <a:lnTo>
                    <a:pt x="460637" y="20626"/>
                  </a:lnTo>
                  <a:lnTo>
                    <a:pt x="515639" y="68752"/>
                  </a:lnTo>
                  <a:lnTo>
                    <a:pt x="591266" y="20626"/>
                  </a:lnTo>
                  <a:lnTo>
                    <a:pt x="639392" y="0"/>
                  </a:lnTo>
                  <a:lnTo>
                    <a:pt x="687518" y="0"/>
                  </a:lnTo>
                  <a:lnTo>
                    <a:pt x="721894" y="61877"/>
                  </a:lnTo>
                  <a:lnTo>
                    <a:pt x="921275" y="20626"/>
                  </a:lnTo>
                  <a:lnTo>
                    <a:pt x="941900" y="151254"/>
                  </a:lnTo>
                  <a:lnTo>
                    <a:pt x="976276" y="165004"/>
                  </a:lnTo>
                  <a:lnTo>
                    <a:pt x="1141281" y="158129"/>
                  </a:lnTo>
                  <a:lnTo>
                    <a:pt x="1251285" y="96252"/>
                  </a:lnTo>
                  <a:cubicBezTo>
                    <a:pt x="1265484" y="167251"/>
                    <a:pt x="1265034" y="141634"/>
                    <a:pt x="1265034" y="171880"/>
                  </a:cubicBezTo>
                  <a:lnTo>
                    <a:pt x="1313161" y="268132"/>
                  </a:lnTo>
                  <a:cubicBezTo>
                    <a:pt x="1333787" y="310529"/>
                    <a:pt x="1357113" y="353809"/>
                    <a:pt x="1388788" y="426262"/>
                  </a:cubicBezTo>
                  <a:lnTo>
                    <a:pt x="1503214" y="702852"/>
                  </a:lnTo>
                  <a:lnTo>
                    <a:pt x="0" y="701269"/>
                  </a:lnTo>
                  <a:close/>
                </a:path>
              </a:pathLst>
            </a:custGeom>
            <a:gradFill rotWithShape="1">
              <a:gsLst>
                <a:gs pos="0">
                  <a:srgbClr val="606060"/>
                </a:gs>
                <a:gs pos="80000">
                  <a:srgbClr val="7F7F7F"/>
                </a:gs>
                <a:gs pos="100000">
                  <a:srgbClr val="808080"/>
                </a:gs>
              </a:gsLst>
              <a:lin ang="16200000" scaled="0"/>
            </a:gra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Calibri"/>
                <a:ea typeface="+mn-ea"/>
                <a:cs typeface="+mn-cs"/>
              </a:endParaRPr>
            </a:p>
          </p:txBody>
        </p:sp>
        <p:sp>
          <p:nvSpPr>
            <p:cNvPr id="48" name="Freeform 47"/>
            <p:cNvSpPr/>
            <p:nvPr/>
          </p:nvSpPr>
          <p:spPr>
            <a:xfrm>
              <a:off x="5899538" y="2761514"/>
              <a:ext cx="694394" cy="2024615"/>
            </a:xfrm>
            <a:custGeom>
              <a:avLst/>
              <a:gdLst>
                <a:gd name="connsiteX0" fmla="*/ 0 w 1031278"/>
                <a:gd name="connsiteY0" fmla="*/ 811272 h 818148"/>
                <a:gd name="connsiteX1" fmla="*/ 89377 w 1031278"/>
                <a:gd name="connsiteY1" fmla="*/ 323134 h 818148"/>
                <a:gd name="connsiteX2" fmla="*/ 158129 w 1031278"/>
                <a:gd name="connsiteY2" fmla="*/ 323134 h 818148"/>
                <a:gd name="connsiteX3" fmla="*/ 165004 w 1031278"/>
                <a:gd name="connsiteY3" fmla="*/ 240632 h 818148"/>
                <a:gd name="connsiteX4" fmla="*/ 165004 w 1031278"/>
                <a:gd name="connsiteY4" fmla="*/ 240632 h 818148"/>
                <a:gd name="connsiteX5" fmla="*/ 247506 w 1031278"/>
                <a:gd name="connsiteY5" fmla="*/ 171880 h 818148"/>
                <a:gd name="connsiteX6" fmla="*/ 295633 w 1031278"/>
                <a:gd name="connsiteY6" fmla="*/ 82502 h 818148"/>
                <a:gd name="connsiteX7" fmla="*/ 398761 w 1031278"/>
                <a:gd name="connsiteY7" fmla="*/ 137504 h 818148"/>
                <a:gd name="connsiteX8" fmla="*/ 474388 w 1031278"/>
                <a:gd name="connsiteY8" fmla="*/ 96253 h 818148"/>
                <a:gd name="connsiteX9" fmla="*/ 536264 w 1031278"/>
                <a:gd name="connsiteY9" fmla="*/ 103128 h 818148"/>
                <a:gd name="connsiteX10" fmla="*/ 632517 w 1031278"/>
                <a:gd name="connsiteY10" fmla="*/ 0 h 818148"/>
                <a:gd name="connsiteX11" fmla="*/ 694394 w 1031278"/>
                <a:gd name="connsiteY11" fmla="*/ 68752 h 818148"/>
                <a:gd name="connsiteX12" fmla="*/ 825022 w 1031278"/>
                <a:gd name="connsiteY12" fmla="*/ 48127 h 818148"/>
                <a:gd name="connsiteX13" fmla="*/ 866273 w 1031278"/>
                <a:gd name="connsiteY13" fmla="*/ 116878 h 818148"/>
                <a:gd name="connsiteX14" fmla="*/ 886899 w 1031278"/>
                <a:gd name="connsiteY14" fmla="*/ 185630 h 818148"/>
                <a:gd name="connsiteX15" fmla="*/ 976276 w 1031278"/>
                <a:gd name="connsiteY15" fmla="*/ 522515 h 818148"/>
                <a:gd name="connsiteX16" fmla="*/ 996902 w 1031278"/>
                <a:gd name="connsiteY16" fmla="*/ 646268 h 818148"/>
                <a:gd name="connsiteX17" fmla="*/ 1031278 w 1031278"/>
                <a:gd name="connsiteY17" fmla="*/ 818148 h 818148"/>
                <a:gd name="connsiteX18" fmla="*/ 0 w 1031278"/>
                <a:gd name="connsiteY18" fmla="*/ 811272 h 818148"/>
                <a:gd name="connsiteX0" fmla="*/ 0 w 1031278"/>
                <a:gd name="connsiteY0" fmla="*/ 811272 h 818148"/>
                <a:gd name="connsiteX1" fmla="*/ 89377 w 1031278"/>
                <a:gd name="connsiteY1" fmla="*/ 323134 h 818148"/>
                <a:gd name="connsiteX2" fmla="*/ 158129 w 1031278"/>
                <a:gd name="connsiteY2" fmla="*/ 323134 h 818148"/>
                <a:gd name="connsiteX3" fmla="*/ 165004 w 1031278"/>
                <a:gd name="connsiteY3" fmla="*/ 240632 h 818148"/>
                <a:gd name="connsiteX4" fmla="*/ 165004 w 1031278"/>
                <a:gd name="connsiteY4" fmla="*/ 240632 h 818148"/>
                <a:gd name="connsiteX5" fmla="*/ 247506 w 1031278"/>
                <a:gd name="connsiteY5" fmla="*/ 171880 h 818148"/>
                <a:gd name="connsiteX6" fmla="*/ 295633 w 1031278"/>
                <a:gd name="connsiteY6" fmla="*/ 82502 h 818148"/>
                <a:gd name="connsiteX7" fmla="*/ 398761 w 1031278"/>
                <a:gd name="connsiteY7" fmla="*/ 137504 h 818148"/>
                <a:gd name="connsiteX8" fmla="*/ 474388 w 1031278"/>
                <a:gd name="connsiteY8" fmla="*/ 96253 h 818148"/>
                <a:gd name="connsiteX9" fmla="*/ 536264 w 1031278"/>
                <a:gd name="connsiteY9" fmla="*/ 103128 h 818148"/>
                <a:gd name="connsiteX10" fmla="*/ 632517 w 1031278"/>
                <a:gd name="connsiteY10" fmla="*/ 0 h 818148"/>
                <a:gd name="connsiteX11" fmla="*/ 694394 w 1031278"/>
                <a:gd name="connsiteY11" fmla="*/ 68752 h 818148"/>
                <a:gd name="connsiteX12" fmla="*/ 825022 w 1031278"/>
                <a:gd name="connsiteY12" fmla="*/ 48127 h 818148"/>
                <a:gd name="connsiteX13" fmla="*/ 866273 w 1031278"/>
                <a:gd name="connsiteY13" fmla="*/ 116878 h 818148"/>
                <a:gd name="connsiteX14" fmla="*/ 886899 w 1031278"/>
                <a:gd name="connsiteY14" fmla="*/ 185630 h 818148"/>
                <a:gd name="connsiteX15" fmla="*/ 976276 w 1031278"/>
                <a:gd name="connsiteY15" fmla="*/ 522515 h 818148"/>
                <a:gd name="connsiteX16" fmla="*/ 1031278 w 1031278"/>
                <a:gd name="connsiteY16" fmla="*/ 818148 h 818148"/>
                <a:gd name="connsiteX17" fmla="*/ 0 w 1031278"/>
                <a:gd name="connsiteY17" fmla="*/ 811272 h 818148"/>
                <a:gd name="connsiteX0" fmla="*/ 0 w 1031278"/>
                <a:gd name="connsiteY0" fmla="*/ 811272 h 818148"/>
                <a:gd name="connsiteX1" fmla="*/ 89377 w 1031278"/>
                <a:gd name="connsiteY1" fmla="*/ 323134 h 818148"/>
                <a:gd name="connsiteX2" fmla="*/ 158129 w 1031278"/>
                <a:gd name="connsiteY2" fmla="*/ 323134 h 818148"/>
                <a:gd name="connsiteX3" fmla="*/ 165004 w 1031278"/>
                <a:gd name="connsiteY3" fmla="*/ 240632 h 818148"/>
                <a:gd name="connsiteX4" fmla="*/ 165004 w 1031278"/>
                <a:gd name="connsiteY4" fmla="*/ 240632 h 818148"/>
                <a:gd name="connsiteX5" fmla="*/ 247506 w 1031278"/>
                <a:gd name="connsiteY5" fmla="*/ 171880 h 818148"/>
                <a:gd name="connsiteX6" fmla="*/ 295633 w 1031278"/>
                <a:gd name="connsiteY6" fmla="*/ 82502 h 818148"/>
                <a:gd name="connsiteX7" fmla="*/ 398761 w 1031278"/>
                <a:gd name="connsiteY7" fmla="*/ 137504 h 818148"/>
                <a:gd name="connsiteX8" fmla="*/ 474388 w 1031278"/>
                <a:gd name="connsiteY8" fmla="*/ 96253 h 818148"/>
                <a:gd name="connsiteX9" fmla="*/ 536264 w 1031278"/>
                <a:gd name="connsiteY9" fmla="*/ 103128 h 818148"/>
                <a:gd name="connsiteX10" fmla="*/ 632517 w 1031278"/>
                <a:gd name="connsiteY10" fmla="*/ 0 h 818148"/>
                <a:gd name="connsiteX11" fmla="*/ 694394 w 1031278"/>
                <a:gd name="connsiteY11" fmla="*/ 68752 h 818148"/>
                <a:gd name="connsiteX12" fmla="*/ 825022 w 1031278"/>
                <a:gd name="connsiteY12" fmla="*/ 48127 h 818148"/>
                <a:gd name="connsiteX13" fmla="*/ 866273 w 1031278"/>
                <a:gd name="connsiteY13" fmla="*/ 116878 h 818148"/>
                <a:gd name="connsiteX14" fmla="*/ 886899 w 1031278"/>
                <a:gd name="connsiteY14" fmla="*/ 185630 h 818148"/>
                <a:gd name="connsiteX15" fmla="*/ 1031278 w 1031278"/>
                <a:gd name="connsiteY15" fmla="*/ 818148 h 818148"/>
                <a:gd name="connsiteX16" fmla="*/ 0 w 1031278"/>
                <a:gd name="connsiteY16" fmla="*/ 811272 h 818148"/>
                <a:gd name="connsiteX0" fmla="*/ 0 w 1031278"/>
                <a:gd name="connsiteY0" fmla="*/ 811272 h 818148"/>
                <a:gd name="connsiteX1" fmla="*/ 89377 w 1031278"/>
                <a:gd name="connsiteY1" fmla="*/ 323134 h 818148"/>
                <a:gd name="connsiteX2" fmla="*/ 158129 w 1031278"/>
                <a:gd name="connsiteY2" fmla="*/ 323134 h 818148"/>
                <a:gd name="connsiteX3" fmla="*/ 165004 w 1031278"/>
                <a:gd name="connsiteY3" fmla="*/ 240632 h 818148"/>
                <a:gd name="connsiteX4" fmla="*/ 165004 w 1031278"/>
                <a:gd name="connsiteY4" fmla="*/ 240632 h 818148"/>
                <a:gd name="connsiteX5" fmla="*/ 247506 w 1031278"/>
                <a:gd name="connsiteY5" fmla="*/ 171880 h 818148"/>
                <a:gd name="connsiteX6" fmla="*/ 295633 w 1031278"/>
                <a:gd name="connsiteY6" fmla="*/ 82502 h 818148"/>
                <a:gd name="connsiteX7" fmla="*/ 398761 w 1031278"/>
                <a:gd name="connsiteY7" fmla="*/ 137504 h 818148"/>
                <a:gd name="connsiteX8" fmla="*/ 474388 w 1031278"/>
                <a:gd name="connsiteY8" fmla="*/ 96253 h 818148"/>
                <a:gd name="connsiteX9" fmla="*/ 536264 w 1031278"/>
                <a:gd name="connsiteY9" fmla="*/ 103128 h 818148"/>
                <a:gd name="connsiteX10" fmla="*/ 632517 w 1031278"/>
                <a:gd name="connsiteY10" fmla="*/ 0 h 818148"/>
                <a:gd name="connsiteX11" fmla="*/ 694394 w 1031278"/>
                <a:gd name="connsiteY11" fmla="*/ 68752 h 818148"/>
                <a:gd name="connsiteX12" fmla="*/ 825022 w 1031278"/>
                <a:gd name="connsiteY12" fmla="*/ 48127 h 818148"/>
                <a:gd name="connsiteX13" fmla="*/ 866273 w 1031278"/>
                <a:gd name="connsiteY13" fmla="*/ 116878 h 818148"/>
                <a:gd name="connsiteX14" fmla="*/ 1031278 w 1031278"/>
                <a:gd name="connsiteY14" fmla="*/ 818148 h 818148"/>
                <a:gd name="connsiteX15" fmla="*/ 0 w 1031278"/>
                <a:gd name="connsiteY15" fmla="*/ 811272 h 818148"/>
                <a:gd name="connsiteX0" fmla="*/ 0 w 1031278"/>
                <a:gd name="connsiteY0" fmla="*/ 811272 h 818148"/>
                <a:gd name="connsiteX1" fmla="*/ 89377 w 1031278"/>
                <a:gd name="connsiteY1" fmla="*/ 323134 h 818148"/>
                <a:gd name="connsiteX2" fmla="*/ 158129 w 1031278"/>
                <a:gd name="connsiteY2" fmla="*/ 323134 h 818148"/>
                <a:gd name="connsiteX3" fmla="*/ 165004 w 1031278"/>
                <a:gd name="connsiteY3" fmla="*/ 240632 h 818148"/>
                <a:gd name="connsiteX4" fmla="*/ 165004 w 1031278"/>
                <a:gd name="connsiteY4" fmla="*/ 240632 h 818148"/>
                <a:gd name="connsiteX5" fmla="*/ 247506 w 1031278"/>
                <a:gd name="connsiteY5" fmla="*/ 171880 h 818148"/>
                <a:gd name="connsiteX6" fmla="*/ 295633 w 1031278"/>
                <a:gd name="connsiteY6" fmla="*/ 82502 h 818148"/>
                <a:gd name="connsiteX7" fmla="*/ 398761 w 1031278"/>
                <a:gd name="connsiteY7" fmla="*/ 137504 h 818148"/>
                <a:gd name="connsiteX8" fmla="*/ 474388 w 1031278"/>
                <a:gd name="connsiteY8" fmla="*/ 96253 h 818148"/>
                <a:gd name="connsiteX9" fmla="*/ 536264 w 1031278"/>
                <a:gd name="connsiteY9" fmla="*/ 103128 h 818148"/>
                <a:gd name="connsiteX10" fmla="*/ 632517 w 1031278"/>
                <a:gd name="connsiteY10" fmla="*/ 0 h 818148"/>
                <a:gd name="connsiteX11" fmla="*/ 694394 w 1031278"/>
                <a:gd name="connsiteY11" fmla="*/ 68752 h 818148"/>
                <a:gd name="connsiteX12" fmla="*/ 825022 w 1031278"/>
                <a:gd name="connsiteY12" fmla="*/ 48127 h 818148"/>
                <a:gd name="connsiteX13" fmla="*/ 1031278 w 1031278"/>
                <a:gd name="connsiteY13" fmla="*/ 818148 h 818148"/>
                <a:gd name="connsiteX14" fmla="*/ 0 w 1031278"/>
                <a:gd name="connsiteY14" fmla="*/ 811272 h 818148"/>
                <a:gd name="connsiteX0" fmla="*/ 0 w 1031278"/>
                <a:gd name="connsiteY0" fmla="*/ 811272 h 818148"/>
                <a:gd name="connsiteX1" fmla="*/ 89377 w 1031278"/>
                <a:gd name="connsiteY1" fmla="*/ 323134 h 818148"/>
                <a:gd name="connsiteX2" fmla="*/ 158129 w 1031278"/>
                <a:gd name="connsiteY2" fmla="*/ 323134 h 818148"/>
                <a:gd name="connsiteX3" fmla="*/ 165004 w 1031278"/>
                <a:gd name="connsiteY3" fmla="*/ 240632 h 818148"/>
                <a:gd name="connsiteX4" fmla="*/ 165004 w 1031278"/>
                <a:gd name="connsiteY4" fmla="*/ 240632 h 818148"/>
                <a:gd name="connsiteX5" fmla="*/ 247506 w 1031278"/>
                <a:gd name="connsiteY5" fmla="*/ 171880 h 818148"/>
                <a:gd name="connsiteX6" fmla="*/ 295633 w 1031278"/>
                <a:gd name="connsiteY6" fmla="*/ 82502 h 818148"/>
                <a:gd name="connsiteX7" fmla="*/ 398761 w 1031278"/>
                <a:gd name="connsiteY7" fmla="*/ 137504 h 818148"/>
                <a:gd name="connsiteX8" fmla="*/ 474388 w 1031278"/>
                <a:gd name="connsiteY8" fmla="*/ 96253 h 818148"/>
                <a:gd name="connsiteX9" fmla="*/ 536264 w 1031278"/>
                <a:gd name="connsiteY9" fmla="*/ 103128 h 818148"/>
                <a:gd name="connsiteX10" fmla="*/ 632517 w 1031278"/>
                <a:gd name="connsiteY10" fmla="*/ 0 h 818148"/>
                <a:gd name="connsiteX11" fmla="*/ 694394 w 1031278"/>
                <a:gd name="connsiteY11" fmla="*/ 68752 h 818148"/>
                <a:gd name="connsiteX12" fmla="*/ 1031278 w 1031278"/>
                <a:gd name="connsiteY12" fmla="*/ 818148 h 818148"/>
                <a:gd name="connsiteX13" fmla="*/ 0 w 1031278"/>
                <a:gd name="connsiteY13" fmla="*/ 811272 h 818148"/>
                <a:gd name="connsiteX0" fmla="*/ 0 w 1031278"/>
                <a:gd name="connsiteY0" fmla="*/ 811272 h 818148"/>
                <a:gd name="connsiteX1" fmla="*/ 89377 w 1031278"/>
                <a:gd name="connsiteY1" fmla="*/ 323134 h 818148"/>
                <a:gd name="connsiteX2" fmla="*/ 158129 w 1031278"/>
                <a:gd name="connsiteY2" fmla="*/ 323134 h 818148"/>
                <a:gd name="connsiteX3" fmla="*/ 165004 w 1031278"/>
                <a:gd name="connsiteY3" fmla="*/ 240632 h 818148"/>
                <a:gd name="connsiteX4" fmla="*/ 165004 w 1031278"/>
                <a:gd name="connsiteY4" fmla="*/ 240632 h 818148"/>
                <a:gd name="connsiteX5" fmla="*/ 247506 w 1031278"/>
                <a:gd name="connsiteY5" fmla="*/ 171880 h 818148"/>
                <a:gd name="connsiteX6" fmla="*/ 295633 w 1031278"/>
                <a:gd name="connsiteY6" fmla="*/ 82502 h 818148"/>
                <a:gd name="connsiteX7" fmla="*/ 398761 w 1031278"/>
                <a:gd name="connsiteY7" fmla="*/ 137504 h 818148"/>
                <a:gd name="connsiteX8" fmla="*/ 474388 w 1031278"/>
                <a:gd name="connsiteY8" fmla="*/ 96253 h 818148"/>
                <a:gd name="connsiteX9" fmla="*/ 536264 w 1031278"/>
                <a:gd name="connsiteY9" fmla="*/ 103128 h 818148"/>
                <a:gd name="connsiteX10" fmla="*/ 632517 w 1031278"/>
                <a:gd name="connsiteY10" fmla="*/ 0 h 818148"/>
                <a:gd name="connsiteX11" fmla="*/ 1031278 w 1031278"/>
                <a:gd name="connsiteY11" fmla="*/ 818148 h 818148"/>
                <a:gd name="connsiteX12" fmla="*/ 0 w 1031278"/>
                <a:gd name="connsiteY12" fmla="*/ 811272 h 818148"/>
                <a:gd name="connsiteX0" fmla="*/ 0 w 1031278"/>
                <a:gd name="connsiteY0" fmla="*/ 728770 h 735646"/>
                <a:gd name="connsiteX1" fmla="*/ 89377 w 1031278"/>
                <a:gd name="connsiteY1" fmla="*/ 240632 h 735646"/>
                <a:gd name="connsiteX2" fmla="*/ 158129 w 1031278"/>
                <a:gd name="connsiteY2" fmla="*/ 240632 h 735646"/>
                <a:gd name="connsiteX3" fmla="*/ 165004 w 1031278"/>
                <a:gd name="connsiteY3" fmla="*/ 158130 h 735646"/>
                <a:gd name="connsiteX4" fmla="*/ 165004 w 1031278"/>
                <a:gd name="connsiteY4" fmla="*/ 158130 h 735646"/>
                <a:gd name="connsiteX5" fmla="*/ 247506 w 1031278"/>
                <a:gd name="connsiteY5" fmla="*/ 89378 h 735646"/>
                <a:gd name="connsiteX6" fmla="*/ 295633 w 1031278"/>
                <a:gd name="connsiteY6" fmla="*/ 0 h 735646"/>
                <a:gd name="connsiteX7" fmla="*/ 398761 w 1031278"/>
                <a:gd name="connsiteY7" fmla="*/ 55002 h 735646"/>
                <a:gd name="connsiteX8" fmla="*/ 474388 w 1031278"/>
                <a:gd name="connsiteY8" fmla="*/ 13751 h 735646"/>
                <a:gd name="connsiteX9" fmla="*/ 536264 w 1031278"/>
                <a:gd name="connsiteY9" fmla="*/ 20626 h 735646"/>
                <a:gd name="connsiteX10" fmla="*/ 1031278 w 1031278"/>
                <a:gd name="connsiteY10" fmla="*/ 735646 h 735646"/>
                <a:gd name="connsiteX11" fmla="*/ 0 w 1031278"/>
                <a:gd name="connsiteY11" fmla="*/ 728770 h 735646"/>
                <a:gd name="connsiteX0" fmla="*/ 0 w 694394"/>
                <a:gd name="connsiteY0" fmla="*/ 728770 h 735646"/>
                <a:gd name="connsiteX1" fmla="*/ 89377 w 694394"/>
                <a:gd name="connsiteY1" fmla="*/ 240632 h 735646"/>
                <a:gd name="connsiteX2" fmla="*/ 158129 w 694394"/>
                <a:gd name="connsiteY2" fmla="*/ 240632 h 735646"/>
                <a:gd name="connsiteX3" fmla="*/ 165004 w 694394"/>
                <a:gd name="connsiteY3" fmla="*/ 158130 h 735646"/>
                <a:gd name="connsiteX4" fmla="*/ 165004 w 694394"/>
                <a:gd name="connsiteY4" fmla="*/ 158130 h 735646"/>
                <a:gd name="connsiteX5" fmla="*/ 247506 w 694394"/>
                <a:gd name="connsiteY5" fmla="*/ 89378 h 735646"/>
                <a:gd name="connsiteX6" fmla="*/ 295633 w 694394"/>
                <a:gd name="connsiteY6" fmla="*/ 0 h 735646"/>
                <a:gd name="connsiteX7" fmla="*/ 398761 w 694394"/>
                <a:gd name="connsiteY7" fmla="*/ 55002 h 735646"/>
                <a:gd name="connsiteX8" fmla="*/ 474388 w 694394"/>
                <a:gd name="connsiteY8" fmla="*/ 13751 h 735646"/>
                <a:gd name="connsiteX9" fmla="*/ 536264 w 694394"/>
                <a:gd name="connsiteY9" fmla="*/ 20626 h 735646"/>
                <a:gd name="connsiteX10" fmla="*/ 694394 w 694394"/>
                <a:gd name="connsiteY10" fmla="*/ 735646 h 735646"/>
                <a:gd name="connsiteX11" fmla="*/ 0 w 694394"/>
                <a:gd name="connsiteY11" fmla="*/ 728770 h 735646"/>
                <a:gd name="connsiteX0" fmla="*/ 0 w 694394"/>
                <a:gd name="connsiteY0" fmla="*/ 728770 h 735646"/>
                <a:gd name="connsiteX1" fmla="*/ 89377 w 694394"/>
                <a:gd name="connsiteY1" fmla="*/ 240632 h 735646"/>
                <a:gd name="connsiteX2" fmla="*/ 158129 w 694394"/>
                <a:gd name="connsiteY2" fmla="*/ 240632 h 735646"/>
                <a:gd name="connsiteX3" fmla="*/ 165004 w 694394"/>
                <a:gd name="connsiteY3" fmla="*/ 158130 h 735646"/>
                <a:gd name="connsiteX4" fmla="*/ 165004 w 694394"/>
                <a:gd name="connsiteY4" fmla="*/ 158130 h 735646"/>
                <a:gd name="connsiteX5" fmla="*/ 247506 w 694394"/>
                <a:gd name="connsiteY5" fmla="*/ 89378 h 735646"/>
                <a:gd name="connsiteX6" fmla="*/ 295633 w 694394"/>
                <a:gd name="connsiteY6" fmla="*/ 0 h 735646"/>
                <a:gd name="connsiteX7" fmla="*/ 398761 w 694394"/>
                <a:gd name="connsiteY7" fmla="*/ 55002 h 735646"/>
                <a:gd name="connsiteX8" fmla="*/ 474388 w 694394"/>
                <a:gd name="connsiteY8" fmla="*/ 13751 h 735646"/>
                <a:gd name="connsiteX9" fmla="*/ 598141 w 694394"/>
                <a:gd name="connsiteY9" fmla="*/ 467513 h 735646"/>
                <a:gd name="connsiteX10" fmla="*/ 694394 w 694394"/>
                <a:gd name="connsiteY10" fmla="*/ 735646 h 735646"/>
                <a:gd name="connsiteX11" fmla="*/ 0 w 694394"/>
                <a:gd name="connsiteY11" fmla="*/ 728770 h 735646"/>
                <a:gd name="connsiteX0" fmla="*/ 0 w 694394"/>
                <a:gd name="connsiteY0" fmla="*/ 728770 h 735646"/>
                <a:gd name="connsiteX1" fmla="*/ 89377 w 694394"/>
                <a:gd name="connsiteY1" fmla="*/ 240632 h 735646"/>
                <a:gd name="connsiteX2" fmla="*/ 158129 w 694394"/>
                <a:gd name="connsiteY2" fmla="*/ 240632 h 735646"/>
                <a:gd name="connsiteX3" fmla="*/ 165004 w 694394"/>
                <a:gd name="connsiteY3" fmla="*/ 158130 h 735646"/>
                <a:gd name="connsiteX4" fmla="*/ 165004 w 694394"/>
                <a:gd name="connsiteY4" fmla="*/ 158130 h 735646"/>
                <a:gd name="connsiteX5" fmla="*/ 247506 w 694394"/>
                <a:gd name="connsiteY5" fmla="*/ 89378 h 735646"/>
                <a:gd name="connsiteX6" fmla="*/ 295633 w 694394"/>
                <a:gd name="connsiteY6" fmla="*/ 0 h 735646"/>
                <a:gd name="connsiteX7" fmla="*/ 398761 w 694394"/>
                <a:gd name="connsiteY7" fmla="*/ 55002 h 735646"/>
                <a:gd name="connsiteX8" fmla="*/ 515640 w 694394"/>
                <a:gd name="connsiteY8" fmla="*/ 165005 h 735646"/>
                <a:gd name="connsiteX9" fmla="*/ 598141 w 694394"/>
                <a:gd name="connsiteY9" fmla="*/ 467513 h 735646"/>
                <a:gd name="connsiteX10" fmla="*/ 694394 w 694394"/>
                <a:gd name="connsiteY10" fmla="*/ 735646 h 735646"/>
                <a:gd name="connsiteX11" fmla="*/ 0 w 694394"/>
                <a:gd name="connsiteY11" fmla="*/ 728770 h 735646"/>
                <a:gd name="connsiteX0" fmla="*/ 0 w 694394"/>
                <a:gd name="connsiteY0" fmla="*/ 735645 h 735646"/>
                <a:gd name="connsiteX1" fmla="*/ 89377 w 694394"/>
                <a:gd name="connsiteY1" fmla="*/ 240632 h 735646"/>
                <a:gd name="connsiteX2" fmla="*/ 158129 w 694394"/>
                <a:gd name="connsiteY2" fmla="*/ 240632 h 735646"/>
                <a:gd name="connsiteX3" fmla="*/ 165004 w 694394"/>
                <a:gd name="connsiteY3" fmla="*/ 158130 h 735646"/>
                <a:gd name="connsiteX4" fmla="*/ 165004 w 694394"/>
                <a:gd name="connsiteY4" fmla="*/ 158130 h 735646"/>
                <a:gd name="connsiteX5" fmla="*/ 247506 w 694394"/>
                <a:gd name="connsiteY5" fmla="*/ 89378 h 735646"/>
                <a:gd name="connsiteX6" fmla="*/ 295633 w 694394"/>
                <a:gd name="connsiteY6" fmla="*/ 0 h 735646"/>
                <a:gd name="connsiteX7" fmla="*/ 398761 w 694394"/>
                <a:gd name="connsiteY7" fmla="*/ 55002 h 735646"/>
                <a:gd name="connsiteX8" fmla="*/ 515640 w 694394"/>
                <a:gd name="connsiteY8" fmla="*/ 165005 h 735646"/>
                <a:gd name="connsiteX9" fmla="*/ 598141 w 694394"/>
                <a:gd name="connsiteY9" fmla="*/ 467513 h 735646"/>
                <a:gd name="connsiteX10" fmla="*/ 694394 w 694394"/>
                <a:gd name="connsiteY10" fmla="*/ 735646 h 735646"/>
                <a:gd name="connsiteX11" fmla="*/ 0 w 694394"/>
                <a:gd name="connsiteY11" fmla="*/ 735645 h 735646"/>
                <a:gd name="connsiteX0" fmla="*/ 0 w 694394"/>
                <a:gd name="connsiteY0" fmla="*/ 735645 h 735646"/>
                <a:gd name="connsiteX1" fmla="*/ 89377 w 694394"/>
                <a:gd name="connsiteY1" fmla="*/ 240632 h 735646"/>
                <a:gd name="connsiteX2" fmla="*/ 137503 w 694394"/>
                <a:gd name="connsiteY2" fmla="*/ 130629 h 735646"/>
                <a:gd name="connsiteX3" fmla="*/ 165004 w 694394"/>
                <a:gd name="connsiteY3" fmla="*/ 158130 h 735646"/>
                <a:gd name="connsiteX4" fmla="*/ 165004 w 694394"/>
                <a:gd name="connsiteY4" fmla="*/ 158130 h 735646"/>
                <a:gd name="connsiteX5" fmla="*/ 247506 w 694394"/>
                <a:gd name="connsiteY5" fmla="*/ 89378 h 735646"/>
                <a:gd name="connsiteX6" fmla="*/ 295633 w 694394"/>
                <a:gd name="connsiteY6" fmla="*/ 0 h 735646"/>
                <a:gd name="connsiteX7" fmla="*/ 398761 w 694394"/>
                <a:gd name="connsiteY7" fmla="*/ 55002 h 735646"/>
                <a:gd name="connsiteX8" fmla="*/ 515640 w 694394"/>
                <a:gd name="connsiteY8" fmla="*/ 165005 h 735646"/>
                <a:gd name="connsiteX9" fmla="*/ 598141 w 694394"/>
                <a:gd name="connsiteY9" fmla="*/ 467513 h 735646"/>
                <a:gd name="connsiteX10" fmla="*/ 694394 w 694394"/>
                <a:gd name="connsiteY10" fmla="*/ 735646 h 735646"/>
                <a:gd name="connsiteX11" fmla="*/ 0 w 694394"/>
                <a:gd name="connsiteY11" fmla="*/ 735645 h 735646"/>
                <a:gd name="connsiteX0" fmla="*/ 0 w 694394"/>
                <a:gd name="connsiteY0" fmla="*/ 735645 h 735646"/>
                <a:gd name="connsiteX1" fmla="*/ 89377 w 694394"/>
                <a:gd name="connsiteY1" fmla="*/ 240632 h 735646"/>
                <a:gd name="connsiteX2" fmla="*/ 137503 w 694394"/>
                <a:gd name="connsiteY2" fmla="*/ 130629 h 735646"/>
                <a:gd name="connsiteX3" fmla="*/ 165004 w 694394"/>
                <a:gd name="connsiteY3" fmla="*/ 158130 h 735646"/>
                <a:gd name="connsiteX4" fmla="*/ 171879 w 694394"/>
                <a:gd name="connsiteY4" fmla="*/ 103129 h 735646"/>
                <a:gd name="connsiteX5" fmla="*/ 247506 w 694394"/>
                <a:gd name="connsiteY5" fmla="*/ 89378 h 735646"/>
                <a:gd name="connsiteX6" fmla="*/ 295633 w 694394"/>
                <a:gd name="connsiteY6" fmla="*/ 0 h 735646"/>
                <a:gd name="connsiteX7" fmla="*/ 398761 w 694394"/>
                <a:gd name="connsiteY7" fmla="*/ 55002 h 735646"/>
                <a:gd name="connsiteX8" fmla="*/ 515640 w 694394"/>
                <a:gd name="connsiteY8" fmla="*/ 165005 h 735646"/>
                <a:gd name="connsiteX9" fmla="*/ 598141 w 694394"/>
                <a:gd name="connsiteY9" fmla="*/ 467513 h 735646"/>
                <a:gd name="connsiteX10" fmla="*/ 694394 w 694394"/>
                <a:gd name="connsiteY10" fmla="*/ 735646 h 735646"/>
                <a:gd name="connsiteX11" fmla="*/ 0 w 694394"/>
                <a:gd name="connsiteY11" fmla="*/ 735645 h 735646"/>
                <a:gd name="connsiteX0" fmla="*/ 0 w 694394"/>
                <a:gd name="connsiteY0" fmla="*/ 735645 h 735646"/>
                <a:gd name="connsiteX1" fmla="*/ 89377 w 694394"/>
                <a:gd name="connsiteY1" fmla="*/ 240632 h 735646"/>
                <a:gd name="connsiteX2" fmla="*/ 137503 w 694394"/>
                <a:gd name="connsiteY2" fmla="*/ 130629 h 735646"/>
                <a:gd name="connsiteX3" fmla="*/ 165004 w 694394"/>
                <a:gd name="connsiteY3" fmla="*/ 158130 h 735646"/>
                <a:gd name="connsiteX4" fmla="*/ 192505 w 694394"/>
                <a:gd name="connsiteY4" fmla="*/ 34377 h 735646"/>
                <a:gd name="connsiteX5" fmla="*/ 247506 w 694394"/>
                <a:gd name="connsiteY5" fmla="*/ 89378 h 735646"/>
                <a:gd name="connsiteX6" fmla="*/ 295633 w 694394"/>
                <a:gd name="connsiteY6" fmla="*/ 0 h 735646"/>
                <a:gd name="connsiteX7" fmla="*/ 398761 w 694394"/>
                <a:gd name="connsiteY7" fmla="*/ 55002 h 735646"/>
                <a:gd name="connsiteX8" fmla="*/ 515640 w 694394"/>
                <a:gd name="connsiteY8" fmla="*/ 165005 h 735646"/>
                <a:gd name="connsiteX9" fmla="*/ 598141 w 694394"/>
                <a:gd name="connsiteY9" fmla="*/ 467513 h 735646"/>
                <a:gd name="connsiteX10" fmla="*/ 694394 w 694394"/>
                <a:gd name="connsiteY10" fmla="*/ 735646 h 735646"/>
                <a:gd name="connsiteX11" fmla="*/ 0 w 694394"/>
                <a:gd name="connsiteY11" fmla="*/ 735645 h 735646"/>
                <a:gd name="connsiteX0" fmla="*/ 0 w 694394"/>
                <a:gd name="connsiteY0" fmla="*/ 735645 h 735646"/>
                <a:gd name="connsiteX1" fmla="*/ 89377 w 694394"/>
                <a:gd name="connsiteY1" fmla="*/ 240632 h 735646"/>
                <a:gd name="connsiteX2" fmla="*/ 137503 w 694394"/>
                <a:gd name="connsiteY2" fmla="*/ 130629 h 735646"/>
                <a:gd name="connsiteX3" fmla="*/ 171879 w 694394"/>
                <a:gd name="connsiteY3" fmla="*/ 82502 h 735646"/>
                <a:gd name="connsiteX4" fmla="*/ 192505 w 694394"/>
                <a:gd name="connsiteY4" fmla="*/ 34377 h 735646"/>
                <a:gd name="connsiteX5" fmla="*/ 247506 w 694394"/>
                <a:gd name="connsiteY5" fmla="*/ 89378 h 735646"/>
                <a:gd name="connsiteX6" fmla="*/ 295633 w 694394"/>
                <a:gd name="connsiteY6" fmla="*/ 0 h 735646"/>
                <a:gd name="connsiteX7" fmla="*/ 398761 w 694394"/>
                <a:gd name="connsiteY7" fmla="*/ 55002 h 735646"/>
                <a:gd name="connsiteX8" fmla="*/ 515640 w 694394"/>
                <a:gd name="connsiteY8" fmla="*/ 165005 h 735646"/>
                <a:gd name="connsiteX9" fmla="*/ 598141 w 694394"/>
                <a:gd name="connsiteY9" fmla="*/ 467513 h 735646"/>
                <a:gd name="connsiteX10" fmla="*/ 694394 w 694394"/>
                <a:gd name="connsiteY10" fmla="*/ 735646 h 735646"/>
                <a:gd name="connsiteX11" fmla="*/ 0 w 694394"/>
                <a:gd name="connsiteY11" fmla="*/ 735645 h 735646"/>
                <a:gd name="connsiteX0" fmla="*/ 0 w 694394"/>
                <a:gd name="connsiteY0" fmla="*/ 701297 h 701298"/>
                <a:gd name="connsiteX1" fmla="*/ 89377 w 694394"/>
                <a:gd name="connsiteY1" fmla="*/ 206284 h 701298"/>
                <a:gd name="connsiteX2" fmla="*/ 137503 w 694394"/>
                <a:gd name="connsiteY2" fmla="*/ 96281 h 701298"/>
                <a:gd name="connsiteX3" fmla="*/ 171879 w 694394"/>
                <a:gd name="connsiteY3" fmla="*/ 48154 h 701298"/>
                <a:gd name="connsiteX4" fmla="*/ 192505 w 694394"/>
                <a:gd name="connsiteY4" fmla="*/ 29 h 701298"/>
                <a:gd name="connsiteX5" fmla="*/ 247506 w 694394"/>
                <a:gd name="connsiteY5" fmla="*/ 55030 h 701298"/>
                <a:gd name="connsiteX6" fmla="*/ 330009 w 694394"/>
                <a:gd name="connsiteY6" fmla="*/ 28 h 701298"/>
                <a:gd name="connsiteX7" fmla="*/ 398761 w 694394"/>
                <a:gd name="connsiteY7" fmla="*/ 20654 h 701298"/>
                <a:gd name="connsiteX8" fmla="*/ 515640 w 694394"/>
                <a:gd name="connsiteY8" fmla="*/ 130657 h 701298"/>
                <a:gd name="connsiteX9" fmla="*/ 598141 w 694394"/>
                <a:gd name="connsiteY9" fmla="*/ 433165 h 701298"/>
                <a:gd name="connsiteX10" fmla="*/ 694394 w 694394"/>
                <a:gd name="connsiteY10" fmla="*/ 701298 h 701298"/>
                <a:gd name="connsiteX11" fmla="*/ 0 w 694394"/>
                <a:gd name="connsiteY11" fmla="*/ 701297 h 70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4394" h="701298">
                  <a:moveTo>
                    <a:pt x="0" y="701297"/>
                  </a:moveTo>
                  <a:lnTo>
                    <a:pt x="89377" y="206284"/>
                  </a:lnTo>
                  <a:lnTo>
                    <a:pt x="137503" y="96281"/>
                  </a:lnTo>
                  <a:cubicBezTo>
                    <a:pt x="145137" y="27571"/>
                    <a:pt x="162712" y="64196"/>
                    <a:pt x="171879" y="48154"/>
                  </a:cubicBezTo>
                  <a:cubicBezTo>
                    <a:pt x="181046" y="32112"/>
                    <a:pt x="179901" y="-1117"/>
                    <a:pt x="192505" y="29"/>
                  </a:cubicBezTo>
                  <a:cubicBezTo>
                    <a:pt x="205109" y="1175"/>
                    <a:pt x="229172" y="36696"/>
                    <a:pt x="247506" y="55030"/>
                  </a:cubicBezTo>
                  <a:lnTo>
                    <a:pt x="330009" y="28"/>
                  </a:lnTo>
                  <a:lnTo>
                    <a:pt x="398761" y="20654"/>
                  </a:lnTo>
                  <a:lnTo>
                    <a:pt x="515640" y="130657"/>
                  </a:lnTo>
                  <a:lnTo>
                    <a:pt x="598141" y="433165"/>
                  </a:lnTo>
                  <a:lnTo>
                    <a:pt x="694394" y="701298"/>
                  </a:lnTo>
                  <a:lnTo>
                    <a:pt x="0" y="701297"/>
                  </a:lnTo>
                  <a:close/>
                </a:path>
              </a:pathLst>
            </a:custGeom>
            <a:solidFill>
              <a:srgbClr val="0245FF"/>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Calibri"/>
                <a:ea typeface="+mn-ea"/>
                <a:cs typeface="+mn-cs"/>
              </a:endParaRPr>
            </a:p>
          </p:txBody>
        </p:sp>
      </p:grpSp>
      <p:grpSp>
        <p:nvGrpSpPr>
          <p:cNvPr id="49" name="Group 48"/>
          <p:cNvGrpSpPr/>
          <p:nvPr/>
        </p:nvGrpSpPr>
        <p:grpSpPr>
          <a:xfrm>
            <a:off x="7999748" y="2948574"/>
            <a:ext cx="3141163" cy="1840397"/>
            <a:chOff x="8480196" y="2642422"/>
            <a:chExt cx="3380141" cy="2132261"/>
          </a:xfrm>
        </p:grpSpPr>
        <p:sp>
          <p:nvSpPr>
            <p:cNvPr id="50" name="Freeform 49"/>
            <p:cNvSpPr/>
            <p:nvPr/>
          </p:nvSpPr>
          <p:spPr>
            <a:xfrm>
              <a:off x="9664981" y="2717361"/>
              <a:ext cx="1260498" cy="1995410"/>
            </a:xfrm>
            <a:custGeom>
              <a:avLst/>
              <a:gdLst>
                <a:gd name="connsiteX0" fmla="*/ 0 w 1031278"/>
                <a:gd name="connsiteY0" fmla="*/ 811272 h 818148"/>
                <a:gd name="connsiteX1" fmla="*/ 89377 w 1031278"/>
                <a:gd name="connsiteY1" fmla="*/ 323134 h 818148"/>
                <a:gd name="connsiteX2" fmla="*/ 158129 w 1031278"/>
                <a:gd name="connsiteY2" fmla="*/ 323134 h 818148"/>
                <a:gd name="connsiteX3" fmla="*/ 165004 w 1031278"/>
                <a:gd name="connsiteY3" fmla="*/ 240632 h 818148"/>
                <a:gd name="connsiteX4" fmla="*/ 165004 w 1031278"/>
                <a:gd name="connsiteY4" fmla="*/ 240632 h 818148"/>
                <a:gd name="connsiteX5" fmla="*/ 247506 w 1031278"/>
                <a:gd name="connsiteY5" fmla="*/ 171880 h 818148"/>
                <a:gd name="connsiteX6" fmla="*/ 295633 w 1031278"/>
                <a:gd name="connsiteY6" fmla="*/ 82502 h 818148"/>
                <a:gd name="connsiteX7" fmla="*/ 398761 w 1031278"/>
                <a:gd name="connsiteY7" fmla="*/ 137504 h 818148"/>
                <a:gd name="connsiteX8" fmla="*/ 474388 w 1031278"/>
                <a:gd name="connsiteY8" fmla="*/ 96253 h 818148"/>
                <a:gd name="connsiteX9" fmla="*/ 536264 w 1031278"/>
                <a:gd name="connsiteY9" fmla="*/ 103128 h 818148"/>
                <a:gd name="connsiteX10" fmla="*/ 632517 w 1031278"/>
                <a:gd name="connsiteY10" fmla="*/ 0 h 818148"/>
                <a:gd name="connsiteX11" fmla="*/ 694394 w 1031278"/>
                <a:gd name="connsiteY11" fmla="*/ 68752 h 818148"/>
                <a:gd name="connsiteX12" fmla="*/ 825022 w 1031278"/>
                <a:gd name="connsiteY12" fmla="*/ 48127 h 818148"/>
                <a:gd name="connsiteX13" fmla="*/ 866273 w 1031278"/>
                <a:gd name="connsiteY13" fmla="*/ 116878 h 818148"/>
                <a:gd name="connsiteX14" fmla="*/ 886899 w 1031278"/>
                <a:gd name="connsiteY14" fmla="*/ 185630 h 818148"/>
                <a:gd name="connsiteX15" fmla="*/ 976276 w 1031278"/>
                <a:gd name="connsiteY15" fmla="*/ 522515 h 818148"/>
                <a:gd name="connsiteX16" fmla="*/ 996902 w 1031278"/>
                <a:gd name="connsiteY16" fmla="*/ 646268 h 818148"/>
                <a:gd name="connsiteX17" fmla="*/ 1031278 w 1031278"/>
                <a:gd name="connsiteY17" fmla="*/ 818148 h 818148"/>
                <a:gd name="connsiteX18" fmla="*/ 0 w 1031278"/>
                <a:gd name="connsiteY18" fmla="*/ 811272 h 818148"/>
                <a:gd name="connsiteX0" fmla="*/ 0 w 1031278"/>
                <a:gd name="connsiteY0" fmla="*/ 811272 h 818148"/>
                <a:gd name="connsiteX1" fmla="*/ 89377 w 1031278"/>
                <a:gd name="connsiteY1" fmla="*/ 323134 h 818148"/>
                <a:gd name="connsiteX2" fmla="*/ 158129 w 1031278"/>
                <a:gd name="connsiteY2" fmla="*/ 323134 h 818148"/>
                <a:gd name="connsiteX3" fmla="*/ 165004 w 1031278"/>
                <a:gd name="connsiteY3" fmla="*/ 240632 h 818148"/>
                <a:gd name="connsiteX4" fmla="*/ 165004 w 1031278"/>
                <a:gd name="connsiteY4" fmla="*/ 240632 h 818148"/>
                <a:gd name="connsiteX5" fmla="*/ 247506 w 1031278"/>
                <a:gd name="connsiteY5" fmla="*/ 171880 h 818148"/>
                <a:gd name="connsiteX6" fmla="*/ 295633 w 1031278"/>
                <a:gd name="connsiteY6" fmla="*/ 82502 h 818148"/>
                <a:gd name="connsiteX7" fmla="*/ 398761 w 1031278"/>
                <a:gd name="connsiteY7" fmla="*/ 137504 h 818148"/>
                <a:gd name="connsiteX8" fmla="*/ 474388 w 1031278"/>
                <a:gd name="connsiteY8" fmla="*/ 96253 h 818148"/>
                <a:gd name="connsiteX9" fmla="*/ 536264 w 1031278"/>
                <a:gd name="connsiteY9" fmla="*/ 103128 h 818148"/>
                <a:gd name="connsiteX10" fmla="*/ 632517 w 1031278"/>
                <a:gd name="connsiteY10" fmla="*/ 0 h 818148"/>
                <a:gd name="connsiteX11" fmla="*/ 694394 w 1031278"/>
                <a:gd name="connsiteY11" fmla="*/ 68752 h 818148"/>
                <a:gd name="connsiteX12" fmla="*/ 825022 w 1031278"/>
                <a:gd name="connsiteY12" fmla="*/ 48127 h 818148"/>
                <a:gd name="connsiteX13" fmla="*/ 866273 w 1031278"/>
                <a:gd name="connsiteY13" fmla="*/ 116878 h 818148"/>
                <a:gd name="connsiteX14" fmla="*/ 886899 w 1031278"/>
                <a:gd name="connsiteY14" fmla="*/ 185630 h 818148"/>
                <a:gd name="connsiteX15" fmla="*/ 976276 w 1031278"/>
                <a:gd name="connsiteY15" fmla="*/ 522515 h 818148"/>
                <a:gd name="connsiteX16" fmla="*/ 1031278 w 1031278"/>
                <a:gd name="connsiteY16" fmla="*/ 818148 h 818148"/>
                <a:gd name="connsiteX17" fmla="*/ 0 w 1031278"/>
                <a:gd name="connsiteY17" fmla="*/ 811272 h 818148"/>
                <a:gd name="connsiteX0" fmla="*/ 0 w 1031278"/>
                <a:gd name="connsiteY0" fmla="*/ 811272 h 818148"/>
                <a:gd name="connsiteX1" fmla="*/ 89377 w 1031278"/>
                <a:gd name="connsiteY1" fmla="*/ 323134 h 818148"/>
                <a:gd name="connsiteX2" fmla="*/ 158129 w 1031278"/>
                <a:gd name="connsiteY2" fmla="*/ 323134 h 818148"/>
                <a:gd name="connsiteX3" fmla="*/ 165004 w 1031278"/>
                <a:gd name="connsiteY3" fmla="*/ 240632 h 818148"/>
                <a:gd name="connsiteX4" fmla="*/ 165004 w 1031278"/>
                <a:gd name="connsiteY4" fmla="*/ 240632 h 818148"/>
                <a:gd name="connsiteX5" fmla="*/ 247506 w 1031278"/>
                <a:gd name="connsiteY5" fmla="*/ 171880 h 818148"/>
                <a:gd name="connsiteX6" fmla="*/ 295633 w 1031278"/>
                <a:gd name="connsiteY6" fmla="*/ 82502 h 818148"/>
                <a:gd name="connsiteX7" fmla="*/ 398761 w 1031278"/>
                <a:gd name="connsiteY7" fmla="*/ 137504 h 818148"/>
                <a:gd name="connsiteX8" fmla="*/ 474388 w 1031278"/>
                <a:gd name="connsiteY8" fmla="*/ 96253 h 818148"/>
                <a:gd name="connsiteX9" fmla="*/ 536264 w 1031278"/>
                <a:gd name="connsiteY9" fmla="*/ 103128 h 818148"/>
                <a:gd name="connsiteX10" fmla="*/ 632517 w 1031278"/>
                <a:gd name="connsiteY10" fmla="*/ 0 h 818148"/>
                <a:gd name="connsiteX11" fmla="*/ 694394 w 1031278"/>
                <a:gd name="connsiteY11" fmla="*/ 68752 h 818148"/>
                <a:gd name="connsiteX12" fmla="*/ 825022 w 1031278"/>
                <a:gd name="connsiteY12" fmla="*/ 48127 h 818148"/>
                <a:gd name="connsiteX13" fmla="*/ 866273 w 1031278"/>
                <a:gd name="connsiteY13" fmla="*/ 116878 h 818148"/>
                <a:gd name="connsiteX14" fmla="*/ 886899 w 1031278"/>
                <a:gd name="connsiteY14" fmla="*/ 185630 h 818148"/>
                <a:gd name="connsiteX15" fmla="*/ 1031278 w 1031278"/>
                <a:gd name="connsiteY15" fmla="*/ 818148 h 818148"/>
                <a:gd name="connsiteX16" fmla="*/ 0 w 1031278"/>
                <a:gd name="connsiteY16" fmla="*/ 811272 h 818148"/>
                <a:gd name="connsiteX0" fmla="*/ 0 w 1031278"/>
                <a:gd name="connsiteY0" fmla="*/ 811272 h 818148"/>
                <a:gd name="connsiteX1" fmla="*/ 89377 w 1031278"/>
                <a:gd name="connsiteY1" fmla="*/ 323134 h 818148"/>
                <a:gd name="connsiteX2" fmla="*/ 158129 w 1031278"/>
                <a:gd name="connsiteY2" fmla="*/ 323134 h 818148"/>
                <a:gd name="connsiteX3" fmla="*/ 165004 w 1031278"/>
                <a:gd name="connsiteY3" fmla="*/ 240632 h 818148"/>
                <a:gd name="connsiteX4" fmla="*/ 165004 w 1031278"/>
                <a:gd name="connsiteY4" fmla="*/ 240632 h 818148"/>
                <a:gd name="connsiteX5" fmla="*/ 247506 w 1031278"/>
                <a:gd name="connsiteY5" fmla="*/ 171880 h 818148"/>
                <a:gd name="connsiteX6" fmla="*/ 295633 w 1031278"/>
                <a:gd name="connsiteY6" fmla="*/ 82502 h 818148"/>
                <a:gd name="connsiteX7" fmla="*/ 398761 w 1031278"/>
                <a:gd name="connsiteY7" fmla="*/ 137504 h 818148"/>
                <a:gd name="connsiteX8" fmla="*/ 474388 w 1031278"/>
                <a:gd name="connsiteY8" fmla="*/ 96253 h 818148"/>
                <a:gd name="connsiteX9" fmla="*/ 536264 w 1031278"/>
                <a:gd name="connsiteY9" fmla="*/ 103128 h 818148"/>
                <a:gd name="connsiteX10" fmla="*/ 632517 w 1031278"/>
                <a:gd name="connsiteY10" fmla="*/ 0 h 818148"/>
                <a:gd name="connsiteX11" fmla="*/ 694394 w 1031278"/>
                <a:gd name="connsiteY11" fmla="*/ 68752 h 818148"/>
                <a:gd name="connsiteX12" fmla="*/ 825022 w 1031278"/>
                <a:gd name="connsiteY12" fmla="*/ 48127 h 818148"/>
                <a:gd name="connsiteX13" fmla="*/ 866273 w 1031278"/>
                <a:gd name="connsiteY13" fmla="*/ 116878 h 818148"/>
                <a:gd name="connsiteX14" fmla="*/ 1031278 w 1031278"/>
                <a:gd name="connsiteY14" fmla="*/ 818148 h 818148"/>
                <a:gd name="connsiteX15" fmla="*/ 0 w 1031278"/>
                <a:gd name="connsiteY15" fmla="*/ 811272 h 818148"/>
                <a:gd name="connsiteX0" fmla="*/ 0 w 1031278"/>
                <a:gd name="connsiteY0" fmla="*/ 811272 h 818148"/>
                <a:gd name="connsiteX1" fmla="*/ 89377 w 1031278"/>
                <a:gd name="connsiteY1" fmla="*/ 323134 h 818148"/>
                <a:gd name="connsiteX2" fmla="*/ 158129 w 1031278"/>
                <a:gd name="connsiteY2" fmla="*/ 323134 h 818148"/>
                <a:gd name="connsiteX3" fmla="*/ 165004 w 1031278"/>
                <a:gd name="connsiteY3" fmla="*/ 240632 h 818148"/>
                <a:gd name="connsiteX4" fmla="*/ 165004 w 1031278"/>
                <a:gd name="connsiteY4" fmla="*/ 240632 h 818148"/>
                <a:gd name="connsiteX5" fmla="*/ 247506 w 1031278"/>
                <a:gd name="connsiteY5" fmla="*/ 171880 h 818148"/>
                <a:gd name="connsiteX6" fmla="*/ 295633 w 1031278"/>
                <a:gd name="connsiteY6" fmla="*/ 82502 h 818148"/>
                <a:gd name="connsiteX7" fmla="*/ 398761 w 1031278"/>
                <a:gd name="connsiteY7" fmla="*/ 137504 h 818148"/>
                <a:gd name="connsiteX8" fmla="*/ 474388 w 1031278"/>
                <a:gd name="connsiteY8" fmla="*/ 96253 h 818148"/>
                <a:gd name="connsiteX9" fmla="*/ 536264 w 1031278"/>
                <a:gd name="connsiteY9" fmla="*/ 103128 h 818148"/>
                <a:gd name="connsiteX10" fmla="*/ 632517 w 1031278"/>
                <a:gd name="connsiteY10" fmla="*/ 0 h 818148"/>
                <a:gd name="connsiteX11" fmla="*/ 694394 w 1031278"/>
                <a:gd name="connsiteY11" fmla="*/ 68752 h 818148"/>
                <a:gd name="connsiteX12" fmla="*/ 825022 w 1031278"/>
                <a:gd name="connsiteY12" fmla="*/ 48127 h 818148"/>
                <a:gd name="connsiteX13" fmla="*/ 1031278 w 1031278"/>
                <a:gd name="connsiteY13" fmla="*/ 818148 h 818148"/>
                <a:gd name="connsiteX14" fmla="*/ 0 w 1031278"/>
                <a:gd name="connsiteY14" fmla="*/ 811272 h 818148"/>
                <a:gd name="connsiteX0" fmla="*/ 0 w 1031278"/>
                <a:gd name="connsiteY0" fmla="*/ 811272 h 818148"/>
                <a:gd name="connsiteX1" fmla="*/ 89377 w 1031278"/>
                <a:gd name="connsiteY1" fmla="*/ 323134 h 818148"/>
                <a:gd name="connsiteX2" fmla="*/ 158129 w 1031278"/>
                <a:gd name="connsiteY2" fmla="*/ 323134 h 818148"/>
                <a:gd name="connsiteX3" fmla="*/ 165004 w 1031278"/>
                <a:gd name="connsiteY3" fmla="*/ 240632 h 818148"/>
                <a:gd name="connsiteX4" fmla="*/ 165004 w 1031278"/>
                <a:gd name="connsiteY4" fmla="*/ 240632 h 818148"/>
                <a:gd name="connsiteX5" fmla="*/ 247506 w 1031278"/>
                <a:gd name="connsiteY5" fmla="*/ 171880 h 818148"/>
                <a:gd name="connsiteX6" fmla="*/ 295633 w 1031278"/>
                <a:gd name="connsiteY6" fmla="*/ 82502 h 818148"/>
                <a:gd name="connsiteX7" fmla="*/ 398761 w 1031278"/>
                <a:gd name="connsiteY7" fmla="*/ 137504 h 818148"/>
                <a:gd name="connsiteX8" fmla="*/ 474388 w 1031278"/>
                <a:gd name="connsiteY8" fmla="*/ 96253 h 818148"/>
                <a:gd name="connsiteX9" fmla="*/ 536264 w 1031278"/>
                <a:gd name="connsiteY9" fmla="*/ 103128 h 818148"/>
                <a:gd name="connsiteX10" fmla="*/ 632517 w 1031278"/>
                <a:gd name="connsiteY10" fmla="*/ 0 h 818148"/>
                <a:gd name="connsiteX11" fmla="*/ 694394 w 1031278"/>
                <a:gd name="connsiteY11" fmla="*/ 68752 h 818148"/>
                <a:gd name="connsiteX12" fmla="*/ 1031278 w 1031278"/>
                <a:gd name="connsiteY12" fmla="*/ 818148 h 818148"/>
                <a:gd name="connsiteX13" fmla="*/ 0 w 1031278"/>
                <a:gd name="connsiteY13" fmla="*/ 811272 h 818148"/>
                <a:gd name="connsiteX0" fmla="*/ 0 w 1031278"/>
                <a:gd name="connsiteY0" fmla="*/ 811272 h 818148"/>
                <a:gd name="connsiteX1" fmla="*/ 89377 w 1031278"/>
                <a:gd name="connsiteY1" fmla="*/ 323134 h 818148"/>
                <a:gd name="connsiteX2" fmla="*/ 158129 w 1031278"/>
                <a:gd name="connsiteY2" fmla="*/ 323134 h 818148"/>
                <a:gd name="connsiteX3" fmla="*/ 165004 w 1031278"/>
                <a:gd name="connsiteY3" fmla="*/ 240632 h 818148"/>
                <a:gd name="connsiteX4" fmla="*/ 165004 w 1031278"/>
                <a:gd name="connsiteY4" fmla="*/ 240632 h 818148"/>
                <a:gd name="connsiteX5" fmla="*/ 247506 w 1031278"/>
                <a:gd name="connsiteY5" fmla="*/ 171880 h 818148"/>
                <a:gd name="connsiteX6" fmla="*/ 295633 w 1031278"/>
                <a:gd name="connsiteY6" fmla="*/ 82502 h 818148"/>
                <a:gd name="connsiteX7" fmla="*/ 398761 w 1031278"/>
                <a:gd name="connsiteY7" fmla="*/ 137504 h 818148"/>
                <a:gd name="connsiteX8" fmla="*/ 474388 w 1031278"/>
                <a:gd name="connsiteY8" fmla="*/ 96253 h 818148"/>
                <a:gd name="connsiteX9" fmla="*/ 536264 w 1031278"/>
                <a:gd name="connsiteY9" fmla="*/ 103128 h 818148"/>
                <a:gd name="connsiteX10" fmla="*/ 632517 w 1031278"/>
                <a:gd name="connsiteY10" fmla="*/ 0 h 818148"/>
                <a:gd name="connsiteX11" fmla="*/ 1031278 w 1031278"/>
                <a:gd name="connsiteY11" fmla="*/ 818148 h 818148"/>
                <a:gd name="connsiteX12" fmla="*/ 0 w 1031278"/>
                <a:gd name="connsiteY12" fmla="*/ 811272 h 818148"/>
                <a:gd name="connsiteX0" fmla="*/ 0 w 1031278"/>
                <a:gd name="connsiteY0" fmla="*/ 728770 h 735646"/>
                <a:gd name="connsiteX1" fmla="*/ 89377 w 1031278"/>
                <a:gd name="connsiteY1" fmla="*/ 240632 h 735646"/>
                <a:gd name="connsiteX2" fmla="*/ 158129 w 1031278"/>
                <a:gd name="connsiteY2" fmla="*/ 240632 h 735646"/>
                <a:gd name="connsiteX3" fmla="*/ 165004 w 1031278"/>
                <a:gd name="connsiteY3" fmla="*/ 158130 h 735646"/>
                <a:gd name="connsiteX4" fmla="*/ 165004 w 1031278"/>
                <a:gd name="connsiteY4" fmla="*/ 158130 h 735646"/>
                <a:gd name="connsiteX5" fmla="*/ 247506 w 1031278"/>
                <a:gd name="connsiteY5" fmla="*/ 89378 h 735646"/>
                <a:gd name="connsiteX6" fmla="*/ 295633 w 1031278"/>
                <a:gd name="connsiteY6" fmla="*/ 0 h 735646"/>
                <a:gd name="connsiteX7" fmla="*/ 398761 w 1031278"/>
                <a:gd name="connsiteY7" fmla="*/ 55002 h 735646"/>
                <a:gd name="connsiteX8" fmla="*/ 474388 w 1031278"/>
                <a:gd name="connsiteY8" fmla="*/ 13751 h 735646"/>
                <a:gd name="connsiteX9" fmla="*/ 536264 w 1031278"/>
                <a:gd name="connsiteY9" fmla="*/ 20626 h 735646"/>
                <a:gd name="connsiteX10" fmla="*/ 1031278 w 1031278"/>
                <a:gd name="connsiteY10" fmla="*/ 735646 h 735646"/>
                <a:gd name="connsiteX11" fmla="*/ 0 w 1031278"/>
                <a:gd name="connsiteY11" fmla="*/ 728770 h 735646"/>
                <a:gd name="connsiteX0" fmla="*/ 0 w 694394"/>
                <a:gd name="connsiteY0" fmla="*/ 728770 h 735646"/>
                <a:gd name="connsiteX1" fmla="*/ 89377 w 694394"/>
                <a:gd name="connsiteY1" fmla="*/ 240632 h 735646"/>
                <a:gd name="connsiteX2" fmla="*/ 158129 w 694394"/>
                <a:gd name="connsiteY2" fmla="*/ 240632 h 735646"/>
                <a:gd name="connsiteX3" fmla="*/ 165004 w 694394"/>
                <a:gd name="connsiteY3" fmla="*/ 158130 h 735646"/>
                <a:gd name="connsiteX4" fmla="*/ 165004 w 694394"/>
                <a:gd name="connsiteY4" fmla="*/ 158130 h 735646"/>
                <a:gd name="connsiteX5" fmla="*/ 247506 w 694394"/>
                <a:gd name="connsiteY5" fmla="*/ 89378 h 735646"/>
                <a:gd name="connsiteX6" fmla="*/ 295633 w 694394"/>
                <a:gd name="connsiteY6" fmla="*/ 0 h 735646"/>
                <a:gd name="connsiteX7" fmla="*/ 398761 w 694394"/>
                <a:gd name="connsiteY7" fmla="*/ 55002 h 735646"/>
                <a:gd name="connsiteX8" fmla="*/ 474388 w 694394"/>
                <a:gd name="connsiteY8" fmla="*/ 13751 h 735646"/>
                <a:gd name="connsiteX9" fmla="*/ 536264 w 694394"/>
                <a:gd name="connsiteY9" fmla="*/ 20626 h 735646"/>
                <a:gd name="connsiteX10" fmla="*/ 694394 w 694394"/>
                <a:gd name="connsiteY10" fmla="*/ 735646 h 735646"/>
                <a:gd name="connsiteX11" fmla="*/ 0 w 694394"/>
                <a:gd name="connsiteY11" fmla="*/ 728770 h 735646"/>
                <a:gd name="connsiteX0" fmla="*/ 0 w 694394"/>
                <a:gd name="connsiteY0" fmla="*/ 728770 h 735646"/>
                <a:gd name="connsiteX1" fmla="*/ 89377 w 694394"/>
                <a:gd name="connsiteY1" fmla="*/ 240632 h 735646"/>
                <a:gd name="connsiteX2" fmla="*/ 158129 w 694394"/>
                <a:gd name="connsiteY2" fmla="*/ 240632 h 735646"/>
                <a:gd name="connsiteX3" fmla="*/ 165004 w 694394"/>
                <a:gd name="connsiteY3" fmla="*/ 158130 h 735646"/>
                <a:gd name="connsiteX4" fmla="*/ 165004 w 694394"/>
                <a:gd name="connsiteY4" fmla="*/ 158130 h 735646"/>
                <a:gd name="connsiteX5" fmla="*/ 247506 w 694394"/>
                <a:gd name="connsiteY5" fmla="*/ 89378 h 735646"/>
                <a:gd name="connsiteX6" fmla="*/ 295633 w 694394"/>
                <a:gd name="connsiteY6" fmla="*/ 0 h 735646"/>
                <a:gd name="connsiteX7" fmla="*/ 398761 w 694394"/>
                <a:gd name="connsiteY7" fmla="*/ 55002 h 735646"/>
                <a:gd name="connsiteX8" fmla="*/ 474388 w 694394"/>
                <a:gd name="connsiteY8" fmla="*/ 13751 h 735646"/>
                <a:gd name="connsiteX9" fmla="*/ 598141 w 694394"/>
                <a:gd name="connsiteY9" fmla="*/ 467513 h 735646"/>
                <a:gd name="connsiteX10" fmla="*/ 694394 w 694394"/>
                <a:gd name="connsiteY10" fmla="*/ 735646 h 735646"/>
                <a:gd name="connsiteX11" fmla="*/ 0 w 694394"/>
                <a:gd name="connsiteY11" fmla="*/ 728770 h 735646"/>
                <a:gd name="connsiteX0" fmla="*/ 0 w 694394"/>
                <a:gd name="connsiteY0" fmla="*/ 728770 h 735646"/>
                <a:gd name="connsiteX1" fmla="*/ 89377 w 694394"/>
                <a:gd name="connsiteY1" fmla="*/ 240632 h 735646"/>
                <a:gd name="connsiteX2" fmla="*/ 158129 w 694394"/>
                <a:gd name="connsiteY2" fmla="*/ 240632 h 735646"/>
                <a:gd name="connsiteX3" fmla="*/ 165004 w 694394"/>
                <a:gd name="connsiteY3" fmla="*/ 158130 h 735646"/>
                <a:gd name="connsiteX4" fmla="*/ 165004 w 694394"/>
                <a:gd name="connsiteY4" fmla="*/ 158130 h 735646"/>
                <a:gd name="connsiteX5" fmla="*/ 247506 w 694394"/>
                <a:gd name="connsiteY5" fmla="*/ 89378 h 735646"/>
                <a:gd name="connsiteX6" fmla="*/ 295633 w 694394"/>
                <a:gd name="connsiteY6" fmla="*/ 0 h 735646"/>
                <a:gd name="connsiteX7" fmla="*/ 398761 w 694394"/>
                <a:gd name="connsiteY7" fmla="*/ 55002 h 735646"/>
                <a:gd name="connsiteX8" fmla="*/ 515640 w 694394"/>
                <a:gd name="connsiteY8" fmla="*/ 165005 h 735646"/>
                <a:gd name="connsiteX9" fmla="*/ 598141 w 694394"/>
                <a:gd name="connsiteY9" fmla="*/ 467513 h 735646"/>
                <a:gd name="connsiteX10" fmla="*/ 694394 w 694394"/>
                <a:gd name="connsiteY10" fmla="*/ 735646 h 735646"/>
                <a:gd name="connsiteX11" fmla="*/ 0 w 694394"/>
                <a:gd name="connsiteY11" fmla="*/ 728770 h 735646"/>
                <a:gd name="connsiteX0" fmla="*/ 0 w 694394"/>
                <a:gd name="connsiteY0" fmla="*/ 735645 h 735646"/>
                <a:gd name="connsiteX1" fmla="*/ 89377 w 694394"/>
                <a:gd name="connsiteY1" fmla="*/ 240632 h 735646"/>
                <a:gd name="connsiteX2" fmla="*/ 158129 w 694394"/>
                <a:gd name="connsiteY2" fmla="*/ 240632 h 735646"/>
                <a:gd name="connsiteX3" fmla="*/ 165004 w 694394"/>
                <a:gd name="connsiteY3" fmla="*/ 158130 h 735646"/>
                <a:gd name="connsiteX4" fmla="*/ 165004 w 694394"/>
                <a:gd name="connsiteY4" fmla="*/ 158130 h 735646"/>
                <a:gd name="connsiteX5" fmla="*/ 247506 w 694394"/>
                <a:gd name="connsiteY5" fmla="*/ 89378 h 735646"/>
                <a:gd name="connsiteX6" fmla="*/ 295633 w 694394"/>
                <a:gd name="connsiteY6" fmla="*/ 0 h 735646"/>
                <a:gd name="connsiteX7" fmla="*/ 398761 w 694394"/>
                <a:gd name="connsiteY7" fmla="*/ 55002 h 735646"/>
                <a:gd name="connsiteX8" fmla="*/ 515640 w 694394"/>
                <a:gd name="connsiteY8" fmla="*/ 165005 h 735646"/>
                <a:gd name="connsiteX9" fmla="*/ 598141 w 694394"/>
                <a:gd name="connsiteY9" fmla="*/ 467513 h 735646"/>
                <a:gd name="connsiteX10" fmla="*/ 694394 w 694394"/>
                <a:gd name="connsiteY10" fmla="*/ 735646 h 735646"/>
                <a:gd name="connsiteX11" fmla="*/ 0 w 694394"/>
                <a:gd name="connsiteY11" fmla="*/ 735645 h 735646"/>
                <a:gd name="connsiteX0" fmla="*/ 0 w 694394"/>
                <a:gd name="connsiteY0" fmla="*/ 735645 h 735646"/>
                <a:gd name="connsiteX1" fmla="*/ 89377 w 694394"/>
                <a:gd name="connsiteY1" fmla="*/ 240632 h 735646"/>
                <a:gd name="connsiteX2" fmla="*/ 137503 w 694394"/>
                <a:gd name="connsiteY2" fmla="*/ 130629 h 735646"/>
                <a:gd name="connsiteX3" fmla="*/ 165004 w 694394"/>
                <a:gd name="connsiteY3" fmla="*/ 158130 h 735646"/>
                <a:gd name="connsiteX4" fmla="*/ 165004 w 694394"/>
                <a:gd name="connsiteY4" fmla="*/ 158130 h 735646"/>
                <a:gd name="connsiteX5" fmla="*/ 247506 w 694394"/>
                <a:gd name="connsiteY5" fmla="*/ 89378 h 735646"/>
                <a:gd name="connsiteX6" fmla="*/ 295633 w 694394"/>
                <a:gd name="connsiteY6" fmla="*/ 0 h 735646"/>
                <a:gd name="connsiteX7" fmla="*/ 398761 w 694394"/>
                <a:gd name="connsiteY7" fmla="*/ 55002 h 735646"/>
                <a:gd name="connsiteX8" fmla="*/ 515640 w 694394"/>
                <a:gd name="connsiteY8" fmla="*/ 165005 h 735646"/>
                <a:gd name="connsiteX9" fmla="*/ 598141 w 694394"/>
                <a:gd name="connsiteY9" fmla="*/ 467513 h 735646"/>
                <a:gd name="connsiteX10" fmla="*/ 694394 w 694394"/>
                <a:gd name="connsiteY10" fmla="*/ 735646 h 735646"/>
                <a:gd name="connsiteX11" fmla="*/ 0 w 694394"/>
                <a:gd name="connsiteY11" fmla="*/ 735645 h 735646"/>
                <a:gd name="connsiteX0" fmla="*/ 0 w 694394"/>
                <a:gd name="connsiteY0" fmla="*/ 735645 h 735646"/>
                <a:gd name="connsiteX1" fmla="*/ 89377 w 694394"/>
                <a:gd name="connsiteY1" fmla="*/ 240632 h 735646"/>
                <a:gd name="connsiteX2" fmla="*/ 137503 w 694394"/>
                <a:gd name="connsiteY2" fmla="*/ 130629 h 735646"/>
                <a:gd name="connsiteX3" fmla="*/ 165004 w 694394"/>
                <a:gd name="connsiteY3" fmla="*/ 158130 h 735646"/>
                <a:gd name="connsiteX4" fmla="*/ 171879 w 694394"/>
                <a:gd name="connsiteY4" fmla="*/ 103129 h 735646"/>
                <a:gd name="connsiteX5" fmla="*/ 247506 w 694394"/>
                <a:gd name="connsiteY5" fmla="*/ 89378 h 735646"/>
                <a:gd name="connsiteX6" fmla="*/ 295633 w 694394"/>
                <a:gd name="connsiteY6" fmla="*/ 0 h 735646"/>
                <a:gd name="connsiteX7" fmla="*/ 398761 w 694394"/>
                <a:gd name="connsiteY7" fmla="*/ 55002 h 735646"/>
                <a:gd name="connsiteX8" fmla="*/ 515640 w 694394"/>
                <a:gd name="connsiteY8" fmla="*/ 165005 h 735646"/>
                <a:gd name="connsiteX9" fmla="*/ 598141 w 694394"/>
                <a:gd name="connsiteY9" fmla="*/ 467513 h 735646"/>
                <a:gd name="connsiteX10" fmla="*/ 694394 w 694394"/>
                <a:gd name="connsiteY10" fmla="*/ 735646 h 735646"/>
                <a:gd name="connsiteX11" fmla="*/ 0 w 694394"/>
                <a:gd name="connsiteY11" fmla="*/ 735645 h 735646"/>
                <a:gd name="connsiteX0" fmla="*/ 0 w 694394"/>
                <a:gd name="connsiteY0" fmla="*/ 735645 h 735646"/>
                <a:gd name="connsiteX1" fmla="*/ 89377 w 694394"/>
                <a:gd name="connsiteY1" fmla="*/ 240632 h 735646"/>
                <a:gd name="connsiteX2" fmla="*/ 137503 w 694394"/>
                <a:gd name="connsiteY2" fmla="*/ 130629 h 735646"/>
                <a:gd name="connsiteX3" fmla="*/ 165004 w 694394"/>
                <a:gd name="connsiteY3" fmla="*/ 158130 h 735646"/>
                <a:gd name="connsiteX4" fmla="*/ 192505 w 694394"/>
                <a:gd name="connsiteY4" fmla="*/ 34377 h 735646"/>
                <a:gd name="connsiteX5" fmla="*/ 247506 w 694394"/>
                <a:gd name="connsiteY5" fmla="*/ 89378 h 735646"/>
                <a:gd name="connsiteX6" fmla="*/ 295633 w 694394"/>
                <a:gd name="connsiteY6" fmla="*/ 0 h 735646"/>
                <a:gd name="connsiteX7" fmla="*/ 398761 w 694394"/>
                <a:gd name="connsiteY7" fmla="*/ 55002 h 735646"/>
                <a:gd name="connsiteX8" fmla="*/ 515640 w 694394"/>
                <a:gd name="connsiteY8" fmla="*/ 165005 h 735646"/>
                <a:gd name="connsiteX9" fmla="*/ 598141 w 694394"/>
                <a:gd name="connsiteY9" fmla="*/ 467513 h 735646"/>
                <a:gd name="connsiteX10" fmla="*/ 694394 w 694394"/>
                <a:gd name="connsiteY10" fmla="*/ 735646 h 735646"/>
                <a:gd name="connsiteX11" fmla="*/ 0 w 694394"/>
                <a:gd name="connsiteY11" fmla="*/ 735645 h 735646"/>
                <a:gd name="connsiteX0" fmla="*/ 0 w 694394"/>
                <a:gd name="connsiteY0" fmla="*/ 735645 h 735646"/>
                <a:gd name="connsiteX1" fmla="*/ 89377 w 694394"/>
                <a:gd name="connsiteY1" fmla="*/ 240632 h 735646"/>
                <a:gd name="connsiteX2" fmla="*/ 137503 w 694394"/>
                <a:gd name="connsiteY2" fmla="*/ 130629 h 735646"/>
                <a:gd name="connsiteX3" fmla="*/ 171879 w 694394"/>
                <a:gd name="connsiteY3" fmla="*/ 82502 h 735646"/>
                <a:gd name="connsiteX4" fmla="*/ 192505 w 694394"/>
                <a:gd name="connsiteY4" fmla="*/ 34377 h 735646"/>
                <a:gd name="connsiteX5" fmla="*/ 247506 w 694394"/>
                <a:gd name="connsiteY5" fmla="*/ 89378 h 735646"/>
                <a:gd name="connsiteX6" fmla="*/ 295633 w 694394"/>
                <a:gd name="connsiteY6" fmla="*/ 0 h 735646"/>
                <a:gd name="connsiteX7" fmla="*/ 398761 w 694394"/>
                <a:gd name="connsiteY7" fmla="*/ 55002 h 735646"/>
                <a:gd name="connsiteX8" fmla="*/ 515640 w 694394"/>
                <a:gd name="connsiteY8" fmla="*/ 165005 h 735646"/>
                <a:gd name="connsiteX9" fmla="*/ 598141 w 694394"/>
                <a:gd name="connsiteY9" fmla="*/ 467513 h 735646"/>
                <a:gd name="connsiteX10" fmla="*/ 694394 w 694394"/>
                <a:gd name="connsiteY10" fmla="*/ 735646 h 735646"/>
                <a:gd name="connsiteX11" fmla="*/ 0 w 694394"/>
                <a:gd name="connsiteY11" fmla="*/ 735645 h 735646"/>
                <a:gd name="connsiteX0" fmla="*/ 0 w 694394"/>
                <a:gd name="connsiteY0" fmla="*/ 701297 h 701298"/>
                <a:gd name="connsiteX1" fmla="*/ 89377 w 694394"/>
                <a:gd name="connsiteY1" fmla="*/ 206284 h 701298"/>
                <a:gd name="connsiteX2" fmla="*/ 137503 w 694394"/>
                <a:gd name="connsiteY2" fmla="*/ 96281 h 701298"/>
                <a:gd name="connsiteX3" fmla="*/ 171879 w 694394"/>
                <a:gd name="connsiteY3" fmla="*/ 48154 h 701298"/>
                <a:gd name="connsiteX4" fmla="*/ 192505 w 694394"/>
                <a:gd name="connsiteY4" fmla="*/ 29 h 701298"/>
                <a:gd name="connsiteX5" fmla="*/ 247506 w 694394"/>
                <a:gd name="connsiteY5" fmla="*/ 55030 h 701298"/>
                <a:gd name="connsiteX6" fmla="*/ 330009 w 694394"/>
                <a:gd name="connsiteY6" fmla="*/ 28 h 701298"/>
                <a:gd name="connsiteX7" fmla="*/ 398761 w 694394"/>
                <a:gd name="connsiteY7" fmla="*/ 20654 h 701298"/>
                <a:gd name="connsiteX8" fmla="*/ 515640 w 694394"/>
                <a:gd name="connsiteY8" fmla="*/ 130657 h 701298"/>
                <a:gd name="connsiteX9" fmla="*/ 598141 w 694394"/>
                <a:gd name="connsiteY9" fmla="*/ 433165 h 701298"/>
                <a:gd name="connsiteX10" fmla="*/ 694394 w 694394"/>
                <a:gd name="connsiteY10" fmla="*/ 701298 h 701298"/>
                <a:gd name="connsiteX11" fmla="*/ 0 w 694394"/>
                <a:gd name="connsiteY11" fmla="*/ 701297 h 701298"/>
                <a:gd name="connsiteX0" fmla="*/ 0 w 694394"/>
                <a:gd name="connsiteY0" fmla="*/ 701297 h 701298"/>
                <a:gd name="connsiteX1" fmla="*/ 89377 w 694394"/>
                <a:gd name="connsiteY1" fmla="*/ 206284 h 701298"/>
                <a:gd name="connsiteX2" fmla="*/ 137503 w 694394"/>
                <a:gd name="connsiteY2" fmla="*/ 96281 h 701298"/>
                <a:gd name="connsiteX3" fmla="*/ 171879 w 694394"/>
                <a:gd name="connsiteY3" fmla="*/ 48154 h 701298"/>
                <a:gd name="connsiteX4" fmla="*/ 192505 w 694394"/>
                <a:gd name="connsiteY4" fmla="*/ 29 h 701298"/>
                <a:gd name="connsiteX5" fmla="*/ 247506 w 694394"/>
                <a:gd name="connsiteY5" fmla="*/ 55030 h 701298"/>
                <a:gd name="connsiteX6" fmla="*/ 330009 w 694394"/>
                <a:gd name="connsiteY6" fmla="*/ 28 h 701298"/>
                <a:gd name="connsiteX7" fmla="*/ 398761 w 694394"/>
                <a:gd name="connsiteY7" fmla="*/ 20654 h 701298"/>
                <a:gd name="connsiteX8" fmla="*/ 542278 w 694394"/>
                <a:gd name="connsiteY8" fmla="*/ 130657 h 701298"/>
                <a:gd name="connsiteX9" fmla="*/ 598141 w 694394"/>
                <a:gd name="connsiteY9" fmla="*/ 433165 h 701298"/>
                <a:gd name="connsiteX10" fmla="*/ 694394 w 694394"/>
                <a:gd name="connsiteY10" fmla="*/ 701298 h 701298"/>
                <a:gd name="connsiteX11" fmla="*/ 0 w 694394"/>
                <a:gd name="connsiteY11" fmla="*/ 701297 h 701298"/>
                <a:gd name="connsiteX0" fmla="*/ 0 w 694394"/>
                <a:gd name="connsiteY0" fmla="*/ 701297 h 701298"/>
                <a:gd name="connsiteX1" fmla="*/ 89377 w 694394"/>
                <a:gd name="connsiteY1" fmla="*/ 206284 h 701298"/>
                <a:gd name="connsiteX2" fmla="*/ 137503 w 694394"/>
                <a:gd name="connsiteY2" fmla="*/ 96281 h 701298"/>
                <a:gd name="connsiteX3" fmla="*/ 171879 w 694394"/>
                <a:gd name="connsiteY3" fmla="*/ 48154 h 701298"/>
                <a:gd name="connsiteX4" fmla="*/ 192505 w 694394"/>
                <a:gd name="connsiteY4" fmla="*/ 29 h 701298"/>
                <a:gd name="connsiteX5" fmla="*/ 247506 w 694394"/>
                <a:gd name="connsiteY5" fmla="*/ 55030 h 701298"/>
                <a:gd name="connsiteX6" fmla="*/ 330009 w 694394"/>
                <a:gd name="connsiteY6" fmla="*/ 28 h 701298"/>
                <a:gd name="connsiteX7" fmla="*/ 398761 w 694394"/>
                <a:gd name="connsiteY7" fmla="*/ 20654 h 701298"/>
                <a:gd name="connsiteX8" fmla="*/ 542278 w 694394"/>
                <a:gd name="connsiteY8" fmla="*/ 130657 h 701298"/>
                <a:gd name="connsiteX9" fmla="*/ 624779 w 694394"/>
                <a:gd name="connsiteY9" fmla="*/ 440040 h 701298"/>
                <a:gd name="connsiteX10" fmla="*/ 694394 w 694394"/>
                <a:gd name="connsiteY10" fmla="*/ 701298 h 701298"/>
                <a:gd name="connsiteX11" fmla="*/ 0 w 694394"/>
                <a:gd name="connsiteY11" fmla="*/ 701297 h 701298"/>
                <a:gd name="connsiteX0" fmla="*/ 0 w 694394"/>
                <a:gd name="connsiteY0" fmla="*/ 701297 h 701298"/>
                <a:gd name="connsiteX1" fmla="*/ 89377 w 694394"/>
                <a:gd name="connsiteY1" fmla="*/ 206284 h 701298"/>
                <a:gd name="connsiteX2" fmla="*/ 137503 w 694394"/>
                <a:gd name="connsiteY2" fmla="*/ 96281 h 701298"/>
                <a:gd name="connsiteX3" fmla="*/ 171879 w 694394"/>
                <a:gd name="connsiteY3" fmla="*/ 48154 h 701298"/>
                <a:gd name="connsiteX4" fmla="*/ 192505 w 694394"/>
                <a:gd name="connsiteY4" fmla="*/ 29 h 701298"/>
                <a:gd name="connsiteX5" fmla="*/ 247506 w 694394"/>
                <a:gd name="connsiteY5" fmla="*/ 55030 h 701298"/>
                <a:gd name="connsiteX6" fmla="*/ 330009 w 694394"/>
                <a:gd name="connsiteY6" fmla="*/ 28 h 701298"/>
                <a:gd name="connsiteX7" fmla="*/ 398761 w 694394"/>
                <a:gd name="connsiteY7" fmla="*/ 20654 h 701298"/>
                <a:gd name="connsiteX8" fmla="*/ 563588 w 694394"/>
                <a:gd name="connsiteY8" fmla="*/ 137532 h 701298"/>
                <a:gd name="connsiteX9" fmla="*/ 624779 w 694394"/>
                <a:gd name="connsiteY9" fmla="*/ 440040 h 701298"/>
                <a:gd name="connsiteX10" fmla="*/ 694394 w 694394"/>
                <a:gd name="connsiteY10" fmla="*/ 701298 h 701298"/>
                <a:gd name="connsiteX11" fmla="*/ 0 w 694394"/>
                <a:gd name="connsiteY11" fmla="*/ 701297 h 701298"/>
                <a:gd name="connsiteX0" fmla="*/ 0 w 694394"/>
                <a:gd name="connsiteY0" fmla="*/ 701297 h 701298"/>
                <a:gd name="connsiteX1" fmla="*/ 78722 w 694394"/>
                <a:gd name="connsiteY1" fmla="*/ 206284 h 701298"/>
                <a:gd name="connsiteX2" fmla="*/ 137503 w 694394"/>
                <a:gd name="connsiteY2" fmla="*/ 96281 h 701298"/>
                <a:gd name="connsiteX3" fmla="*/ 171879 w 694394"/>
                <a:gd name="connsiteY3" fmla="*/ 48154 h 701298"/>
                <a:gd name="connsiteX4" fmla="*/ 192505 w 694394"/>
                <a:gd name="connsiteY4" fmla="*/ 29 h 701298"/>
                <a:gd name="connsiteX5" fmla="*/ 247506 w 694394"/>
                <a:gd name="connsiteY5" fmla="*/ 55030 h 701298"/>
                <a:gd name="connsiteX6" fmla="*/ 330009 w 694394"/>
                <a:gd name="connsiteY6" fmla="*/ 28 h 701298"/>
                <a:gd name="connsiteX7" fmla="*/ 398761 w 694394"/>
                <a:gd name="connsiteY7" fmla="*/ 20654 h 701298"/>
                <a:gd name="connsiteX8" fmla="*/ 563588 w 694394"/>
                <a:gd name="connsiteY8" fmla="*/ 137532 h 701298"/>
                <a:gd name="connsiteX9" fmla="*/ 624779 w 694394"/>
                <a:gd name="connsiteY9" fmla="*/ 440040 h 701298"/>
                <a:gd name="connsiteX10" fmla="*/ 694394 w 694394"/>
                <a:gd name="connsiteY10" fmla="*/ 701298 h 701298"/>
                <a:gd name="connsiteX11" fmla="*/ 0 w 694394"/>
                <a:gd name="connsiteY11" fmla="*/ 701297 h 701298"/>
                <a:gd name="connsiteX0" fmla="*/ 0 w 752997"/>
                <a:gd name="connsiteY0" fmla="*/ 701297 h 701298"/>
                <a:gd name="connsiteX1" fmla="*/ 137325 w 752997"/>
                <a:gd name="connsiteY1" fmla="*/ 206284 h 701298"/>
                <a:gd name="connsiteX2" fmla="*/ 196106 w 752997"/>
                <a:gd name="connsiteY2" fmla="*/ 96281 h 701298"/>
                <a:gd name="connsiteX3" fmla="*/ 230482 w 752997"/>
                <a:gd name="connsiteY3" fmla="*/ 48154 h 701298"/>
                <a:gd name="connsiteX4" fmla="*/ 251108 w 752997"/>
                <a:gd name="connsiteY4" fmla="*/ 29 h 701298"/>
                <a:gd name="connsiteX5" fmla="*/ 306109 w 752997"/>
                <a:gd name="connsiteY5" fmla="*/ 55030 h 701298"/>
                <a:gd name="connsiteX6" fmla="*/ 388612 w 752997"/>
                <a:gd name="connsiteY6" fmla="*/ 28 h 701298"/>
                <a:gd name="connsiteX7" fmla="*/ 457364 w 752997"/>
                <a:gd name="connsiteY7" fmla="*/ 20654 h 701298"/>
                <a:gd name="connsiteX8" fmla="*/ 622191 w 752997"/>
                <a:gd name="connsiteY8" fmla="*/ 137532 h 701298"/>
                <a:gd name="connsiteX9" fmla="*/ 683382 w 752997"/>
                <a:gd name="connsiteY9" fmla="*/ 440040 h 701298"/>
                <a:gd name="connsiteX10" fmla="*/ 752997 w 752997"/>
                <a:gd name="connsiteY10" fmla="*/ 701298 h 701298"/>
                <a:gd name="connsiteX11" fmla="*/ 0 w 752997"/>
                <a:gd name="connsiteY11" fmla="*/ 701297 h 701298"/>
                <a:gd name="connsiteX0" fmla="*/ 0 w 752997"/>
                <a:gd name="connsiteY0" fmla="*/ 701297 h 701298"/>
                <a:gd name="connsiteX1" fmla="*/ 41429 w 752997"/>
                <a:gd name="connsiteY1" fmla="*/ 220035 h 701298"/>
                <a:gd name="connsiteX2" fmla="*/ 196106 w 752997"/>
                <a:gd name="connsiteY2" fmla="*/ 96281 h 701298"/>
                <a:gd name="connsiteX3" fmla="*/ 230482 w 752997"/>
                <a:gd name="connsiteY3" fmla="*/ 48154 h 701298"/>
                <a:gd name="connsiteX4" fmla="*/ 251108 w 752997"/>
                <a:gd name="connsiteY4" fmla="*/ 29 h 701298"/>
                <a:gd name="connsiteX5" fmla="*/ 306109 w 752997"/>
                <a:gd name="connsiteY5" fmla="*/ 55030 h 701298"/>
                <a:gd name="connsiteX6" fmla="*/ 388612 w 752997"/>
                <a:gd name="connsiteY6" fmla="*/ 28 h 701298"/>
                <a:gd name="connsiteX7" fmla="*/ 457364 w 752997"/>
                <a:gd name="connsiteY7" fmla="*/ 20654 h 701298"/>
                <a:gd name="connsiteX8" fmla="*/ 622191 w 752997"/>
                <a:gd name="connsiteY8" fmla="*/ 137532 h 701298"/>
                <a:gd name="connsiteX9" fmla="*/ 683382 w 752997"/>
                <a:gd name="connsiteY9" fmla="*/ 440040 h 701298"/>
                <a:gd name="connsiteX10" fmla="*/ 752997 w 752997"/>
                <a:gd name="connsiteY10" fmla="*/ 701298 h 701298"/>
                <a:gd name="connsiteX11" fmla="*/ 0 w 752997"/>
                <a:gd name="connsiteY11" fmla="*/ 701297 h 701298"/>
                <a:gd name="connsiteX0" fmla="*/ 38484 w 791481"/>
                <a:gd name="connsiteY0" fmla="*/ 701297 h 701298"/>
                <a:gd name="connsiteX1" fmla="*/ 0 w 791481"/>
                <a:gd name="connsiteY1" fmla="*/ 247536 h 701298"/>
                <a:gd name="connsiteX2" fmla="*/ 234590 w 791481"/>
                <a:gd name="connsiteY2" fmla="*/ 96281 h 701298"/>
                <a:gd name="connsiteX3" fmla="*/ 268966 w 791481"/>
                <a:gd name="connsiteY3" fmla="*/ 48154 h 701298"/>
                <a:gd name="connsiteX4" fmla="*/ 289592 w 791481"/>
                <a:gd name="connsiteY4" fmla="*/ 29 h 701298"/>
                <a:gd name="connsiteX5" fmla="*/ 344593 w 791481"/>
                <a:gd name="connsiteY5" fmla="*/ 55030 h 701298"/>
                <a:gd name="connsiteX6" fmla="*/ 427096 w 791481"/>
                <a:gd name="connsiteY6" fmla="*/ 28 h 701298"/>
                <a:gd name="connsiteX7" fmla="*/ 495848 w 791481"/>
                <a:gd name="connsiteY7" fmla="*/ 20654 h 701298"/>
                <a:gd name="connsiteX8" fmla="*/ 660675 w 791481"/>
                <a:gd name="connsiteY8" fmla="*/ 137532 h 701298"/>
                <a:gd name="connsiteX9" fmla="*/ 721866 w 791481"/>
                <a:gd name="connsiteY9" fmla="*/ 440040 h 701298"/>
                <a:gd name="connsiteX10" fmla="*/ 791481 w 791481"/>
                <a:gd name="connsiteY10" fmla="*/ 701298 h 701298"/>
                <a:gd name="connsiteX11" fmla="*/ 38484 w 791481"/>
                <a:gd name="connsiteY11" fmla="*/ 701297 h 701298"/>
                <a:gd name="connsiteX0" fmla="*/ 0 w 870204"/>
                <a:gd name="connsiteY0" fmla="*/ 694422 h 701298"/>
                <a:gd name="connsiteX1" fmla="*/ 78723 w 870204"/>
                <a:gd name="connsiteY1" fmla="*/ 247536 h 701298"/>
                <a:gd name="connsiteX2" fmla="*/ 313313 w 870204"/>
                <a:gd name="connsiteY2" fmla="*/ 96281 h 701298"/>
                <a:gd name="connsiteX3" fmla="*/ 347689 w 870204"/>
                <a:gd name="connsiteY3" fmla="*/ 48154 h 701298"/>
                <a:gd name="connsiteX4" fmla="*/ 368315 w 870204"/>
                <a:gd name="connsiteY4" fmla="*/ 29 h 701298"/>
                <a:gd name="connsiteX5" fmla="*/ 423316 w 870204"/>
                <a:gd name="connsiteY5" fmla="*/ 55030 h 701298"/>
                <a:gd name="connsiteX6" fmla="*/ 505819 w 870204"/>
                <a:gd name="connsiteY6" fmla="*/ 28 h 701298"/>
                <a:gd name="connsiteX7" fmla="*/ 574571 w 870204"/>
                <a:gd name="connsiteY7" fmla="*/ 20654 h 701298"/>
                <a:gd name="connsiteX8" fmla="*/ 739398 w 870204"/>
                <a:gd name="connsiteY8" fmla="*/ 137532 h 701298"/>
                <a:gd name="connsiteX9" fmla="*/ 800589 w 870204"/>
                <a:gd name="connsiteY9" fmla="*/ 440040 h 701298"/>
                <a:gd name="connsiteX10" fmla="*/ 870204 w 870204"/>
                <a:gd name="connsiteY10" fmla="*/ 701298 h 701298"/>
                <a:gd name="connsiteX11" fmla="*/ 0 w 870204"/>
                <a:gd name="connsiteY11" fmla="*/ 694422 h 701298"/>
                <a:gd name="connsiteX0" fmla="*/ 0 w 870204"/>
                <a:gd name="connsiteY0" fmla="*/ 694422 h 701298"/>
                <a:gd name="connsiteX1" fmla="*/ 78723 w 870204"/>
                <a:gd name="connsiteY1" fmla="*/ 247536 h 701298"/>
                <a:gd name="connsiteX2" fmla="*/ 188146 w 870204"/>
                <a:gd name="connsiteY2" fmla="*/ 82618 h 701298"/>
                <a:gd name="connsiteX3" fmla="*/ 313313 w 870204"/>
                <a:gd name="connsiteY3" fmla="*/ 96281 h 701298"/>
                <a:gd name="connsiteX4" fmla="*/ 347689 w 870204"/>
                <a:gd name="connsiteY4" fmla="*/ 48154 h 701298"/>
                <a:gd name="connsiteX5" fmla="*/ 368315 w 870204"/>
                <a:gd name="connsiteY5" fmla="*/ 29 h 701298"/>
                <a:gd name="connsiteX6" fmla="*/ 423316 w 870204"/>
                <a:gd name="connsiteY6" fmla="*/ 55030 h 701298"/>
                <a:gd name="connsiteX7" fmla="*/ 505819 w 870204"/>
                <a:gd name="connsiteY7" fmla="*/ 28 h 701298"/>
                <a:gd name="connsiteX8" fmla="*/ 574571 w 870204"/>
                <a:gd name="connsiteY8" fmla="*/ 20654 h 701298"/>
                <a:gd name="connsiteX9" fmla="*/ 739398 w 870204"/>
                <a:gd name="connsiteY9" fmla="*/ 137532 h 701298"/>
                <a:gd name="connsiteX10" fmla="*/ 800589 w 870204"/>
                <a:gd name="connsiteY10" fmla="*/ 440040 h 701298"/>
                <a:gd name="connsiteX11" fmla="*/ 870204 w 870204"/>
                <a:gd name="connsiteY11" fmla="*/ 701298 h 701298"/>
                <a:gd name="connsiteX12" fmla="*/ 0 w 870204"/>
                <a:gd name="connsiteY12" fmla="*/ 694422 h 701298"/>
                <a:gd name="connsiteX0" fmla="*/ 0 w 907140"/>
                <a:gd name="connsiteY0" fmla="*/ 694422 h 701298"/>
                <a:gd name="connsiteX1" fmla="*/ 78723 w 907140"/>
                <a:gd name="connsiteY1" fmla="*/ 247536 h 701298"/>
                <a:gd name="connsiteX2" fmla="*/ 188146 w 907140"/>
                <a:gd name="connsiteY2" fmla="*/ 82618 h 701298"/>
                <a:gd name="connsiteX3" fmla="*/ 313313 w 907140"/>
                <a:gd name="connsiteY3" fmla="*/ 96281 h 701298"/>
                <a:gd name="connsiteX4" fmla="*/ 347689 w 907140"/>
                <a:gd name="connsiteY4" fmla="*/ 48154 h 701298"/>
                <a:gd name="connsiteX5" fmla="*/ 368315 w 907140"/>
                <a:gd name="connsiteY5" fmla="*/ 29 h 701298"/>
                <a:gd name="connsiteX6" fmla="*/ 423316 w 907140"/>
                <a:gd name="connsiteY6" fmla="*/ 55030 h 701298"/>
                <a:gd name="connsiteX7" fmla="*/ 505819 w 907140"/>
                <a:gd name="connsiteY7" fmla="*/ 28 h 701298"/>
                <a:gd name="connsiteX8" fmla="*/ 574571 w 907140"/>
                <a:gd name="connsiteY8" fmla="*/ 20654 h 701298"/>
                <a:gd name="connsiteX9" fmla="*/ 739398 w 907140"/>
                <a:gd name="connsiteY9" fmla="*/ 137532 h 701298"/>
                <a:gd name="connsiteX10" fmla="*/ 907140 w 907140"/>
                <a:gd name="connsiteY10" fmla="*/ 199408 h 701298"/>
                <a:gd name="connsiteX11" fmla="*/ 870204 w 907140"/>
                <a:gd name="connsiteY11" fmla="*/ 701298 h 701298"/>
                <a:gd name="connsiteX12" fmla="*/ 0 w 907140"/>
                <a:gd name="connsiteY12" fmla="*/ 694422 h 701298"/>
                <a:gd name="connsiteX0" fmla="*/ 0 w 976755"/>
                <a:gd name="connsiteY0" fmla="*/ 694422 h 701298"/>
                <a:gd name="connsiteX1" fmla="*/ 78723 w 976755"/>
                <a:gd name="connsiteY1" fmla="*/ 247536 h 701298"/>
                <a:gd name="connsiteX2" fmla="*/ 188146 w 976755"/>
                <a:gd name="connsiteY2" fmla="*/ 82618 h 701298"/>
                <a:gd name="connsiteX3" fmla="*/ 313313 w 976755"/>
                <a:gd name="connsiteY3" fmla="*/ 96281 h 701298"/>
                <a:gd name="connsiteX4" fmla="*/ 347689 w 976755"/>
                <a:gd name="connsiteY4" fmla="*/ 48154 h 701298"/>
                <a:gd name="connsiteX5" fmla="*/ 368315 w 976755"/>
                <a:gd name="connsiteY5" fmla="*/ 29 h 701298"/>
                <a:gd name="connsiteX6" fmla="*/ 423316 w 976755"/>
                <a:gd name="connsiteY6" fmla="*/ 55030 h 701298"/>
                <a:gd name="connsiteX7" fmla="*/ 505819 w 976755"/>
                <a:gd name="connsiteY7" fmla="*/ 28 h 701298"/>
                <a:gd name="connsiteX8" fmla="*/ 574571 w 976755"/>
                <a:gd name="connsiteY8" fmla="*/ 20654 h 701298"/>
                <a:gd name="connsiteX9" fmla="*/ 739398 w 976755"/>
                <a:gd name="connsiteY9" fmla="*/ 137532 h 701298"/>
                <a:gd name="connsiteX10" fmla="*/ 907140 w 976755"/>
                <a:gd name="connsiteY10" fmla="*/ 199408 h 701298"/>
                <a:gd name="connsiteX11" fmla="*/ 976755 w 976755"/>
                <a:gd name="connsiteY11" fmla="*/ 701298 h 701298"/>
                <a:gd name="connsiteX12" fmla="*/ 0 w 976755"/>
                <a:gd name="connsiteY12" fmla="*/ 694422 h 701298"/>
                <a:gd name="connsiteX0" fmla="*/ 0 w 976755"/>
                <a:gd name="connsiteY0" fmla="*/ 694422 h 701298"/>
                <a:gd name="connsiteX1" fmla="*/ 78723 w 976755"/>
                <a:gd name="connsiteY1" fmla="*/ 247536 h 701298"/>
                <a:gd name="connsiteX2" fmla="*/ 188146 w 976755"/>
                <a:gd name="connsiteY2" fmla="*/ 82618 h 701298"/>
                <a:gd name="connsiteX3" fmla="*/ 313313 w 976755"/>
                <a:gd name="connsiteY3" fmla="*/ 96281 h 701298"/>
                <a:gd name="connsiteX4" fmla="*/ 347689 w 976755"/>
                <a:gd name="connsiteY4" fmla="*/ 48154 h 701298"/>
                <a:gd name="connsiteX5" fmla="*/ 368315 w 976755"/>
                <a:gd name="connsiteY5" fmla="*/ 29 h 701298"/>
                <a:gd name="connsiteX6" fmla="*/ 423316 w 976755"/>
                <a:gd name="connsiteY6" fmla="*/ 55030 h 701298"/>
                <a:gd name="connsiteX7" fmla="*/ 505819 w 976755"/>
                <a:gd name="connsiteY7" fmla="*/ 28 h 701298"/>
                <a:gd name="connsiteX8" fmla="*/ 574571 w 976755"/>
                <a:gd name="connsiteY8" fmla="*/ 20654 h 701298"/>
                <a:gd name="connsiteX9" fmla="*/ 739398 w 976755"/>
                <a:gd name="connsiteY9" fmla="*/ 137532 h 701298"/>
                <a:gd name="connsiteX10" fmla="*/ 923123 w 976755"/>
                <a:gd name="connsiteY10" fmla="*/ 206283 h 701298"/>
                <a:gd name="connsiteX11" fmla="*/ 976755 w 976755"/>
                <a:gd name="connsiteY11" fmla="*/ 701298 h 701298"/>
                <a:gd name="connsiteX12" fmla="*/ 0 w 976755"/>
                <a:gd name="connsiteY12" fmla="*/ 694422 h 701298"/>
                <a:gd name="connsiteX0" fmla="*/ 0 w 976755"/>
                <a:gd name="connsiteY0" fmla="*/ 694422 h 701298"/>
                <a:gd name="connsiteX1" fmla="*/ 78723 w 976755"/>
                <a:gd name="connsiteY1" fmla="*/ 247536 h 701298"/>
                <a:gd name="connsiteX2" fmla="*/ 188146 w 976755"/>
                <a:gd name="connsiteY2" fmla="*/ 82618 h 701298"/>
                <a:gd name="connsiteX3" fmla="*/ 313313 w 976755"/>
                <a:gd name="connsiteY3" fmla="*/ 96281 h 701298"/>
                <a:gd name="connsiteX4" fmla="*/ 347689 w 976755"/>
                <a:gd name="connsiteY4" fmla="*/ 48154 h 701298"/>
                <a:gd name="connsiteX5" fmla="*/ 368315 w 976755"/>
                <a:gd name="connsiteY5" fmla="*/ 29 h 701298"/>
                <a:gd name="connsiteX6" fmla="*/ 423316 w 976755"/>
                <a:gd name="connsiteY6" fmla="*/ 55030 h 701298"/>
                <a:gd name="connsiteX7" fmla="*/ 505819 w 976755"/>
                <a:gd name="connsiteY7" fmla="*/ 28 h 701298"/>
                <a:gd name="connsiteX8" fmla="*/ 638501 w 976755"/>
                <a:gd name="connsiteY8" fmla="*/ 41279 h 701298"/>
                <a:gd name="connsiteX9" fmla="*/ 739398 w 976755"/>
                <a:gd name="connsiteY9" fmla="*/ 137532 h 701298"/>
                <a:gd name="connsiteX10" fmla="*/ 923123 w 976755"/>
                <a:gd name="connsiteY10" fmla="*/ 206283 h 701298"/>
                <a:gd name="connsiteX11" fmla="*/ 976755 w 976755"/>
                <a:gd name="connsiteY11" fmla="*/ 701298 h 701298"/>
                <a:gd name="connsiteX12" fmla="*/ 0 w 976755"/>
                <a:gd name="connsiteY12" fmla="*/ 694422 h 701298"/>
                <a:gd name="connsiteX0" fmla="*/ 0 w 976755"/>
                <a:gd name="connsiteY0" fmla="*/ 694422 h 701298"/>
                <a:gd name="connsiteX1" fmla="*/ 78723 w 976755"/>
                <a:gd name="connsiteY1" fmla="*/ 247536 h 701298"/>
                <a:gd name="connsiteX2" fmla="*/ 188146 w 976755"/>
                <a:gd name="connsiteY2" fmla="*/ 82618 h 701298"/>
                <a:gd name="connsiteX3" fmla="*/ 313313 w 976755"/>
                <a:gd name="connsiteY3" fmla="*/ 96281 h 701298"/>
                <a:gd name="connsiteX4" fmla="*/ 347689 w 976755"/>
                <a:gd name="connsiteY4" fmla="*/ 48154 h 701298"/>
                <a:gd name="connsiteX5" fmla="*/ 368315 w 976755"/>
                <a:gd name="connsiteY5" fmla="*/ 29 h 701298"/>
                <a:gd name="connsiteX6" fmla="*/ 423316 w 976755"/>
                <a:gd name="connsiteY6" fmla="*/ 55030 h 701298"/>
                <a:gd name="connsiteX7" fmla="*/ 505819 w 976755"/>
                <a:gd name="connsiteY7" fmla="*/ 28 h 701298"/>
                <a:gd name="connsiteX8" fmla="*/ 638501 w 976755"/>
                <a:gd name="connsiteY8" fmla="*/ 41279 h 701298"/>
                <a:gd name="connsiteX9" fmla="*/ 739398 w 976755"/>
                <a:gd name="connsiteY9" fmla="*/ 137532 h 701298"/>
                <a:gd name="connsiteX10" fmla="*/ 923123 w 976755"/>
                <a:gd name="connsiteY10" fmla="*/ 185658 h 701298"/>
                <a:gd name="connsiteX11" fmla="*/ 976755 w 976755"/>
                <a:gd name="connsiteY11" fmla="*/ 701298 h 701298"/>
                <a:gd name="connsiteX12" fmla="*/ 0 w 976755"/>
                <a:gd name="connsiteY12" fmla="*/ 694422 h 701298"/>
                <a:gd name="connsiteX0" fmla="*/ 0 w 976755"/>
                <a:gd name="connsiteY0" fmla="*/ 694422 h 701298"/>
                <a:gd name="connsiteX1" fmla="*/ 41431 w 976755"/>
                <a:gd name="connsiteY1" fmla="*/ 240661 h 701298"/>
                <a:gd name="connsiteX2" fmla="*/ 188146 w 976755"/>
                <a:gd name="connsiteY2" fmla="*/ 82618 h 701298"/>
                <a:gd name="connsiteX3" fmla="*/ 313313 w 976755"/>
                <a:gd name="connsiteY3" fmla="*/ 96281 h 701298"/>
                <a:gd name="connsiteX4" fmla="*/ 347689 w 976755"/>
                <a:gd name="connsiteY4" fmla="*/ 48154 h 701298"/>
                <a:gd name="connsiteX5" fmla="*/ 368315 w 976755"/>
                <a:gd name="connsiteY5" fmla="*/ 29 h 701298"/>
                <a:gd name="connsiteX6" fmla="*/ 423316 w 976755"/>
                <a:gd name="connsiteY6" fmla="*/ 55030 h 701298"/>
                <a:gd name="connsiteX7" fmla="*/ 505819 w 976755"/>
                <a:gd name="connsiteY7" fmla="*/ 28 h 701298"/>
                <a:gd name="connsiteX8" fmla="*/ 638501 w 976755"/>
                <a:gd name="connsiteY8" fmla="*/ 41279 h 701298"/>
                <a:gd name="connsiteX9" fmla="*/ 739398 w 976755"/>
                <a:gd name="connsiteY9" fmla="*/ 137532 h 701298"/>
                <a:gd name="connsiteX10" fmla="*/ 923123 w 976755"/>
                <a:gd name="connsiteY10" fmla="*/ 185658 h 701298"/>
                <a:gd name="connsiteX11" fmla="*/ 976755 w 976755"/>
                <a:gd name="connsiteY11" fmla="*/ 701298 h 701298"/>
                <a:gd name="connsiteX12" fmla="*/ 0 w 976755"/>
                <a:gd name="connsiteY12" fmla="*/ 694422 h 701298"/>
                <a:gd name="connsiteX0" fmla="*/ 0 w 976755"/>
                <a:gd name="connsiteY0" fmla="*/ 694422 h 701298"/>
                <a:gd name="connsiteX1" fmla="*/ 62742 w 976755"/>
                <a:gd name="connsiteY1" fmla="*/ 275037 h 701298"/>
                <a:gd name="connsiteX2" fmla="*/ 188146 w 976755"/>
                <a:gd name="connsiteY2" fmla="*/ 82618 h 701298"/>
                <a:gd name="connsiteX3" fmla="*/ 313313 w 976755"/>
                <a:gd name="connsiteY3" fmla="*/ 96281 h 701298"/>
                <a:gd name="connsiteX4" fmla="*/ 347689 w 976755"/>
                <a:gd name="connsiteY4" fmla="*/ 48154 h 701298"/>
                <a:gd name="connsiteX5" fmla="*/ 368315 w 976755"/>
                <a:gd name="connsiteY5" fmla="*/ 29 h 701298"/>
                <a:gd name="connsiteX6" fmla="*/ 423316 w 976755"/>
                <a:gd name="connsiteY6" fmla="*/ 55030 h 701298"/>
                <a:gd name="connsiteX7" fmla="*/ 505819 w 976755"/>
                <a:gd name="connsiteY7" fmla="*/ 28 h 701298"/>
                <a:gd name="connsiteX8" fmla="*/ 638501 w 976755"/>
                <a:gd name="connsiteY8" fmla="*/ 41279 h 701298"/>
                <a:gd name="connsiteX9" fmla="*/ 739398 w 976755"/>
                <a:gd name="connsiteY9" fmla="*/ 137532 h 701298"/>
                <a:gd name="connsiteX10" fmla="*/ 923123 w 976755"/>
                <a:gd name="connsiteY10" fmla="*/ 185658 h 701298"/>
                <a:gd name="connsiteX11" fmla="*/ 976755 w 976755"/>
                <a:gd name="connsiteY11" fmla="*/ 701298 h 701298"/>
                <a:gd name="connsiteX12" fmla="*/ 0 w 976755"/>
                <a:gd name="connsiteY12" fmla="*/ 694422 h 701298"/>
                <a:gd name="connsiteX0" fmla="*/ 0 w 976755"/>
                <a:gd name="connsiteY0" fmla="*/ 694422 h 701298"/>
                <a:gd name="connsiteX1" fmla="*/ 62742 w 976755"/>
                <a:gd name="connsiteY1" fmla="*/ 275037 h 701298"/>
                <a:gd name="connsiteX2" fmla="*/ 188146 w 976755"/>
                <a:gd name="connsiteY2" fmla="*/ 82618 h 701298"/>
                <a:gd name="connsiteX3" fmla="*/ 313313 w 976755"/>
                <a:gd name="connsiteY3" fmla="*/ 96281 h 701298"/>
                <a:gd name="connsiteX4" fmla="*/ 347689 w 976755"/>
                <a:gd name="connsiteY4" fmla="*/ 48154 h 701298"/>
                <a:gd name="connsiteX5" fmla="*/ 368315 w 976755"/>
                <a:gd name="connsiteY5" fmla="*/ 29 h 701298"/>
                <a:gd name="connsiteX6" fmla="*/ 423316 w 976755"/>
                <a:gd name="connsiteY6" fmla="*/ 55030 h 701298"/>
                <a:gd name="connsiteX7" fmla="*/ 505819 w 976755"/>
                <a:gd name="connsiteY7" fmla="*/ 28 h 701298"/>
                <a:gd name="connsiteX8" fmla="*/ 638501 w 976755"/>
                <a:gd name="connsiteY8" fmla="*/ 41279 h 701298"/>
                <a:gd name="connsiteX9" fmla="*/ 739398 w 976755"/>
                <a:gd name="connsiteY9" fmla="*/ 137532 h 701298"/>
                <a:gd name="connsiteX10" fmla="*/ 885830 w 976755"/>
                <a:gd name="connsiteY10" fmla="*/ 247535 h 701298"/>
                <a:gd name="connsiteX11" fmla="*/ 976755 w 976755"/>
                <a:gd name="connsiteY11" fmla="*/ 701298 h 701298"/>
                <a:gd name="connsiteX12" fmla="*/ 0 w 976755"/>
                <a:gd name="connsiteY12" fmla="*/ 694422 h 701298"/>
                <a:gd name="connsiteX0" fmla="*/ 0 w 976755"/>
                <a:gd name="connsiteY0" fmla="*/ 694422 h 701298"/>
                <a:gd name="connsiteX1" fmla="*/ 62742 w 976755"/>
                <a:gd name="connsiteY1" fmla="*/ 275037 h 701298"/>
                <a:gd name="connsiteX2" fmla="*/ 188146 w 976755"/>
                <a:gd name="connsiteY2" fmla="*/ 82618 h 701298"/>
                <a:gd name="connsiteX3" fmla="*/ 313313 w 976755"/>
                <a:gd name="connsiteY3" fmla="*/ 96281 h 701298"/>
                <a:gd name="connsiteX4" fmla="*/ 347689 w 976755"/>
                <a:gd name="connsiteY4" fmla="*/ 48154 h 701298"/>
                <a:gd name="connsiteX5" fmla="*/ 368315 w 976755"/>
                <a:gd name="connsiteY5" fmla="*/ 29 h 701298"/>
                <a:gd name="connsiteX6" fmla="*/ 423316 w 976755"/>
                <a:gd name="connsiteY6" fmla="*/ 55030 h 701298"/>
                <a:gd name="connsiteX7" fmla="*/ 505819 w 976755"/>
                <a:gd name="connsiteY7" fmla="*/ 28 h 701298"/>
                <a:gd name="connsiteX8" fmla="*/ 638501 w 976755"/>
                <a:gd name="connsiteY8" fmla="*/ 41279 h 701298"/>
                <a:gd name="connsiteX9" fmla="*/ 782019 w 976755"/>
                <a:gd name="connsiteY9" fmla="*/ 110031 h 701298"/>
                <a:gd name="connsiteX10" fmla="*/ 885830 w 976755"/>
                <a:gd name="connsiteY10" fmla="*/ 247535 h 701298"/>
                <a:gd name="connsiteX11" fmla="*/ 976755 w 976755"/>
                <a:gd name="connsiteY11" fmla="*/ 701298 h 701298"/>
                <a:gd name="connsiteX12" fmla="*/ 0 w 976755"/>
                <a:gd name="connsiteY12" fmla="*/ 694422 h 70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76755" h="701298">
                  <a:moveTo>
                    <a:pt x="0" y="694422"/>
                  </a:moveTo>
                  <a:lnTo>
                    <a:pt x="62742" y="275037"/>
                  </a:lnTo>
                  <a:cubicBezTo>
                    <a:pt x="97441" y="249857"/>
                    <a:pt x="153447" y="107798"/>
                    <a:pt x="188146" y="82618"/>
                  </a:cubicBezTo>
                  <a:lnTo>
                    <a:pt x="313313" y="96281"/>
                  </a:lnTo>
                  <a:cubicBezTo>
                    <a:pt x="320947" y="27571"/>
                    <a:pt x="338522" y="64196"/>
                    <a:pt x="347689" y="48154"/>
                  </a:cubicBezTo>
                  <a:cubicBezTo>
                    <a:pt x="356856" y="32112"/>
                    <a:pt x="355711" y="-1117"/>
                    <a:pt x="368315" y="29"/>
                  </a:cubicBezTo>
                  <a:cubicBezTo>
                    <a:pt x="380919" y="1175"/>
                    <a:pt x="404982" y="36696"/>
                    <a:pt x="423316" y="55030"/>
                  </a:cubicBezTo>
                  <a:lnTo>
                    <a:pt x="505819" y="28"/>
                  </a:lnTo>
                  <a:lnTo>
                    <a:pt x="638501" y="41279"/>
                  </a:lnTo>
                  <a:lnTo>
                    <a:pt x="782019" y="110031"/>
                  </a:lnTo>
                  <a:lnTo>
                    <a:pt x="885830" y="247535"/>
                  </a:lnTo>
                  <a:lnTo>
                    <a:pt x="976755" y="701298"/>
                  </a:lnTo>
                  <a:lnTo>
                    <a:pt x="0" y="694422"/>
                  </a:lnTo>
                  <a:close/>
                </a:path>
              </a:pathLst>
            </a:custGeom>
            <a:solidFill>
              <a:srgbClr val="0245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Calibri"/>
                <a:ea typeface="+mn-ea"/>
                <a:cs typeface="+mn-cs"/>
              </a:endParaRPr>
            </a:p>
          </p:txBody>
        </p:sp>
        <p:sp>
          <p:nvSpPr>
            <p:cNvPr id="51" name="Freeform 50"/>
            <p:cNvSpPr/>
            <p:nvPr/>
          </p:nvSpPr>
          <p:spPr>
            <a:xfrm>
              <a:off x="8480196" y="2642422"/>
              <a:ext cx="3380141" cy="2132261"/>
            </a:xfrm>
            <a:custGeom>
              <a:avLst/>
              <a:gdLst>
                <a:gd name="connsiteX0" fmla="*/ 2459498 w 3353272"/>
                <a:gd name="connsiteY0" fmla="*/ 0 h 756270"/>
                <a:gd name="connsiteX1" fmla="*/ 2542000 w 3353272"/>
                <a:gd name="connsiteY1" fmla="*/ 137504 h 756270"/>
                <a:gd name="connsiteX2" fmla="*/ 2762006 w 3353272"/>
                <a:gd name="connsiteY2" fmla="*/ 55001 h 756270"/>
                <a:gd name="connsiteX3" fmla="*/ 2844509 w 3353272"/>
                <a:gd name="connsiteY3" fmla="*/ 144379 h 756270"/>
                <a:gd name="connsiteX4" fmla="*/ 2968262 w 3353272"/>
                <a:gd name="connsiteY4" fmla="*/ 171880 h 756270"/>
                <a:gd name="connsiteX5" fmla="*/ 3085140 w 3353272"/>
                <a:gd name="connsiteY5" fmla="*/ 302508 h 756270"/>
                <a:gd name="connsiteX6" fmla="*/ 3160767 w 3353272"/>
                <a:gd name="connsiteY6" fmla="*/ 433137 h 756270"/>
                <a:gd name="connsiteX7" fmla="*/ 3250145 w 3353272"/>
                <a:gd name="connsiteY7" fmla="*/ 474388 h 756270"/>
                <a:gd name="connsiteX8" fmla="*/ 3284521 w 3353272"/>
                <a:gd name="connsiteY8" fmla="*/ 598141 h 756270"/>
                <a:gd name="connsiteX9" fmla="*/ 3291396 w 3353272"/>
                <a:gd name="connsiteY9" fmla="*/ 687519 h 756270"/>
                <a:gd name="connsiteX10" fmla="*/ 3353272 w 3353272"/>
                <a:gd name="connsiteY10" fmla="*/ 756270 h 756270"/>
                <a:gd name="connsiteX11" fmla="*/ 1981626 w 3353272"/>
                <a:gd name="connsiteY11" fmla="*/ 743208 h 756270"/>
                <a:gd name="connsiteX12" fmla="*/ 1253732 w 3353272"/>
                <a:gd name="connsiteY12" fmla="*/ 743208 h 756270"/>
                <a:gd name="connsiteX13" fmla="*/ 1253732 w 3353272"/>
                <a:gd name="connsiteY13" fmla="*/ 742911 h 756270"/>
                <a:gd name="connsiteX14" fmla="*/ 0 w 3353272"/>
                <a:gd name="connsiteY14" fmla="*/ 741591 h 756270"/>
                <a:gd name="connsiteX15" fmla="*/ 137503 w 3353272"/>
                <a:gd name="connsiteY15" fmla="*/ 562836 h 756270"/>
                <a:gd name="connsiteX16" fmla="*/ 137503 w 3353272"/>
                <a:gd name="connsiteY16" fmla="*/ 507835 h 756270"/>
                <a:gd name="connsiteX17" fmla="*/ 165004 w 3353272"/>
                <a:gd name="connsiteY17" fmla="*/ 439083 h 756270"/>
                <a:gd name="connsiteX18" fmla="*/ 213130 w 3353272"/>
                <a:gd name="connsiteY18" fmla="*/ 329080 h 756270"/>
                <a:gd name="connsiteX19" fmla="*/ 275007 w 3353272"/>
                <a:gd name="connsiteY19" fmla="*/ 219077 h 756270"/>
                <a:gd name="connsiteX20" fmla="*/ 350634 w 3353272"/>
                <a:gd name="connsiteY20" fmla="*/ 177826 h 756270"/>
                <a:gd name="connsiteX21" fmla="*/ 364385 w 3353272"/>
                <a:gd name="connsiteY21" fmla="*/ 136575 h 756270"/>
                <a:gd name="connsiteX22" fmla="*/ 460637 w 3353272"/>
                <a:gd name="connsiteY22" fmla="*/ 60948 h 756270"/>
                <a:gd name="connsiteX23" fmla="*/ 515639 w 3353272"/>
                <a:gd name="connsiteY23" fmla="*/ 109074 h 756270"/>
                <a:gd name="connsiteX24" fmla="*/ 591266 w 3353272"/>
                <a:gd name="connsiteY24" fmla="*/ 60948 h 756270"/>
                <a:gd name="connsiteX25" fmla="*/ 639392 w 3353272"/>
                <a:gd name="connsiteY25" fmla="*/ 40322 h 756270"/>
                <a:gd name="connsiteX26" fmla="*/ 687518 w 3353272"/>
                <a:gd name="connsiteY26" fmla="*/ 40322 h 756270"/>
                <a:gd name="connsiteX27" fmla="*/ 721894 w 3353272"/>
                <a:gd name="connsiteY27" fmla="*/ 102199 h 756270"/>
                <a:gd name="connsiteX28" fmla="*/ 921275 w 3353272"/>
                <a:gd name="connsiteY28" fmla="*/ 60948 h 756270"/>
                <a:gd name="connsiteX29" fmla="*/ 941900 w 3353272"/>
                <a:gd name="connsiteY29" fmla="*/ 191576 h 756270"/>
                <a:gd name="connsiteX30" fmla="*/ 976276 w 3353272"/>
                <a:gd name="connsiteY30" fmla="*/ 205326 h 756270"/>
                <a:gd name="connsiteX31" fmla="*/ 1141281 w 3353272"/>
                <a:gd name="connsiteY31" fmla="*/ 198451 h 756270"/>
                <a:gd name="connsiteX32" fmla="*/ 1251285 w 3353272"/>
                <a:gd name="connsiteY32" fmla="*/ 136574 h 756270"/>
                <a:gd name="connsiteX33" fmla="*/ 1265034 w 3353272"/>
                <a:gd name="connsiteY33" fmla="*/ 212202 h 756270"/>
                <a:gd name="connsiteX34" fmla="*/ 1278785 w 3353272"/>
                <a:gd name="connsiteY34" fmla="*/ 335955 h 756270"/>
                <a:gd name="connsiteX35" fmla="*/ 1285660 w 3353272"/>
                <a:gd name="connsiteY35" fmla="*/ 425333 h 756270"/>
                <a:gd name="connsiteX36" fmla="*/ 1388788 w 3353272"/>
                <a:gd name="connsiteY36" fmla="*/ 466584 h 756270"/>
                <a:gd name="connsiteX37" fmla="*/ 1440194 w 3353272"/>
                <a:gd name="connsiteY37" fmla="*/ 590842 h 756270"/>
                <a:gd name="connsiteX38" fmla="*/ 1969583 w 3353272"/>
                <a:gd name="connsiteY38" fmla="*/ 590842 h 756270"/>
                <a:gd name="connsiteX39" fmla="*/ 2053862 w 3353272"/>
                <a:gd name="connsiteY39" fmla="*/ 378136 h 756270"/>
                <a:gd name="connsiteX40" fmla="*/ 2143239 w 3353272"/>
                <a:gd name="connsiteY40" fmla="*/ 467513 h 756270"/>
                <a:gd name="connsiteX41" fmla="*/ 2225742 w 3353272"/>
                <a:gd name="connsiteY41" fmla="*/ 240631 h 756270"/>
                <a:gd name="connsiteX0" fmla="*/ 2459498 w 3353272"/>
                <a:gd name="connsiteY0" fmla="*/ 0 h 756270"/>
                <a:gd name="connsiteX1" fmla="*/ 2542000 w 3353272"/>
                <a:gd name="connsiteY1" fmla="*/ 137504 h 756270"/>
                <a:gd name="connsiteX2" fmla="*/ 2762006 w 3353272"/>
                <a:gd name="connsiteY2" fmla="*/ 55001 h 756270"/>
                <a:gd name="connsiteX3" fmla="*/ 2844509 w 3353272"/>
                <a:gd name="connsiteY3" fmla="*/ 144379 h 756270"/>
                <a:gd name="connsiteX4" fmla="*/ 2968262 w 3353272"/>
                <a:gd name="connsiteY4" fmla="*/ 171880 h 756270"/>
                <a:gd name="connsiteX5" fmla="*/ 3085140 w 3353272"/>
                <a:gd name="connsiteY5" fmla="*/ 302508 h 756270"/>
                <a:gd name="connsiteX6" fmla="*/ 3160767 w 3353272"/>
                <a:gd name="connsiteY6" fmla="*/ 433137 h 756270"/>
                <a:gd name="connsiteX7" fmla="*/ 3250145 w 3353272"/>
                <a:gd name="connsiteY7" fmla="*/ 474388 h 756270"/>
                <a:gd name="connsiteX8" fmla="*/ 3284521 w 3353272"/>
                <a:gd name="connsiteY8" fmla="*/ 598141 h 756270"/>
                <a:gd name="connsiteX9" fmla="*/ 3291396 w 3353272"/>
                <a:gd name="connsiteY9" fmla="*/ 687519 h 756270"/>
                <a:gd name="connsiteX10" fmla="*/ 3353272 w 3353272"/>
                <a:gd name="connsiteY10" fmla="*/ 756270 h 756270"/>
                <a:gd name="connsiteX11" fmla="*/ 1981626 w 3353272"/>
                <a:gd name="connsiteY11" fmla="*/ 743208 h 756270"/>
                <a:gd name="connsiteX12" fmla="*/ 1253732 w 3353272"/>
                <a:gd name="connsiteY12" fmla="*/ 743208 h 756270"/>
                <a:gd name="connsiteX13" fmla="*/ 1253732 w 3353272"/>
                <a:gd name="connsiteY13" fmla="*/ 742911 h 756270"/>
                <a:gd name="connsiteX14" fmla="*/ 0 w 3353272"/>
                <a:gd name="connsiteY14" fmla="*/ 741591 h 756270"/>
                <a:gd name="connsiteX15" fmla="*/ 137503 w 3353272"/>
                <a:gd name="connsiteY15" fmla="*/ 562836 h 756270"/>
                <a:gd name="connsiteX16" fmla="*/ 137503 w 3353272"/>
                <a:gd name="connsiteY16" fmla="*/ 507835 h 756270"/>
                <a:gd name="connsiteX17" fmla="*/ 165004 w 3353272"/>
                <a:gd name="connsiteY17" fmla="*/ 439083 h 756270"/>
                <a:gd name="connsiteX18" fmla="*/ 213130 w 3353272"/>
                <a:gd name="connsiteY18" fmla="*/ 329080 h 756270"/>
                <a:gd name="connsiteX19" fmla="*/ 275007 w 3353272"/>
                <a:gd name="connsiteY19" fmla="*/ 219077 h 756270"/>
                <a:gd name="connsiteX20" fmla="*/ 350634 w 3353272"/>
                <a:gd name="connsiteY20" fmla="*/ 177826 h 756270"/>
                <a:gd name="connsiteX21" fmla="*/ 364385 w 3353272"/>
                <a:gd name="connsiteY21" fmla="*/ 136575 h 756270"/>
                <a:gd name="connsiteX22" fmla="*/ 460637 w 3353272"/>
                <a:gd name="connsiteY22" fmla="*/ 60948 h 756270"/>
                <a:gd name="connsiteX23" fmla="*/ 515639 w 3353272"/>
                <a:gd name="connsiteY23" fmla="*/ 109074 h 756270"/>
                <a:gd name="connsiteX24" fmla="*/ 591266 w 3353272"/>
                <a:gd name="connsiteY24" fmla="*/ 60948 h 756270"/>
                <a:gd name="connsiteX25" fmla="*/ 639392 w 3353272"/>
                <a:gd name="connsiteY25" fmla="*/ 40322 h 756270"/>
                <a:gd name="connsiteX26" fmla="*/ 687518 w 3353272"/>
                <a:gd name="connsiteY26" fmla="*/ 40322 h 756270"/>
                <a:gd name="connsiteX27" fmla="*/ 721894 w 3353272"/>
                <a:gd name="connsiteY27" fmla="*/ 102199 h 756270"/>
                <a:gd name="connsiteX28" fmla="*/ 921275 w 3353272"/>
                <a:gd name="connsiteY28" fmla="*/ 60948 h 756270"/>
                <a:gd name="connsiteX29" fmla="*/ 941900 w 3353272"/>
                <a:gd name="connsiteY29" fmla="*/ 191576 h 756270"/>
                <a:gd name="connsiteX30" fmla="*/ 976276 w 3353272"/>
                <a:gd name="connsiteY30" fmla="*/ 205326 h 756270"/>
                <a:gd name="connsiteX31" fmla="*/ 1141281 w 3353272"/>
                <a:gd name="connsiteY31" fmla="*/ 198451 h 756270"/>
                <a:gd name="connsiteX32" fmla="*/ 1251285 w 3353272"/>
                <a:gd name="connsiteY32" fmla="*/ 136574 h 756270"/>
                <a:gd name="connsiteX33" fmla="*/ 1265034 w 3353272"/>
                <a:gd name="connsiteY33" fmla="*/ 212202 h 756270"/>
                <a:gd name="connsiteX34" fmla="*/ 1278785 w 3353272"/>
                <a:gd name="connsiteY34" fmla="*/ 335955 h 756270"/>
                <a:gd name="connsiteX35" fmla="*/ 1285660 w 3353272"/>
                <a:gd name="connsiteY35" fmla="*/ 425333 h 756270"/>
                <a:gd name="connsiteX36" fmla="*/ 1388788 w 3353272"/>
                <a:gd name="connsiteY36" fmla="*/ 466584 h 756270"/>
                <a:gd name="connsiteX37" fmla="*/ 1440194 w 3353272"/>
                <a:gd name="connsiteY37" fmla="*/ 590842 h 756270"/>
                <a:gd name="connsiteX38" fmla="*/ 1969583 w 3353272"/>
                <a:gd name="connsiteY38" fmla="*/ 590842 h 756270"/>
                <a:gd name="connsiteX39" fmla="*/ 2053862 w 3353272"/>
                <a:gd name="connsiteY39" fmla="*/ 378136 h 756270"/>
                <a:gd name="connsiteX40" fmla="*/ 2150114 w 3353272"/>
                <a:gd name="connsiteY40" fmla="*/ 89378 h 756270"/>
                <a:gd name="connsiteX41" fmla="*/ 2225742 w 3353272"/>
                <a:gd name="connsiteY41" fmla="*/ 240631 h 756270"/>
                <a:gd name="connsiteX42" fmla="*/ 2459498 w 3353272"/>
                <a:gd name="connsiteY42" fmla="*/ 0 h 756270"/>
                <a:gd name="connsiteX0" fmla="*/ 2459498 w 3353272"/>
                <a:gd name="connsiteY0" fmla="*/ 0 h 756270"/>
                <a:gd name="connsiteX1" fmla="*/ 2542000 w 3353272"/>
                <a:gd name="connsiteY1" fmla="*/ 137504 h 756270"/>
                <a:gd name="connsiteX2" fmla="*/ 2762006 w 3353272"/>
                <a:gd name="connsiteY2" fmla="*/ 55001 h 756270"/>
                <a:gd name="connsiteX3" fmla="*/ 2844509 w 3353272"/>
                <a:gd name="connsiteY3" fmla="*/ 144379 h 756270"/>
                <a:gd name="connsiteX4" fmla="*/ 2968262 w 3353272"/>
                <a:gd name="connsiteY4" fmla="*/ 171880 h 756270"/>
                <a:gd name="connsiteX5" fmla="*/ 3085140 w 3353272"/>
                <a:gd name="connsiteY5" fmla="*/ 302508 h 756270"/>
                <a:gd name="connsiteX6" fmla="*/ 3160767 w 3353272"/>
                <a:gd name="connsiteY6" fmla="*/ 433137 h 756270"/>
                <a:gd name="connsiteX7" fmla="*/ 3250145 w 3353272"/>
                <a:gd name="connsiteY7" fmla="*/ 474388 h 756270"/>
                <a:gd name="connsiteX8" fmla="*/ 3284521 w 3353272"/>
                <a:gd name="connsiteY8" fmla="*/ 598141 h 756270"/>
                <a:gd name="connsiteX9" fmla="*/ 3291396 w 3353272"/>
                <a:gd name="connsiteY9" fmla="*/ 687519 h 756270"/>
                <a:gd name="connsiteX10" fmla="*/ 3353272 w 3353272"/>
                <a:gd name="connsiteY10" fmla="*/ 756270 h 756270"/>
                <a:gd name="connsiteX11" fmla="*/ 1981626 w 3353272"/>
                <a:gd name="connsiteY11" fmla="*/ 743208 h 756270"/>
                <a:gd name="connsiteX12" fmla="*/ 1253732 w 3353272"/>
                <a:gd name="connsiteY12" fmla="*/ 743208 h 756270"/>
                <a:gd name="connsiteX13" fmla="*/ 1253732 w 3353272"/>
                <a:gd name="connsiteY13" fmla="*/ 742911 h 756270"/>
                <a:gd name="connsiteX14" fmla="*/ 0 w 3353272"/>
                <a:gd name="connsiteY14" fmla="*/ 741591 h 756270"/>
                <a:gd name="connsiteX15" fmla="*/ 137503 w 3353272"/>
                <a:gd name="connsiteY15" fmla="*/ 562836 h 756270"/>
                <a:gd name="connsiteX16" fmla="*/ 137503 w 3353272"/>
                <a:gd name="connsiteY16" fmla="*/ 507835 h 756270"/>
                <a:gd name="connsiteX17" fmla="*/ 165004 w 3353272"/>
                <a:gd name="connsiteY17" fmla="*/ 439083 h 756270"/>
                <a:gd name="connsiteX18" fmla="*/ 213130 w 3353272"/>
                <a:gd name="connsiteY18" fmla="*/ 329080 h 756270"/>
                <a:gd name="connsiteX19" fmla="*/ 275007 w 3353272"/>
                <a:gd name="connsiteY19" fmla="*/ 219077 h 756270"/>
                <a:gd name="connsiteX20" fmla="*/ 350634 w 3353272"/>
                <a:gd name="connsiteY20" fmla="*/ 177826 h 756270"/>
                <a:gd name="connsiteX21" fmla="*/ 364385 w 3353272"/>
                <a:gd name="connsiteY21" fmla="*/ 136575 h 756270"/>
                <a:gd name="connsiteX22" fmla="*/ 460637 w 3353272"/>
                <a:gd name="connsiteY22" fmla="*/ 60948 h 756270"/>
                <a:gd name="connsiteX23" fmla="*/ 515639 w 3353272"/>
                <a:gd name="connsiteY23" fmla="*/ 109074 h 756270"/>
                <a:gd name="connsiteX24" fmla="*/ 591266 w 3353272"/>
                <a:gd name="connsiteY24" fmla="*/ 60948 h 756270"/>
                <a:gd name="connsiteX25" fmla="*/ 639392 w 3353272"/>
                <a:gd name="connsiteY25" fmla="*/ 40322 h 756270"/>
                <a:gd name="connsiteX26" fmla="*/ 687518 w 3353272"/>
                <a:gd name="connsiteY26" fmla="*/ 40322 h 756270"/>
                <a:gd name="connsiteX27" fmla="*/ 721894 w 3353272"/>
                <a:gd name="connsiteY27" fmla="*/ 102199 h 756270"/>
                <a:gd name="connsiteX28" fmla="*/ 921275 w 3353272"/>
                <a:gd name="connsiteY28" fmla="*/ 60948 h 756270"/>
                <a:gd name="connsiteX29" fmla="*/ 941900 w 3353272"/>
                <a:gd name="connsiteY29" fmla="*/ 191576 h 756270"/>
                <a:gd name="connsiteX30" fmla="*/ 976276 w 3353272"/>
                <a:gd name="connsiteY30" fmla="*/ 205326 h 756270"/>
                <a:gd name="connsiteX31" fmla="*/ 1141281 w 3353272"/>
                <a:gd name="connsiteY31" fmla="*/ 198451 h 756270"/>
                <a:gd name="connsiteX32" fmla="*/ 1251285 w 3353272"/>
                <a:gd name="connsiteY32" fmla="*/ 136574 h 756270"/>
                <a:gd name="connsiteX33" fmla="*/ 1265034 w 3353272"/>
                <a:gd name="connsiteY33" fmla="*/ 212202 h 756270"/>
                <a:gd name="connsiteX34" fmla="*/ 1278785 w 3353272"/>
                <a:gd name="connsiteY34" fmla="*/ 335955 h 756270"/>
                <a:gd name="connsiteX35" fmla="*/ 1285660 w 3353272"/>
                <a:gd name="connsiteY35" fmla="*/ 425333 h 756270"/>
                <a:gd name="connsiteX36" fmla="*/ 1388788 w 3353272"/>
                <a:gd name="connsiteY36" fmla="*/ 466584 h 756270"/>
                <a:gd name="connsiteX37" fmla="*/ 1440194 w 3353272"/>
                <a:gd name="connsiteY37" fmla="*/ 590842 h 756270"/>
                <a:gd name="connsiteX38" fmla="*/ 1969583 w 3353272"/>
                <a:gd name="connsiteY38" fmla="*/ 590842 h 756270"/>
                <a:gd name="connsiteX39" fmla="*/ 2053862 w 3353272"/>
                <a:gd name="connsiteY39" fmla="*/ 378136 h 756270"/>
                <a:gd name="connsiteX40" fmla="*/ 2150114 w 3353272"/>
                <a:gd name="connsiteY40" fmla="*/ 89378 h 756270"/>
                <a:gd name="connsiteX41" fmla="*/ 2239493 w 3353272"/>
                <a:gd name="connsiteY41" fmla="*/ 151254 h 756270"/>
                <a:gd name="connsiteX42" fmla="*/ 2459498 w 3353272"/>
                <a:gd name="connsiteY42" fmla="*/ 0 h 756270"/>
                <a:gd name="connsiteX0" fmla="*/ 2459498 w 3353272"/>
                <a:gd name="connsiteY0" fmla="*/ 0 h 756270"/>
                <a:gd name="connsiteX1" fmla="*/ 2542000 w 3353272"/>
                <a:gd name="connsiteY1" fmla="*/ 137504 h 756270"/>
                <a:gd name="connsiteX2" fmla="*/ 2762006 w 3353272"/>
                <a:gd name="connsiteY2" fmla="*/ 55001 h 756270"/>
                <a:gd name="connsiteX3" fmla="*/ 2844509 w 3353272"/>
                <a:gd name="connsiteY3" fmla="*/ 144379 h 756270"/>
                <a:gd name="connsiteX4" fmla="*/ 2968262 w 3353272"/>
                <a:gd name="connsiteY4" fmla="*/ 171880 h 756270"/>
                <a:gd name="connsiteX5" fmla="*/ 3085140 w 3353272"/>
                <a:gd name="connsiteY5" fmla="*/ 302508 h 756270"/>
                <a:gd name="connsiteX6" fmla="*/ 3160767 w 3353272"/>
                <a:gd name="connsiteY6" fmla="*/ 433137 h 756270"/>
                <a:gd name="connsiteX7" fmla="*/ 3250145 w 3353272"/>
                <a:gd name="connsiteY7" fmla="*/ 474388 h 756270"/>
                <a:gd name="connsiteX8" fmla="*/ 3284521 w 3353272"/>
                <a:gd name="connsiteY8" fmla="*/ 598141 h 756270"/>
                <a:gd name="connsiteX9" fmla="*/ 3291396 w 3353272"/>
                <a:gd name="connsiteY9" fmla="*/ 687519 h 756270"/>
                <a:gd name="connsiteX10" fmla="*/ 3353272 w 3353272"/>
                <a:gd name="connsiteY10" fmla="*/ 756270 h 756270"/>
                <a:gd name="connsiteX11" fmla="*/ 1981626 w 3353272"/>
                <a:gd name="connsiteY11" fmla="*/ 743208 h 756270"/>
                <a:gd name="connsiteX12" fmla="*/ 1253732 w 3353272"/>
                <a:gd name="connsiteY12" fmla="*/ 743208 h 756270"/>
                <a:gd name="connsiteX13" fmla="*/ 1253732 w 3353272"/>
                <a:gd name="connsiteY13" fmla="*/ 742911 h 756270"/>
                <a:gd name="connsiteX14" fmla="*/ 0 w 3353272"/>
                <a:gd name="connsiteY14" fmla="*/ 741591 h 756270"/>
                <a:gd name="connsiteX15" fmla="*/ 137503 w 3353272"/>
                <a:gd name="connsiteY15" fmla="*/ 562836 h 756270"/>
                <a:gd name="connsiteX16" fmla="*/ 137503 w 3353272"/>
                <a:gd name="connsiteY16" fmla="*/ 507835 h 756270"/>
                <a:gd name="connsiteX17" fmla="*/ 165004 w 3353272"/>
                <a:gd name="connsiteY17" fmla="*/ 439083 h 756270"/>
                <a:gd name="connsiteX18" fmla="*/ 213130 w 3353272"/>
                <a:gd name="connsiteY18" fmla="*/ 329080 h 756270"/>
                <a:gd name="connsiteX19" fmla="*/ 275007 w 3353272"/>
                <a:gd name="connsiteY19" fmla="*/ 219077 h 756270"/>
                <a:gd name="connsiteX20" fmla="*/ 350634 w 3353272"/>
                <a:gd name="connsiteY20" fmla="*/ 177826 h 756270"/>
                <a:gd name="connsiteX21" fmla="*/ 364385 w 3353272"/>
                <a:gd name="connsiteY21" fmla="*/ 136575 h 756270"/>
                <a:gd name="connsiteX22" fmla="*/ 460637 w 3353272"/>
                <a:gd name="connsiteY22" fmla="*/ 60948 h 756270"/>
                <a:gd name="connsiteX23" fmla="*/ 515639 w 3353272"/>
                <a:gd name="connsiteY23" fmla="*/ 109074 h 756270"/>
                <a:gd name="connsiteX24" fmla="*/ 591266 w 3353272"/>
                <a:gd name="connsiteY24" fmla="*/ 60948 h 756270"/>
                <a:gd name="connsiteX25" fmla="*/ 639392 w 3353272"/>
                <a:gd name="connsiteY25" fmla="*/ 40322 h 756270"/>
                <a:gd name="connsiteX26" fmla="*/ 687518 w 3353272"/>
                <a:gd name="connsiteY26" fmla="*/ 40322 h 756270"/>
                <a:gd name="connsiteX27" fmla="*/ 721894 w 3353272"/>
                <a:gd name="connsiteY27" fmla="*/ 102199 h 756270"/>
                <a:gd name="connsiteX28" fmla="*/ 921275 w 3353272"/>
                <a:gd name="connsiteY28" fmla="*/ 60948 h 756270"/>
                <a:gd name="connsiteX29" fmla="*/ 941900 w 3353272"/>
                <a:gd name="connsiteY29" fmla="*/ 191576 h 756270"/>
                <a:gd name="connsiteX30" fmla="*/ 976276 w 3353272"/>
                <a:gd name="connsiteY30" fmla="*/ 205326 h 756270"/>
                <a:gd name="connsiteX31" fmla="*/ 1141281 w 3353272"/>
                <a:gd name="connsiteY31" fmla="*/ 198451 h 756270"/>
                <a:gd name="connsiteX32" fmla="*/ 1251285 w 3353272"/>
                <a:gd name="connsiteY32" fmla="*/ 136574 h 756270"/>
                <a:gd name="connsiteX33" fmla="*/ 1265034 w 3353272"/>
                <a:gd name="connsiteY33" fmla="*/ 212202 h 756270"/>
                <a:gd name="connsiteX34" fmla="*/ 1278785 w 3353272"/>
                <a:gd name="connsiteY34" fmla="*/ 335955 h 756270"/>
                <a:gd name="connsiteX35" fmla="*/ 1285660 w 3353272"/>
                <a:gd name="connsiteY35" fmla="*/ 425333 h 756270"/>
                <a:gd name="connsiteX36" fmla="*/ 1367568 w 3353272"/>
                <a:gd name="connsiteY36" fmla="*/ 500960 h 756270"/>
                <a:gd name="connsiteX37" fmla="*/ 1440194 w 3353272"/>
                <a:gd name="connsiteY37" fmla="*/ 590842 h 756270"/>
                <a:gd name="connsiteX38" fmla="*/ 1969583 w 3353272"/>
                <a:gd name="connsiteY38" fmla="*/ 590842 h 756270"/>
                <a:gd name="connsiteX39" fmla="*/ 2053862 w 3353272"/>
                <a:gd name="connsiteY39" fmla="*/ 378136 h 756270"/>
                <a:gd name="connsiteX40" fmla="*/ 2150114 w 3353272"/>
                <a:gd name="connsiteY40" fmla="*/ 89378 h 756270"/>
                <a:gd name="connsiteX41" fmla="*/ 2239493 w 3353272"/>
                <a:gd name="connsiteY41" fmla="*/ 151254 h 756270"/>
                <a:gd name="connsiteX42" fmla="*/ 2459498 w 3353272"/>
                <a:gd name="connsiteY42" fmla="*/ 0 h 756270"/>
                <a:gd name="connsiteX0" fmla="*/ 2459498 w 3353272"/>
                <a:gd name="connsiteY0" fmla="*/ 0 h 749395"/>
                <a:gd name="connsiteX1" fmla="*/ 2542000 w 3353272"/>
                <a:gd name="connsiteY1" fmla="*/ 137504 h 749395"/>
                <a:gd name="connsiteX2" fmla="*/ 2762006 w 3353272"/>
                <a:gd name="connsiteY2" fmla="*/ 55001 h 749395"/>
                <a:gd name="connsiteX3" fmla="*/ 2844509 w 3353272"/>
                <a:gd name="connsiteY3" fmla="*/ 144379 h 749395"/>
                <a:gd name="connsiteX4" fmla="*/ 2968262 w 3353272"/>
                <a:gd name="connsiteY4" fmla="*/ 171880 h 749395"/>
                <a:gd name="connsiteX5" fmla="*/ 3085140 w 3353272"/>
                <a:gd name="connsiteY5" fmla="*/ 302508 h 749395"/>
                <a:gd name="connsiteX6" fmla="*/ 3160767 w 3353272"/>
                <a:gd name="connsiteY6" fmla="*/ 433137 h 749395"/>
                <a:gd name="connsiteX7" fmla="*/ 3250145 w 3353272"/>
                <a:gd name="connsiteY7" fmla="*/ 474388 h 749395"/>
                <a:gd name="connsiteX8" fmla="*/ 3284521 w 3353272"/>
                <a:gd name="connsiteY8" fmla="*/ 598141 h 749395"/>
                <a:gd name="connsiteX9" fmla="*/ 3291396 w 3353272"/>
                <a:gd name="connsiteY9" fmla="*/ 687519 h 749395"/>
                <a:gd name="connsiteX10" fmla="*/ 3353272 w 3353272"/>
                <a:gd name="connsiteY10" fmla="*/ 749395 h 749395"/>
                <a:gd name="connsiteX11" fmla="*/ 1981626 w 3353272"/>
                <a:gd name="connsiteY11" fmla="*/ 743208 h 749395"/>
                <a:gd name="connsiteX12" fmla="*/ 1253732 w 3353272"/>
                <a:gd name="connsiteY12" fmla="*/ 743208 h 749395"/>
                <a:gd name="connsiteX13" fmla="*/ 1253732 w 3353272"/>
                <a:gd name="connsiteY13" fmla="*/ 742911 h 749395"/>
                <a:gd name="connsiteX14" fmla="*/ 0 w 3353272"/>
                <a:gd name="connsiteY14" fmla="*/ 741591 h 749395"/>
                <a:gd name="connsiteX15" fmla="*/ 137503 w 3353272"/>
                <a:gd name="connsiteY15" fmla="*/ 562836 h 749395"/>
                <a:gd name="connsiteX16" fmla="*/ 137503 w 3353272"/>
                <a:gd name="connsiteY16" fmla="*/ 507835 h 749395"/>
                <a:gd name="connsiteX17" fmla="*/ 165004 w 3353272"/>
                <a:gd name="connsiteY17" fmla="*/ 439083 h 749395"/>
                <a:gd name="connsiteX18" fmla="*/ 213130 w 3353272"/>
                <a:gd name="connsiteY18" fmla="*/ 329080 h 749395"/>
                <a:gd name="connsiteX19" fmla="*/ 275007 w 3353272"/>
                <a:gd name="connsiteY19" fmla="*/ 219077 h 749395"/>
                <a:gd name="connsiteX20" fmla="*/ 350634 w 3353272"/>
                <a:gd name="connsiteY20" fmla="*/ 177826 h 749395"/>
                <a:gd name="connsiteX21" fmla="*/ 364385 w 3353272"/>
                <a:gd name="connsiteY21" fmla="*/ 136575 h 749395"/>
                <a:gd name="connsiteX22" fmla="*/ 460637 w 3353272"/>
                <a:gd name="connsiteY22" fmla="*/ 60948 h 749395"/>
                <a:gd name="connsiteX23" fmla="*/ 515639 w 3353272"/>
                <a:gd name="connsiteY23" fmla="*/ 109074 h 749395"/>
                <a:gd name="connsiteX24" fmla="*/ 591266 w 3353272"/>
                <a:gd name="connsiteY24" fmla="*/ 60948 h 749395"/>
                <a:gd name="connsiteX25" fmla="*/ 639392 w 3353272"/>
                <a:gd name="connsiteY25" fmla="*/ 40322 h 749395"/>
                <a:gd name="connsiteX26" fmla="*/ 687518 w 3353272"/>
                <a:gd name="connsiteY26" fmla="*/ 40322 h 749395"/>
                <a:gd name="connsiteX27" fmla="*/ 721894 w 3353272"/>
                <a:gd name="connsiteY27" fmla="*/ 102199 h 749395"/>
                <a:gd name="connsiteX28" fmla="*/ 921275 w 3353272"/>
                <a:gd name="connsiteY28" fmla="*/ 60948 h 749395"/>
                <a:gd name="connsiteX29" fmla="*/ 941900 w 3353272"/>
                <a:gd name="connsiteY29" fmla="*/ 191576 h 749395"/>
                <a:gd name="connsiteX30" fmla="*/ 976276 w 3353272"/>
                <a:gd name="connsiteY30" fmla="*/ 205326 h 749395"/>
                <a:gd name="connsiteX31" fmla="*/ 1141281 w 3353272"/>
                <a:gd name="connsiteY31" fmla="*/ 198451 h 749395"/>
                <a:gd name="connsiteX32" fmla="*/ 1251285 w 3353272"/>
                <a:gd name="connsiteY32" fmla="*/ 136574 h 749395"/>
                <a:gd name="connsiteX33" fmla="*/ 1265034 w 3353272"/>
                <a:gd name="connsiteY33" fmla="*/ 212202 h 749395"/>
                <a:gd name="connsiteX34" fmla="*/ 1278785 w 3353272"/>
                <a:gd name="connsiteY34" fmla="*/ 335955 h 749395"/>
                <a:gd name="connsiteX35" fmla="*/ 1285660 w 3353272"/>
                <a:gd name="connsiteY35" fmla="*/ 425333 h 749395"/>
                <a:gd name="connsiteX36" fmla="*/ 1367568 w 3353272"/>
                <a:gd name="connsiteY36" fmla="*/ 500960 h 749395"/>
                <a:gd name="connsiteX37" fmla="*/ 1440194 w 3353272"/>
                <a:gd name="connsiteY37" fmla="*/ 590842 h 749395"/>
                <a:gd name="connsiteX38" fmla="*/ 1969583 w 3353272"/>
                <a:gd name="connsiteY38" fmla="*/ 590842 h 749395"/>
                <a:gd name="connsiteX39" fmla="*/ 2053862 w 3353272"/>
                <a:gd name="connsiteY39" fmla="*/ 378136 h 749395"/>
                <a:gd name="connsiteX40" fmla="*/ 2150114 w 3353272"/>
                <a:gd name="connsiteY40" fmla="*/ 89378 h 749395"/>
                <a:gd name="connsiteX41" fmla="*/ 2239493 w 3353272"/>
                <a:gd name="connsiteY41" fmla="*/ 151254 h 749395"/>
                <a:gd name="connsiteX42" fmla="*/ 2459498 w 3353272"/>
                <a:gd name="connsiteY42" fmla="*/ 0 h 749395"/>
                <a:gd name="connsiteX0" fmla="*/ 2459498 w 3353272"/>
                <a:gd name="connsiteY0" fmla="*/ 0 h 749395"/>
                <a:gd name="connsiteX1" fmla="*/ 2542000 w 3353272"/>
                <a:gd name="connsiteY1" fmla="*/ 137504 h 749395"/>
                <a:gd name="connsiteX2" fmla="*/ 2762006 w 3353272"/>
                <a:gd name="connsiteY2" fmla="*/ 55001 h 749395"/>
                <a:gd name="connsiteX3" fmla="*/ 2844509 w 3353272"/>
                <a:gd name="connsiteY3" fmla="*/ 144379 h 749395"/>
                <a:gd name="connsiteX4" fmla="*/ 2968262 w 3353272"/>
                <a:gd name="connsiteY4" fmla="*/ 171880 h 749395"/>
                <a:gd name="connsiteX5" fmla="*/ 3085140 w 3353272"/>
                <a:gd name="connsiteY5" fmla="*/ 302508 h 749395"/>
                <a:gd name="connsiteX6" fmla="*/ 3160767 w 3353272"/>
                <a:gd name="connsiteY6" fmla="*/ 433137 h 749395"/>
                <a:gd name="connsiteX7" fmla="*/ 3250145 w 3353272"/>
                <a:gd name="connsiteY7" fmla="*/ 474388 h 749395"/>
                <a:gd name="connsiteX8" fmla="*/ 3284521 w 3353272"/>
                <a:gd name="connsiteY8" fmla="*/ 598141 h 749395"/>
                <a:gd name="connsiteX9" fmla="*/ 3291396 w 3353272"/>
                <a:gd name="connsiteY9" fmla="*/ 687519 h 749395"/>
                <a:gd name="connsiteX10" fmla="*/ 3353272 w 3353272"/>
                <a:gd name="connsiteY10" fmla="*/ 749395 h 749395"/>
                <a:gd name="connsiteX11" fmla="*/ 1981626 w 3353272"/>
                <a:gd name="connsiteY11" fmla="*/ 743208 h 749395"/>
                <a:gd name="connsiteX12" fmla="*/ 1253732 w 3353272"/>
                <a:gd name="connsiteY12" fmla="*/ 743208 h 749395"/>
                <a:gd name="connsiteX13" fmla="*/ 1253732 w 3353272"/>
                <a:gd name="connsiteY13" fmla="*/ 742911 h 749395"/>
                <a:gd name="connsiteX14" fmla="*/ 0 w 3353272"/>
                <a:gd name="connsiteY14" fmla="*/ 748466 h 749395"/>
                <a:gd name="connsiteX15" fmla="*/ 137503 w 3353272"/>
                <a:gd name="connsiteY15" fmla="*/ 562836 h 749395"/>
                <a:gd name="connsiteX16" fmla="*/ 137503 w 3353272"/>
                <a:gd name="connsiteY16" fmla="*/ 507835 h 749395"/>
                <a:gd name="connsiteX17" fmla="*/ 165004 w 3353272"/>
                <a:gd name="connsiteY17" fmla="*/ 439083 h 749395"/>
                <a:gd name="connsiteX18" fmla="*/ 213130 w 3353272"/>
                <a:gd name="connsiteY18" fmla="*/ 329080 h 749395"/>
                <a:gd name="connsiteX19" fmla="*/ 275007 w 3353272"/>
                <a:gd name="connsiteY19" fmla="*/ 219077 h 749395"/>
                <a:gd name="connsiteX20" fmla="*/ 350634 w 3353272"/>
                <a:gd name="connsiteY20" fmla="*/ 177826 h 749395"/>
                <a:gd name="connsiteX21" fmla="*/ 364385 w 3353272"/>
                <a:gd name="connsiteY21" fmla="*/ 136575 h 749395"/>
                <a:gd name="connsiteX22" fmla="*/ 460637 w 3353272"/>
                <a:gd name="connsiteY22" fmla="*/ 60948 h 749395"/>
                <a:gd name="connsiteX23" fmla="*/ 515639 w 3353272"/>
                <a:gd name="connsiteY23" fmla="*/ 109074 h 749395"/>
                <a:gd name="connsiteX24" fmla="*/ 591266 w 3353272"/>
                <a:gd name="connsiteY24" fmla="*/ 60948 h 749395"/>
                <a:gd name="connsiteX25" fmla="*/ 639392 w 3353272"/>
                <a:gd name="connsiteY25" fmla="*/ 40322 h 749395"/>
                <a:gd name="connsiteX26" fmla="*/ 687518 w 3353272"/>
                <a:gd name="connsiteY26" fmla="*/ 40322 h 749395"/>
                <a:gd name="connsiteX27" fmla="*/ 721894 w 3353272"/>
                <a:gd name="connsiteY27" fmla="*/ 102199 h 749395"/>
                <a:gd name="connsiteX28" fmla="*/ 921275 w 3353272"/>
                <a:gd name="connsiteY28" fmla="*/ 60948 h 749395"/>
                <a:gd name="connsiteX29" fmla="*/ 941900 w 3353272"/>
                <a:gd name="connsiteY29" fmla="*/ 191576 h 749395"/>
                <a:gd name="connsiteX30" fmla="*/ 976276 w 3353272"/>
                <a:gd name="connsiteY30" fmla="*/ 205326 h 749395"/>
                <a:gd name="connsiteX31" fmla="*/ 1141281 w 3353272"/>
                <a:gd name="connsiteY31" fmla="*/ 198451 h 749395"/>
                <a:gd name="connsiteX32" fmla="*/ 1251285 w 3353272"/>
                <a:gd name="connsiteY32" fmla="*/ 136574 h 749395"/>
                <a:gd name="connsiteX33" fmla="*/ 1265034 w 3353272"/>
                <a:gd name="connsiteY33" fmla="*/ 212202 h 749395"/>
                <a:gd name="connsiteX34" fmla="*/ 1278785 w 3353272"/>
                <a:gd name="connsiteY34" fmla="*/ 335955 h 749395"/>
                <a:gd name="connsiteX35" fmla="*/ 1285660 w 3353272"/>
                <a:gd name="connsiteY35" fmla="*/ 425333 h 749395"/>
                <a:gd name="connsiteX36" fmla="*/ 1367568 w 3353272"/>
                <a:gd name="connsiteY36" fmla="*/ 500960 h 749395"/>
                <a:gd name="connsiteX37" fmla="*/ 1440194 w 3353272"/>
                <a:gd name="connsiteY37" fmla="*/ 590842 h 749395"/>
                <a:gd name="connsiteX38" fmla="*/ 1969583 w 3353272"/>
                <a:gd name="connsiteY38" fmla="*/ 590842 h 749395"/>
                <a:gd name="connsiteX39" fmla="*/ 2053862 w 3353272"/>
                <a:gd name="connsiteY39" fmla="*/ 378136 h 749395"/>
                <a:gd name="connsiteX40" fmla="*/ 2150114 w 3353272"/>
                <a:gd name="connsiteY40" fmla="*/ 89378 h 749395"/>
                <a:gd name="connsiteX41" fmla="*/ 2239493 w 3353272"/>
                <a:gd name="connsiteY41" fmla="*/ 151254 h 749395"/>
                <a:gd name="connsiteX42" fmla="*/ 2459498 w 3353272"/>
                <a:gd name="connsiteY42" fmla="*/ 0 h 749395"/>
                <a:gd name="connsiteX0" fmla="*/ 2459498 w 3353272"/>
                <a:gd name="connsiteY0" fmla="*/ 0 h 749395"/>
                <a:gd name="connsiteX1" fmla="*/ 2542000 w 3353272"/>
                <a:gd name="connsiteY1" fmla="*/ 137504 h 749395"/>
                <a:gd name="connsiteX2" fmla="*/ 2762006 w 3353272"/>
                <a:gd name="connsiteY2" fmla="*/ 55001 h 749395"/>
                <a:gd name="connsiteX3" fmla="*/ 2844509 w 3353272"/>
                <a:gd name="connsiteY3" fmla="*/ 144379 h 749395"/>
                <a:gd name="connsiteX4" fmla="*/ 2968262 w 3353272"/>
                <a:gd name="connsiteY4" fmla="*/ 171880 h 749395"/>
                <a:gd name="connsiteX5" fmla="*/ 3085140 w 3353272"/>
                <a:gd name="connsiteY5" fmla="*/ 302508 h 749395"/>
                <a:gd name="connsiteX6" fmla="*/ 3160767 w 3353272"/>
                <a:gd name="connsiteY6" fmla="*/ 433137 h 749395"/>
                <a:gd name="connsiteX7" fmla="*/ 3250145 w 3353272"/>
                <a:gd name="connsiteY7" fmla="*/ 474388 h 749395"/>
                <a:gd name="connsiteX8" fmla="*/ 3284521 w 3353272"/>
                <a:gd name="connsiteY8" fmla="*/ 598141 h 749395"/>
                <a:gd name="connsiteX9" fmla="*/ 3291396 w 3353272"/>
                <a:gd name="connsiteY9" fmla="*/ 687519 h 749395"/>
                <a:gd name="connsiteX10" fmla="*/ 3353272 w 3353272"/>
                <a:gd name="connsiteY10" fmla="*/ 749395 h 749395"/>
                <a:gd name="connsiteX11" fmla="*/ 1981626 w 3353272"/>
                <a:gd name="connsiteY11" fmla="*/ 743208 h 749395"/>
                <a:gd name="connsiteX12" fmla="*/ 1253732 w 3353272"/>
                <a:gd name="connsiteY12" fmla="*/ 743208 h 749395"/>
                <a:gd name="connsiteX13" fmla="*/ 0 w 3353272"/>
                <a:gd name="connsiteY13" fmla="*/ 748466 h 749395"/>
                <a:gd name="connsiteX14" fmla="*/ 137503 w 3353272"/>
                <a:gd name="connsiteY14" fmla="*/ 562836 h 749395"/>
                <a:gd name="connsiteX15" fmla="*/ 137503 w 3353272"/>
                <a:gd name="connsiteY15" fmla="*/ 507835 h 749395"/>
                <a:gd name="connsiteX16" fmla="*/ 165004 w 3353272"/>
                <a:gd name="connsiteY16" fmla="*/ 439083 h 749395"/>
                <a:gd name="connsiteX17" fmla="*/ 213130 w 3353272"/>
                <a:gd name="connsiteY17" fmla="*/ 329080 h 749395"/>
                <a:gd name="connsiteX18" fmla="*/ 275007 w 3353272"/>
                <a:gd name="connsiteY18" fmla="*/ 219077 h 749395"/>
                <a:gd name="connsiteX19" fmla="*/ 350634 w 3353272"/>
                <a:gd name="connsiteY19" fmla="*/ 177826 h 749395"/>
                <a:gd name="connsiteX20" fmla="*/ 364385 w 3353272"/>
                <a:gd name="connsiteY20" fmla="*/ 136575 h 749395"/>
                <a:gd name="connsiteX21" fmla="*/ 460637 w 3353272"/>
                <a:gd name="connsiteY21" fmla="*/ 60948 h 749395"/>
                <a:gd name="connsiteX22" fmla="*/ 515639 w 3353272"/>
                <a:gd name="connsiteY22" fmla="*/ 109074 h 749395"/>
                <a:gd name="connsiteX23" fmla="*/ 591266 w 3353272"/>
                <a:gd name="connsiteY23" fmla="*/ 60948 h 749395"/>
                <a:gd name="connsiteX24" fmla="*/ 639392 w 3353272"/>
                <a:gd name="connsiteY24" fmla="*/ 40322 h 749395"/>
                <a:gd name="connsiteX25" fmla="*/ 687518 w 3353272"/>
                <a:gd name="connsiteY25" fmla="*/ 40322 h 749395"/>
                <a:gd name="connsiteX26" fmla="*/ 721894 w 3353272"/>
                <a:gd name="connsiteY26" fmla="*/ 102199 h 749395"/>
                <a:gd name="connsiteX27" fmla="*/ 921275 w 3353272"/>
                <a:gd name="connsiteY27" fmla="*/ 60948 h 749395"/>
                <a:gd name="connsiteX28" fmla="*/ 941900 w 3353272"/>
                <a:gd name="connsiteY28" fmla="*/ 191576 h 749395"/>
                <a:gd name="connsiteX29" fmla="*/ 976276 w 3353272"/>
                <a:gd name="connsiteY29" fmla="*/ 205326 h 749395"/>
                <a:gd name="connsiteX30" fmla="*/ 1141281 w 3353272"/>
                <a:gd name="connsiteY30" fmla="*/ 198451 h 749395"/>
                <a:gd name="connsiteX31" fmla="*/ 1251285 w 3353272"/>
                <a:gd name="connsiteY31" fmla="*/ 136574 h 749395"/>
                <a:gd name="connsiteX32" fmla="*/ 1265034 w 3353272"/>
                <a:gd name="connsiteY32" fmla="*/ 212202 h 749395"/>
                <a:gd name="connsiteX33" fmla="*/ 1278785 w 3353272"/>
                <a:gd name="connsiteY33" fmla="*/ 335955 h 749395"/>
                <a:gd name="connsiteX34" fmla="*/ 1285660 w 3353272"/>
                <a:gd name="connsiteY34" fmla="*/ 425333 h 749395"/>
                <a:gd name="connsiteX35" fmla="*/ 1367568 w 3353272"/>
                <a:gd name="connsiteY35" fmla="*/ 500960 h 749395"/>
                <a:gd name="connsiteX36" fmla="*/ 1440194 w 3353272"/>
                <a:gd name="connsiteY36" fmla="*/ 590842 h 749395"/>
                <a:gd name="connsiteX37" fmla="*/ 1969583 w 3353272"/>
                <a:gd name="connsiteY37" fmla="*/ 590842 h 749395"/>
                <a:gd name="connsiteX38" fmla="*/ 2053862 w 3353272"/>
                <a:gd name="connsiteY38" fmla="*/ 378136 h 749395"/>
                <a:gd name="connsiteX39" fmla="*/ 2150114 w 3353272"/>
                <a:gd name="connsiteY39" fmla="*/ 89378 h 749395"/>
                <a:gd name="connsiteX40" fmla="*/ 2239493 w 3353272"/>
                <a:gd name="connsiteY40" fmla="*/ 151254 h 749395"/>
                <a:gd name="connsiteX41" fmla="*/ 2459498 w 3353272"/>
                <a:gd name="connsiteY41" fmla="*/ 0 h 749395"/>
                <a:gd name="connsiteX0" fmla="*/ 2459498 w 3353272"/>
                <a:gd name="connsiteY0" fmla="*/ 0 h 749395"/>
                <a:gd name="connsiteX1" fmla="*/ 2542000 w 3353272"/>
                <a:gd name="connsiteY1" fmla="*/ 137504 h 749395"/>
                <a:gd name="connsiteX2" fmla="*/ 2762006 w 3353272"/>
                <a:gd name="connsiteY2" fmla="*/ 55001 h 749395"/>
                <a:gd name="connsiteX3" fmla="*/ 2844509 w 3353272"/>
                <a:gd name="connsiteY3" fmla="*/ 144379 h 749395"/>
                <a:gd name="connsiteX4" fmla="*/ 2968262 w 3353272"/>
                <a:gd name="connsiteY4" fmla="*/ 171880 h 749395"/>
                <a:gd name="connsiteX5" fmla="*/ 3085140 w 3353272"/>
                <a:gd name="connsiteY5" fmla="*/ 302508 h 749395"/>
                <a:gd name="connsiteX6" fmla="*/ 3160767 w 3353272"/>
                <a:gd name="connsiteY6" fmla="*/ 433137 h 749395"/>
                <a:gd name="connsiteX7" fmla="*/ 3250145 w 3353272"/>
                <a:gd name="connsiteY7" fmla="*/ 474388 h 749395"/>
                <a:gd name="connsiteX8" fmla="*/ 3284521 w 3353272"/>
                <a:gd name="connsiteY8" fmla="*/ 598141 h 749395"/>
                <a:gd name="connsiteX9" fmla="*/ 3291396 w 3353272"/>
                <a:gd name="connsiteY9" fmla="*/ 687519 h 749395"/>
                <a:gd name="connsiteX10" fmla="*/ 3353272 w 3353272"/>
                <a:gd name="connsiteY10" fmla="*/ 749395 h 749395"/>
                <a:gd name="connsiteX11" fmla="*/ 1253732 w 3353272"/>
                <a:gd name="connsiteY11" fmla="*/ 743208 h 749395"/>
                <a:gd name="connsiteX12" fmla="*/ 0 w 3353272"/>
                <a:gd name="connsiteY12" fmla="*/ 748466 h 749395"/>
                <a:gd name="connsiteX13" fmla="*/ 137503 w 3353272"/>
                <a:gd name="connsiteY13" fmla="*/ 562836 h 749395"/>
                <a:gd name="connsiteX14" fmla="*/ 137503 w 3353272"/>
                <a:gd name="connsiteY14" fmla="*/ 507835 h 749395"/>
                <a:gd name="connsiteX15" fmla="*/ 165004 w 3353272"/>
                <a:gd name="connsiteY15" fmla="*/ 439083 h 749395"/>
                <a:gd name="connsiteX16" fmla="*/ 213130 w 3353272"/>
                <a:gd name="connsiteY16" fmla="*/ 329080 h 749395"/>
                <a:gd name="connsiteX17" fmla="*/ 275007 w 3353272"/>
                <a:gd name="connsiteY17" fmla="*/ 219077 h 749395"/>
                <a:gd name="connsiteX18" fmla="*/ 350634 w 3353272"/>
                <a:gd name="connsiteY18" fmla="*/ 177826 h 749395"/>
                <a:gd name="connsiteX19" fmla="*/ 364385 w 3353272"/>
                <a:gd name="connsiteY19" fmla="*/ 136575 h 749395"/>
                <a:gd name="connsiteX20" fmla="*/ 460637 w 3353272"/>
                <a:gd name="connsiteY20" fmla="*/ 60948 h 749395"/>
                <a:gd name="connsiteX21" fmla="*/ 515639 w 3353272"/>
                <a:gd name="connsiteY21" fmla="*/ 109074 h 749395"/>
                <a:gd name="connsiteX22" fmla="*/ 591266 w 3353272"/>
                <a:gd name="connsiteY22" fmla="*/ 60948 h 749395"/>
                <a:gd name="connsiteX23" fmla="*/ 639392 w 3353272"/>
                <a:gd name="connsiteY23" fmla="*/ 40322 h 749395"/>
                <a:gd name="connsiteX24" fmla="*/ 687518 w 3353272"/>
                <a:gd name="connsiteY24" fmla="*/ 40322 h 749395"/>
                <a:gd name="connsiteX25" fmla="*/ 721894 w 3353272"/>
                <a:gd name="connsiteY25" fmla="*/ 102199 h 749395"/>
                <a:gd name="connsiteX26" fmla="*/ 921275 w 3353272"/>
                <a:gd name="connsiteY26" fmla="*/ 60948 h 749395"/>
                <a:gd name="connsiteX27" fmla="*/ 941900 w 3353272"/>
                <a:gd name="connsiteY27" fmla="*/ 191576 h 749395"/>
                <a:gd name="connsiteX28" fmla="*/ 976276 w 3353272"/>
                <a:gd name="connsiteY28" fmla="*/ 205326 h 749395"/>
                <a:gd name="connsiteX29" fmla="*/ 1141281 w 3353272"/>
                <a:gd name="connsiteY29" fmla="*/ 198451 h 749395"/>
                <a:gd name="connsiteX30" fmla="*/ 1251285 w 3353272"/>
                <a:gd name="connsiteY30" fmla="*/ 136574 h 749395"/>
                <a:gd name="connsiteX31" fmla="*/ 1265034 w 3353272"/>
                <a:gd name="connsiteY31" fmla="*/ 212202 h 749395"/>
                <a:gd name="connsiteX32" fmla="*/ 1278785 w 3353272"/>
                <a:gd name="connsiteY32" fmla="*/ 335955 h 749395"/>
                <a:gd name="connsiteX33" fmla="*/ 1285660 w 3353272"/>
                <a:gd name="connsiteY33" fmla="*/ 425333 h 749395"/>
                <a:gd name="connsiteX34" fmla="*/ 1367568 w 3353272"/>
                <a:gd name="connsiteY34" fmla="*/ 500960 h 749395"/>
                <a:gd name="connsiteX35" fmla="*/ 1440194 w 3353272"/>
                <a:gd name="connsiteY35" fmla="*/ 590842 h 749395"/>
                <a:gd name="connsiteX36" fmla="*/ 1969583 w 3353272"/>
                <a:gd name="connsiteY36" fmla="*/ 590842 h 749395"/>
                <a:gd name="connsiteX37" fmla="*/ 2053862 w 3353272"/>
                <a:gd name="connsiteY37" fmla="*/ 378136 h 749395"/>
                <a:gd name="connsiteX38" fmla="*/ 2150114 w 3353272"/>
                <a:gd name="connsiteY38" fmla="*/ 89378 h 749395"/>
                <a:gd name="connsiteX39" fmla="*/ 2239493 w 3353272"/>
                <a:gd name="connsiteY39" fmla="*/ 151254 h 749395"/>
                <a:gd name="connsiteX40" fmla="*/ 2459498 w 3353272"/>
                <a:gd name="connsiteY40" fmla="*/ 0 h 749395"/>
                <a:gd name="connsiteX0" fmla="*/ 2459498 w 3353272"/>
                <a:gd name="connsiteY0" fmla="*/ 0 h 749395"/>
                <a:gd name="connsiteX1" fmla="*/ 2542000 w 3353272"/>
                <a:gd name="connsiteY1" fmla="*/ 137504 h 749395"/>
                <a:gd name="connsiteX2" fmla="*/ 2762006 w 3353272"/>
                <a:gd name="connsiteY2" fmla="*/ 55001 h 749395"/>
                <a:gd name="connsiteX3" fmla="*/ 2844509 w 3353272"/>
                <a:gd name="connsiteY3" fmla="*/ 144379 h 749395"/>
                <a:gd name="connsiteX4" fmla="*/ 2968262 w 3353272"/>
                <a:gd name="connsiteY4" fmla="*/ 171880 h 749395"/>
                <a:gd name="connsiteX5" fmla="*/ 3085140 w 3353272"/>
                <a:gd name="connsiteY5" fmla="*/ 302508 h 749395"/>
                <a:gd name="connsiteX6" fmla="*/ 3160767 w 3353272"/>
                <a:gd name="connsiteY6" fmla="*/ 433137 h 749395"/>
                <a:gd name="connsiteX7" fmla="*/ 3250145 w 3353272"/>
                <a:gd name="connsiteY7" fmla="*/ 474388 h 749395"/>
                <a:gd name="connsiteX8" fmla="*/ 3284521 w 3353272"/>
                <a:gd name="connsiteY8" fmla="*/ 598141 h 749395"/>
                <a:gd name="connsiteX9" fmla="*/ 3291396 w 3353272"/>
                <a:gd name="connsiteY9" fmla="*/ 687519 h 749395"/>
                <a:gd name="connsiteX10" fmla="*/ 3353272 w 3353272"/>
                <a:gd name="connsiteY10" fmla="*/ 749395 h 749395"/>
                <a:gd name="connsiteX11" fmla="*/ 0 w 3353272"/>
                <a:gd name="connsiteY11" fmla="*/ 748466 h 749395"/>
                <a:gd name="connsiteX12" fmla="*/ 137503 w 3353272"/>
                <a:gd name="connsiteY12" fmla="*/ 562836 h 749395"/>
                <a:gd name="connsiteX13" fmla="*/ 137503 w 3353272"/>
                <a:gd name="connsiteY13" fmla="*/ 507835 h 749395"/>
                <a:gd name="connsiteX14" fmla="*/ 165004 w 3353272"/>
                <a:gd name="connsiteY14" fmla="*/ 439083 h 749395"/>
                <a:gd name="connsiteX15" fmla="*/ 213130 w 3353272"/>
                <a:gd name="connsiteY15" fmla="*/ 329080 h 749395"/>
                <a:gd name="connsiteX16" fmla="*/ 275007 w 3353272"/>
                <a:gd name="connsiteY16" fmla="*/ 219077 h 749395"/>
                <a:gd name="connsiteX17" fmla="*/ 350634 w 3353272"/>
                <a:gd name="connsiteY17" fmla="*/ 177826 h 749395"/>
                <a:gd name="connsiteX18" fmla="*/ 364385 w 3353272"/>
                <a:gd name="connsiteY18" fmla="*/ 136575 h 749395"/>
                <a:gd name="connsiteX19" fmla="*/ 460637 w 3353272"/>
                <a:gd name="connsiteY19" fmla="*/ 60948 h 749395"/>
                <a:gd name="connsiteX20" fmla="*/ 515639 w 3353272"/>
                <a:gd name="connsiteY20" fmla="*/ 109074 h 749395"/>
                <a:gd name="connsiteX21" fmla="*/ 591266 w 3353272"/>
                <a:gd name="connsiteY21" fmla="*/ 60948 h 749395"/>
                <a:gd name="connsiteX22" fmla="*/ 639392 w 3353272"/>
                <a:gd name="connsiteY22" fmla="*/ 40322 h 749395"/>
                <a:gd name="connsiteX23" fmla="*/ 687518 w 3353272"/>
                <a:gd name="connsiteY23" fmla="*/ 40322 h 749395"/>
                <a:gd name="connsiteX24" fmla="*/ 721894 w 3353272"/>
                <a:gd name="connsiteY24" fmla="*/ 102199 h 749395"/>
                <a:gd name="connsiteX25" fmla="*/ 921275 w 3353272"/>
                <a:gd name="connsiteY25" fmla="*/ 60948 h 749395"/>
                <a:gd name="connsiteX26" fmla="*/ 941900 w 3353272"/>
                <a:gd name="connsiteY26" fmla="*/ 191576 h 749395"/>
                <a:gd name="connsiteX27" fmla="*/ 976276 w 3353272"/>
                <a:gd name="connsiteY27" fmla="*/ 205326 h 749395"/>
                <a:gd name="connsiteX28" fmla="*/ 1141281 w 3353272"/>
                <a:gd name="connsiteY28" fmla="*/ 198451 h 749395"/>
                <a:gd name="connsiteX29" fmla="*/ 1251285 w 3353272"/>
                <a:gd name="connsiteY29" fmla="*/ 136574 h 749395"/>
                <a:gd name="connsiteX30" fmla="*/ 1265034 w 3353272"/>
                <a:gd name="connsiteY30" fmla="*/ 212202 h 749395"/>
                <a:gd name="connsiteX31" fmla="*/ 1278785 w 3353272"/>
                <a:gd name="connsiteY31" fmla="*/ 335955 h 749395"/>
                <a:gd name="connsiteX32" fmla="*/ 1285660 w 3353272"/>
                <a:gd name="connsiteY32" fmla="*/ 425333 h 749395"/>
                <a:gd name="connsiteX33" fmla="*/ 1367568 w 3353272"/>
                <a:gd name="connsiteY33" fmla="*/ 500960 h 749395"/>
                <a:gd name="connsiteX34" fmla="*/ 1440194 w 3353272"/>
                <a:gd name="connsiteY34" fmla="*/ 590842 h 749395"/>
                <a:gd name="connsiteX35" fmla="*/ 1969583 w 3353272"/>
                <a:gd name="connsiteY35" fmla="*/ 590842 h 749395"/>
                <a:gd name="connsiteX36" fmla="*/ 2053862 w 3353272"/>
                <a:gd name="connsiteY36" fmla="*/ 378136 h 749395"/>
                <a:gd name="connsiteX37" fmla="*/ 2150114 w 3353272"/>
                <a:gd name="connsiteY37" fmla="*/ 89378 h 749395"/>
                <a:gd name="connsiteX38" fmla="*/ 2239493 w 3353272"/>
                <a:gd name="connsiteY38" fmla="*/ 151254 h 749395"/>
                <a:gd name="connsiteX39" fmla="*/ 2459498 w 3353272"/>
                <a:gd name="connsiteY39" fmla="*/ 0 h 749395"/>
                <a:gd name="connsiteX0" fmla="*/ 2459498 w 3353272"/>
                <a:gd name="connsiteY0" fmla="*/ 0 h 749395"/>
                <a:gd name="connsiteX1" fmla="*/ 2542000 w 3353272"/>
                <a:gd name="connsiteY1" fmla="*/ 137504 h 749395"/>
                <a:gd name="connsiteX2" fmla="*/ 2762006 w 3353272"/>
                <a:gd name="connsiteY2" fmla="*/ 55001 h 749395"/>
                <a:gd name="connsiteX3" fmla="*/ 2844509 w 3353272"/>
                <a:gd name="connsiteY3" fmla="*/ 144379 h 749395"/>
                <a:gd name="connsiteX4" fmla="*/ 2968262 w 3353272"/>
                <a:gd name="connsiteY4" fmla="*/ 171880 h 749395"/>
                <a:gd name="connsiteX5" fmla="*/ 3085140 w 3353272"/>
                <a:gd name="connsiteY5" fmla="*/ 302508 h 749395"/>
                <a:gd name="connsiteX6" fmla="*/ 3160767 w 3353272"/>
                <a:gd name="connsiteY6" fmla="*/ 433137 h 749395"/>
                <a:gd name="connsiteX7" fmla="*/ 3250145 w 3353272"/>
                <a:gd name="connsiteY7" fmla="*/ 474388 h 749395"/>
                <a:gd name="connsiteX8" fmla="*/ 3284521 w 3353272"/>
                <a:gd name="connsiteY8" fmla="*/ 598141 h 749395"/>
                <a:gd name="connsiteX9" fmla="*/ 3291396 w 3353272"/>
                <a:gd name="connsiteY9" fmla="*/ 687519 h 749395"/>
                <a:gd name="connsiteX10" fmla="*/ 3353272 w 3353272"/>
                <a:gd name="connsiteY10" fmla="*/ 749395 h 749395"/>
                <a:gd name="connsiteX11" fmla="*/ 0 w 3353272"/>
                <a:gd name="connsiteY11" fmla="*/ 748466 h 749395"/>
                <a:gd name="connsiteX12" fmla="*/ 137503 w 3353272"/>
                <a:gd name="connsiteY12" fmla="*/ 562836 h 749395"/>
                <a:gd name="connsiteX13" fmla="*/ 137503 w 3353272"/>
                <a:gd name="connsiteY13" fmla="*/ 507835 h 749395"/>
                <a:gd name="connsiteX14" fmla="*/ 165004 w 3353272"/>
                <a:gd name="connsiteY14" fmla="*/ 439083 h 749395"/>
                <a:gd name="connsiteX15" fmla="*/ 213130 w 3353272"/>
                <a:gd name="connsiteY15" fmla="*/ 329080 h 749395"/>
                <a:gd name="connsiteX16" fmla="*/ 275007 w 3353272"/>
                <a:gd name="connsiteY16" fmla="*/ 219077 h 749395"/>
                <a:gd name="connsiteX17" fmla="*/ 350634 w 3353272"/>
                <a:gd name="connsiteY17" fmla="*/ 177826 h 749395"/>
                <a:gd name="connsiteX18" fmla="*/ 364385 w 3353272"/>
                <a:gd name="connsiteY18" fmla="*/ 136575 h 749395"/>
                <a:gd name="connsiteX19" fmla="*/ 460637 w 3353272"/>
                <a:gd name="connsiteY19" fmla="*/ 60948 h 749395"/>
                <a:gd name="connsiteX20" fmla="*/ 515639 w 3353272"/>
                <a:gd name="connsiteY20" fmla="*/ 109074 h 749395"/>
                <a:gd name="connsiteX21" fmla="*/ 591266 w 3353272"/>
                <a:gd name="connsiteY21" fmla="*/ 60948 h 749395"/>
                <a:gd name="connsiteX22" fmla="*/ 639392 w 3353272"/>
                <a:gd name="connsiteY22" fmla="*/ 40322 h 749395"/>
                <a:gd name="connsiteX23" fmla="*/ 687518 w 3353272"/>
                <a:gd name="connsiteY23" fmla="*/ 40322 h 749395"/>
                <a:gd name="connsiteX24" fmla="*/ 721894 w 3353272"/>
                <a:gd name="connsiteY24" fmla="*/ 102199 h 749395"/>
                <a:gd name="connsiteX25" fmla="*/ 921275 w 3353272"/>
                <a:gd name="connsiteY25" fmla="*/ 60948 h 749395"/>
                <a:gd name="connsiteX26" fmla="*/ 941900 w 3353272"/>
                <a:gd name="connsiteY26" fmla="*/ 191576 h 749395"/>
                <a:gd name="connsiteX27" fmla="*/ 976276 w 3353272"/>
                <a:gd name="connsiteY27" fmla="*/ 205326 h 749395"/>
                <a:gd name="connsiteX28" fmla="*/ 1141281 w 3353272"/>
                <a:gd name="connsiteY28" fmla="*/ 198451 h 749395"/>
                <a:gd name="connsiteX29" fmla="*/ 1251285 w 3353272"/>
                <a:gd name="connsiteY29" fmla="*/ 136574 h 749395"/>
                <a:gd name="connsiteX30" fmla="*/ 1286253 w 3353272"/>
                <a:gd name="connsiteY30" fmla="*/ 212202 h 749395"/>
                <a:gd name="connsiteX31" fmla="*/ 1278785 w 3353272"/>
                <a:gd name="connsiteY31" fmla="*/ 335955 h 749395"/>
                <a:gd name="connsiteX32" fmla="*/ 1285660 w 3353272"/>
                <a:gd name="connsiteY32" fmla="*/ 425333 h 749395"/>
                <a:gd name="connsiteX33" fmla="*/ 1367568 w 3353272"/>
                <a:gd name="connsiteY33" fmla="*/ 500960 h 749395"/>
                <a:gd name="connsiteX34" fmla="*/ 1440194 w 3353272"/>
                <a:gd name="connsiteY34" fmla="*/ 590842 h 749395"/>
                <a:gd name="connsiteX35" fmla="*/ 1969583 w 3353272"/>
                <a:gd name="connsiteY35" fmla="*/ 590842 h 749395"/>
                <a:gd name="connsiteX36" fmla="*/ 2053862 w 3353272"/>
                <a:gd name="connsiteY36" fmla="*/ 378136 h 749395"/>
                <a:gd name="connsiteX37" fmla="*/ 2150114 w 3353272"/>
                <a:gd name="connsiteY37" fmla="*/ 89378 h 749395"/>
                <a:gd name="connsiteX38" fmla="*/ 2239493 w 3353272"/>
                <a:gd name="connsiteY38" fmla="*/ 151254 h 749395"/>
                <a:gd name="connsiteX39" fmla="*/ 2459498 w 3353272"/>
                <a:gd name="connsiteY39" fmla="*/ 0 h 749395"/>
                <a:gd name="connsiteX0" fmla="*/ 2459498 w 3353272"/>
                <a:gd name="connsiteY0" fmla="*/ 0 h 749395"/>
                <a:gd name="connsiteX1" fmla="*/ 2542000 w 3353272"/>
                <a:gd name="connsiteY1" fmla="*/ 137504 h 749395"/>
                <a:gd name="connsiteX2" fmla="*/ 2762006 w 3353272"/>
                <a:gd name="connsiteY2" fmla="*/ 55001 h 749395"/>
                <a:gd name="connsiteX3" fmla="*/ 2844509 w 3353272"/>
                <a:gd name="connsiteY3" fmla="*/ 144379 h 749395"/>
                <a:gd name="connsiteX4" fmla="*/ 2968262 w 3353272"/>
                <a:gd name="connsiteY4" fmla="*/ 171880 h 749395"/>
                <a:gd name="connsiteX5" fmla="*/ 3085140 w 3353272"/>
                <a:gd name="connsiteY5" fmla="*/ 302508 h 749395"/>
                <a:gd name="connsiteX6" fmla="*/ 3160767 w 3353272"/>
                <a:gd name="connsiteY6" fmla="*/ 433137 h 749395"/>
                <a:gd name="connsiteX7" fmla="*/ 3250145 w 3353272"/>
                <a:gd name="connsiteY7" fmla="*/ 474388 h 749395"/>
                <a:gd name="connsiteX8" fmla="*/ 3284521 w 3353272"/>
                <a:gd name="connsiteY8" fmla="*/ 598141 h 749395"/>
                <a:gd name="connsiteX9" fmla="*/ 3291396 w 3353272"/>
                <a:gd name="connsiteY9" fmla="*/ 687519 h 749395"/>
                <a:gd name="connsiteX10" fmla="*/ 3353272 w 3353272"/>
                <a:gd name="connsiteY10" fmla="*/ 749395 h 749395"/>
                <a:gd name="connsiteX11" fmla="*/ 0 w 3353272"/>
                <a:gd name="connsiteY11" fmla="*/ 748466 h 749395"/>
                <a:gd name="connsiteX12" fmla="*/ 137503 w 3353272"/>
                <a:gd name="connsiteY12" fmla="*/ 562836 h 749395"/>
                <a:gd name="connsiteX13" fmla="*/ 137503 w 3353272"/>
                <a:gd name="connsiteY13" fmla="*/ 507835 h 749395"/>
                <a:gd name="connsiteX14" fmla="*/ 165004 w 3353272"/>
                <a:gd name="connsiteY14" fmla="*/ 439083 h 749395"/>
                <a:gd name="connsiteX15" fmla="*/ 213130 w 3353272"/>
                <a:gd name="connsiteY15" fmla="*/ 329080 h 749395"/>
                <a:gd name="connsiteX16" fmla="*/ 275007 w 3353272"/>
                <a:gd name="connsiteY16" fmla="*/ 219077 h 749395"/>
                <a:gd name="connsiteX17" fmla="*/ 350634 w 3353272"/>
                <a:gd name="connsiteY17" fmla="*/ 177826 h 749395"/>
                <a:gd name="connsiteX18" fmla="*/ 364385 w 3353272"/>
                <a:gd name="connsiteY18" fmla="*/ 136575 h 749395"/>
                <a:gd name="connsiteX19" fmla="*/ 460637 w 3353272"/>
                <a:gd name="connsiteY19" fmla="*/ 60948 h 749395"/>
                <a:gd name="connsiteX20" fmla="*/ 515639 w 3353272"/>
                <a:gd name="connsiteY20" fmla="*/ 109074 h 749395"/>
                <a:gd name="connsiteX21" fmla="*/ 591266 w 3353272"/>
                <a:gd name="connsiteY21" fmla="*/ 60948 h 749395"/>
                <a:gd name="connsiteX22" fmla="*/ 639392 w 3353272"/>
                <a:gd name="connsiteY22" fmla="*/ 40322 h 749395"/>
                <a:gd name="connsiteX23" fmla="*/ 687518 w 3353272"/>
                <a:gd name="connsiteY23" fmla="*/ 40322 h 749395"/>
                <a:gd name="connsiteX24" fmla="*/ 721894 w 3353272"/>
                <a:gd name="connsiteY24" fmla="*/ 102199 h 749395"/>
                <a:gd name="connsiteX25" fmla="*/ 921275 w 3353272"/>
                <a:gd name="connsiteY25" fmla="*/ 60948 h 749395"/>
                <a:gd name="connsiteX26" fmla="*/ 941900 w 3353272"/>
                <a:gd name="connsiteY26" fmla="*/ 191576 h 749395"/>
                <a:gd name="connsiteX27" fmla="*/ 976276 w 3353272"/>
                <a:gd name="connsiteY27" fmla="*/ 205326 h 749395"/>
                <a:gd name="connsiteX28" fmla="*/ 1141281 w 3353272"/>
                <a:gd name="connsiteY28" fmla="*/ 198451 h 749395"/>
                <a:gd name="connsiteX29" fmla="*/ 1251285 w 3353272"/>
                <a:gd name="connsiteY29" fmla="*/ 136574 h 749395"/>
                <a:gd name="connsiteX30" fmla="*/ 1286253 w 3353272"/>
                <a:gd name="connsiteY30" fmla="*/ 212202 h 749395"/>
                <a:gd name="connsiteX31" fmla="*/ 1278785 w 3353272"/>
                <a:gd name="connsiteY31" fmla="*/ 335955 h 749395"/>
                <a:gd name="connsiteX32" fmla="*/ 1306880 w 3353272"/>
                <a:gd name="connsiteY32" fmla="*/ 425333 h 749395"/>
                <a:gd name="connsiteX33" fmla="*/ 1367568 w 3353272"/>
                <a:gd name="connsiteY33" fmla="*/ 500960 h 749395"/>
                <a:gd name="connsiteX34" fmla="*/ 1440194 w 3353272"/>
                <a:gd name="connsiteY34" fmla="*/ 590842 h 749395"/>
                <a:gd name="connsiteX35" fmla="*/ 1969583 w 3353272"/>
                <a:gd name="connsiteY35" fmla="*/ 590842 h 749395"/>
                <a:gd name="connsiteX36" fmla="*/ 2053862 w 3353272"/>
                <a:gd name="connsiteY36" fmla="*/ 378136 h 749395"/>
                <a:gd name="connsiteX37" fmla="*/ 2150114 w 3353272"/>
                <a:gd name="connsiteY37" fmla="*/ 89378 h 749395"/>
                <a:gd name="connsiteX38" fmla="*/ 2239493 w 3353272"/>
                <a:gd name="connsiteY38" fmla="*/ 151254 h 749395"/>
                <a:gd name="connsiteX39" fmla="*/ 2459498 w 3353272"/>
                <a:gd name="connsiteY39" fmla="*/ 0 h 749395"/>
                <a:gd name="connsiteX0" fmla="*/ 2459498 w 3353272"/>
                <a:gd name="connsiteY0" fmla="*/ 0 h 749395"/>
                <a:gd name="connsiteX1" fmla="*/ 2542000 w 3353272"/>
                <a:gd name="connsiteY1" fmla="*/ 137504 h 749395"/>
                <a:gd name="connsiteX2" fmla="*/ 2762006 w 3353272"/>
                <a:gd name="connsiteY2" fmla="*/ 55001 h 749395"/>
                <a:gd name="connsiteX3" fmla="*/ 2844509 w 3353272"/>
                <a:gd name="connsiteY3" fmla="*/ 144379 h 749395"/>
                <a:gd name="connsiteX4" fmla="*/ 2968262 w 3353272"/>
                <a:gd name="connsiteY4" fmla="*/ 171880 h 749395"/>
                <a:gd name="connsiteX5" fmla="*/ 3085140 w 3353272"/>
                <a:gd name="connsiteY5" fmla="*/ 302508 h 749395"/>
                <a:gd name="connsiteX6" fmla="*/ 3160767 w 3353272"/>
                <a:gd name="connsiteY6" fmla="*/ 433137 h 749395"/>
                <a:gd name="connsiteX7" fmla="*/ 3250145 w 3353272"/>
                <a:gd name="connsiteY7" fmla="*/ 474388 h 749395"/>
                <a:gd name="connsiteX8" fmla="*/ 3284521 w 3353272"/>
                <a:gd name="connsiteY8" fmla="*/ 598141 h 749395"/>
                <a:gd name="connsiteX9" fmla="*/ 3291396 w 3353272"/>
                <a:gd name="connsiteY9" fmla="*/ 687519 h 749395"/>
                <a:gd name="connsiteX10" fmla="*/ 3353272 w 3353272"/>
                <a:gd name="connsiteY10" fmla="*/ 749395 h 749395"/>
                <a:gd name="connsiteX11" fmla="*/ 0 w 3353272"/>
                <a:gd name="connsiteY11" fmla="*/ 748466 h 749395"/>
                <a:gd name="connsiteX12" fmla="*/ 137503 w 3353272"/>
                <a:gd name="connsiteY12" fmla="*/ 562836 h 749395"/>
                <a:gd name="connsiteX13" fmla="*/ 137503 w 3353272"/>
                <a:gd name="connsiteY13" fmla="*/ 507835 h 749395"/>
                <a:gd name="connsiteX14" fmla="*/ 165004 w 3353272"/>
                <a:gd name="connsiteY14" fmla="*/ 439083 h 749395"/>
                <a:gd name="connsiteX15" fmla="*/ 213130 w 3353272"/>
                <a:gd name="connsiteY15" fmla="*/ 329080 h 749395"/>
                <a:gd name="connsiteX16" fmla="*/ 275007 w 3353272"/>
                <a:gd name="connsiteY16" fmla="*/ 219077 h 749395"/>
                <a:gd name="connsiteX17" fmla="*/ 350634 w 3353272"/>
                <a:gd name="connsiteY17" fmla="*/ 177826 h 749395"/>
                <a:gd name="connsiteX18" fmla="*/ 364385 w 3353272"/>
                <a:gd name="connsiteY18" fmla="*/ 136575 h 749395"/>
                <a:gd name="connsiteX19" fmla="*/ 460637 w 3353272"/>
                <a:gd name="connsiteY19" fmla="*/ 60948 h 749395"/>
                <a:gd name="connsiteX20" fmla="*/ 515639 w 3353272"/>
                <a:gd name="connsiteY20" fmla="*/ 109074 h 749395"/>
                <a:gd name="connsiteX21" fmla="*/ 591266 w 3353272"/>
                <a:gd name="connsiteY21" fmla="*/ 60948 h 749395"/>
                <a:gd name="connsiteX22" fmla="*/ 639392 w 3353272"/>
                <a:gd name="connsiteY22" fmla="*/ 40322 h 749395"/>
                <a:gd name="connsiteX23" fmla="*/ 687518 w 3353272"/>
                <a:gd name="connsiteY23" fmla="*/ 40322 h 749395"/>
                <a:gd name="connsiteX24" fmla="*/ 721894 w 3353272"/>
                <a:gd name="connsiteY24" fmla="*/ 102199 h 749395"/>
                <a:gd name="connsiteX25" fmla="*/ 921275 w 3353272"/>
                <a:gd name="connsiteY25" fmla="*/ 60948 h 749395"/>
                <a:gd name="connsiteX26" fmla="*/ 941900 w 3353272"/>
                <a:gd name="connsiteY26" fmla="*/ 191576 h 749395"/>
                <a:gd name="connsiteX27" fmla="*/ 976276 w 3353272"/>
                <a:gd name="connsiteY27" fmla="*/ 205326 h 749395"/>
                <a:gd name="connsiteX28" fmla="*/ 1141281 w 3353272"/>
                <a:gd name="connsiteY28" fmla="*/ 198451 h 749395"/>
                <a:gd name="connsiteX29" fmla="*/ 1251285 w 3353272"/>
                <a:gd name="connsiteY29" fmla="*/ 136574 h 749395"/>
                <a:gd name="connsiteX30" fmla="*/ 1286253 w 3353272"/>
                <a:gd name="connsiteY30" fmla="*/ 212202 h 749395"/>
                <a:gd name="connsiteX31" fmla="*/ 1300006 w 3353272"/>
                <a:gd name="connsiteY31" fmla="*/ 329079 h 749395"/>
                <a:gd name="connsiteX32" fmla="*/ 1306880 w 3353272"/>
                <a:gd name="connsiteY32" fmla="*/ 425333 h 749395"/>
                <a:gd name="connsiteX33" fmla="*/ 1367568 w 3353272"/>
                <a:gd name="connsiteY33" fmla="*/ 500960 h 749395"/>
                <a:gd name="connsiteX34" fmla="*/ 1440194 w 3353272"/>
                <a:gd name="connsiteY34" fmla="*/ 590842 h 749395"/>
                <a:gd name="connsiteX35" fmla="*/ 1969583 w 3353272"/>
                <a:gd name="connsiteY35" fmla="*/ 590842 h 749395"/>
                <a:gd name="connsiteX36" fmla="*/ 2053862 w 3353272"/>
                <a:gd name="connsiteY36" fmla="*/ 378136 h 749395"/>
                <a:gd name="connsiteX37" fmla="*/ 2150114 w 3353272"/>
                <a:gd name="connsiteY37" fmla="*/ 89378 h 749395"/>
                <a:gd name="connsiteX38" fmla="*/ 2239493 w 3353272"/>
                <a:gd name="connsiteY38" fmla="*/ 151254 h 749395"/>
                <a:gd name="connsiteX39" fmla="*/ 2459498 w 3353272"/>
                <a:gd name="connsiteY39" fmla="*/ 0 h 749395"/>
                <a:gd name="connsiteX0" fmla="*/ 2459498 w 3353272"/>
                <a:gd name="connsiteY0" fmla="*/ 0 h 749395"/>
                <a:gd name="connsiteX1" fmla="*/ 2542000 w 3353272"/>
                <a:gd name="connsiteY1" fmla="*/ 137504 h 749395"/>
                <a:gd name="connsiteX2" fmla="*/ 2762006 w 3353272"/>
                <a:gd name="connsiteY2" fmla="*/ 55001 h 749395"/>
                <a:gd name="connsiteX3" fmla="*/ 2844509 w 3353272"/>
                <a:gd name="connsiteY3" fmla="*/ 144379 h 749395"/>
                <a:gd name="connsiteX4" fmla="*/ 2968262 w 3353272"/>
                <a:gd name="connsiteY4" fmla="*/ 171880 h 749395"/>
                <a:gd name="connsiteX5" fmla="*/ 3085140 w 3353272"/>
                <a:gd name="connsiteY5" fmla="*/ 302508 h 749395"/>
                <a:gd name="connsiteX6" fmla="*/ 3160767 w 3353272"/>
                <a:gd name="connsiteY6" fmla="*/ 433137 h 749395"/>
                <a:gd name="connsiteX7" fmla="*/ 3250145 w 3353272"/>
                <a:gd name="connsiteY7" fmla="*/ 474388 h 749395"/>
                <a:gd name="connsiteX8" fmla="*/ 3284521 w 3353272"/>
                <a:gd name="connsiteY8" fmla="*/ 598141 h 749395"/>
                <a:gd name="connsiteX9" fmla="*/ 3291396 w 3353272"/>
                <a:gd name="connsiteY9" fmla="*/ 687519 h 749395"/>
                <a:gd name="connsiteX10" fmla="*/ 3353272 w 3353272"/>
                <a:gd name="connsiteY10" fmla="*/ 749395 h 749395"/>
                <a:gd name="connsiteX11" fmla="*/ 0 w 3353272"/>
                <a:gd name="connsiteY11" fmla="*/ 748466 h 749395"/>
                <a:gd name="connsiteX12" fmla="*/ 137503 w 3353272"/>
                <a:gd name="connsiteY12" fmla="*/ 562836 h 749395"/>
                <a:gd name="connsiteX13" fmla="*/ 137503 w 3353272"/>
                <a:gd name="connsiteY13" fmla="*/ 507835 h 749395"/>
                <a:gd name="connsiteX14" fmla="*/ 165004 w 3353272"/>
                <a:gd name="connsiteY14" fmla="*/ 439083 h 749395"/>
                <a:gd name="connsiteX15" fmla="*/ 213130 w 3353272"/>
                <a:gd name="connsiteY15" fmla="*/ 329080 h 749395"/>
                <a:gd name="connsiteX16" fmla="*/ 275007 w 3353272"/>
                <a:gd name="connsiteY16" fmla="*/ 219077 h 749395"/>
                <a:gd name="connsiteX17" fmla="*/ 350634 w 3353272"/>
                <a:gd name="connsiteY17" fmla="*/ 177826 h 749395"/>
                <a:gd name="connsiteX18" fmla="*/ 364385 w 3353272"/>
                <a:gd name="connsiteY18" fmla="*/ 136575 h 749395"/>
                <a:gd name="connsiteX19" fmla="*/ 460637 w 3353272"/>
                <a:gd name="connsiteY19" fmla="*/ 60948 h 749395"/>
                <a:gd name="connsiteX20" fmla="*/ 515639 w 3353272"/>
                <a:gd name="connsiteY20" fmla="*/ 109074 h 749395"/>
                <a:gd name="connsiteX21" fmla="*/ 591266 w 3353272"/>
                <a:gd name="connsiteY21" fmla="*/ 60948 h 749395"/>
                <a:gd name="connsiteX22" fmla="*/ 639392 w 3353272"/>
                <a:gd name="connsiteY22" fmla="*/ 40322 h 749395"/>
                <a:gd name="connsiteX23" fmla="*/ 687518 w 3353272"/>
                <a:gd name="connsiteY23" fmla="*/ 40322 h 749395"/>
                <a:gd name="connsiteX24" fmla="*/ 721894 w 3353272"/>
                <a:gd name="connsiteY24" fmla="*/ 102199 h 749395"/>
                <a:gd name="connsiteX25" fmla="*/ 921275 w 3353272"/>
                <a:gd name="connsiteY25" fmla="*/ 60948 h 749395"/>
                <a:gd name="connsiteX26" fmla="*/ 941900 w 3353272"/>
                <a:gd name="connsiteY26" fmla="*/ 191576 h 749395"/>
                <a:gd name="connsiteX27" fmla="*/ 976276 w 3353272"/>
                <a:gd name="connsiteY27" fmla="*/ 205326 h 749395"/>
                <a:gd name="connsiteX28" fmla="*/ 1141281 w 3353272"/>
                <a:gd name="connsiteY28" fmla="*/ 198451 h 749395"/>
                <a:gd name="connsiteX29" fmla="*/ 1279578 w 3353272"/>
                <a:gd name="connsiteY29" fmla="*/ 150324 h 749395"/>
                <a:gd name="connsiteX30" fmla="*/ 1286253 w 3353272"/>
                <a:gd name="connsiteY30" fmla="*/ 212202 h 749395"/>
                <a:gd name="connsiteX31" fmla="*/ 1300006 w 3353272"/>
                <a:gd name="connsiteY31" fmla="*/ 329079 h 749395"/>
                <a:gd name="connsiteX32" fmla="*/ 1306880 w 3353272"/>
                <a:gd name="connsiteY32" fmla="*/ 425333 h 749395"/>
                <a:gd name="connsiteX33" fmla="*/ 1367568 w 3353272"/>
                <a:gd name="connsiteY33" fmla="*/ 500960 h 749395"/>
                <a:gd name="connsiteX34" fmla="*/ 1440194 w 3353272"/>
                <a:gd name="connsiteY34" fmla="*/ 590842 h 749395"/>
                <a:gd name="connsiteX35" fmla="*/ 1969583 w 3353272"/>
                <a:gd name="connsiteY35" fmla="*/ 590842 h 749395"/>
                <a:gd name="connsiteX36" fmla="*/ 2053862 w 3353272"/>
                <a:gd name="connsiteY36" fmla="*/ 378136 h 749395"/>
                <a:gd name="connsiteX37" fmla="*/ 2150114 w 3353272"/>
                <a:gd name="connsiteY37" fmla="*/ 89378 h 749395"/>
                <a:gd name="connsiteX38" fmla="*/ 2239493 w 3353272"/>
                <a:gd name="connsiteY38" fmla="*/ 151254 h 749395"/>
                <a:gd name="connsiteX39" fmla="*/ 2459498 w 3353272"/>
                <a:gd name="connsiteY39" fmla="*/ 0 h 749395"/>
                <a:gd name="connsiteX0" fmla="*/ 2459498 w 3353272"/>
                <a:gd name="connsiteY0" fmla="*/ 0 h 749395"/>
                <a:gd name="connsiteX1" fmla="*/ 2542000 w 3353272"/>
                <a:gd name="connsiteY1" fmla="*/ 137504 h 749395"/>
                <a:gd name="connsiteX2" fmla="*/ 2762006 w 3353272"/>
                <a:gd name="connsiteY2" fmla="*/ 55001 h 749395"/>
                <a:gd name="connsiteX3" fmla="*/ 2844509 w 3353272"/>
                <a:gd name="connsiteY3" fmla="*/ 144379 h 749395"/>
                <a:gd name="connsiteX4" fmla="*/ 2968262 w 3353272"/>
                <a:gd name="connsiteY4" fmla="*/ 171880 h 749395"/>
                <a:gd name="connsiteX5" fmla="*/ 3085140 w 3353272"/>
                <a:gd name="connsiteY5" fmla="*/ 302508 h 749395"/>
                <a:gd name="connsiteX6" fmla="*/ 3160767 w 3353272"/>
                <a:gd name="connsiteY6" fmla="*/ 433137 h 749395"/>
                <a:gd name="connsiteX7" fmla="*/ 3250145 w 3353272"/>
                <a:gd name="connsiteY7" fmla="*/ 474388 h 749395"/>
                <a:gd name="connsiteX8" fmla="*/ 3284521 w 3353272"/>
                <a:gd name="connsiteY8" fmla="*/ 598141 h 749395"/>
                <a:gd name="connsiteX9" fmla="*/ 3291396 w 3353272"/>
                <a:gd name="connsiteY9" fmla="*/ 687519 h 749395"/>
                <a:gd name="connsiteX10" fmla="*/ 3353272 w 3353272"/>
                <a:gd name="connsiteY10" fmla="*/ 749395 h 749395"/>
                <a:gd name="connsiteX11" fmla="*/ 0 w 3353272"/>
                <a:gd name="connsiteY11" fmla="*/ 748466 h 749395"/>
                <a:gd name="connsiteX12" fmla="*/ 137503 w 3353272"/>
                <a:gd name="connsiteY12" fmla="*/ 562836 h 749395"/>
                <a:gd name="connsiteX13" fmla="*/ 137503 w 3353272"/>
                <a:gd name="connsiteY13" fmla="*/ 507835 h 749395"/>
                <a:gd name="connsiteX14" fmla="*/ 165004 w 3353272"/>
                <a:gd name="connsiteY14" fmla="*/ 439083 h 749395"/>
                <a:gd name="connsiteX15" fmla="*/ 213130 w 3353272"/>
                <a:gd name="connsiteY15" fmla="*/ 329080 h 749395"/>
                <a:gd name="connsiteX16" fmla="*/ 275007 w 3353272"/>
                <a:gd name="connsiteY16" fmla="*/ 219077 h 749395"/>
                <a:gd name="connsiteX17" fmla="*/ 350634 w 3353272"/>
                <a:gd name="connsiteY17" fmla="*/ 177826 h 749395"/>
                <a:gd name="connsiteX18" fmla="*/ 364385 w 3353272"/>
                <a:gd name="connsiteY18" fmla="*/ 136575 h 749395"/>
                <a:gd name="connsiteX19" fmla="*/ 460637 w 3353272"/>
                <a:gd name="connsiteY19" fmla="*/ 60948 h 749395"/>
                <a:gd name="connsiteX20" fmla="*/ 515639 w 3353272"/>
                <a:gd name="connsiteY20" fmla="*/ 109074 h 749395"/>
                <a:gd name="connsiteX21" fmla="*/ 591266 w 3353272"/>
                <a:gd name="connsiteY21" fmla="*/ 60948 h 749395"/>
                <a:gd name="connsiteX22" fmla="*/ 639392 w 3353272"/>
                <a:gd name="connsiteY22" fmla="*/ 40322 h 749395"/>
                <a:gd name="connsiteX23" fmla="*/ 687518 w 3353272"/>
                <a:gd name="connsiteY23" fmla="*/ 40322 h 749395"/>
                <a:gd name="connsiteX24" fmla="*/ 721894 w 3353272"/>
                <a:gd name="connsiteY24" fmla="*/ 102199 h 749395"/>
                <a:gd name="connsiteX25" fmla="*/ 921275 w 3353272"/>
                <a:gd name="connsiteY25" fmla="*/ 60948 h 749395"/>
                <a:gd name="connsiteX26" fmla="*/ 941900 w 3353272"/>
                <a:gd name="connsiteY26" fmla="*/ 191576 h 749395"/>
                <a:gd name="connsiteX27" fmla="*/ 976276 w 3353272"/>
                <a:gd name="connsiteY27" fmla="*/ 205326 h 749395"/>
                <a:gd name="connsiteX28" fmla="*/ 1141281 w 3353272"/>
                <a:gd name="connsiteY28" fmla="*/ 198451 h 749395"/>
                <a:gd name="connsiteX29" fmla="*/ 1279578 w 3353272"/>
                <a:gd name="connsiteY29" fmla="*/ 150324 h 749395"/>
                <a:gd name="connsiteX30" fmla="*/ 1286253 w 3353272"/>
                <a:gd name="connsiteY30" fmla="*/ 212202 h 749395"/>
                <a:gd name="connsiteX31" fmla="*/ 1328298 w 3353272"/>
                <a:gd name="connsiteY31" fmla="*/ 329079 h 749395"/>
                <a:gd name="connsiteX32" fmla="*/ 1306880 w 3353272"/>
                <a:gd name="connsiteY32" fmla="*/ 425333 h 749395"/>
                <a:gd name="connsiteX33" fmla="*/ 1367568 w 3353272"/>
                <a:gd name="connsiteY33" fmla="*/ 500960 h 749395"/>
                <a:gd name="connsiteX34" fmla="*/ 1440194 w 3353272"/>
                <a:gd name="connsiteY34" fmla="*/ 590842 h 749395"/>
                <a:gd name="connsiteX35" fmla="*/ 1969583 w 3353272"/>
                <a:gd name="connsiteY35" fmla="*/ 590842 h 749395"/>
                <a:gd name="connsiteX36" fmla="*/ 2053862 w 3353272"/>
                <a:gd name="connsiteY36" fmla="*/ 378136 h 749395"/>
                <a:gd name="connsiteX37" fmla="*/ 2150114 w 3353272"/>
                <a:gd name="connsiteY37" fmla="*/ 89378 h 749395"/>
                <a:gd name="connsiteX38" fmla="*/ 2239493 w 3353272"/>
                <a:gd name="connsiteY38" fmla="*/ 151254 h 749395"/>
                <a:gd name="connsiteX39" fmla="*/ 2459498 w 3353272"/>
                <a:gd name="connsiteY39" fmla="*/ 0 h 749395"/>
                <a:gd name="connsiteX0" fmla="*/ 2459498 w 3353272"/>
                <a:gd name="connsiteY0" fmla="*/ 0 h 749395"/>
                <a:gd name="connsiteX1" fmla="*/ 2542000 w 3353272"/>
                <a:gd name="connsiteY1" fmla="*/ 137504 h 749395"/>
                <a:gd name="connsiteX2" fmla="*/ 2762006 w 3353272"/>
                <a:gd name="connsiteY2" fmla="*/ 55001 h 749395"/>
                <a:gd name="connsiteX3" fmla="*/ 2844509 w 3353272"/>
                <a:gd name="connsiteY3" fmla="*/ 144379 h 749395"/>
                <a:gd name="connsiteX4" fmla="*/ 2968262 w 3353272"/>
                <a:gd name="connsiteY4" fmla="*/ 171880 h 749395"/>
                <a:gd name="connsiteX5" fmla="*/ 3085140 w 3353272"/>
                <a:gd name="connsiteY5" fmla="*/ 302508 h 749395"/>
                <a:gd name="connsiteX6" fmla="*/ 3160767 w 3353272"/>
                <a:gd name="connsiteY6" fmla="*/ 433137 h 749395"/>
                <a:gd name="connsiteX7" fmla="*/ 3250145 w 3353272"/>
                <a:gd name="connsiteY7" fmla="*/ 474388 h 749395"/>
                <a:gd name="connsiteX8" fmla="*/ 3284521 w 3353272"/>
                <a:gd name="connsiteY8" fmla="*/ 598141 h 749395"/>
                <a:gd name="connsiteX9" fmla="*/ 3291396 w 3353272"/>
                <a:gd name="connsiteY9" fmla="*/ 687519 h 749395"/>
                <a:gd name="connsiteX10" fmla="*/ 3353272 w 3353272"/>
                <a:gd name="connsiteY10" fmla="*/ 749395 h 749395"/>
                <a:gd name="connsiteX11" fmla="*/ 0 w 3353272"/>
                <a:gd name="connsiteY11" fmla="*/ 748466 h 749395"/>
                <a:gd name="connsiteX12" fmla="*/ 137503 w 3353272"/>
                <a:gd name="connsiteY12" fmla="*/ 562836 h 749395"/>
                <a:gd name="connsiteX13" fmla="*/ 137503 w 3353272"/>
                <a:gd name="connsiteY13" fmla="*/ 507835 h 749395"/>
                <a:gd name="connsiteX14" fmla="*/ 165004 w 3353272"/>
                <a:gd name="connsiteY14" fmla="*/ 439083 h 749395"/>
                <a:gd name="connsiteX15" fmla="*/ 213130 w 3353272"/>
                <a:gd name="connsiteY15" fmla="*/ 329080 h 749395"/>
                <a:gd name="connsiteX16" fmla="*/ 275007 w 3353272"/>
                <a:gd name="connsiteY16" fmla="*/ 219077 h 749395"/>
                <a:gd name="connsiteX17" fmla="*/ 350634 w 3353272"/>
                <a:gd name="connsiteY17" fmla="*/ 177826 h 749395"/>
                <a:gd name="connsiteX18" fmla="*/ 364385 w 3353272"/>
                <a:gd name="connsiteY18" fmla="*/ 136575 h 749395"/>
                <a:gd name="connsiteX19" fmla="*/ 460637 w 3353272"/>
                <a:gd name="connsiteY19" fmla="*/ 60948 h 749395"/>
                <a:gd name="connsiteX20" fmla="*/ 515639 w 3353272"/>
                <a:gd name="connsiteY20" fmla="*/ 109074 h 749395"/>
                <a:gd name="connsiteX21" fmla="*/ 591266 w 3353272"/>
                <a:gd name="connsiteY21" fmla="*/ 60948 h 749395"/>
                <a:gd name="connsiteX22" fmla="*/ 639392 w 3353272"/>
                <a:gd name="connsiteY22" fmla="*/ 40322 h 749395"/>
                <a:gd name="connsiteX23" fmla="*/ 687518 w 3353272"/>
                <a:gd name="connsiteY23" fmla="*/ 40322 h 749395"/>
                <a:gd name="connsiteX24" fmla="*/ 721894 w 3353272"/>
                <a:gd name="connsiteY24" fmla="*/ 102199 h 749395"/>
                <a:gd name="connsiteX25" fmla="*/ 921275 w 3353272"/>
                <a:gd name="connsiteY25" fmla="*/ 60948 h 749395"/>
                <a:gd name="connsiteX26" fmla="*/ 941900 w 3353272"/>
                <a:gd name="connsiteY26" fmla="*/ 191576 h 749395"/>
                <a:gd name="connsiteX27" fmla="*/ 976276 w 3353272"/>
                <a:gd name="connsiteY27" fmla="*/ 205326 h 749395"/>
                <a:gd name="connsiteX28" fmla="*/ 1141281 w 3353272"/>
                <a:gd name="connsiteY28" fmla="*/ 198451 h 749395"/>
                <a:gd name="connsiteX29" fmla="*/ 1279578 w 3353272"/>
                <a:gd name="connsiteY29" fmla="*/ 150324 h 749395"/>
                <a:gd name="connsiteX30" fmla="*/ 1286253 w 3353272"/>
                <a:gd name="connsiteY30" fmla="*/ 212202 h 749395"/>
                <a:gd name="connsiteX31" fmla="*/ 1328298 w 3353272"/>
                <a:gd name="connsiteY31" fmla="*/ 329079 h 749395"/>
                <a:gd name="connsiteX32" fmla="*/ 1370541 w 3353272"/>
                <a:gd name="connsiteY32" fmla="*/ 425333 h 749395"/>
                <a:gd name="connsiteX33" fmla="*/ 1367568 w 3353272"/>
                <a:gd name="connsiteY33" fmla="*/ 500960 h 749395"/>
                <a:gd name="connsiteX34" fmla="*/ 1440194 w 3353272"/>
                <a:gd name="connsiteY34" fmla="*/ 590842 h 749395"/>
                <a:gd name="connsiteX35" fmla="*/ 1969583 w 3353272"/>
                <a:gd name="connsiteY35" fmla="*/ 590842 h 749395"/>
                <a:gd name="connsiteX36" fmla="*/ 2053862 w 3353272"/>
                <a:gd name="connsiteY36" fmla="*/ 378136 h 749395"/>
                <a:gd name="connsiteX37" fmla="*/ 2150114 w 3353272"/>
                <a:gd name="connsiteY37" fmla="*/ 89378 h 749395"/>
                <a:gd name="connsiteX38" fmla="*/ 2239493 w 3353272"/>
                <a:gd name="connsiteY38" fmla="*/ 151254 h 749395"/>
                <a:gd name="connsiteX39" fmla="*/ 2459498 w 3353272"/>
                <a:gd name="connsiteY39" fmla="*/ 0 h 749395"/>
                <a:gd name="connsiteX0" fmla="*/ 2459498 w 3353272"/>
                <a:gd name="connsiteY0" fmla="*/ 0 h 749395"/>
                <a:gd name="connsiteX1" fmla="*/ 2542000 w 3353272"/>
                <a:gd name="connsiteY1" fmla="*/ 137504 h 749395"/>
                <a:gd name="connsiteX2" fmla="*/ 2762006 w 3353272"/>
                <a:gd name="connsiteY2" fmla="*/ 55001 h 749395"/>
                <a:gd name="connsiteX3" fmla="*/ 2844509 w 3353272"/>
                <a:gd name="connsiteY3" fmla="*/ 144379 h 749395"/>
                <a:gd name="connsiteX4" fmla="*/ 2968262 w 3353272"/>
                <a:gd name="connsiteY4" fmla="*/ 171880 h 749395"/>
                <a:gd name="connsiteX5" fmla="*/ 3085140 w 3353272"/>
                <a:gd name="connsiteY5" fmla="*/ 302508 h 749395"/>
                <a:gd name="connsiteX6" fmla="*/ 3160767 w 3353272"/>
                <a:gd name="connsiteY6" fmla="*/ 433137 h 749395"/>
                <a:gd name="connsiteX7" fmla="*/ 3250145 w 3353272"/>
                <a:gd name="connsiteY7" fmla="*/ 474388 h 749395"/>
                <a:gd name="connsiteX8" fmla="*/ 3284521 w 3353272"/>
                <a:gd name="connsiteY8" fmla="*/ 598141 h 749395"/>
                <a:gd name="connsiteX9" fmla="*/ 3291396 w 3353272"/>
                <a:gd name="connsiteY9" fmla="*/ 687519 h 749395"/>
                <a:gd name="connsiteX10" fmla="*/ 3353272 w 3353272"/>
                <a:gd name="connsiteY10" fmla="*/ 749395 h 749395"/>
                <a:gd name="connsiteX11" fmla="*/ 0 w 3353272"/>
                <a:gd name="connsiteY11" fmla="*/ 748466 h 749395"/>
                <a:gd name="connsiteX12" fmla="*/ 137503 w 3353272"/>
                <a:gd name="connsiteY12" fmla="*/ 562836 h 749395"/>
                <a:gd name="connsiteX13" fmla="*/ 137503 w 3353272"/>
                <a:gd name="connsiteY13" fmla="*/ 507835 h 749395"/>
                <a:gd name="connsiteX14" fmla="*/ 165004 w 3353272"/>
                <a:gd name="connsiteY14" fmla="*/ 439083 h 749395"/>
                <a:gd name="connsiteX15" fmla="*/ 213130 w 3353272"/>
                <a:gd name="connsiteY15" fmla="*/ 329080 h 749395"/>
                <a:gd name="connsiteX16" fmla="*/ 275007 w 3353272"/>
                <a:gd name="connsiteY16" fmla="*/ 219077 h 749395"/>
                <a:gd name="connsiteX17" fmla="*/ 350634 w 3353272"/>
                <a:gd name="connsiteY17" fmla="*/ 177826 h 749395"/>
                <a:gd name="connsiteX18" fmla="*/ 364385 w 3353272"/>
                <a:gd name="connsiteY18" fmla="*/ 136575 h 749395"/>
                <a:gd name="connsiteX19" fmla="*/ 460637 w 3353272"/>
                <a:gd name="connsiteY19" fmla="*/ 60948 h 749395"/>
                <a:gd name="connsiteX20" fmla="*/ 515639 w 3353272"/>
                <a:gd name="connsiteY20" fmla="*/ 109074 h 749395"/>
                <a:gd name="connsiteX21" fmla="*/ 591266 w 3353272"/>
                <a:gd name="connsiteY21" fmla="*/ 60948 h 749395"/>
                <a:gd name="connsiteX22" fmla="*/ 639392 w 3353272"/>
                <a:gd name="connsiteY22" fmla="*/ 40322 h 749395"/>
                <a:gd name="connsiteX23" fmla="*/ 687518 w 3353272"/>
                <a:gd name="connsiteY23" fmla="*/ 40322 h 749395"/>
                <a:gd name="connsiteX24" fmla="*/ 721894 w 3353272"/>
                <a:gd name="connsiteY24" fmla="*/ 102199 h 749395"/>
                <a:gd name="connsiteX25" fmla="*/ 921275 w 3353272"/>
                <a:gd name="connsiteY25" fmla="*/ 60948 h 749395"/>
                <a:gd name="connsiteX26" fmla="*/ 941900 w 3353272"/>
                <a:gd name="connsiteY26" fmla="*/ 191576 h 749395"/>
                <a:gd name="connsiteX27" fmla="*/ 976276 w 3353272"/>
                <a:gd name="connsiteY27" fmla="*/ 205326 h 749395"/>
                <a:gd name="connsiteX28" fmla="*/ 1141281 w 3353272"/>
                <a:gd name="connsiteY28" fmla="*/ 198451 h 749395"/>
                <a:gd name="connsiteX29" fmla="*/ 1279578 w 3353272"/>
                <a:gd name="connsiteY29" fmla="*/ 150324 h 749395"/>
                <a:gd name="connsiteX30" fmla="*/ 1286253 w 3353272"/>
                <a:gd name="connsiteY30" fmla="*/ 212202 h 749395"/>
                <a:gd name="connsiteX31" fmla="*/ 1328298 w 3353272"/>
                <a:gd name="connsiteY31" fmla="*/ 329079 h 749395"/>
                <a:gd name="connsiteX32" fmla="*/ 1370541 w 3353272"/>
                <a:gd name="connsiteY32" fmla="*/ 425333 h 749395"/>
                <a:gd name="connsiteX33" fmla="*/ 1410008 w 3353272"/>
                <a:gd name="connsiteY33" fmla="*/ 500960 h 749395"/>
                <a:gd name="connsiteX34" fmla="*/ 1440194 w 3353272"/>
                <a:gd name="connsiteY34" fmla="*/ 590842 h 749395"/>
                <a:gd name="connsiteX35" fmla="*/ 1969583 w 3353272"/>
                <a:gd name="connsiteY35" fmla="*/ 590842 h 749395"/>
                <a:gd name="connsiteX36" fmla="*/ 2053862 w 3353272"/>
                <a:gd name="connsiteY36" fmla="*/ 378136 h 749395"/>
                <a:gd name="connsiteX37" fmla="*/ 2150114 w 3353272"/>
                <a:gd name="connsiteY37" fmla="*/ 89378 h 749395"/>
                <a:gd name="connsiteX38" fmla="*/ 2239493 w 3353272"/>
                <a:gd name="connsiteY38" fmla="*/ 151254 h 749395"/>
                <a:gd name="connsiteX39" fmla="*/ 2459498 w 3353272"/>
                <a:gd name="connsiteY39" fmla="*/ 0 h 749395"/>
                <a:gd name="connsiteX0" fmla="*/ 2459498 w 3353272"/>
                <a:gd name="connsiteY0" fmla="*/ 0 h 749395"/>
                <a:gd name="connsiteX1" fmla="*/ 2542000 w 3353272"/>
                <a:gd name="connsiteY1" fmla="*/ 137504 h 749395"/>
                <a:gd name="connsiteX2" fmla="*/ 2762006 w 3353272"/>
                <a:gd name="connsiteY2" fmla="*/ 55001 h 749395"/>
                <a:gd name="connsiteX3" fmla="*/ 2844509 w 3353272"/>
                <a:gd name="connsiteY3" fmla="*/ 144379 h 749395"/>
                <a:gd name="connsiteX4" fmla="*/ 2968262 w 3353272"/>
                <a:gd name="connsiteY4" fmla="*/ 171880 h 749395"/>
                <a:gd name="connsiteX5" fmla="*/ 3085140 w 3353272"/>
                <a:gd name="connsiteY5" fmla="*/ 302508 h 749395"/>
                <a:gd name="connsiteX6" fmla="*/ 3160767 w 3353272"/>
                <a:gd name="connsiteY6" fmla="*/ 433137 h 749395"/>
                <a:gd name="connsiteX7" fmla="*/ 3250145 w 3353272"/>
                <a:gd name="connsiteY7" fmla="*/ 474388 h 749395"/>
                <a:gd name="connsiteX8" fmla="*/ 3284521 w 3353272"/>
                <a:gd name="connsiteY8" fmla="*/ 598141 h 749395"/>
                <a:gd name="connsiteX9" fmla="*/ 3291396 w 3353272"/>
                <a:gd name="connsiteY9" fmla="*/ 687519 h 749395"/>
                <a:gd name="connsiteX10" fmla="*/ 3353272 w 3353272"/>
                <a:gd name="connsiteY10" fmla="*/ 749395 h 749395"/>
                <a:gd name="connsiteX11" fmla="*/ 0 w 3353272"/>
                <a:gd name="connsiteY11" fmla="*/ 748466 h 749395"/>
                <a:gd name="connsiteX12" fmla="*/ 137503 w 3353272"/>
                <a:gd name="connsiteY12" fmla="*/ 562836 h 749395"/>
                <a:gd name="connsiteX13" fmla="*/ 137503 w 3353272"/>
                <a:gd name="connsiteY13" fmla="*/ 507835 h 749395"/>
                <a:gd name="connsiteX14" fmla="*/ 165004 w 3353272"/>
                <a:gd name="connsiteY14" fmla="*/ 439083 h 749395"/>
                <a:gd name="connsiteX15" fmla="*/ 213130 w 3353272"/>
                <a:gd name="connsiteY15" fmla="*/ 329080 h 749395"/>
                <a:gd name="connsiteX16" fmla="*/ 275007 w 3353272"/>
                <a:gd name="connsiteY16" fmla="*/ 219077 h 749395"/>
                <a:gd name="connsiteX17" fmla="*/ 350634 w 3353272"/>
                <a:gd name="connsiteY17" fmla="*/ 177826 h 749395"/>
                <a:gd name="connsiteX18" fmla="*/ 364385 w 3353272"/>
                <a:gd name="connsiteY18" fmla="*/ 136575 h 749395"/>
                <a:gd name="connsiteX19" fmla="*/ 460637 w 3353272"/>
                <a:gd name="connsiteY19" fmla="*/ 60948 h 749395"/>
                <a:gd name="connsiteX20" fmla="*/ 515639 w 3353272"/>
                <a:gd name="connsiteY20" fmla="*/ 109074 h 749395"/>
                <a:gd name="connsiteX21" fmla="*/ 591266 w 3353272"/>
                <a:gd name="connsiteY21" fmla="*/ 60948 h 749395"/>
                <a:gd name="connsiteX22" fmla="*/ 639392 w 3353272"/>
                <a:gd name="connsiteY22" fmla="*/ 40322 h 749395"/>
                <a:gd name="connsiteX23" fmla="*/ 687518 w 3353272"/>
                <a:gd name="connsiteY23" fmla="*/ 40322 h 749395"/>
                <a:gd name="connsiteX24" fmla="*/ 721894 w 3353272"/>
                <a:gd name="connsiteY24" fmla="*/ 102199 h 749395"/>
                <a:gd name="connsiteX25" fmla="*/ 921275 w 3353272"/>
                <a:gd name="connsiteY25" fmla="*/ 60948 h 749395"/>
                <a:gd name="connsiteX26" fmla="*/ 941900 w 3353272"/>
                <a:gd name="connsiteY26" fmla="*/ 191576 h 749395"/>
                <a:gd name="connsiteX27" fmla="*/ 976276 w 3353272"/>
                <a:gd name="connsiteY27" fmla="*/ 205326 h 749395"/>
                <a:gd name="connsiteX28" fmla="*/ 1141281 w 3353272"/>
                <a:gd name="connsiteY28" fmla="*/ 198451 h 749395"/>
                <a:gd name="connsiteX29" fmla="*/ 1279578 w 3353272"/>
                <a:gd name="connsiteY29" fmla="*/ 150324 h 749395"/>
                <a:gd name="connsiteX30" fmla="*/ 1286253 w 3353272"/>
                <a:gd name="connsiteY30" fmla="*/ 212202 h 749395"/>
                <a:gd name="connsiteX31" fmla="*/ 1328298 w 3353272"/>
                <a:gd name="connsiteY31" fmla="*/ 329079 h 749395"/>
                <a:gd name="connsiteX32" fmla="*/ 1370541 w 3353272"/>
                <a:gd name="connsiteY32" fmla="*/ 425333 h 749395"/>
                <a:gd name="connsiteX33" fmla="*/ 1410008 w 3353272"/>
                <a:gd name="connsiteY33" fmla="*/ 500960 h 749395"/>
                <a:gd name="connsiteX34" fmla="*/ 1440194 w 3353272"/>
                <a:gd name="connsiteY34" fmla="*/ 590842 h 749395"/>
                <a:gd name="connsiteX35" fmla="*/ 2054464 w 3353272"/>
                <a:gd name="connsiteY35" fmla="*/ 590842 h 749395"/>
                <a:gd name="connsiteX36" fmla="*/ 2053862 w 3353272"/>
                <a:gd name="connsiteY36" fmla="*/ 378136 h 749395"/>
                <a:gd name="connsiteX37" fmla="*/ 2150114 w 3353272"/>
                <a:gd name="connsiteY37" fmla="*/ 89378 h 749395"/>
                <a:gd name="connsiteX38" fmla="*/ 2239493 w 3353272"/>
                <a:gd name="connsiteY38" fmla="*/ 151254 h 749395"/>
                <a:gd name="connsiteX39" fmla="*/ 2459498 w 3353272"/>
                <a:gd name="connsiteY39" fmla="*/ 0 h 749395"/>
                <a:gd name="connsiteX0" fmla="*/ 2459498 w 3353272"/>
                <a:gd name="connsiteY0" fmla="*/ 0 h 749395"/>
                <a:gd name="connsiteX1" fmla="*/ 2542000 w 3353272"/>
                <a:gd name="connsiteY1" fmla="*/ 137504 h 749395"/>
                <a:gd name="connsiteX2" fmla="*/ 2762006 w 3353272"/>
                <a:gd name="connsiteY2" fmla="*/ 55001 h 749395"/>
                <a:gd name="connsiteX3" fmla="*/ 2844509 w 3353272"/>
                <a:gd name="connsiteY3" fmla="*/ 144379 h 749395"/>
                <a:gd name="connsiteX4" fmla="*/ 2968262 w 3353272"/>
                <a:gd name="connsiteY4" fmla="*/ 171880 h 749395"/>
                <a:gd name="connsiteX5" fmla="*/ 3085140 w 3353272"/>
                <a:gd name="connsiteY5" fmla="*/ 302508 h 749395"/>
                <a:gd name="connsiteX6" fmla="*/ 3160767 w 3353272"/>
                <a:gd name="connsiteY6" fmla="*/ 433137 h 749395"/>
                <a:gd name="connsiteX7" fmla="*/ 3250145 w 3353272"/>
                <a:gd name="connsiteY7" fmla="*/ 474388 h 749395"/>
                <a:gd name="connsiteX8" fmla="*/ 3284521 w 3353272"/>
                <a:gd name="connsiteY8" fmla="*/ 598141 h 749395"/>
                <a:gd name="connsiteX9" fmla="*/ 3291396 w 3353272"/>
                <a:gd name="connsiteY9" fmla="*/ 687519 h 749395"/>
                <a:gd name="connsiteX10" fmla="*/ 3353272 w 3353272"/>
                <a:gd name="connsiteY10" fmla="*/ 749395 h 749395"/>
                <a:gd name="connsiteX11" fmla="*/ 0 w 3353272"/>
                <a:gd name="connsiteY11" fmla="*/ 748466 h 749395"/>
                <a:gd name="connsiteX12" fmla="*/ 137503 w 3353272"/>
                <a:gd name="connsiteY12" fmla="*/ 562836 h 749395"/>
                <a:gd name="connsiteX13" fmla="*/ 137503 w 3353272"/>
                <a:gd name="connsiteY13" fmla="*/ 507835 h 749395"/>
                <a:gd name="connsiteX14" fmla="*/ 165004 w 3353272"/>
                <a:gd name="connsiteY14" fmla="*/ 439083 h 749395"/>
                <a:gd name="connsiteX15" fmla="*/ 213130 w 3353272"/>
                <a:gd name="connsiteY15" fmla="*/ 329080 h 749395"/>
                <a:gd name="connsiteX16" fmla="*/ 275007 w 3353272"/>
                <a:gd name="connsiteY16" fmla="*/ 219077 h 749395"/>
                <a:gd name="connsiteX17" fmla="*/ 350634 w 3353272"/>
                <a:gd name="connsiteY17" fmla="*/ 177826 h 749395"/>
                <a:gd name="connsiteX18" fmla="*/ 364385 w 3353272"/>
                <a:gd name="connsiteY18" fmla="*/ 136575 h 749395"/>
                <a:gd name="connsiteX19" fmla="*/ 460637 w 3353272"/>
                <a:gd name="connsiteY19" fmla="*/ 60948 h 749395"/>
                <a:gd name="connsiteX20" fmla="*/ 515639 w 3353272"/>
                <a:gd name="connsiteY20" fmla="*/ 109074 h 749395"/>
                <a:gd name="connsiteX21" fmla="*/ 591266 w 3353272"/>
                <a:gd name="connsiteY21" fmla="*/ 60948 h 749395"/>
                <a:gd name="connsiteX22" fmla="*/ 639392 w 3353272"/>
                <a:gd name="connsiteY22" fmla="*/ 40322 h 749395"/>
                <a:gd name="connsiteX23" fmla="*/ 687518 w 3353272"/>
                <a:gd name="connsiteY23" fmla="*/ 40322 h 749395"/>
                <a:gd name="connsiteX24" fmla="*/ 721894 w 3353272"/>
                <a:gd name="connsiteY24" fmla="*/ 102199 h 749395"/>
                <a:gd name="connsiteX25" fmla="*/ 921275 w 3353272"/>
                <a:gd name="connsiteY25" fmla="*/ 60948 h 749395"/>
                <a:gd name="connsiteX26" fmla="*/ 941900 w 3353272"/>
                <a:gd name="connsiteY26" fmla="*/ 191576 h 749395"/>
                <a:gd name="connsiteX27" fmla="*/ 976276 w 3353272"/>
                <a:gd name="connsiteY27" fmla="*/ 205326 h 749395"/>
                <a:gd name="connsiteX28" fmla="*/ 1141281 w 3353272"/>
                <a:gd name="connsiteY28" fmla="*/ 198451 h 749395"/>
                <a:gd name="connsiteX29" fmla="*/ 1279578 w 3353272"/>
                <a:gd name="connsiteY29" fmla="*/ 150324 h 749395"/>
                <a:gd name="connsiteX30" fmla="*/ 1286253 w 3353272"/>
                <a:gd name="connsiteY30" fmla="*/ 212202 h 749395"/>
                <a:gd name="connsiteX31" fmla="*/ 1328298 w 3353272"/>
                <a:gd name="connsiteY31" fmla="*/ 329079 h 749395"/>
                <a:gd name="connsiteX32" fmla="*/ 1370541 w 3353272"/>
                <a:gd name="connsiteY32" fmla="*/ 425333 h 749395"/>
                <a:gd name="connsiteX33" fmla="*/ 1410008 w 3353272"/>
                <a:gd name="connsiteY33" fmla="*/ 500960 h 749395"/>
                <a:gd name="connsiteX34" fmla="*/ 1440194 w 3353272"/>
                <a:gd name="connsiteY34" fmla="*/ 590842 h 749395"/>
                <a:gd name="connsiteX35" fmla="*/ 2054464 w 3353272"/>
                <a:gd name="connsiteY35" fmla="*/ 590842 h 749395"/>
                <a:gd name="connsiteX36" fmla="*/ 2110449 w 3353272"/>
                <a:gd name="connsiteY36" fmla="*/ 378136 h 749395"/>
                <a:gd name="connsiteX37" fmla="*/ 2150114 w 3353272"/>
                <a:gd name="connsiteY37" fmla="*/ 89378 h 749395"/>
                <a:gd name="connsiteX38" fmla="*/ 2239493 w 3353272"/>
                <a:gd name="connsiteY38" fmla="*/ 151254 h 749395"/>
                <a:gd name="connsiteX39" fmla="*/ 2459498 w 3353272"/>
                <a:gd name="connsiteY39" fmla="*/ 0 h 749395"/>
                <a:gd name="connsiteX0" fmla="*/ 2459498 w 3353272"/>
                <a:gd name="connsiteY0" fmla="*/ 0 h 749395"/>
                <a:gd name="connsiteX1" fmla="*/ 2542000 w 3353272"/>
                <a:gd name="connsiteY1" fmla="*/ 137504 h 749395"/>
                <a:gd name="connsiteX2" fmla="*/ 2762006 w 3353272"/>
                <a:gd name="connsiteY2" fmla="*/ 55001 h 749395"/>
                <a:gd name="connsiteX3" fmla="*/ 2844509 w 3353272"/>
                <a:gd name="connsiteY3" fmla="*/ 144379 h 749395"/>
                <a:gd name="connsiteX4" fmla="*/ 2968262 w 3353272"/>
                <a:gd name="connsiteY4" fmla="*/ 171880 h 749395"/>
                <a:gd name="connsiteX5" fmla="*/ 3085140 w 3353272"/>
                <a:gd name="connsiteY5" fmla="*/ 302508 h 749395"/>
                <a:gd name="connsiteX6" fmla="*/ 3160767 w 3353272"/>
                <a:gd name="connsiteY6" fmla="*/ 433137 h 749395"/>
                <a:gd name="connsiteX7" fmla="*/ 3250145 w 3353272"/>
                <a:gd name="connsiteY7" fmla="*/ 474388 h 749395"/>
                <a:gd name="connsiteX8" fmla="*/ 3284521 w 3353272"/>
                <a:gd name="connsiteY8" fmla="*/ 598141 h 749395"/>
                <a:gd name="connsiteX9" fmla="*/ 3291396 w 3353272"/>
                <a:gd name="connsiteY9" fmla="*/ 687519 h 749395"/>
                <a:gd name="connsiteX10" fmla="*/ 3353272 w 3353272"/>
                <a:gd name="connsiteY10" fmla="*/ 749395 h 749395"/>
                <a:gd name="connsiteX11" fmla="*/ 0 w 3353272"/>
                <a:gd name="connsiteY11" fmla="*/ 748466 h 749395"/>
                <a:gd name="connsiteX12" fmla="*/ 137503 w 3353272"/>
                <a:gd name="connsiteY12" fmla="*/ 562836 h 749395"/>
                <a:gd name="connsiteX13" fmla="*/ 137503 w 3353272"/>
                <a:gd name="connsiteY13" fmla="*/ 507835 h 749395"/>
                <a:gd name="connsiteX14" fmla="*/ 165004 w 3353272"/>
                <a:gd name="connsiteY14" fmla="*/ 439083 h 749395"/>
                <a:gd name="connsiteX15" fmla="*/ 213130 w 3353272"/>
                <a:gd name="connsiteY15" fmla="*/ 329080 h 749395"/>
                <a:gd name="connsiteX16" fmla="*/ 275007 w 3353272"/>
                <a:gd name="connsiteY16" fmla="*/ 219077 h 749395"/>
                <a:gd name="connsiteX17" fmla="*/ 350634 w 3353272"/>
                <a:gd name="connsiteY17" fmla="*/ 177826 h 749395"/>
                <a:gd name="connsiteX18" fmla="*/ 364385 w 3353272"/>
                <a:gd name="connsiteY18" fmla="*/ 136575 h 749395"/>
                <a:gd name="connsiteX19" fmla="*/ 460637 w 3353272"/>
                <a:gd name="connsiteY19" fmla="*/ 60948 h 749395"/>
                <a:gd name="connsiteX20" fmla="*/ 515639 w 3353272"/>
                <a:gd name="connsiteY20" fmla="*/ 109074 h 749395"/>
                <a:gd name="connsiteX21" fmla="*/ 591266 w 3353272"/>
                <a:gd name="connsiteY21" fmla="*/ 60948 h 749395"/>
                <a:gd name="connsiteX22" fmla="*/ 639392 w 3353272"/>
                <a:gd name="connsiteY22" fmla="*/ 40322 h 749395"/>
                <a:gd name="connsiteX23" fmla="*/ 687518 w 3353272"/>
                <a:gd name="connsiteY23" fmla="*/ 40322 h 749395"/>
                <a:gd name="connsiteX24" fmla="*/ 721894 w 3353272"/>
                <a:gd name="connsiteY24" fmla="*/ 102199 h 749395"/>
                <a:gd name="connsiteX25" fmla="*/ 921275 w 3353272"/>
                <a:gd name="connsiteY25" fmla="*/ 60948 h 749395"/>
                <a:gd name="connsiteX26" fmla="*/ 941900 w 3353272"/>
                <a:gd name="connsiteY26" fmla="*/ 191576 h 749395"/>
                <a:gd name="connsiteX27" fmla="*/ 976276 w 3353272"/>
                <a:gd name="connsiteY27" fmla="*/ 205326 h 749395"/>
                <a:gd name="connsiteX28" fmla="*/ 1141281 w 3353272"/>
                <a:gd name="connsiteY28" fmla="*/ 198451 h 749395"/>
                <a:gd name="connsiteX29" fmla="*/ 1279578 w 3353272"/>
                <a:gd name="connsiteY29" fmla="*/ 150324 h 749395"/>
                <a:gd name="connsiteX30" fmla="*/ 1286253 w 3353272"/>
                <a:gd name="connsiteY30" fmla="*/ 212202 h 749395"/>
                <a:gd name="connsiteX31" fmla="*/ 1328298 w 3353272"/>
                <a:gd name="connsiteY31" fmla="*/ 329079 h 749395"/>
                <a:gd name="connsiteX32" fmla="*/ 1370541 w 3353272"/>
                <a:gd name="connsiteY32" fmla="*/ 425333 h 749395"/>
                <a:gd name="connsiteX33" fmla="*/ 1410008 w 3353272"/>
                <a:gd name="connsiteY33" fmla="*/ 500960 h 749395"/>
                <a:gd name="connsiteX34" fmla="*/ 1440194 w 3353272"/>
                <a:gd name="connsiteY34" fmla="*/ 590842 h 749395"/>
                <a:gd name="connsiteX35" fmla="*/ 2054464 w 3353272"/>
                <a:gd name="connsiteY35" fmla="*/ 590842 h 749395"/>
                <a:gd name="connsiteX36" fmla="*/ 2110449 w 3353272"/>
                <a:gd name="connsiteY36" fmla="*/ 378136 h 749395"/>
                <a:gd name="connsiteX37" fmla="*/ 2192555 w 3353272"/>
                <a:gd name="connsiteY37" fmla="*/ 103128 h 749395"/>
                <a:gd name="connsiteX38" fmla="*/ 2239493 w 3353272"/>
                <a:gd name="connsiteY38" fmla="*/ 151254 h 749395"/>
                <a:gd name="connsiteX39" fmla="*/ 2459498 w 3353272"/>
                <a:gd name="connsiteY39" fmla="*/ 0 h 749395"/>
                <a:gd name="connsiteX0" fmla="*/ 2459498 w 3353272"/>
                <a:gd name="connsiteY0" fmla="*/ 0 h 749395"/>
                <a:gd name="connsiteX1" fmla="*/ 2542000 w 3353272"/>
                <a:gd name="connsiteY1" fmla="*/ 137504 h 749395"/>
                <a:gd name="connsiteX2" fmla="*/ 2762006 w 3353272"/>
                <a:gd name="connsiteY2" fmla="*/ 55001 h 749395"/>
                <a:gd name="connsiteX3" fmla="*/ 2844509 w 3353272"/>
                <a:gd name="connsiteY3" fmla="*/ 144379 h 749395"/>
                <a:gd name="connsiteX4" fmla="*/ 2968262 w 3353272"/>
                <a:gd name="connsiteY4" fmla="*/ 171880 h 749395"/>
                <a:gd name="connsiteX5" fmla="*/ 3085140 w 3353272"/>
                <a:gd name="connsiteY5" fmla="*/ 302508 h 749395"/>
                <a:gd name="connsiteX6" fmla="*/ 3160767 w 3353272"/>
                <a:gd name="connsiteY6" fmla="*/ 433137 h 749395"/>
                <a:gd name="connsiteX7" fmla="*/ 3250145 w 3353272"/>
                <a:gd name="connsiteY7" fmla="*/ 474388 h 749395"/>
                <a:gd name="connsiteX8" fmla="*/ 3284521 w 3353272"/>
                <a:gd name="connsiteY8" fmla="*/ 598141 h 749395"/>
                <a:gd name="connsiteX9" fmla="*/ 3291396 w 3353272"/>
                <a:gd name="connsiteY9" fmla="*/ 687519 h 749395"/>
                <a:gd name="connsiteX10" fmla="*/ 3353272 w 3353272"/>
                <a:gd name="connsiteY10" fmla="*/ 749395 h 749395"/>
                <a:gd name="connsiteX11" fmla="*/ 0 w 3353272"/>
                <a:gd name="connsiteY11" fmla="*/ 748466 h 749395"/>
                <a:gd name="connsiteX12" fmla="*/ 137503 w 3353272"/>
                <a:gd name="connsiteY12" fmla="*/ 562836 h 749395"/>
                <a:gd name="connsiteX13" fmla="*/ 137503 w 3353272"/>
                <a:gd name="connsiteY13" fmla="*/ 507835 h 749395"/>
                <a:gd name="connsiteX14" fmla="*/ 165004 w 3353272"/>
                <a:gd name="connsiteY14" fmla="*/ 439083 h 749395"/>
                <a:gd name="connsiteX15" fmla="*/ 213130 w 3353272"/>
                <a:gd name="connsiteY15" fmla="*/ 329080 h 749395"/>
                <a:gd name="connsiteX16" fmla="*/ 275007 w 3353272"/>
                <a:gd name="connsiteY16" fmla="*/ 219077 h 749395"/>
                <a:gd name="connsiteX17" fmla="*/ 350634 w 3353272"/>
                <a:gd name="connsiteY17" fmla="*/ 177826 h 749395"/>
                <a:gd name="connsiteX18" fmla="*/ 364385 w 3353272"/>
                <a:gd name="connsiteY18" fmla="*/ 136575 h 749395"/>
                <a:gd name="connsiteX19" fmla="*/ 460637 w 3353272"/>
                <a:gd name="connsiteY19" fmla="*/ 60948 h 749395"/>
                <a:gd name="connsiteX20" fmla="*/ 515639 w 3353272"/>
                <a:gd name="connsiteY20" fmla="*/ 109074 h 749395"/>
                <a:gd name="connsiteX21" fmla="*/ 591266 w 3353272"/>
                <a:gd name="connsiteY21" fmla="*/ 60948 h 749395"/>
                <a:gd name="connsiteX22" fmla="*/ 639392 w 3353272"/>
                <a:gd name="connsiteY22" fmla="*/ 40322 h 749395"/>
                <a:gd name="connsiteX23" fmla="*/ 687518 w 3353272"/>
                <a:gd name="connsiteY23" fmla="*/ 40322 h 749395"/>
                <a:gd name="connsiteX24" fmla="*/ 721894 w 3353272"/>
                <a:gd name="connsiteY24" fmla="*/ 102199 h 749395"/>
                <a:gd name="connsiteX25" fmla="*/ 921275 w 3353272"/>
                <a:gd name="connsiteY25" fmla="*/ 60948 h 749395"/>
                <a:gd name="connsiteX26" fmla="*/ 941900 w 3353272"/>
                <a:gd name="connsiteY26" fmla="*/ 191576 h 749395"/>
                <a:gd name="connsiteX27" fmla="*/ 976276 w 3353272"/>
                <a:gd name="connsiteY27" fmla="*/ 205326 h 749395"/>
                <a:gd name="connsiteX28" fmla="*/ 1141281 w 3353272"/>
                <a:gd name="connsiteY28" fmla="*/ 198451 h 749395"/>
                <a:gd name="connsiteX29" fmla="*/ 1279578 w 3353272"/>
                <a:gd name="connsiteY29" fmla="*/ 150324 h 749395"/>
                <a:gd name="connsiteX30" fmla="*/ 1286253 w 3353272"/>
                <a:gd name="connsiteY30" fmla="*/ 212202 h 749395"/>
                <a:gd name="connsiteX31" fmla="*/ 1328298 w 3353272"/>
                <a:gd name="connsiteY31" fmla="*/ 329079 h 749395"/>
                <a:gd name="connsiteX32" fmla="*/ 1370541 w 3353272"/>
                <a:gd name="connsiteY32" fmla="*/ 425333 h 749395"/>
                <a:gd name="connsiteX33" fmla="*/ 1410008 w 3353272"/>
                <a:gd name="connsiteY33" fmla="*/ 500960 h 749395"/>
                <a:gd name="connsiteX34" fmla="*/ 1440194 w 3353272"/>
                <a:gd name="connsiteY34" fmla="*/ 590842 h 749395"/>
                <a:gd name="connsiteX35" fmla="*/ 2054464 w 3353272"/>
                <a:gd name="connsiteY35" fmla="*/ 590842 h 749395"/>
                <a:gd name="connsiteX36" fmla="*/ 2110449 w 3353272"/>
                <a:gd name="connsiteY36" fmla="*/ 378136 h 749395"/>
                <a:gd name="connsiteX37" fmla="*/ 2192555 w 3353272"/>
                <a:gd name="connsiteY37" fmla="*/ 103128 h 749395"/>
                <a:gd name="connsiteX38" fmla="*/ 2303153 w 3353272"/>
                <a:gd name="connsiteY38" fmla="*/ 165005 h 749395"/>
                <a:gd name="connsiteX39" fmla="*/ 2459498 w 3353272"/>
                <a:gd name="connsiteY39" fmla="*/ 0 h 749395"/>
                <a:gd name="connsiteX0" fmla="*/ 2459498 w 3353272"/>
                <a:gd name="connsiteY0" fmla="*/ 0 h 749395"/>
                <a:gd name="connsiteX1" fmla="*/ 2542000 w 3353272"/>
                <a:gd name="connsiteY1" fmla="*/ 137504 h 749395"/>
                <a:gd name="connsiteX2" fmla="*/ 2762006 w 3353272"/>
                <a:gd name="connsiteY2" fmla="*/ 55001 h 749395"/>
                <a:gd name="connsiteX3" fmla="*/ 2844509 w 3353272"/>
                <a:gd name="connsiteY3" fmla="*/ 144379 h 749395"/>
                <a:gd name="connsiteX4" fmla="*/ 2968262 w 3353272"/>
                <a:gd name="connsiteY4" fmla="*/ 171880 h 749395"/>
                <a:gd name="connsiteX5" fmla="*/ 3085140 w 3353272"/>
                <a:gd name="connsiteY5" fmla="*/ 302508 h 749395"/>
                <a:gd name="connsiteX6" fmla="*/ 3160767 w 3353272"/>
                <a:gd name="connsiteY6" fmla="*/ 433137 h 749395"/>
                <a:gd name="connsiteX7" fmla="*/ 3250145 w 3353272"/>
                <a:gd name="connsiteY7" fmla="*/ 474388 h 749395"/>
                <a:gd name="connsiteX8" fmla="*/ 3284521 w 3353272"/>
                <a:gd name="connsiteY8" fmla="*/ 598141 h 749395"/>
                <a:gd name="connsiteX9" fmla="*/ 3291396 w 3353272"/>
                <a:gd name="connsiteY9" fmla="*/ 687519 h 749395"/>
                <a:gd name="connsiteX10" fmla="*/ 3353272 w 3353272"/>
                <a:gd name="connsiteY10" fmla="*/ 749395 h 749395"/>
                <a:gd name="connsiteX11" fmla="*/ 0 w 3353272"/>
                <a:gd name="connsiteY11" fmla="*/ 748466 h 749395"/>
                <a:gd name="connsiteX12" fmla="*/ 137503 w 3353272"/>
                <a:gd name="connsiteY12" fmla="*/ 562836 h 749395"/>
                <a:gd name="connsiteX13" fmla="*/ 137503 w 3353272"/>
                <a:gd name="connsiteY13" fmla="*/ 507835 h 749395"/>
                <a:gd name="connsiteX14" fmla="*/ 165004 w 3353272"/>
                <a:gd name="connsiteY14" fmla="*/ 439083 h 749395"/>
                <a:gd name="connsiteX15" fmla="*/ 213130 w 3353272"/>
                <a:gd name="connsiteY15" fmla="*/ 329080 h 749395"/>
                <a:gd name="connsiteX16" fmla="*/ 275007 w 3353272"/>
                <a:gd name="connsiteY16" fmla="*/ 219077 h 749395"/>
                <a:gd name="connsiteX17" fmla="*/ 350634 w 3353272"/>
                <a:gd name="connsiteY17" fmla="*/ 177826 h 749395"/>
                <a:gd name="connsiteX18" fmla="*/ 364385 w 3353272"/>
                <a:gd name="connsiteY18" fmla="*/ 136575 h 749395"/>
                <a:gd name="connsiteX19" fmla="*/ 460637 w 3353272"/>
                <a:gd name="connsiteY19" fmla="*/ 60948 h 749395"/>
                <a:gd name="connsiteX20" fmla="*/ 515639 w 3353272"/>
                <a:gd name="connsiteY20" fmla="*/ 109074 h 749395"/>
                <a:gd name="connsiteX21" fmla="*/ 591266 w 3353272"/>
                <a:gd name="connsiteY21" fmla="*/ 60948 h 749395"/>
                <a:gd name="connsiteX22" fmla="*/ 639392 w 3353272"/>
                <a:gd name="connsiteY22" fmla="*/ 40322 h 749395"/>
                <a:gd name="connsiteX23" fmla="*/ 687518 w 3353272"/>
                <a:gd name="connsiteY23" fmla="*/ 40322 h 749395"/>
                <a:gd name="connsiteX24" fmla="*/ 721894 w 3353272"/>
                <a:gd name="connsiteY24" fmla="*/ 102199 h 749395"/>
                <a:gd name="connsiteX25" fmla="*/ 921275 w 3353272"/>
                <a:gd name="connsiteY25" fmla="*/ 60948 h 749395"/>
                <a:gd name="connsiteX26" fmla="*/ 941900 w 3353272"/>
                <a:gd name="connsiteY26" fmla="*/ 191576 h 749395"/>
                <a:gd name="connsiteX27" fmla="*/ 976276 w 3353272"/>
                <a:gd name="connsiteY27" fmla="*/ 205326 h 749395"/>
                <a:gd name="connsiteX28" fmla="*/ 1141281 w 3353272"/>
                <a:gd name="connsiteY28" fmla="*/ 198451 h 749395"/>
                <a:gd name="connsiteX29" fmla="*/ 1279578 w 3353272"/>
                <a:gd name="connsiteY29" fmla="*/ 150324 h 749395"/>
                <a:gd name="connsiteX30" fmla="*/ 1286253 w 3353272"/>
                <a:gd name="connsiteY30" fmla="*/ 212202 h 749395"/>
                <a:gd name="connsiteX31" fmla="*/ 1328298 w 3353272"/>
                <a:gd name="connsiteY31" fmla="*/ 329079 h 749395"/>
                <a:gd name="connsiteX32" fmla="*/ 1370541 w 3353272"/>
                <a:gd name="connsiteY32" fmla="*/ 425333 h 749395"/>
                <a:gd name="connsiteX33" fmla="*/ 1410008 w 3353272"/>
                <a:gd name="connsiteY33" fmla="*/ 500960 h 749395"/>
                <a:gd name="connsiteX34" fmla="*/ 1440194 w 3353272"/>
                <a:gd name="connsiteY34" fmla="*/ 590842 h 749395"/>
                <a:gd name="connsiteX35" fmla="*/ 2160565 w 3353272"/>
                <a:gd name="connsiteY35" fmla="*/ 590842 h 749395"/>
                <a:gd name="connsiteX36" fmla="*/ 2110449 w 3353272"/>
                <a:gd name="connsiteY36" fmla="*/ 378136 h 749395"/>
                <a:gd name="connsiteX37" fmla="*/ 2192555 w 3353272"/>
                <a:gd name="connsiteY37" fmla="*/ 103128 h 749395"/>
                <a:gd name="connsiteX38" fmla="*/ 2303153 w 3353272"/>
                <a:gd name="connsiteY38" fmla="*/ 165005 h 749395"/>
                <a:gd name="connsiteX39" fmla="*/ 2459498 w 3353272"/>
                <a:gd name="connsiteY39" fmla="*/ 0 h 749395"/>
                <a:gd name="connsiteX0" fmla="*/ 2459498 w 3353272"/>
                <a:gd name="connsiteY0" fmla="*/ 0 h 749395"/>
                <a:gd name="connsiteX1" fmla="*/ 2542000 w 3353272"/>
                <a:gd name="connsiteY1" fmla="*/ 137504 h 749395"/>
                <a:gd name="connsiteX2" fmla="*/ 2762006 w 3353272"/>
                <a:gd name="connsiteY2" fmla="*/ 55001 h 749395"/>
                <a:gd name="connsiteX3" fmla="*/ 2844509 w 3353272"/>
                <a:gd name="connsiteY3" fmla="*/ 144379 h 749395"/>
                <a:gd name="connsiteX4" fmla="*/ 2968262 w 3353272"/>
                <a:gd name="connsiteY4" fmla="*/ 171880 h 749395"/>
                <a:gd name="connsiteX5" fmla="*/ 3085140 w 3353272"/>
                <a:gd name="connsiteY5" fmla="*/ 302508 h 749395"/>
                <a:gd name="connsiteX6" fmla="*/ 3160767 w 3353272"/>
                <a:gd name="connsiteY6" fmla="*/ 433137 h 749395"/>
                <a:gd name="connsiteX7" fmla="*/ 3250145 w 3353272"/>
                <a:gd name="connsiteY7" fmla="*/ 474388 h 749395"/>
                <a:gd name="connsiteX8" fmla="*/ 3284521 w 3353272"/>
                <a:gd name="connsiteY8" fmla="*/ 598141 h 749395"/>
                <a:gd name="connsiteX9" fmla="*/ 3291396 w 3353272"/>
                <a:gd name="connsiteY9" fmla="*/ 687519 h 749395"/>
                <a:gd name="connsiteX10" fmla="*/ 3353272 w 3353272"/>
                <a:gd name="connsiteY10" fmla="*/ 749395 h 749395"/>
                <a:gd name="connsiteX11" fmla="*/ 0 w 3353272"/>
                <a:gd name="connsiteY11" fmla="*/ 748466 h 749395"/>
                <a:gd name="connsiteX12" fmla="*/ 137503 w 3353272"/>
                <a:gd name="connsiteY12" fmla="*/ 562836 h 749395"/>
                <a:gd name="connsiteX13" fmla="*/ 137503 w 3353272"/>
                <a:gd name="connsiteY13" fmla="*/ 507835 h 749395"/>
                <a:gd name="connsiteX14" fmla="*/ 165004 w 3353272"/>
                <a:gd name="connsiteY14" fmla="*/ 439083 h 749395"/>
                <a:gd name="connsiteX15" fmla="*/ 213130 w 3353272"/>
                <a:gd name="connsiteY15" fmla="*/ 329080 h 749395"/>
                <a:gd name="connsiteX16" fmla="*/ 275007 w 3353272"/>
                <a:gd name="connsiteY16" fmla="*/ 219077 h 749395"/>
                <a:gd name="connsiteX17" fmla="*/ 350634 w 3353272"/>
                <a:gd name="connsiteY17" fmla="*/ 177826 h 749395"/>
                <a:gd name="connsiteX18" fmla="*/ 364385 w 3353272"/>
                <a:gd name="connsiteY18" fmla="*/ 136575 h 749395"/>
                <a:gd name="connsiteX19" fmla="*/ 460637 w 3353272"/>
                <a:gd name="connsiteY19" fmla="*/ 60948 h 749395"/>
                <a:gd name="connsiteX20" fmla="*/ 515639 w 3353272"/>
                <a:gd name="connsiteY20" fmla="*/ 109074 h 749395"/>
                <a:gd name="connsiteX21" fmla="*/ 591266 w 3353272"/>
                <a:gd name="connsiteY21" fmla="*/ 60948 h 749395"/>
                <a:gd name="connsiteX22" fmla="*/ 639392 w 3353272"/>
                <a:gd name="connsiteY22" fmla="*/ 40322 h 749395"/>
                <a:gd name="connsiteX23" fmla="*/ 687518 w 3353272"/>
                <a:gd name="connsiteY23" fmla="*/ 40322 h 749395"/>
                <a:gd name="connsiteX24" fmla="*/ 721894 w 3353272"/>
                <a:gd name="connsiteY24" fmla="*/ 102199 h 749395"/>
                <a:gd name="connsiteX25" fmla="*/ 921275 w 3353272"/>
                <a:gd name="connsiteY25" fmla="*/ 60948 h 749395"/>
                <a:gd name="connsiteX26" fmla="*/ 941900 w 3353272"/>
                <a:gd name="connsiteY26" fmla="*/ 191576 h 749395"/>
                <a:gd name="connsiteX27" fmla="*/ 976276 w 3353272"/>
                <a:gd name="connsiteY27" fmla="*/ 205326 h 749395"/>
                <a:gd name="connsiteX28" fmla="*/ 1141281 w 3353272"/>
                <a:gd name="connsiteY28" fmla="*/ 198451 h 749395"/>
                <a:gd name="connsiteX29" fmla="*/ 1279578 w 3353272"/>
                <a:gd name="connsiteY29" fmla="*/ 150324 h 749395"/>
                <a:gd name="connsiteX30" fmla="*/ 1286253 w 3353272"/>
                <a:gd name="connsiteY30" fmla="*/ 212202 h 749395"/>
                <a:gd name="connsiteX31" fmla="*/ 1328298 w 3353272"/>
                <a:gd name="connsiteY31" fmla="*/ 329079 h 749395"/>
                <a:gd name="connsiteX32" fmla="*/ 1370541 w 3353272"/>
                <a:gd name="connsiteY32" fmla="*/ 425333 h 749395"/>
                <a:gd name="connsiteX33" fmla="*/ 1410008 w 3353272"/>
                <a:gd name="connsiteY33" fmla="*/ 500960 h 749395"/>
                <a:gd name="connsiteX34" fmla="*/ 1440194 w 3353272"/>
                <a:gd name="connsiteY34" fmla="*/ 590842 h 749395"/>
                <a:gd name="connsiteX35" fmla="*/ 2160565 w 3353272"/>
                <a:gd name="connsiteY35" fmla="*/ 590842 h 749395"/>
                <a:gd name="connsiteX36" fmla="*/ 2216549 w 3353272"/>
                <a:gd name="connsiteY36" fmla="*/ 385011 h 749395"/>
                <a:gd name="connsiteX37" fmla="*/ 2192555 w 3353272"/>
                <a:gd name="connsiteY37" fmla="*/ 103128 h 749395"/>
                <a:gd name="connsiteX38" fmla="*/ 2303153 w 3353272"/>
                <a:gd name="connsiteY38" fmla="*/ 165005 h 749395"/>
                <a:gd name="connsiteX39" fmla="*/ 2459498 w 3353272"/>
                <a:gd name="connsiteY39" fmla="*/ 0 h 749395"/>
                <a:gd name="connsiteX0" fmla="*/ 2459498 w 3353272"/>
                <a:gd name="connsiteY0" fmla="*/ 0 h 749395"/>
                <a:gd name="connsiteX1" fmla="*/ 2542000 w 3353272"/>
                <a:gd name="connsiteY1" fmla="*/ 137504 h 749395"/>
                <a:gd name="connsiteX2" fmla="*/ 2762006 w 3353272"/>
                <a:gd name="connsiteY2" fmla="*/ 55001 h 749395"/>
                <a:gd name="connsiteX3" fmla="*/ 2844509 w 3353272"/>
                <a:gd name="connsiteY3" fmla="*/ 144379 h 749395"/>
                <a:gd name="connsiteX4" fmla="*/ 2968262 w 3353272"/>
                <a:gd name="connsiteY4" fmla="*/ 171880 h 749395"/>
                <a:gd name="connsiteX5" fmla="*/ 3085140 w 3353272"/>
                <a:gd name="connsiteY5" fmla="*/ 302508 h 749395"/>
                <a:gd name="connsiteX6" fmla="*/ 3160767 w 3353272"/>
                <a:gd name="connsiteY6" fmla="*/ 433137 h 749395"/>
                <a:gd name="connsiteX7" fmla="*/ 3250145 w 3353272"/>
                <a:gd name="connsiteY7" fmla="*/ 474388 h 749395"/>
                <a:gd name="connsiteX8" fmla="*/ 3284521 w 3353272"/>
                <a:gd name="connsiteY8" fmla="*/ 598141 h 749395"/>
                <a:gd name="connsiteX9" fmla="*/ 3291396 w 3353272"/>
                <a:gd name="connsiteY9" fmla="*/ 687519 h 749395"/>
                <a:gd name="connsiteX10" fmla="*/ 3353272 w 3353272"/>
                <a:gd name="connsiteY10" fmla="*/ 749395 h 749395"/>
                <a:gd name="connsiteX11" fmla="*/ 0 w 3353272"/>
                <a:gd name="connsiteY11" fmla="*/ 748466 h 749395"/>
                <a:gd name="connsiteX12" fmla="*/ 137503 w 3353272"/>
                <a:gd name="connsiteY12" fmla="*/ 562836 h 749395"/>
                <a:gd name="connsiteX13" fmla="*/ 137503 w 3353272"/>
                <a:gd name="connsiteY13" fmla="*/ 507835 h 749395"/>
                <a:gd name="connsiteX14" fmla="*/ 165004 w 3353272"/>
                <a:gd name="connsiteY14" fmla="*/ 439083 h 749395"/>
                <a:gd name="connsiteX15" fmla="*/ 213130 w 3353272"/>
                <a:gd name="connsiteY15" fmla="*/ 329080 h 749395"/>
                <a:gd name="connsiteX16" fmla="*/ 275007 w 3353272"/>
                <a:gd name="connsiteY16" fmla="*/ 219077 h 749395"/>
                <a:gd name="connsiteX17" fmla="*/ 350634 w 3353272"/>
                <a:gd name="connsiteY17" fmla="*/ 177826 h 749395"/>
                <a:gd name="connsiteX18" fmla="*/ 364385 w 3353272"/>
                <a:gd name="connsiteY18" fmla="*/ 136575 h 749395"/>
                <a:gd name="connsiteX19" fmla="*/ 460637 w 3353272"/>
                <a:gd name="connsiteY19" fmla="*/ 60948 h 749395"/>
                <a:gd name="connsiteX20" fmla="*/ 515639 w 3353272"/>
                <a:gd name="connsiteY20" fmla="*/ 109074 h 749395"/>
                <a:gd name="connsiteX21" fmla="*/ 591266 w 3353272"/>
                <a:gd name="connsiteY21" fmla="*/ 60948 h 749395"/>
                <a:gd name="connsiteX22" fmla="*/ 639392 w 3353272"/>
                <a:gd name="connsiteY22" fmla="*/ 40322 h 749395"/>
                <a:gd name="connsiteX23" fmla="*/ 687518 w 3353272"/>
                <a:gd name="connsiteY23" fmla="*/ 40322 h 749395"/>
                <a:gd name="connsiteX24" fmla="*/ 721894 w 3353272"/>
                <a:gd name="connsiteY24" fmla="*/ 102199 h 749395"/>
                <a:gd name="connsiteX25" fmla="*/ 921275 w 3353272"/>
                <a:gd name="connsiteY25" fmla="*/ 60948 h 749395"/>
                <a:gd name="connsiteX26" fmla="*/ 941900 w 3353272"/>
                <a:gd name="connsiteY26" fmla="*/ 191576 h 749395"/>
                <a:gd name="connsiteX27" fmla="*/ 976276 w 3353272"/>
                <a:gd name="connsiteY27" fmla="*/ 205326 h 749395"/>
                <a:gd name="connsiteX28" fmla="*/ 1141281 w 3353272"/>
                <a:gd name="connsiteY28" fmla="*/ 198451 h 749395"/>
                <a:gd name="connsiteX29" fmla="*/ 1279578 w 3353272"/>
                <a:gd name="connsiteY29" fmla="*/ 150324 h 749395"/>
                <a:gd name="connsiteX30" fmla="*/ 1286253 w 3353272"/>
                <a:gd name="connsiteY30" fmla="*/ 212202 h 749395"/>
                <a:gd name="connsiteX31" fmla="*/ 1328298 w 3353272"/>
                <a:gd name="connsiteY31" fmla="*/ 329079 h 749395"/>
                <a:gd name="connsiteX32" fmla="*/ 1370541 w 3353272"/>
                <a:gd name="connsiteY32" fmla="*/ 425333 h 749395"/>
                <a:gd name="connsiteX33" fmla="*/ 1410008 w 3353272"/>
                <a:gd name="connsiteY33" fmla="*/ 500960 h 749395"/>
                <a:gd name="connsiteX34" fmla="*/ 1440194 w 3353272"/>
                <a:gd name="connsiteY34" fmla="*/ 590842 h 749395"/>
                <a:gd name="connsiteX35" fmla="*/ 2160565 w 3353272"/>
                <a:gd name="connsiteY35" fmla="*/ 590842 h 749395"/>
                <a:gd name="connsiteX36" fmla="*/ 2216549 w 3353272"/>
                <a:gd name="connsiteY36" fmla="*/ 385011 h 749395"/>
                <a:gd name="connsiteX37" fmla="*/ 2249141 w 3353272"/>
                <a:gd name="connsiteY37" fmla="*/ 103128 h 749395"/>
                <a:gd name="connsiteX38" fmla="*/ 2303153 w 3353272"/>
                <a:gd name="connsiteY38" fmla="*/ 165005 h 749395"/>
                <a:gd name="connsiteX39" fmla="*/ 2459498 w 3353272"/>
                <a:gd name="connsiteY39" fmla="*/ 0 h 749395"/>
                <a:gd name="connsiteX0" fmla="*/ 2459498 w 3353272"/>
                <a:gd name="connsiteY0" fmla="*/ 0 h 749395"/>
                <a:gd name="connsiteX1" fmla="*/ 2542000 w 3353272"/>
                <a:gd name="connsiteY1" fmla="*/ 137504 h 749395"/>
                <a:gd name="connsiteX2" fmla="*/ 2762006 w 3353272"/>
                <a:gd name="connsiteY2" fmla="*/ 55001 h 749395"/>
                <a:gd name="connsiteX3" fmla="*/ 2844509 w 3353272"/>
                <a:gd name="connsiteY3" fmla="*/ 144379 h 749395"/>
                <a:gd name="connsiteX4" fmla="*/ 2968262 w 3353272"/>
                <a:gd name="connsiteY4" fmla="*/ 171880 h 749395"/>
                <a:gd name="connsiteX5" fmla="*/ 3085140 w 3353272"/>
                <a:gd name="connsiteY5" fmla="*/ 302508 h 749395"/>
                <a:gd name="connsiteX6" fmla="*/ 3160767 w 3353272"/>
                <a:gd name="connsiteY6" fmla="*/ 433137 h 749395"/>
                <a:gd name="connsiteX7" fmla="*/ 3250145 w 3353272"/>
                <a:gd name="connsiteY7" fmla="*/ 474388 h 749395"/>
                <a:gd name="connsiteX8" fmla="*/ 3284521 w 3353272"/>
                <a:gd name="connsiteY8" fmla="*/ 598141 h 749395"/>
                <a:gd name="connsiteX9" fmla="*/ 3291396 w 3353272"/>
                <a:gd name="connsiteY9" fmla="*/ 687519 h 749395"/>
                <a:gd name="connsiteX10" fmla="*/ 3353272 w 3353272"/>
                <a:gd name="connsiteY10" fmla="*/ 749395 h 749395"/>
                <a:gd name="connsiteX11" fmla="*/ 0 w 3353272"/>
                <a:gd name="connsiteY11" fmla="*/ 748466 h 749395"/>
                <a:gd name="connsiteX12" fmla="*/ 137503 w 3353272"/>
                <a:gd name="connsiteY12" fmla="*/ 562836 h 749395"/>
                <a:gd name="connsiteX13" fmla="*/ 137503 w 3353272"/>
                <a:gd name="connsiteY13" fmla="*/ 507835 h 749395"/>
                <a:gd name="connsiteX14" fmla="*/ 165004 w 3353272"/>
                <a:gd name="connsiteY14" fmla="*/ 439083 h 749395"/>
                <a:gd name="connsiteX15" fmla="*/ 213130 w 3353272"/>
                <a:gd name="connsiteY15" fmla="*/ 329080 h 749395"/>
                <a:gd name="connsiteX16" fmla="*/ 275007 w 3353272"/>
                <a:gd name="connsiteY16" fmla="*/ 219077 h 749395"/>
                <a:gd name="connsiteX17" fmla="*/ 350634 w 3353272"/>
                <a:gd name="connsiteY17" fmla="*/ 177826 h 749395"/>
                <a:gd name="connsiteX18" fmla="*/ 364385 w 3353272"/>
                <a:gd name="connsiteY18" fmla="*/ 136575 h 749395"/>
                <a:gd name="connsiteX19" fmla="*/ 460637 w 3353272"/>
                <a:gd name="connsiteY19" fmla="*/ 60948 h 749395"/>
                <a:gd name="connsiteX20" fmla="*/ 515639 w 3353272"/>
                <a:gd name="connsiteY20" fmla="*/ 109074 h 749395"/>
                <a:gd name="connsiteX21" fmla="*/ 591266 w 3353272"/>
                <a:gd name="connsiteY21" fmla="*/ 60948 h 749395"/>
                <a:gd name="connsiteX22" fmla="*/ 639392 w 3353272"/>
                <a:gd name="connsiteY22" fmla="*/ 40322 h 749395"/>
                <a:gd name="connsiteX23" fmla="*/ 687518 w 3353272"/>
                <a:gd name="connsiteY23" fmla="*/ 40322 h 749395"/>
                <a:gd name="connsiteX24" fmla="*/ 721894 w 3353272"/>
                <a:gd name="connsiteY24" fmla="*/ 102199 h 749395"/>
                <a:gd name="connsiteX25" fmla="*/ 921275 w 3353272"/>
                <a:gd name="connsiteY25" fmla="*/ 60948 h 749395"/>
                <a:gd name="connsiteX26" fmla="*/ 941900 w 3353272"/>
                <a:gd name="connsiteY26" fmla="*/ 191576 h 749395"/>
                <a:gd name="connsiteX27" fmla="*/ 976276 w 3353272"/>
                <a:gd name="connsiteY27" fmla="*/ 205326 h 749395"/>
                <a:gd name="connsiteX28" fmla="*/ 1141281 w 3353272"/>
                <a:gd name="connsiteY28" fmla="*/ 198451 h 749395"/>
                <a:gd name="connsiteX29" fmla="*/ 1279578 w 3353272"/>
                <a:gd name="connsiteY29" fmla="*/ 150324 h 749395"/>
                <a:gd name="connsiteX30" fmla="*/ 1286253 w 3353272"/>
                <a:gd name="connsiteY30" fmla="*/ 212202 h 749395"/>
                <a:gd name="connsiteX31" fmla="*/ 1328298 w 3353272"/>
                <a:gd name="connsiteY31" fmla="*/ 329079 h 749395"/>
                <a:gd name="connsiteX32" fmla="*/ 1370541 w 3353272"/>
                <a:gd name="connsiteY32" fmla="*/ 425333 h 749395"/>
                <a:gd name="connsiteX33" fmla="*/ 1410008 w 3353272"/>
                <a:gd name="connsiteY33" fmla="*/ 500960 h 749395"/>
                <a:gd name="connsiteX34" fmla="*/ 1440194 w 3353272"/>
                <a:gd name="connsiteY34" fmla="*/ 590842 h 749395"/>
                <a:gd name="connsiteX35" fmla="*/ 2160565 w 3353272"/>
                <a:gd name="connsiteY35" fmla="*/ 590842 h 749395"/>
                <a:gd name="connsiteX36" fmla="*/ 2216549 w 3353272"/>
                <a:gd name="connsiteY36" fmla="*/ 385011 h 749395"/>
                <a:gd name="connsiteX37" fmla="*/ 2249141 w 3353272"/>
                <a:gd name="connsiteY37" fmla="*/ 103128 h 749395"/>
                <a:gd name="connsiteX38" fmla="*/ 2345593 w 3353272"/>
                <a:gd name="connsiteY38" fmla="*/ 103129 h 749395"/>
                <a:gd name="connsiteX39" fmla="*/ 2459498 w 3353272"/>
                <a:gd name="connsiteY39" fmla="*/ 0 h 749395"/>
                <a:gd name="connsiteX0" fmla="*/ 2459498 w 3353272"/>
                <a:gd name="connsiteY0" fmla="*/ 0 h 749395"/>
                <a:gd name="connsiteX1" fmla="*/ 2542000 w 3353272"/>
                <a:gd name="connsiteY1" fmla="*/ 137504 h 749395"/>
                <a:gd name="connsiteX2" fmla="*/ 2762006 w 3353272"/>
                <a:gd name="connsiteY2" fmla="*/ 55001 h 749395"/>
                <a:gd name="connsiteX3" fmla="*/ 2844509 w 3353272"/>
                <a:gd name="connsiteY3" fmla="*/ 144379 h 749395"/>
                <a:gd name="connsiteX4" fmla="*/ 2968262 w 3353272"/>
                <a:gd name="connsiteY4" fmla="*/ 171880 h 749395"/>
                <a:gd name="connsiteX5" fmla="*/ 3085140 w 3353272"/>
                <a:gd name="connsiteY5" fmla="*/ 302508 h 749395"/>
                <a:gd name="connsiteX6" fmla="*/ 3160767 w 3353272"/>
                <a:gd name="connsiteY6" fmla="*/ 433137 h 749395"/>
                <a:gd name="connsiteX7" fmla="*/ 3250145 w 3353272"/>
                <a:gd name="connsiteY7" fmla="*/ 474388 h 749395"/>
                <a:gd name="connsiteX8" fmla="*/ 3284521 w 3353272"/>
                <a:gd name="connsiteY8" fmla="*/ 598141 h 749395"/>
                <a:gd name="connsiteX9" fmla="*/ 3291396 w 3353272"/>
                <a:gd name="connsiteY9" fmla="*/ 687519 h 749395"/>
                <a:gd name="connsiteX10" fmla="*/ 3353272 w 3353272"/>
                <a:gd name="connsiteY10" fmla="*/ 749395 h 749395"/>
                <a:gd name="connsiteX11" fmla="*/ 0 w 3353272"/>
                <a:gd name="connsiteY11" fmla="*/ 748466 h 749395"/>
                <a:gd name="connsiteX12" fmla="*/ 137503 w 3353272"/>
                <a:gd name="connsiteY12" fmla="*/ 562836 h 749395"/>
                <a:gd name="connsiteX13" fmla="*/ 137503 w 3353272"/>
                <a:gd name="connsiteY13" fmla="*/ 507835 h 749395"/>
                <a:gd name="connsiteX14" fmla="*/ 165004 w 3353272"/>
                <a:gd name="connsiteY14" fmla="*/ 439083 h 749395"/>
                <a:gd name="connsiteX15" fmla="*/ 213130 w 3353272"/>
                <a:gd name="connsiteY15" fmla="*/ 329080 h 749395"/>
                <a:gd name="connsiteX16" fmla="*/ 275007 w 3353272"/>
                <a:gd name="connsiteY16" fmla="*/ 219077 h 749395"/>
                <a:gd name="connsiteX17" fmla="*/ 350634 w 3353272"/>
                <a:gd name="connsiteY17" fmla="*/ 177826 h 749395"/>
                <a:gd name="connsiteX18" fmla="*/ 364385 w 3353272"/>
                <a:gd name="connsiteY18" fmla="*/ 136575 h 749395"/>
                <a:gd name="connsiteX19" fmla="*/ 460637 w 3353272"/>
                <a:gd name="connsiteY19" fmla="*/ 60948 h 749395"/>
                <a:gd name="connsiteX20" fmla="*/ 515639 w 3353272"/>
                <a:gd name="connsiteY20" fmla="*/ 109074 h 749395"/>
                <a:gd name="connsiteX21" fmla="*/ 591266 w 3353272"/>
                <a:gd name="connsiteY21" fmla="*/ 60948 h 749395"/>
                <a:gd name="connsiteX22" fmla="*/ 639392 w 3353272"/>
                <a:gd name="connsiteY22" fmla="*/ 40322 h 749395"/>
                <a:gd name="connsiteX23" fmla="*/ 687518 w 3353272"/>
                <a:gd name="connsiteY23" fmla="*/ 40322 h 749395"/>
                <a:gd name="connsiteX24" fmla="*/ 721894 w 3353272"/>
                <a:gd name="connsiteY24" fmla="*/ 102199 h 749395"/>
                <a:gd name="connsiteX25" fmla="*/ 921275 w 3353272"/>
                <a:gd name="connsiteY25" fmla="*/ 60948 h 749395"/>
                <a:gd name="connsiteX26" fmla="*/ 941900 w 3353272"/>
                <a:gd name="connsiteY26" fmla="*/ 191576 h 749395"/>
                <a:gd name="connsiteX27" fmla="*/ 976276 w 3353272"/>
                <a:gd name="connsiteY27" fmla="*/ 205326 h 749395"/>
                <a:gd name="connsiteX28" fmla="*/ 1141281 w 3353272"/>
                <a:gd name="connsiteY28" fmla="*/ 198451 h 749395"/>
                <a:gd name="connsiteX29" fmla="*/ 1239471 w 3353272"/>
                <a:gd name="connsiteY29" fmla="*/ 143448 h 749395"/>
                <a:gd name="connsiteX30" fmla="*/ 1286253 w 3353272"/>
                <a:gd name="connsiteY30" fmla="*/ 212202 h 749395"/>
                <a:gd name="connsiteX31" fmla="*/ 1328298 w 3353272"/>
                <a:gd name="connsiteY31" fmla="*/ 329079 h 749395"/>
                <a:gd name="connsiteX32" fmla="*/ 1370541 w 3353272"/>
                <a:gd name="connsiteY32" fmla="*/ 425333 h 749395"/>
                <a:gd name="connsiteX33" fmla="*/ 1410008 w 3353272"/>
                <a:gd name="connsiteY33" fmla="*/ 500960 h 749395"/>
                <a:gd name="connsiteX34" fmla="*/ 1440194 w 3353272"/>
                <a:gd name="connsiteY34" fmla="*/ 590842 h 749395"/>
                <a:gd name="connsiteX35" fmla="*/ 2160565 w 3353272"/>
                <a:gd name="connsiteY35" fmla="*/ 590842 h 749395"/>
                <a:gd name="connsiteX36" fmla="*/ 2216549 w 3353272"/>
                <a:gd name="connsiteY36" fmla="*/ 385011 h 749395"/>
                <a:gd name="connsiteX37" fmla="*/ 2249141 w 3353272"/>
                <a:gd name="connsiteY37" fmla="*/ 103128 h 749395"/>
                <a:gd name="connsiteX38" fmla="*/ 2345593 w 3353272"/>
                <a:gd name="connsiteY38" fmla="*/ 103129 h 749395"/>
                <a:gd name="connsiteX39" fmla="*/ 2459498 w 3353272"/>
                <a:gd name="connsiteY39" fmla="*/ 0 h 749395"/>
                <a:gd name="connsiteX0" fmla="*/ 2459498 w 3353272"/>
                <a:gd name="connsiteY0" fmla="*/ 0 h 749395"/>
                <a:gd name="connsiteX1" fmla="*/ 2542000 w 3353272"/>
                <a:gd name="connsiteY1" fmla="*/ 137504 h 749395"/>
                <a:gd name="connsiteX2" fmla="*/ 2762006 w 3353272"/>
                <a:gd name="connsiteY2" fmla="*/ 55001 h 749395"/>
                <a:gd name="connsiteX3" fmla="*/ 2844509 w 3353272"/>
                <a:gd name="connsiteY3" fmla="*/ 144379 h 749395"/>
                <a:gd name="connsiteX4" fmla="*/ 2968262 w 3353272"/>
                <a:gd name="connsiteY4" fmla="*/ 171880 h 749395"/>
                <a:gd name="connsiteX5" fmla="*/ 3085140 w 3353272"/>
                <a:gd name="connsiteY5" fmla="*/ 302508 h 749395"/>
                <a:gd name="connsiteX6" fmla="*/ 3160767 w 3353272"/>
                <a:gd name="connsiteY6" fmla="*/ 433137 h 749395"/>
                <a:gd name="connsiteX7" fmla="*/ 3250145 w 3353272"/>
                <a:gd name="connsiteY7" fmla="*/ 474388 h 749395"/>
                <a:gd name="connsiteX8" fmla="*/ 3284521 w 3353272"/>
                <a:gd name="connsiteY8" fmla="*/ 598141 h 749395"/>
                <a:gd name="connsiteX9" fmla="*/ 3291396 w 3353272"/>
                <a:gd name="connsiteY9" fmla="*/ 687519 h 749395"/>
                <a:gd name="connsiteX10" fmla="*/ 3353272 w 3353272"/>
                <a:gd name="connsiteY10" fmla="*/ 749395 h 749395"/>
                <a:gd name="connsiteX11" fmla="*/ 0 w 3353272"/>
                <a:gd name="connsiteY11" fmla="*/ 748466 h 749395"/>
                <a:gd name="connsiteX12" fmla="*/ 137503 w 3353272"/>
                <a:gd name="connsiteY12" fmla="*/ 562836 h 749395"/>
                <a:gd name="connsiteX13" fmla="*/ 137503 w 3353272"/>
                <a:gd name="connsiteY13" fmla="*/ 507835 h 749395"/>
                <a:gd name="connsiteX14" fmla="*/ 165004 w 3353272"/>
                <a:gd name="connsiteY14" fmla="*/ 439083 h 749395"/>
                <a:gd name="connsiteX15" fmla="*/ 213130 w 3353272"/>
                <a:gd name="connsiteY15" fmla="*/ 329080 h 749395"/>
                <a:gd name="connsiteX16" fmla="*/ 275007 w 3353272"/>
                <a:gd name="connsiteY16" fmla="*/ 219077 h 749395"/>
                <a:gd name="connsiteX17" fmla="*/ 350634 w 3353272"/>
                <a:gd name="connsiteY17" fmla="*/ 177826 h 749395"/>
                <a:gd name="connsiteX18" fmla="*/ 364385 w 3353272"/>
                <a:gd name="connsiteY18" fmla="*/ 136575 h 749395"/>
                <a:gd name="connsiteX19" fmla="*/ 460637 w 3353272"/>
                <a:gd name="connsiteY19" fmla="*/ 60948 h 749395"/>
                <a:gd name="connsiteX20" fmla="*/ 515639 w 3353272"/>
                <a:gd name="connsiteY20" fmla="*/ 109074 h 749395"/>
                <a:gd name="connsiteX21" fmla="*/ 591266 w 3353272"/>
                <a:gd name="connsiteY21" fmla="*/ 60948 h 749395"/>
                <a:gd name="connsiteX22" fmla="*/ 639392 w 3353272"/>
                <a:gd name="connsiteY22" fmla="*/ 40322 h 749395"/>
                <a:gd name="connsiteX23" fmla="*/ 687518 w 3353272"/>
                <a:gd name="connsiteY23" fmla="*/ 40322 h 749395"/>
                <a:gd name="connsiteX24" fmla="*/ 721894 w 3353272"/>
                <a:gd name="connsiteY24" fmla="*/ 102199 h 749395"/>
                <a:gd name="connsiteX25" fmla="*/ 921275 w 3353272"/>
                <a:gd name="connsiteY25" fmla="*/ 60948 h 749395"/>
                <a:gd name="connsiteX26" fmla="*/ 941900 w 3353272"/>
                <a:gd name="connsiteY26" fmla="*/ 191576 h 749395"/>
                <a:gd name="connsiteX27" fmla="*/ 976276 w 3353272"/>
                <a:gd name="connsiteY27" fmla="*/ 205326 h 749395"/>
                <a:gd name="connsiteX28" fmla="*/ 1141281 w 3353272"/>
                <a:gd name="connsiteY28" fmla="*/ 198451 h 749395"/>
                <a:gd name="connsiteX29" fmla="*/ 1219417 w 3353272"/>
                <a:gd name="connsiteY29" fmla="*/ 143448 h 749395"/>
                <a:gd name="connsiteX30" fmla="*/ 1286253 w 3353272"/>
                <a:gd name="connsiteY30" fmla="*/ 212202 h 749395"/>
                <a:gd name="connsiteX31" fmla="*/ 1328298 w 3353272"/>
                <a:gd name="connsiteY31" fmla="*/ 329079 h 749395"/>
                <a:gd name="connsiteX32" fmla="*/ 1370541 w 3353272"/>
                <a:gd name="connsiteY32" fmla="*/ 425333 h 749395"/>
                <a:gd name="connsiteX33" fmla="*/ 1410008 w 3353272"/>
                <a:gd name="connsiteY33" fmla="*/ 500960 h 749395"/>
                <a:gd name="connsiteX34" fmla="*/ 1440194 w 3353272"/>
                <a:gd name="connsiteY34" fmla="*/ 590842 h 749395"/>
                <a:gd name="connsiteX35" fmla="*/ 2160565 w 3353272"/>
                <a:gd name="connsiteY35" fmla="*/ 590842 h 749395"/>
                <a:gd name="connsiteX36" fmla="*/ 2216549 w 3353272"/>
                <a:gd name="connsiteY36" fmla="*/ 385011 h 749395"/>
                <a:gd name="connsiteX37" fmla="*/ 2249141 w 3353272"/>
                <a:gd name="connsiteY37" fmla="*/ 103128 h 749395"/>
                <a:gd name="connsiteX38" fmla="*/ 2345593 w 3353272"/>
                <a:gd name="connsiteY38" fmla="*/ 103129 h 749395"/>
                <a:gd name="connsiteX39" fmla="*/ 2459498 w 3353272"/>
                <a:gd name="connsiteY39" fmla="*/ 0 h 749395"/>
                <a:gd name="connsiteX0" fmla="*/ 2459498 w 3353272"/>
                <a:gd name="connsiteY0" fmla="*/ 0 h 749395"/>
                <a:gd name="connsiteX1" fmla="*/ 2542000 w 3353272"/>
                <a:gd name="connsiteY1" fmla="*/ 137504 h 749395"/>
                <a:gd name="connsiteX2" fmla="*/ 2762006 w 3353272"/>
                <a:gd name="connsiteY2" fmla="*/ 55001 h 749395"/>
                <a:gd name="connsiteX3" fmla="*/ 2844509 w 3353272"/>
                <a:gd name="connsiteY3" fmla="*/ 144379 h 749395"/>
                <a:gd name="connsiteX4" fmla="*/ 2968262 w 3353272"/>
                <a:gd name="connsiteY4" fmla="*/ 171880 h 749395"/>
                <a:gd name="connsiteX5" fmla="*/ 3085140 w 3353272"/>
                <a:gd name="connsiteY5" fmla="*/ 302508 h 749395"/>
                <a:gd name="connsiteX6" fmla="*/ 3160767 w 3353272"/>
                <a:gd name="connsiteY6" fmla="*/ 433137 h 749395"/>
                <a:gd name="connsiteX7" fmla="*/ 3250145 w 3353272"/>
                <a:gd name="connsiteY7" fmla="*/ 474388 h 749395"/>
                <a:gd name="connsiteX8" fmla="*/ 3284521 w 3353272"/>
                <a:gd name="connsiteY8" fmla="*/ 598141 h 749395"/>
                <a:gd name="connsiteX9" fmla="*/ 3291396 w 3353272"/>
                <a:gd name="connsiteY9" fmla="*/ 687519 h 749395"/>
                <a:gd name="connsiteX10" fmla="*/ 3353272 w 3353272"/>
                <a:gd name="connsiteY10" fmla="*/ 749395 h 749395"/>
                <a:gd name="connsiteX11" fmla="*/ 0 w 3353272"/>
                <a:gd name="connsiteY11" fmla="*/ 748466 h 749395"/>
                <a:gd name="connsiteX12" fmla="*/ 137503 w 3353272"/>
                <a:gd name="connsiteY12" fmla="*/ 562836 h 749395"/>
                <a:gd name="connsiteX13" fmla="*/ 137503 w 3353272"/>
                <a:gd name="connsiteY13" fmla="*/ 507835 h 749395"/>
                <a:gd name="connsiteX14" fmla="*/ 165004 w 3353272"/>
                <a:gd name="connsiteY14" fmla="*/ 439083 h 749395"/>
                <a:gd name="connsiteX15" fmla="*/ 213130 w 3353272"/>
                <a:gd name="connsiteY15" fmla="*/ 329080 h 749395"/>
                <a:gd name="connsiteX16" fmla="*/ 275007 w 3353272"/>
                <a:gd name="connsiteY16" fmla="*/ 219077 h 749395"/>
                <a:gd name="connsiteX17" fmla="*/ 350634 w 3353272"/>
                <a:gd name="connsiteY17" fmla="*/ 177826 h 749395"/>
                <a:gd name="connsiteX18" fmla="*/ 364385 w 3353272"/>
                <a:gd name="connsiteY18" fmla="*/ 136575 h 749395"/>
                <a:gd name="connsiteX19" fmla="*/ 460637 w 3353272"/>
                <a:gd name="connsiteY19" fmla="*/ 60948 h 749395"/>
                <a:gd name="connsiteX20" fmla="*/ 515639 w 3353272"/>
                <a:gd name="connsiteY20" fmla="*/ 109074 h 749395"/>
                <a:gd name="connsiteX21" fmla="*/ 591266 w 3353272"/>
                <a:gd name="connsiteY21" fmla="*/ 60948 h 749395"/>
                <a:gd name="connsiteX22" fmla="*/ 639392 w 3353272"/>
                <a:gd name="connsiteY22" fmla="*/ 40322 h 749395"/>
                <a:gd name="connsiteX23" fmla="*/ 687518 w 3353272"/>
                <a:gd name="connsiteY23" fmla="*/ 40322 h 749395"/>
                <a:gd name="connsiteX24" fmla="*/ 721894 w 3353272"/>
                <a:gd name="connsiteY24" fmla="*/ 102199 h 749395"/>
                <a:gd name="connsiteX25" fmla="*/ 921275 w 3353272"/>
                <a:gd name="connsiteY25" fmla="*/ 60948 h 749395"/>
                <a:gd name="connsiteX26" fmla="*/ 941900 w 3353272"/>
                <a:gd name="connsiteY26" fmla="*/ 191576 h 749395"/>
                <a:gd name="connsiteX27" fmla="*/ 976276 w 3353272"/>
                <a:gd name="connsiteY27" fmla="*/ 205326 h 749395"/>
                <a:gd name="connsiteX28" fmla="*/ 1141281 w 3353272"/>
                <a:gd name="connsiteY28" fmla="*/ 198451 h 749395"/>
                <a:gd name="connsiteX29" fmla="*/ 1219417 w 3353272"/>
                <a:gd name="connsiteY29" fmla="*/ 143448 h 749395"/>
                <a:gd name="connsiteX30" fmla="*/ 1246145 w 3353272"/>
                <a:gd name="connsiteY30" fmla="*/ 232828 h 749395"/>
                <a:gd name="connsiteX31" fmla="*/ 1328298 w 3353272"/>
                <a:gd name="connsiteY31" fmla="*/ 329079 h 749395"/>
                <a:gd name="connsiteX32" fmla="*/ 1370541 w 3353272"/>
                <a:gd name="connsiteY32" fmla="*/ 425333 h 749395"/>
                <a:gd name="connsiteX33" fmla="*/ 1410008 w 3353272"/>
                <a:gd name="connsiteY33" fmla="*/ 500960 h 749395"/>
                <a:gd name="connsiteX34" fmla="*/ 1440194 w 3353272"/>
                <a:gd name="connsiteY34" fmla="*/ 590842 h 749395"/>
                <a:gd name="connsiteX35" fmla="*/ 2160565 w 3353272"/>
                <a:gd name="connsiteY35" fmla="*/ 590842 h 749395"/>
                <a:gd name="connsiteX36" fmla="*/ 2216549 w 3353272"/>
                <a:gd name="connsiteY36" fmla="*/ 385011 h 749395"/>
                <a:gd name="connsiteX37" fmla="*/ 2249141 w 3353272"/>
                <a:gd name="connsiteY37" fmla="*/ 103128 h 749395"/>
                <a:gd name="connsiteX38" fmla="*/ 2345593 w 3353272"/>
                <a:gd name="connsiteY38" fmla="*/ 103129 h 749395"/>
                <a:gd name="connsiteX39" fmla="*/ 2459498 w 3353272"/>
                <a:gd name="connsiteY39" fmla="*/ 0 h 749395"/>
                <a:gd name="connsiteX0" fmla="*/ 2459498 w 3353272"/>
                <a:gd name="connsiteY0" fmla="*/ 0 h 749395"/>
                <a:gd name="connsiteX1" fmla="*/ 2542000 w 3353272"/>
                <a:gd name="connsiteY1" fmla="*/ 137504 h 749395"/>
                <a:gd name="connsiteX2" fmla="*/ 2762006 w 3353272"/>
                <a:gd name="connsiteY2" fmla="*/ 55001 h 749395"/>
                <a:gd name="connsiteX3" fmla="*/ 2844509 w 3353272"/>
                <a:gd name="connsiteY3" fmla="*/ 144379 h 749395"/>
                <a:gd name="connsiteX4" fmla="*/ 2968262 w 3353272"/>
                <a:gd name="connsiteY4" fmla="*/ 171880 h 749395"/>
                <a:gd name="connsiteX5" fmla="*/ 3085140 w 3353272"/>
                <a:gd name="connsiteY5" fmla="*/ 302508 h 749395"/>
                <a:gd name="connsiteX6" fmla="*/ 3160767 w 3353272"/>
                <a:gd name="connsiteY6" fmla="*/ 433137 h 749395"/>
                <a:gd name="connsiteX7" fmla="*/ 3250145 w 3353272"/>
                <a:gd name="connsiteY7" fmla="*/ 474388 h 749395"/>
                <a:gd name="connsiteX8" fmla="*/ 3284521 w 3353272"/>
                <a:gd name="connsiteY8" fmla="*/ 598141 h 749395"/>
                <a:gd name="connsiteX9" fmla="*/ 3291396 w 3353272"/>
                <a:gd name="connsiteY9" fmla="*/ 687519 h 749395"/>
                <a:gd name="connsiteX10" fmla="*/ 3353272 w 3353272"/>
                <a:gd name="connsiteY10" fmla="*/ 749395 h 749395"/>
                <a:gd name="connsiteX11" fmla="*/ 0 w 3353272"/>
                <a:gd name="connsiteY11" fmla="*/ 748466 h 749395"/>
                <a:gd name="connsiteX12" fmla="*/ 137503 w 3353272"/>
                <a:gd name="connsiteY12" fmla="*/ 562836 h 749395"/>
                <a:gd name="connsiteX13" fmla="*/ 137503 w 3353272"/>
                <a:gd name="connsiteY13" fmla="*/ 507835 h 749395"/>
                <a:gd name="connsiteX14" fmla="*/ 165004 w 3353272"/>
                <a:gd name="connsiteY14" fmla="*/ 439083 h 749395"/>
                <a:gd name="connsiteX15" fmla="*/ 213130 w 3353272"/>
                <a:gd name="connsiteY15" fmla="*/ 329080 h 749395"/>
                <a:gd name="connsiteX16" fmla="*/ 275007 w 3353272"/>
                <a:gd name="connsiteY16" fmla="*/ 219077 h 749395"/>
                <a:gd name="connsiteX17" fmla="*/ 350634 w 3353272"/>
                <a:gd name="connsiteY17" fmla="*/ 177826 h 749395"/>
                <a:gd name="connsiteX18" fmla="*/ 364385 w 3353272"/>
                <a:gd name="connsiteY18" fmla="*/ 136575 h 749395"/>
                <a:gd name="connsiteX19" fmla="*/ 460637 w 3353272"/>
                <a:gd name="connsiteY19" fmla="*/ 60948 h 749395"/>
                <a:gd name="connsiteX20" fmla="*/ 515639 w 3353272"/>
                <a:gd name="connsiteY20" fmla="*/ 109074 h 749395"/>
                <a:gd name="connsiteX21" fmla="*/ 591266 w 3353272"/>
                <a:gd name="connsiteY21" fmla="*/ 60948 h 749395"/>
                <a:gd name="connsiteX22" fmla="*/ 639392 w 3353272"/>
                <a:gd name="connsiteY22" fmla="*/ 40322 h 749395"/>
                <a:gd name="connsiteX23" fmla="*/ 687518 w 3353272"/>
                <a:gd name="connsiteY23" fmla="*/ 40322 h 749395"/>
                <a:gd name="connsiteX24" fmla="*/ 721894 w 3353272"/>
                <a:gd name="connsiteY24" fmla="*/ 102199 h 749395"/>
                <a:gd name="connsiteX25" fmla="*/ 921275 w 3353272"/>
                <a:gd name="connsiteY25" fmla="*/ 60948 h 749395"/>
                <a:gd name="connsiteX26" fmla="*/ 941900 w 3353272"/>
                <a:gd name="connsiteY26" fmla="*/ 191576 h 749395"/>
                <a:gd name="connsiteX27" fmla="*/ 976276 w 3353272"/>
                <a:gd name="connsiteY27" fmla="*/ 205326 h 749395"/>
                <a:gd name="connsiteX28" fmla="*/ 1141281 w 3353272"/>
                <a:gd name="connsiteY28" fmla="*/ 198451 h 749395"/>
                <a:gd name="connsiteX29" fmla="*/ 1219417 w 3353272"/>
                <a:gd name="connsiteY29" fmla="*/ 143448 h 749395"/>
                <a:gd name="connsiteX30" fmla="*/ 1246145 w 3353272"/>
                <a:gd name="connsiteY30" fmla="*/ 232828 h 749395"/>
                <a:gd name="connsiteX31" fmla="*/ 1328298 w 3353272"/>
                <a:gd name="connsiteY31" fmla="*/ 329079 h 749395"/>
                <a:gd name="connsiteX32" fmla="*/ 1370541 w 3353272"/>
                <a:gd name="connsiteY32" fmla="*/ 425333 h 749395"/>
                <a:gd name="connsiteX33" fmla="*/ 1440194 w 3353272"/>
                <a:gd name="connsiteY33" fmla="*/ 590842 h 749395"/>
                <a:gd name="connsiteX34" fmla="*/ 2160565 w 3353272"/>
                <a:gd name="connsiteY34" fmla="*/ 590842 h 749395"/>
                <a:gd name="connsiteX35" fmla="*/ 2216549 w 3353272"/>
                <a:gd name="connsiteY35" fmla="*/ 385011 h 749395"/>
                <a:gd name="connsiteX36" fmla="*/ 2249141 w 3353272"/>
                <a:gd name="connsiteY36" fmla="*/ 103128 h 749395"/>
                <a:gd name="connsiteX37" fmla="*/ 2345593 w 3353272"/>
                <a:gd name="connsiteY37" fmla="*/ 103129 h 749395"/>
                <a:gd name="connsiteX38" fmla="*/ 2459498 w 3353272"/>
                <a:gd name="connsiteY38" fmla="*/ 0 h 749395"/>
                <a:gd name="connsiteX0" fmla="*/ 2459498 w 3353272"/>
                <a:gd name="connsiteY0" fmla="*/ 0 h 749395"/>
                <a:gd name="connsiteX1" fmla="*/ 2542000 w 3353272"/>
                <a:gd name="connsiteY1" fmla="*/ 137504 h 749395"/>
                <a:gd name="connsiteX2" fmla="*/ 2762006 w 3353272"/>
                <a:gd name="connsiteY2" fmla="*/ 55001 h 749395"/>
                <a:gd name="connsiteX3" fmla="*/ 2844509 w 3353272"/>
                <a:gd name="connsiteY3" fmla="*/ 144379 h 749395"/>
                <a:gd name="connsiteX4" fmla="*/ 2968262 w 3353272"/>
                <a:gd name="connsiteY4" fmla="*/ 171880 h 749395"/>
                <a:gd name="connsiteX5" fmla="*/ 3085140 w 3353272"/>
                <a:gd name="connsiteY5" fmla="*/ 302508 h 749395"/>
                <a:gd name="connsiteX6" fmla="*/ 3160767 w 3353272"/>
                <a:gd name="connsiteY6" fmla="*/ 433137 h 749395"/>
                <a:gd name="connsiteX7" fmla="*/ 3250145 w 3353272"/>
                <a:gd name="connsiteY7" fmla="*/ 474388 h 749395"/>
                <a:gd name="connsiteX8" fmla="*/ 3284521 w 3353272"/>
                <a:gd name="connsiteY8" fmla="*/ 598141 h 749395"/>
                <a:gd name="connsiteX9" fmla="*/ 3291396 w 3353272"/>
                <a:gd name="connsiteY9" fmla="*/ 687519 h 749395"/>
                <a:gd name="connsiteX10" fmla="*/ 3353272 w 3353272"/>
                <a:gd name="connsiteY10" fmla="*/ 749395 h 749395"/>
                <a:gd name="connsiteX11" fmla="*/ 0 w 3353272"/>
                <a:gd name="connsiteY11" fmla="*/ 748466 h 749395"/>
                <a:gd name="connsiteX12" fmla="*/ 137503 w 3353272"/>
                <a:gd name="connsiteY12" fmla="*/ 562836 h 749395"/>
                <a:gd name="connsiteX13" fmla="*/ 137503 w 3353272"/>
                <a:gd name="connsiteY13" fmla="*/ 507835 h 749395"/>
                <a:gd name="connsiteX14" fmla="*/ 165004 w 3353272"/>
                <a:gd name="connsiteY14" fmla="*/ 439083 h 749395"/>
                <a:gd name="connsiteX15" fmla="*/ 213130 w 3353272"/>
                <a:gd name="connsiteY15" fmla="*/ 329080 h 749395"/>
                <a:gd name="connsiteX16" fmla="*/ 275007 w 3353272"/>
                <a:gd name="connsiteY16" fmla="*/ 219077 h 749395"/>
                <a:gd name="connsiteX17" fmla="*/ 350634 w 3353272"/>
                <a:gd name="connsiteY17" fmla="*/ 177826 h 749395"/>
                <a:gd name="connsiteX18" fmla="*/ 364385 w 3353272"/>
                <a:gd name="connsiteY18" fmla="*/ 136575 h 749395"/>
                <a:gd name="connsiteX19" fmla="*/ 460637 w 3353272"/>
                <a:gd name="connsiteY19" fmla="*/ 60948 h 749395"/>
                <a:gd name="connsiteX20" fmla="*/ 515639 w 3353272"/>
                <a:gd name="connsiteY20" fmla="*/ 109074 h 749395"/>
                <a:gd name="connsiteX21" fmla="*/ 591266 w 3353272"/>
                <a:gd name="connsiteY21" fmla="*/ 60948 h 749395"/>
                <a:gd name="connsiteX22" fmla="*/ 639392 w 3353272"/>
                <a:gd name="connsiteY22" fmla="*/ 40322 h 749395"/>
                <a:gd name="connsiteX23" fmla="*/ 687518 w 3353272"/>
                <a:gd name="connsiteY23" fmla="*/ 40322 h 749395"/>
                <a:gd name="connsiteX24" fmla="*/ 721894 w 3353272"/>
                <a:gd name="connsiteY24" fmla="*/ 102199 h 749395"/>
                <a:gd name="connsiteX25" fmla="*/ 921275 w 3353272"/>
                <a:gd name="connsiteY25" fmla="*/ 60948 h 749395"/>
                <a:gd name="connsiteX26" fmla="*/ 941900 w 3353272"/>
                <a:gd name="connsiteY26" fmla="*/ 191576 h 749395"/>
                <a:gd name="connsiteX27" fmla="*/ 976276 w 3353272"/>
                <a:gd name="connsiteY27" fmla="*/ 205326 h 749395"/>
                <a:gd name="connsiteX28" fmla="*/ 1141281 w 3353272"/>
                <a:gd name="connsiteY28" fmla="*/ 198451 h 749395"/>
                <a:gd name="connsiteX29" fmla="*/ 1219417 w 3353272"/>
                <a:gd name="connsiteY29" fmla="*/ 143448 h 749395"/>
                <a:gd name="connsiteX30" fmla="*/ 1246145 w 3353272"/>
                <a:gd name="connsiteY30" fmla="*/ 232828 h 749395"/>
                <a:gd name="connsiteX31" fmla="*/ 1328298 w 3353272"/>
                <a:gd name="connsiteY31" fmla="*/ 329079 h 749395"/>
                <a:gd name="connsiteX32" fmla="*/ 1370541 w 3353272"/>
                <a:gd name="connsiteY32" fmla="*/ 425333 h 749395"/>
                <a:gd name="connsiteX33" fmla="*/ 1400087 w 3353272"/>
                <a:gd name="connsiteY33" fmla="*/ 590842 h 749395"/>
                <a:gd name="connsiteX34" fmla="*/ 2160565 w 3353272"/>
                <a:gd name="connsiteY34" fmla="*/ 590842 h 749395"/>
                <a:gd name="connsiteX35" fmla="*/ 2216549 w 3353272"/>
                <a:gd name="connsiteY35" fmla="*/ 385011 h 749395"/>
                <a:gd name="connsiteX36" fmla="*/ 2249141 w 3353272"/>
                <a:gd name="connsiteY36" fmla="*/ 103128 h 749395"/>
                <a:gd name="connsiteX37" fmla="*/ 2345593 w 3353272"/>
                <a:gd name="connsiteY37" fmla="*/ 103129 h 749395"/>
                <a:gd name="connsiteX38" fmla="*/ 2459498 w 3353272"/>
                <a:gd name="connsiteY38" fmla="*/ 0 h 749395"/>
                <a:gd name="connsiteX0" fmla="*/ 2459498 w 3353272"/>
                <a:gd name="connsiteY0" fmla="*/ 0 h 749395"/>
                <a:gd name="connsiteX1" fmla="*/ 2542000 w 3353272"/>
                <a:gd name="connsiteY1" fmla="*/ 137504 h 749395"/>
                <a:gd name="connsiteX2" fmla="*/ 2762006 w 3353272"/>
                <a:gd name="connsiteY2" fmla="*/ 55001 h 749395"/>
                <a:gd name="connsiteX3" fmla="*/ 2844509 w 3353272"/>
                <a:gd name="connsiteY3" fmla="*/ 144379 h 749395"/>
                <a:gd name="connsiteX4" fmla="*/ 2968262 w 3353272"/>
                <a:gd name="connsiteY4" fmla="*/ 171880 h 749395"/>
                <a:gd name="connsiteX5" fmla="*/ 3085140 w 3353272"/>
                <a:gd name="connsiteY5" fmla="*/ 302508 h 749395"/>
                <a:gd name="connsiteX6" fmla="*/ 3160767 w 3353272"/>
                <a:gd name="connsiteY6" fmla="*/ 433137 h 749395"/>
                <a:gd name="connsiteX7" fmla="*/ 3250145 w 3353272"/>
                <a:gd name="connsiteY7" fmla="*/ 474388 h 749395"/>
                <a:gd name="connsiteX8" fmla="*/ 3284521 w 3353272"/>
                <a:gd name="connsiteY8" fmla="*/ 598141 h 749395"/>
                <a:gd name="connsiteX9" fmla="*/ 3291396 w 3353272"/>
                <a:gd name="connsiteY9" fmla="*/ 687519 h 749395"/>
                <a:gd name="connsiteX10" fmla="*/ 3353272 w 3353272"/>
                <a:gd name="connsiteY10" fmla="*/ 749395 h 749395"/>
                <a:gd name="connsiteX11" fmla="*/ 0 w 3353272"/>
                <a:gd name="connsiteY11" fmla="*/ 748466 h 749395"/>
                <a:gd name="connsiteX12" fmla="*/ 137503 w 3353272"/>
                <a:gd name="connsiteY12" fmla="*/ 562836 h 749395"/>
                <a:gd name="connsiteX13" fmla="*/ 137503 w 3353272"/>
                <a:gd name="connsiteY13" fmla="*/ 507835 h 749395"/>
                <a:gd name="connsiteX14" fmla="*/ 165004 w 3353272"/>
                <a:gd name="connsiteY14" fmla="*/ 439083 h 749395"/>
                <a:gd name="connsiteX15" fmla="*/ 213130 w 3353272"/>
                <a:gd name="connsiteY15" fmla="*/ 329080 h 749395"/>
                <a:gd name="connsiteX16" fmla="*/ 275007 w 3353272"/>
                <a:gd name="connsiteY16" fmla="*/ 219077 h 749395"/>
                <a:gd name="connsiteX17" fmla="*/ 350634 w 3353272"/>
                <a:gd name="connsiteY17" fmla="*/ 177826 h 749395"/>
                <a:gd name="connsiteX18" fmla="*/ 364385 w 3353272"/>
                <a:gd name="connsiteY18" fmla="*/ 136575 h 749395"/>
                <a:gd name="connsiteX19" fmla="*/ 460637 w 3353272"/>
                <a:gd name="connsiteY19" fmla="*/ 60948 h 749395"/>
                <a:gd name="connsiteX20" fmla="*/ 515639 w 3353272"/>
                <a:gd name="connsiteY20" fmla="*/ 109074 h 749395"/>
                <a:gd name="connsiteX21" fmla="*/ 591266 w 3353272"/>
                <a:gd name="connsiteY21" fmla="*/ 60948 h 749395"/>
                <a:gd name="connsiteX22" fmla="*/ 639392 w 3353272"/>
                <a:gd name="connsiteY22" fmla="*/ 40322 h 749395"/>
                <a:gd name="connsiteX23" fmla="*/ 687518 w 3353272"/>
                <a:gd name="connsiteY23" fmla="*/ 40322 h 749395"/>
                <a:gd name="connsiteX24" fmla="*/ 721894 w 3353272"/>
                <a:gd name="connsiteY24" fmla="*/ 102199 h 749395"/>
                <a:gd name="connsiteX25" fmla="*/ 921275 w 3353272"/>
                <a:gd name="connsiteY25" fmla="*/ 60948 h 749395"/>
                <a:gd name="connsiteX26" fmla="*/ 941900 w 3353272"/>
                <a:gd name="connsiteY26" fmla="*/ 191576 h 749395"/>
                <a:gd name="connsiteX27" fmla="*/ 976276 w 3353272"/>
                <a:gd name="connsiteY27" fmla="*/ 205326 h 749395"/>
                <a:gd name="connsiteX28" fmla="*/ 1141281 w 3353272"/>
                <a:gd name="connsiteY28" fmla="*/ 198451 h 749395"/>
                <a:gd name="connsiteX29" fmla="*/ 1219417 w 3353272"/>
                <a:gd name="connsiteY29" fmla="*/ 143448 h 749395"/>
                <a:gd name="connsiteX30" fmla="*/ 1246145 w 3353272"/>
                <a:gd name="connsiteY30" fmla="*/ 232828 h 749395"/>
                <a:gd name="connsiteX31" fmla="*/ 1328298 w 3353272"/>
                <a:gd name="connsiteY31" fmla="*/ 329079 h 749395"/>
                <a:gd name="connsiteX32" fmla="*/ 1370541 w 3353272"/>
                <a:gd name="connsiteY32" fmla="*/ 425333 h 749395"/>
                <a:gd name="connsiteX33" fmla="*/ 1400087 w 3353272"/>
                <a:gd name="connsiteY33" fmla="*/ 590842 h 749395"/>
                <a:gd name="connsiteX34" fmla="*/ 2214043 w 3353272"/>
                <a:gd name="connsiteY34" fmla="*/ 604593 h 749395"/>
                <a:gd name="connsiteX35" fmla="*/ 2216549 w 3353272"/>
                <a:gd name="connsiteY35" fmla="*/ 385011 h 749395"/>
                <a:gd name="connsiteX36" fmla="*/ 2249141 w 3353272"/>
                <a:gd name="connsiteY36" fmla="*/ 103128 h 749395"/>
                <a:gd name="connsiteX37" fmla="*/ 2345593 w 3353272"/>
                <a:gd name="connsiteY37" fmla="*/ 103129 h 749395"/>
                <a:gd name="connsiteX38" fmla="*/ 2459498 w 3353272"/>
                <a:gd name="connsiteY38" fmla="*/ 0 h 749395"/>
                <a:gd name="connsiteX0" fmla="*/ 2459498 w 3353272"/>
                <a:gd name="connsiteY0" fmla="*/ 0 h 749395"/>
                <a:gd name="connsiteX1" fmla="*/ 2542000 w 3353272"/>
                <a:gd name="connsiteY1" fmla="*/ 137504 h 749395"/>
                <a:gd name="connsiteX2" fmla="*/ 2762006 w 3353272"/>
                <a:gd name="connsiteY2" fmla="*/ 55001 h 749395"/>
                <a:gd name="connsiteX3" fmla="*/ 2844509 w 3353272"/>
                <a:gd name="connsiteY3" fmla="*/ 144379 h 749395"/>
                <a:gd name="connsiteX4" fmla="*/ 2968262 w 3353272"/>
                <a:gd name="connsiteY4" fmla="*/ 171880 h 749395"/>
                <a:gd name="connsiteX5" fmla="*/ 3085140 w 3353272"/>
                <a:gd name="connsiteY5" fmla="*/ 302508 h 749395"/>
                <a:gd name="connsiteX6" fmla="*/ 3160767 w 3353272"/>
                <a:gd name="connsiteY6" fmla="*/ 433137 h 749395"/>
                <a:gd name="connsiteX7" fmla="*/ 3250145 w 3353272"/>
                <a:gd name="connsiteY7" fmla="*/ 474388 h 749395"/>
                <a:gd name="connsiteX8" fmla="*/ 3284521 w 3353272"/>
                <a:gd name="connsiteY8" fmla="*/ 598141 h 749395"/>
                <a:gd name="connsiteX9" fmla="*/ 3291396 w 3353272"/>
                <a:gd name="connsiteY9" fmla="*/ 687519 h 749395"/>
                <a:gd name="connsiteX10" fmla="*/ 3353272 w 3353272"/>
                <a:gd name="connsiteY10" fmla="*/ 749395 h 749395"/>
                <a:gd name="connsiteX11" fmla="*/ 0 w 3353272"/>
                <a:gd name="connsiteY11" fmla="*/ 748466 h 749395"/>
                <a:gd name="connsiteX12" fmla="*/ 137503 w 3353272"/>
                <a:gd name="connsiteY12" fmla="*/ 562836 h 749395"/>
                <a:gd name="connsiteX13" fmla="*/ 137503 w 3353272"/>
                <a:gd name="connsiteY13" fmla="*/ 507835 h 749395"/>
                <a:gd name="connsiteX14" fmla="*/ 165004 w 3353272"/>
                <a:gd name="connsiteY14" fmla="*/ 439083 h 749395"/>
                <a:gd name="connsiteX15" fmla="*/ 213130 w 3353272"/>
                <a:gd name="connsiteY15" fmla="*/ 329080 h 749395"/>
                <a:gd name="connsiteX16" fmla="*/ 275007 w 3353272"/>
                <a:gd name="connsiteY16" fmla="*/ 219077 h 749395"/>
                <a:gd name="connsiteX17" fmla="*/ 350634 w 3353272"/>
                <a:gd name="connsiteY17" fmla="*/ 177826 h 749395"/>
                <a:gd name="connsiteX18" fmla="*/ 364385 w 3353272"/>
                <a:gd name="connsiteY18" fmla="*/ 136575 h 749395"/>
                <a:gd name="connsiteX19" fmla="*/ 460637 w 3353272"/>
                <a:gd name="connsiteY19" fmla="*/ 60948 h 749395"/>
                <a:gd name="connsiteX20" fmla="*/ 515639 w 3353272"/>
                <a:gd name="connsiteY20" fmla="*/ 109074 h 749395"/>
                <a:gd name="connsiteX21" fmla="*/ 591266 w 3353272"/>
                <a:gd name="connsiteY21" fmla="*/ 60948 h 749395"/>
                <a:gd name="connsiteX22" fmla="*/ 639392 w 3353272"/>
                <a:gd name="connsiteY22" fmla="*/ 40322 h 749395"/>
                <a:gd name="connsiteX23" fmla="*/ 687518 w 3353272"/>
                <a:gd name="connsiteY23" fmla="*/ 40322 h 749395"/>
                <a:gd name="connsiteX24" fmla="*/ 721894 w 3353272"/>
                <a:gd name="connsiteY24" fmla="*/ 102199 h 749395"/>
                <a:gd name="connsiteX25" fmla="*/ 921275 w 3353272"/>
                <a:gd name="connsiteY25" fmla="*/ 60948 h 749395"/>
                <a:gd name="connsiteX26" fmla="*/ 941900 w 3353272"/>
                <a:gd name="connsiteY26" fmla="*/ 191576 h 749395"/>
                <a:gd name="connsiteX27" fmla="*/ 976276 w 3353272"/>
                <a:gd name="connsiteY27" fmla="*/ 205326 h 749395"/>
                <a:gd name="connsiteX28" fmla="*/ 1141281 w 3353272"/>
                <a:gd name="connsiteY28" fmla="*/ 198451 h 749395"/>
                <a:gd name="connsiteX29" fmla="*/ 1219417 w 3353272"/>
                <a:gd name="connsiteY29" fmla="*/ 143448 h 749395"/>
                <a:gd name="connsiteX30" fmla="*/ 1246145 w 3353272"/>
                <a:gd name="connsiteY30" fmla="*/ 232828 h 749395"/>
                <a:gd name="connsiteX31" fmla="*/ 1328298 w 3353272"/>
                <a:gd name="connsiteY31" fmla="*/ 329079 h 749395"/>
                <a:gd name="connsiteX32" fmla="*/ 1370541 w 3353272"/>
                <a:gd name="connsiteY32" fmla="*/ 425333 h 749395"/>
                <a:gd name="connsiteX33" fmla="*/ 1400087 w 3353272"/>
                <a:gd name="connsiteY33" fmla="*/ 590842 h 749395"/>
                <a:gd name="connsiteX34" fmla="*/ 2214044 w 3353272"/>
                <a:gd name="connsiteY34" fmla="*/ 604593 h 749395"/>
                <a:gd name="connsiteX35" fmla="*/ 2216549 w 3353272"/>
                <a:gd name="connsiteY35" fmla="*/ 385011 h 749395"/>
                <a:gd name="connsiteX36" fmla="*/ 2249141 w 3353272"/>
                <a:gd name="connsiteY36" fmla="*/ 103128 h 749395"/>
                <a:gd name="connsiteX37" fmla="*/ 2345593 w 3353272"/>
                <a:gd name="connsiteY37" fmla="*/ 103129 h 749395"/>
                <a:gd name="connsiteX38" fmla="*/ 2459498 w 3353272"/>
                <a:gd name="connsiteY38" fmla="*/ 0 h 749395"/>
                <a:gd name="connsiteX0" fmla="*/ 2459498 w 3353272"/>
                <a:gd name="connsiteY0" fmla="*/ 0 h 749395"/>
                <a:gd name="connsiteX1" fmla="*/ 2542000 w 3353272"/>
                <a:gd name="connsiteY1" fmla="*/ 137504 h 749395"/>
                <a:gd name="connsiteX2" fmla="*/ 2762006 w 3353272"/>
                <a:gd name="connsiteY2" fmla="*/ 55001 h 749395"/>
                <a:gd name="connsiteX3" fmla="*/ 2844509 w 3353272"/>
                <a:gd name="connsiteY3" fmla="*/ 144379 h 749395"/>
                <a:gd name="connsiteX4" fmla="*/ 2968262 w 3353272"/>
                <a:gd name="connsiteY4" fmla="*/ 171880 h 749395"/>
                <a:gd name="connsiteX5" fmla="*/ 3085140 w 3353272"/>
                <a:gd name="connsiteY5" fmla="*/ 302508 h 749395"/>
                <a:gd name="connsiteX6" fmla="*/ 3160767 w 3353272"/>
                <a:gd name="connsiteY6" fmla="*/ 433137 h 749395"/>
                <a:gd name="connsiteX7" fmla="*/ 3250145 w 3353272"/>
                <a:gd name="connsiteY7" fmla="*/ 474388 h 749395"/>
                <a:gd name="connsiteX8" fmla="*/ 3284521 w 3353272"/>
                <a:gd name="connsiteY8" fmla="*/ 598141 h 749395"/>
                <a:gd name="connsiteX9" fmla="*/ 3291396 w 3353272"/>
                <a:gd name="connsiteY9" fmla="*/ 687519 h 749395"/>
                <a:gd name="connsiteX10" fmla="*/ 3353272 w 3353272"/>
                <a:gd name="connsiteY10" fmla="*/ 749395 h 749395"/>
                <a:gd name="connsiteX11" fmla="*/ 0 w 3353272"/>
                <a:gd name="connsiteY11" fmla="*/ 748466 h 749395"/>
                <a:gd name="connsiteX12" fmla="*/ 137503 w 3353272"/>
                <a:gd name="connsiteY12" fmla="*/ 562836 h 749395"/>
                <a:gd name="connsiteX13" fmla="*/ 137503 w 3353272"/>
                <a:gd name="connsiteY13" fmla="*/ 507835 h 749395"/>
                <a:gd name="connsiteX14" fmla="*/ 165004 w 3353272"/>
                <a:gd name="connsiteY14" fmla="*/ 439083 h 749395"/>
                <a:gd name="connsiteX15" fmla="*/ 213130 w 3353272"/>
                <a:gd name="connsiteY15" fmla="*/ 329080 h 749395"/>
                <a:gd name="connsiteX16" fmla="*/ 275007 w 3353272"/>
                <a:gd name="connsiteY16" fmla="*/ 219077 h 749395"/>
                <a:gd name="connsiteX17" fmla="*/ 350634 w 3353272"/>
                <a:gd name="connsiteY17" fmla="*/ 177826 h 749395"/>
                <a:gd name="connsiteX18" fmla="*/ 364385 w 3353272"/>
                <a:gd name="connsiteY18" fmla="*/ 136575 h 749395"/>
                <a:gd name="connsiteX19" fmla="*/ 460637 w 3353272"/>
                <a:gd name="connsiteY19" fmla="*/ 60948 h 749395"/>
                <a:gd name="connsiteX20" fmla="*/ 515639 w 3353272"/>
                <a:gd name="connsiteY20" fmla="*/ 109074 h 749395"/>
                <a:gd name="connsiteX21" fmla="*/ 591266 w 3353272"/>
                <a:gd name="connsiteY21" fmla="*/ 60948 h 749395"/>
                <a:gd name="connsiteX22" fmla="*/ 639392 w 3353272"/>
                <a:gd name="connsiteY22" fmla="*/ 40322 h 749395"/>
                <a:gd name="connsiteX23" fmla="*/ 687518 w 3353272"/>
                <a:gd name="connsiteY23" fmla="*/ 40322 h 749395"/>
                <a:gd name="connsiteX24" fmla="*/ 721894 w 3353272"/>
                <a:gd name="connsiteY24" fmla="*/ 102199 h 749395"/>
                <a:gd name="connsiteX25" fmla="*/ 921275 w 3353272"/>
                <a:gd name="connsiteY25" fmla="*/ 60948 h 749395"/>
                <a:gd name="connsiteX26" fmla="*/ 941900 w 3353272"/>
                <a:gd name="connsiteY26" fmla="*/ 191576 h 749395"/>
                <a:gd name="connsiteX27" fmla="*/ 976276 w 3353272"/>
                <a:gd name="connsiteY27" fmla="*/ 205326 h 749395"/>
                <a:gd name="connsiteX28" fmla="*/ 1141281 w 3353272"/>
                <a:gd name="connsiteY28" fmla="*/ 198451 h 749395"/>
                <a:gd name="connsiteX29" fmla="*/ 1219417 w 3353272"/>
                <a:gd name="connsiteY29" fmla="*/ 143448 h 749395"/>
                <a:gd name="connsiteX30" fmla="*/ 1246145 w 3353272"/>
                <a:gd name="connsiteY30" fmla="*/ 232828 h 749395"/>
                <a:gd name="connsiteX31" fmla="*/ 1328298 w 3353272"/>
                <a:gd name="connsiteY31" fmla="*/ 329079 h 749395"/>
                <a:gd name="connsiteX32" fmla="*/ 1370541 w 3353272"/>
                <a:gd name="connsiteY32" fmla="*/ 425333 h 749395"/>
                <a:gd name="connsiteX33" fmla="*/ 1400087 w 3353272"/>
                <a:gd name="connsiteY33" fmla="*/ 590842 h 749395"/>
                <a:gd name="connsiteX34" fmla="*/ 2214044 w 3353272"/>
                <a:gd name="connsiteY34" fmla="*/ 604593 h 749395"/>
                <a:gd name="connsiteX35" fmla="*/ 2229918 w 3353272"/>
                <a:gd name="connsiteY35" fmla="*/ 336884 h 749395"/>
                <a:gd name="connsiteX36" fmla="*/ 2249141 w 3353272"/>
                <a:gd name="connsiteY36" fmla="*/ 103128 h 749395"/>
                <a:gd name="connsiteX37" fmla="*/ 2345593 w 3353272"/>
                <a:gd name="connsiteY37" fmla="*/ 103129 h 749395"/>
                <a:gd name="connsiteX38" fmla="*/ 2459498 w 3353272"/>
                <a:gd name="connsiteY38" fmla="*/ 0 h 749395"/>
                <a:gd name="connsiteX0" fmla="*/ 2459498 w 3353272"/>
                <a:gd name="connsiteY0" fmla="*/ 0 h 749395"/>
                <a:gd name="connsiteX1" fmla="*/ 2542000 w 3353272"/>
                <a:gd name="connsiteY1" fmla="*/ 137504 h 749395"/>
                <a:gd name="connsiteX2" fmla="*/ 2762006 w 3353272"/>
                <a:gd name="connsiteY2" fmla="*/ 55001 h 749395"/>
                <a:gd name="connsiteX3" fmla="*/ 2844509 w 3353272"/>
                <a:gd name="connsiteY3" fmla="*/ 144379 h 749395"/>
                <a:gd name="connsiteX4" fmla="*/ 2968262 w 3353272"/>
                <a:gd name="connsiteY4" fmla="*/ 171880 h 749395"/>
                <a:gd name="connsiteX5" fmla="*/ 3085140 w 3353272"/>
                <a:gd name="connsiteY5" fmla="*/ 302508 h 749395"/>
                <a:gd name="connsiteX6" fmla="*/ 3160767 w 3353272"/>
                <a:gd name="connsiteY6" fmla="*/ 433137 h 749395"/>
                <a:gd name="connsiteX7" fmla="*/ 3250145 w 3353272"/>
                <a:gd name="connsiteY7" fmla="*/ 474388 h 749395"/>
                <a:gd name="connsiteX8" fmla="*/ 3284521 w 3353272"/>
                <a:gd name="connsiteY8" fmla="*/ 598141 h 749395"/>
                <a:gd name="connsiteX9" fmla="*/ 3291396 w 3353272"/>
                <a:gd name="connsiteY9" fmla="*/ 687519 h 749395"/>
                <a:gd name="connsiteX10" fmla="*/ 3353272 w 3353272"/>
                <a:gd name="connsiteY10" fmla="*/ 749395 h 749395"/>
                <a:gd name="connsiteX11" fmla="*/ 0 w 3353272"/>
                <a:gd name="connsiteY11" fmla="*/ 748466 h 749395"/>
                <a:gd name="connsiteX12" fmla="*/ 137503 w 3353272"/>
                <a:gd name="connsiteY12" fmla="*/ 562836 h 749395"/>
                <a:gd name="connsiteX13" fmla="*/ 137503 w 3353272"/>
                <a:gd name="connsiteY13" fmla="*/ 507835 h 749395"/>
                <a:gd name="connsiteX14" fmla="*/ 165004 w 3353272"/>
                <a:gd name="connsiteY14" fmla="*/ 439083 h 749395"/>
                <a:gd name="connsiteX15" fmla="*/ 213130 w 3353272"/>
                <a:gd name="connsiteY15" fmla="*/ 329080 h 749395"/>
                <a:gd name="connsiteX16" fmla="*/ 275007 w 3353272"/>
                <a:gd name="connsiteY16" fmla="*/ 219077 h 749395"/>
                <a:gd name="connsiteX17" fmla="*/ 350634 w 3353272"/>
                <a:gd name="connsiteY17" fmla="*/ 177826 h 749395"/>
                <a:gd name="connsiteX18" fmla="*/ 364385 w 3353272"/>
                <a:gd name="connsiteY18" fmla="*/ 136575 h 749395"/>
                <a:gd name="connsiteX19" fmla="*/ 460637 w 3353272"/>
                <a:gd name="connsiteY19" fmla="*/ 60948 h 749395"/>
                <a:gd name="connsiteX20" fmla="*/ 515639 w 3353272"/>
                <a:gd name="connsiteY20" fmla="*/ 109074 h 749395"/>
                <a:gd name="connsiteX21" fmla="*/ 591266 w 3353272"/>
                <a:gd name="connsiteY21" fmla="*/ 60948 h 749395"/>
                <a:gd name="connsiteX22" fmla="*/ 639392 w 3353272"/>
                <a:gd name="connsiteY22" fmla="*/ 40322 h 749395"/>
                <a:gd name="connsiteX23" fmla="*/ 687518 w 3353272"/>
                <a:gd name="connsiteY23" fmla="*/ 40322 h 749395"/>
                <a:gd name="connsiteX24" fmla="*/ 721894 w 3353272"/>
                <a:gd name="connsiteY24" fmla="*/ 102199 h 749395"/>
                <a:gd name="connsiteX25" fmla="*/ 921275 w 3353272"/>
                <a:gd name="connsiteY25" fmla="*/ 60948 h 749395"/>
                <a:gd name="connsiteX26" fmla="*/ 941900 w 3353272"/>
                <a:gd name="connsiteY26" fmla="*/ 191576 h 749395"/>
                <a:gd name="connsiteX27" fmla="*/ 976276 w 3353272"/>
                <a:gd name="connsiteY27" fmla="*/ 205326 h 749395"/>
                <a:gd name="connsiteX28" fmla="*/ 1141281 w 3353272"/>
                <a:gd name="connsiteY28" fmla="*/ 198451 h 749395"/>
                <a:gd name="connsiteX29" fmla="*/ 1219417 w 3353272"/>
                <a:gd name="connsiteY29" fmla="*/ 143448 h 749395"/>
                <a:gd name="connsiteX30" fmla="*/ 1246145 w 3353272"/>
                <a:gd name="connsiteY30" fmla="*/ 232828 h 749395"/>
                <a:gd name="connsiteX31" fmla="*/ 1328298 w 3353272"/>
                <a:gd name="connsiteY31" fmla="*/ 329079 h 749395"/>
                <a:gd name="connsiteX32" fmla="*/ 1370541 w 3353272"/>
                <a:gd name="connsiteY32" fmla="*/ 425333 h 749395"/>
                <a:gd name="connsiteX33" fmla="*/ 1400087 w 3353272"/>
                <a:gd name="connsiteY33" fmla="*/ 590842 h 749395"/>
                <a:gd name="connsiteX34" fmla="*/ 2207359 w 3353272"/>
                <a:gd name="connsiteY34" fmla="*/ 597718 h 749395"/>
                <a:gd name="connsiteX35" fmla="*/ 2229918 w 3353272"/>
                <a:gd name="connsiteY35" fmla="*/ 336884 h 749395"/>
                <a:gd name="connsiteX36" fmla="*/ 2249141 w 3353272"/>
                <a:gd name="connsiteY36" fmla="*/ 103128 h 749395"/>
                <a:gd name="connsiteX37" fmla="*/ 2345593 w 3353272"/>
                <a:gd name="connsiteY37" fmla="*/ 103129 h 749395"/>
                <a:gd name="connsiteX38" fmla="*/ 2459498 w 3353272"/>
                <a:gd name="connsiteY38" fmla="*/ 0 h 749395"/>
                <a:gd name="connsiteX0" fmla="*/ 2459498 w 3353272"/>
                <a:gd name="connsiteY0" fmla="*/ 0 h 749395"/>
                <a:gd name="connsiteX1" fmla="*/ 2542000 w 3353272"/>
                <a:gd name="connsiteY1" fmla="*/ 137504 h 749395"/>
                <a:gd name="connsiteX2" fmla="*/ 2762006 w 3353272"/>
                <a:gd name="connsiteY2" fmla="*/ 55001 h 749395"/>
                <a:gd name="connsiteX3" fmla="*/ 2844509 w 3353272"/>
                <a:gd name="connsiteY3" fmla="*/ 144379 h 749395"/>
                <a:gd name="connsiteX4" fmla="*/ 2968262 w 3353272"/>
                <a:gd name="connsiteY4" fmla="*/ 171880 h 749395"/>
                <a:gd name="connsiteX5" fmla="*/ 3085140 w 3353272"/>
                <a:gd name="connsiteY5" fmla="*/ 302508 h 749395"/>
                <a:gd name="connsiteX6" fmla="*/ 3160767 w 3353272"/>
                <a:gd name="connsiteY6" fmla="*/ 433137 h 749395"/>
                <a:gd name="connsiteX7" fmla="*/ 3250145 w 3353272"/>
                <a:gd name="connsiteY7" fmla="*/ 474388 h 749395"/>
                <a:gd name="connsiteX8" fmla="*/ 3284521 w 3353272"/>
                <a:gd name="connsiteY8" fmla="*/ 598141 h 749395"/>
                <a:gd name="connsiteX9" fmla="*/ 3291396 w 3353272"/>
                <a:gd name="connsiteY9" fmla="*/ 687519 h 749395"/>
                <a:gd name="connsiteX10" fmla="*/ 3353272 w 3353272"/>
                <a:gd name="connsiteY10" fmla="*/ 749395 h 749395"/>
                <a:gd name="connsiteX11" fmla="*/ 0 w 3353272"/>
                <a:gd name="connsiteY11" fmla="*/ 748466 h 749395"/>
                <a:gd name="connsiteX12" fmla="*/ 137503 w 3353272"/>
                <a:gd name="connsiteY12" fmla="*/ 562836 h 749395"/>
                <a:gd name="connsiteX13" fmla="*/ 137503 w 3353272"/>
                <a:gd name="connsiteY13" fmla="*/ 507835 h 749395"/>
                <a:gd name="connsiteX14" fmla="*/ 165004 w 3353272"/>
                <a:gd name="connsiteY14" fmla="*/ 439083 h 749395"/>
                <a:gd name="connsiteX15" fmla="*/ 213130 w 3353272"/>
                <a:gd name="connsiteY15" fmla="*/ 329080 h 749395"/>
                <a:gd name="connsiteX16" fmla="*/ 275007 w 3353272"/>
                <a:gd name="connsiteY16" fmla="*/ 219077 h 749395"/>
                <a:gd name="connsiteX17" fmla="*/ 350634 w 3353272"/>
                <a:gd name="connsiteY17" fmla="*/ 177826 h 749395"/>
                <a:gd name="connsiteX18" fmla="*/ 364385 w 3353272"/>
                <a:gd name="connsiteY18" fmla="*/ 136575 h 749395"/>
                <a:gd name="connsiteX19" fmla="*/ 460637 w 3353272"/>
                <a:gd name="connsiteY19" fmla="*/ 60948 h 749395"/>
                <a:gd name="connsiteX20" fmla="*/ 515639 w 3353272"/>
                <a:gd name="connsiteY20" fmla="*/ 109074 h 749395"/>
                <a:gd name="connsiteX21" fmla="*/ 591266 w 3353272"/>
                <a:gd name="connsiteY21" fmla="*/ 60948 h 749395"/>
                <a:gd name="connsiteX22" fmla="*/ 639392 w 3353272"/>
                <a:gd name="connsiteY22" fmla="*/ 40322 h 749395"/>
                <a:gd name="connsiteX23" fmla="*/ 687518 w 3353272"/>
                <a:gd name="connsiteY23" fmla="*/ 40322 h 749395"/>
                <a:gd name="connsiteX24" fmla="*/ 721894 w 3353272"/>
                <a:gd name="connsiteY24" fmla="*/ 102199 h 749395"/>
                <a:gd name="connsiteX25" fmla="*/ 921275 w 3353272"/>
                <a:gd name="connsiteY25" fmla="*/ 60948 h 749395"/>
                <a:gd name="connsiteX26" fmla="*/ 941900 w 3353272"/>
                <a:gd name="connsiteY26" fmla="*/ 191576 h 749395"/>
                <a:gd name="connsiteX27" fmla="*/ 976276 w 3353272"/>
                <a:gd name="connsiteY27" fmla="*/ 205326 h 749395"/>
                <a:gd name="connsiteX28" fmla="*/ 1141281 w 3353272"/>
                <a:gd name="connsiteY28" fmla="*/ 198451 h 749395"/>
                <a:gd name="connsiteX29" fmla="*/ 1219417 w 3353272"/>
                <a:gd name="connsiteY29" fmla="*/ 143448 h 749395"/>
                <a:gd name="connsiteX30" fmla="*/ 1246145 w 3353272"/>
                <a:gd name="connsiteY30" fmla="*/ 232828 h 749395"/>
                <a:gd name="connsiteX31" fmla="*/ 1328298 w 3353272"/>
                <a:gd name="connsiteY31" fmla="*/ 329079 h 749395"/>
                <a:gd name="connsiteX32" fmla="*/ 1370541 w 3353272"/>
                <a:gd name="connsiteY32" fmla="*/ 425333 h 749395"/>
                <a:gd name="connsiteX33" fmla="*/ 1400087 w 3353272"/>
                <a:gd name="connsiteY33" fmla="*/ 590842 h 749395"/>
                <a:gd name="connsiteX34" fmla="*/ 2207359 w 3353272"/>
                <a:gd name="connsiteY34" fmla="*/ 590843 h 749395"/>
                <a:gd name="connsiteX35" fmla="*/ 2229918 w 3353272"/>
                <a:gd name="connsiteY35" fmla="*/ 336884 h 749395"/>
                <a:gd name="connsiteX36" fmla="*/ 2249141 w 3353272"/>
                <a:gd name="connsiteY36" fmla="*/ 103128 h 749395"/>
                <a:gd name="connsiteX37" fmla="*/ 2345593 w 3353272"/>
                <a:gd name="connsiteY37" fmla="*/ 103129 h 749395"/>
                <a:gd name="connsiteX38" fmla="*/ 2459498 w 3353272"/>
                <a:gd name="connsiteY38" fmla="*/ 0 h 749395"/>
                <a:gd name="connsiteX0" fmla="*/ 2459498 w 3353272"/>
                <a:gd name="connsiteY0" fmla="*/ 0 h 749395"/>
                <a:gd name="connsiteX1" fmla="*/ 2542000 w 3353272"/>
                <a:gd name="connsiteY1" fmla="*/ 137504 h 749395"/>
                <a:gd name="connsiteX2" fmla="*/ 2762006 w 3353272"/>
                <a:gd name="connsiteY2" fmla="*/ 55001 h 749395"/>
                <a:gd name="connsiteX3" fmla="*/ 2844509 w 3353272"/>
                <a:gd name="connsiteY3" fmla="*/ 144379 h 749395"/>
                <a:gd name="connsiteX4" fmla="*/ 2968262 w 3353272"/>
                <a:gd name="connsiteY4" fmla="*/ 171880 h 749395"/>
                <a:gd name="connsiteX5" fmla="*/ 3085140 w 3353272"/>
                <a:gd name="connsiteY5" fmla="*/ 302508 h 749395"/>
                <a:gd name="connsiteX6" fmla="*/ 3160767 w 3353272"/>
                <a:gd name="connsiteY6" fmla="*/ 433137 h 749395"/>
                <a:gd name="connsiteX7" fmla="*/ 3250145 w 3353272"/>
                <a:gd name="connsiteY7" fmla="*/ 474388 h 749395"/>
                <a:gd name="connsiteX8" fmla="*/ 3284521 w 3353272"/>
                <a:gd name="connsiteY8" fmla="*/ 598141 h 749395"/>
                <a:gd name="connsiteX9" fmla="*/ 3291396 w 3353272"/>
                <a:gd name="connsiteY9" fmla="*/ 687519 h 749395"/>
                <a:gd name="connsiteX10" fmla="*/ 3353272 w 3353272"/>
                <a:gd name="connsiteY10" fmla="*/ 749395 h 749395"/>
                <a:gd name="connsiteX11" fmla="*/ 0 w 3353272"/>
                <a:gd name="connsiteY11" fmla="*/ 748466 h 749395"/>
                <a:gd name="connsiteX12" fmla="*/ 137503 w 3353272"/>
                <a:gd name="connsiteY12" fmla="*/ 562836 h 749395"/>
                <a:gd name="connsiteX13" fmla="*/ 137503 w 3353272"/>
                <a:gd name="connsiteY13" fmla="*/ 507835 h 749395"/>
                <a:gd name="connsiteX14" fmla="*/ 165004 w 3353272"/>
                <a:gd name="connsiteY14" fmla="*/ 439083 h 749395"/>
                <a:gd name="connsiteX15" fmla="*/ 213130 w 3353272"/>
                <a:gd name="connsiteY15" fmla="*/ 329080 h 749395"/>
                <a:gd name="connsiteX16" fmla="*/ 275007 w 3353272"/>
                <a:gd name="connsiteY16" fmla="*/ 219077 h 749395"/>
                <a:gd name="connsiteX17" fmla="*/ 350634 w 3353272"/>
                <a:gd name="connsiteY17" fmla="*/ 177826 h 749395"/>
                <a:gd name="connsiteX18" fmla="*/ 364385 w 3353272"/>
                <a:gd name="connsiteY18" fmla="*/ 136575 h 749395"/>
                <a:gd name="connsiteX19" fmla="*/ 460637 w 3353272"/>
                <a:gd name="connsiteY19" fmla="*/ 60948 h 749395"/>
                <a:gd name="connsiteX20" fmla="*/ 515639 w 3353272"/>
                <a:gd name="connsiteY20" fmla="*/ 109074 h 749395"/>
                <a:gd name="connsiteX21" fmla="*/ 591266 w 3353272"/>
                <a:gd name="connsiteY21" fmla="*/ 60948 h 749395"/>
                <a:gd name="connsiteX22" fmla="*/ 639392 w 3353272"/>
                <a:gd name="connsiteY22" fmla="*/ 40322 h 749395"/>
                <a:gd name="connsiteX23" fmla="*/ 687518 w 3353272"/>
                <a:gd name="connsiteY23" fmla="*/ 40322 h 749395"/>
                <a:gd name="connsiteX24" fmla="*/ 721894 w 3353272"/>
                <a:gd name="connsiteY24" fmla="*/ 102199 h 749395"/>
                <a:gd name="connsiteX25" fmla="*/ 921275 w 3353272"/>
                <a:gd name="connsiteY25" fmla="*/ 60948 h 749395"/>
                <a:gd name="connsiteX26" fmla="*/ 941900 w 3353272"/>
                <a:gd name="connsiteY26" fmla="*/ 191576 h 749395"/>
                <a:gd name="connsiteX27" fmla="*/ 976276 w 3353272"/>
                <a:gd name="connsiteY27" fmla="*/ 205326 h 749395"/>
                <a:gd name="connsiteX28" fmla="*/ 1141281 w 3353272"/>
                <a:gd name="connsiteY28" fmla="*/ 198451 h 749395"/>
                <a:gd name="connsiteX29" fmla="*/ 1219417 w 3353272"/>
                <a:gd name="connsiteY29" fmla="*/ 143448 h 749395"/>
                <a:gd name="connsiteX30" fmla="*/ 1246145 w 3353272"/>
                <a:gd name="connsiteY30" fmla="*/ 232828 h 749395"/>
                <a:gd name="connsiteX31" fmla="*/ 1328298 w 3353272"/>
                <a:gd name="connsiteY31" fmla="*/ 329079 h 749395"/>
                <a:gd name="connsiteX32" fmla="*/ 1370541 w 3353272"/>
                <a:gd name="connsiteY32" fmla="*/ 425333 h 749395"/>
                <a:gd name="connsiteX33" fmla="*/ 1400087 w 3353272"/>
                <a:gd name="connsiteY33" fmla="*/ 590842 h 749395"/>
                <a:gd name="connsiteX34" fmla="*/ 2207359 w 3353272"/>
                <a:gd name="connsiteY34" fmla="*/ 590843 h 749395"/>
                <a:gd name="connsiteX35" fmla="*/ 2229918 w 3353272"/>
                <a:gd name="connsiteY35" fmla="*/ 336884 h 749395"/>
                <a:gd name="connsiteX36" fmla="*/ 2242455 w 3353272"/>
                <a:gd name="connsiteY36" fmla="*/ 158129 h 749395"/>
                <a:gd name="connsiteX37" fmla="*/ 2345593 w 3353272"/>
                <a:gd name="connsiteY37" fmla="*/ 103129 h 749395"/>
                <a:gd name="connsiteX38" fmla="*/ 2459498 w 3353272"/>
                <a:gd name="connsiteY38" fmla="*/ 0 h 749395"/>
                <a:gd name="connsiteX0" fmla="*/ 2459498 w 3353272"/>
                <a:gd name="connsiteY0" fmla="*/ 0 h 749395"/>
                <a:gd name="connsiteX1" fmla="*/ 2542000 w 3353272"/>
                <a:gd name="connsiteY1" fmla="*/ 137504 h 749395"/>
                <a:gd name="connsiteX2" fmla="*/ 2762006 w 3353272"/>
                <a:gd name="connsiteY2" fmla="*/ 55001 h 749395"/>
                <a:gd name="connsiteX3" fmla="*/ 2844509 w 3353272"/>
                <a:gd name="connsiteY3" fmla="*/ 144379 h 749395"/>
                <a:gd name="connsiteX4" fmla="*/ 2968262 w 3353272"/>
                <a:gd name="connsiteY4" fmla="*/ 171880 h 749395"/>
                <a:gd name="connsiteX5" fmla="*/ 3085140 w 3353272"/>
                <a:gd name="connsiteY5" fmla="*/ 302508 h 749395"/>
                <a:gd name="connsiteX6" fmla="*/ 3160767 w 3353272"/>
                <a:gd name="connsiteY6" fmla="*/ 433137 h 749395"/>
                <a:gd name="connsiteX7" fmla="*/ 3250145 w 3353272"/>
                <a:gd name="connsiteY7" fmla="*/ 474388 h 749395"/>
                <a:gd name="connsiteX8" fmla="*/ 3284521 w 3353272"/>
                <a:gd name="connsiteY8" fmla="*/ 598141 h 749395"/>
                <a:gd name="connsiteX9" fmla="*/ 3291396 w 3353272"/>
                <a:gd name="connsiteY9" fmla="*/ 687519 h 749395"/>
                <a:gd name="connsiteX10" fmla="*/ 3353272 w 3353272"/>
                <a:gd name="connsiteY10" fmla="*/ 749395 h 749395"/>
                <a:gd name="connsiteX11" fmla="*/ 0 w 3353272"/>
                <a:gd name="connsiteY11" fmla="*/ 748466 h 749395"/>
                <a:gd name="connsiteX12" fmla="*/ 137503 w 3353272"/>
                <a:gd name="connsiteY12" fmla="*/ 562836 h 749395"/>
                <a:gd name="connsiteX13" fmla="*/ 137503 w 3353272"/>
                <a:gd name="connsiteY13" fmla="*/ 507835 h 749395"/>
                <a:gd name="connsiteX14" fmla="*/ 165004 w 3353272"/>
                <a:gd name="connsiteY14" fmla="*/ 439083 h 749395"/>
                <a:gd name="connsiteX15" fmla="*/ 213130 w 3353272"/>
                <a:gd name="connsiteY15" fmla="*/ 329080 h 749395"/>
                <a:gd name="connsiteX16" fmla="*/ 275007 w 3353272"/>
                <a:gd name="connsiteY16" fmla="*/ 219077 h 749395"/>
                <a:gd name="connsiteX17" fmla="*/ 350634 w 3353272"/>
                <a:gd name="connsiteY17" fmla="*/ 177826 h 749395"/>
                <a:gd name="connsiteX18" fmla="*/ 364385 w 3353272"/>
                <a:gd name="connsiteY18" fmla="*/ 136575 h 749395"/>
                <a:gd name="connsiteX19" fmla="*/ 460637 w 3353272"/>
                <a:gd name="connsiteY19" fmla="*/ 60948 h 749395"/>
                <a:gd name="connsiteX20" fmla="*/ 515639 w 3353272"/>
                <a:gd name="connsiteY20" fmla="*/ 109074 h 749395"/>
                <a:gd name="connsiteX21" fmla="*/ 591266 w 3353272"/>
                <a:gd name="connsiteY21" fmla="*/ 60948 h 749395"/>
                <a:gd name="connsiteX22" fmla="*/ 639392 w 3353272"/>
                <a:gd name="connsiteY22" fmla="*/ 40322 h 749395"/>
                <a:gd name="connsiteX23" fmla="*/ 687518 w 3353272"/>
                <a:gd name="connsiteY23" fmla="*/ 40322 h 749395"/>
                <a:gd name="connsiteX24" fmla="*/ 721894 w 3353272"/>
                <a:gd name="connsiteY24" fmla="*/ 102199 h 749395"/>
                <a:gd name="connsiteX25" fmla="*/ 921275 w 3353272"/>
                <a:gd name="connsiteY25" fmla="*/ 60948 h 749395"/>
                <a:gd name="connsiteX26" fmla="*/ 941900 w 3353272"/>
                <a:gd name="connsiteY26" fmla="*/ 191576 h 749395"/>
                <a:gd name="connsiteX27" fmla="*/ 976276 w 3353272"/>
                <a:gd name="connsiteY27" fmla="*/ 205326 h 749395"/>
                <a:gd name="connsiteX28" fmla="*/ 1141281 w 3353272"/>
                <a:gd name="connsiteY28" fmla="*/ 198451 h 749395"/>
                <a:gd name="connsiteX29" fmla="*/ 1219417 w 3353272"/>
                <a:gd name="connsiteY29" fmla="*/ 143448 h 749395"/>
                <a:gd name="connsiteX30" fmla="*/ 1246145 w 3353272"/>
                <a:gd name="connsiteY30" fmla="*/ 232828 h 749395"/>
                <a:gd name="connsiteX31" fmla="*/ 1328298 w 3353272"/>
                <a:gd name="connsiteY31" fmla="*/ 329079 h 749395"/>
                <a:gd name="connsiteX32" fmla="*/ 1400087 w 3353272"/>
                <a:gd name="connsiteY32" fmla="*/ 590842 h 749395"/>
                <a:gd name="connsiteX33" fmla="*/ 2207359 w 3353272"/>
                <a:gd name="connsiteY33" fmla="*/ 590843 h 749395"/>
                <a:gd name="connsiteX34" fmla="*/ 2229918 w 3353272"/>
                <a:gd name="connsiteY34" fmla="*/ 336884 h 749395"/>
                <a:gd name="connsiteX35" fmla="*/ 2242455 w 3353272"/>
                <a:gd name="connsiteY35" fmla="*/ 158129 h 749395"/>
                <a:gd name="connsiteX36" fmla="*/ 2345593 w 3353272"/>
                <a:gd name="connsiteY36" fmla="*/ 103129 h 749395"/>
                <a:gd name="connsiteX37" fmla="*/ 2459498 w 3353272"/>
                <a:gd name="connsiteY37" fmla="*/ 0 h 749395"/>
                <a:gd name="connsiteX0" fmla="*/ 2459498 w 3353272"/>
                <a:gd name="connsiteY0" fmla="*/ 0 h 749395"/>
                <a:gd name="connsiteX1" fmla="*/ 2542000 w 3353272"/>
                <a:gd name="connsiteY1" fmla="*/ 137504 h 749395"/>
                <a:gd name="connsiteX2" fmla="*/ 2762006 w 3353272"/>
                <a:gd name="connsiteY2" fmla="*/ 55001 h 749395"/>
                <a:gd name="connsiteX3" fmla="*/ 2844509 w 3353272"/>
                <a:gd name="connsiteY3" fmla="*/ 144379 h 749395"/>
                <a:gd name="connsiteX4" fmla="*/ 2968262 w 3353272"/>
                <a:gd name="connsiteY4" fmla="*/ 171880 h 749395"/>
                <a:gd name="connsiteX5" fmla="*/ 3085140 w 3353272"/>
                <a:gd name="connsiteY5" fmla="*/ 302508 h 749395"/>
                <a:gd name="connsiteX6" fmla="*/ 3160767 w 3353272"/>
                <a:gd name="connsiteY6" fmla="*/ 433137 h 749395"/>
                <a:gd name="connsiteX7" fmla="*/ 3250145 w 3353272"/>
                <a:gd name="connsiteY7" fmla="*/ 474388 h 749395"/>
                <a:gd name="connsiteX8" fmla="*/ 3284521 w 3353272"/>
                <a:gd name="connsiteY8" fmla="*/ 598141 h 749395"/>
                <a:gd name="connsiteX9" fmla="*/ 3291396 w 3353272"/>
                <a:gd name="connsiteY9" fmla="*/ 687519 h 749395"/>
                <a:gd name="connsiteX10" fmla="*/ 3353272 w 3353272"/>
                <a:gd name="connsiteY10" fmla="*/ 749395 h 749395"/>
                <a:gd name="connsiteX11" fmla="*/ 0 w 3353272"/>
                <a:gd name="connsiteY11" fmla="*/ 748466 h 749395"/>
                <a:gd name="connsiteX12" fmla="*/ 137503 w 3353272"/>
                <a:gd name="connsiteY12" fmla="*/ 562836 h 749395"/>
                <a:gd name="connsiteX13" fmla="*/ 137503 w 3353272"/>
                <a:gd name="connsiteY13" fmla="*/ 507835 h 749395"/>
                <a:gd name="connsiteX14" fmla="*/ 165004 w 3353272"/>
                <a:gd name="connsiteY14" fmla="*/ 439083 h 749395"/>
                <a:gd name="connsiteX15" fmla="*/ 213130 w 3353272"/>
                <a:gd name="connsiteY15" fmla="*/ 329080 h 749395"/>
                <a:gd name="connsiteX16" fmla="*/ 275007 w 3353272"/>
                <a:gd name="connsiteY16" fmla="*/ 219077 h 749395"/>
                <a:gd name="connsiteX17" fmla="*/ 350634 w 3353272"/>
                <a:gd name="connsiteY17" fmla="*/ 177826 h 749395"/>
                <a:gd name="connsiteX18" fmla="*/ 364385 w 3353272"/>
                <a:gd name="connsiteY18" fmla="*/ 136575 h 749395"/>
                <a:gd name="connsiteX19" fmla="*/ 460637 w 3353272"/>
                <a:gd name="connsiteY19" fmla="*/ 60948 h 749395"/>
                <a:gd name="connsiteX20" fmla="*/ 515639 w 3353272"/>
                <a:gd name="connsiteY20" fmla="*/ 109074 h 749395"/>
                <a:gd name="connsiteX21" fmla="*/ 591266 w 3353272"/>
                <a:gd name="connsiteY21" fmla="*/ 60948 h 749395"/>
                <a:gd name="connsiteX22" fmla="*/ 639392 w 3353272"/>
                <a:gd name="connsiteY22" fmla="*/ 40322 h 749395"/>
                <a:gd name="connsiteX23" fmla="*/ 687518 w 3353272"/>
                <a:gd name="connsiteY23" fmla="*/ 40322 h 749395"/>
                <a:gd name="connsiteX24" fmla="*/ 721894 w 3353272"/>
                <a:gd name="connsiteY24" fmla="*/ 102199 h 749395"/>
                <a:gd name="connsiteX25" fmla="*/ 921275 w 3353272"/>
                <a:gd name="connsiteY25" fmla="*/ 60948 h 749395"/>
                <a:gd name="connsiteX26" fmla="*/ 941900 w 3353272"/>
                <a:gd name="connsiteY26" fmla="*/ 191576 h 749395"/>
                <a:gd name="connsiteX27" fmla="*/ 976276 w 3353272"/>
                <a:gd name="connsiteY27" fmla="*/ 205326 h 749395"/>
                <a:gd name="connsiteX28" fmla="*/ 1141281 w 3353272"/>
                <a:gd name="connsiteY28" fmla="*/ 198451 h 749395"/>
                <a:gd name="connsiteX29" fmla="*/ 1219417 w 3353272"/>
                <a:gd name="connsiteY29" fmla="*/ 143448 h 749395"/>
                <a:gd name="connsiteX30" fmla="*/ 1246145 w 3353272"/>
                <a:gd name="connsiteY30" fmla="*/ 232828 h 749395"/>
                <a:gd name="connsiteX31" fmla="*/ 1400087 w 3353272"/>
                <a:gd name="connsiteY31" fmla="*/ 590842 h 749395"/>
                <a:gd name="connsiteX32" fmla="*/ 2207359 w 3353272"/>
                <a:gd name="connsiteY32" fmla="*/ 590843 h 749395"/>
                <a:gd name="connsiteX33" fmla="*/ 2229918 w 3353272"/>
                <a:gd name="connsiteY33" fmla="*/ 336884 h 749395"/>
                <a:gd name="connsiteX34" fmla="*/ 2242455 w 3353272"/>
                <a:gd name="connsiteY34" fmla="*/ 158129 h 749395"/>
                <a:gd name="connsiteX35" fmla="*/ 2345593 w 3353272"/>
                <a:gd name="connsiteY35" fmla="*/ 103129 h 749395"/>
                <a:gd name="connsiteX36" fmla="*/ 2459498 w 3353272"/>
                <a:gd name="connsiteY36" fmla="*/ 0 h 749395"/>
                <a:gd name="connsiteX0" fmla="*/ 2459498 w 3353272"/>
                <a:gd name="connsiteY0" fmla="*/ 0 h 749395"/>
                <a:gd name="connsiteX1" fmla="*/ 2542000 w 3353272"/>
                <a:gd name="connsiteY1" fmla="*/ 137504 h 749395"/>
                <a:gd name="connsiteX2" fmla="*/ 2762006 w 3353272"/>
                <a:gd name="connsiteY2" fmla="*/ 55001 h 749395"/>
                <a:gd name="connsiteX3" fmla="*/ 2844509 w 3353272"/>
                <a:gd name="connsiteY3" fmla="*/ 144379 h 749395"/>
                <a:gd name="connsiteX4" fmla="*/ 2968262 w 3353272"/>
                <a:gd name="connsiteY4" fmla="*/ 171880 h 749395"/>
                <a:gd name="connsiteX5" fmla="*/ 3085140 w 3353272"/>
                <a:gd name="connsiteY5" fmla="*/ 302508 h 749395"/>
                <a:gd name="connsiteX6" fmla="*/ 3160767 w 3353272"/>
                <a:gd name="connsiteY6" fmla="*/ 433137 h 749395"/>
                <a:gd name="connsiteX7" fmla="*/ 3250145 w 3353272"/>
                <a:gd name="connsiteY7" fmla="*/ 474388 h 749395"/>
                <a:gd name="connsiteX8" fmla="*/ 3284521 w 3353272"/>
                <a:gd name="connsiteY8" fmla="*/ 598141 h 749395"/>
                <a:gd name="connsiteX9" fmla="*/ 3291396 w 3353272"/>
                <a:gd name="connsiteY9" fmla="*/ 687519 h 749395"/>
                <a:gd name="connsiteX10" fmla="*/ 3353272 w 3353272"/>
                <a:gd name="connsiteY10" fmla="*/ 749395 h 749395"/>
                <a:gd name="connsiteX11" fmla="*/ 0 w 3353272"/>
                <a:gd name="connsiteY11" fmla="*/ 748466 h 749395"/>
                <a:gd name="connsiteX12" fmla="*/ 137503 w 3353272"/>
                <a:gd name="connsiteY12" fmla="*/ 562836 h 749395"/>
                <a:gd name="connsiteX13" fmla="*/ 137503 w 3353272"/>
                <a:gd name="connsiteY13" fmla="*/ 507835 h 749395"/>
                <a:gd name="connsiteX14" fmla="*/ 165004 w 3353272"/>
                <a:gd name="connsiteY14" fmla="*/ 439083 h 749395"/>
                <a:gd name="connsiteX15" fmla="*/ 213130 w 3353272"/>
                <a:gd name="connsiteY15" fmla="*/ 329080 h 749395"/>
                <a:gd name="connsiteX16" fmla="*/ 275007 w 3353272"/>
                <a:gd name="connsiteY16" fmla="*/ 219077 h 749395"/>
                <a:gd name="connsiteX17" fmla="*/ 350634 w 3353272"/>
                <a:gd name="connsiteY17" fmla="*/ 177826 h 749395"/>
                <a:gd name="connsiteX18" fmla="*/ 364385 w 3353272"/>
                <a:gd name="connsiteY18" fmla="*/ 136575 h 749395"/>
                <a:gd name="connsiteX19" fmla="*/ 460637 w 3353272"/>
                <a:gd name="connsiteY19" fmla="*/ 60948 h 749395"/>
                <a:gd name="connsiteX20" fmla="*/ 515639 w 3353272"/>
                <a:gd name="connsiteY20" fmla="*/ 109074 h 749395"/>
                <a:gd name="connsiteX21" fmla="*/ 591266 w 3353272"/>
                <a:gd name="connsiteY21" fmla="*/ 60948 h 749395"/>
                <a:gd name="connsiteX22" fmla="*/ 639392 w 3353272"/>
                <a:gd name="connsiteY22" fmla="*/ 40322 h 749395"/>
                <a:gd name="connsiteX23" fmla="*/ 687518 w 3353272"/>
                <a:gd name="connsiteY23" fmla="*/ 40322 h 749395"/>
                <a:gd name="connsiteX24" fmla="*/ 721894 w 3353272"/>
                <a:gd name="connsiteY24" fmla="*/ 102199 h 749395"/>
                <a:gd name="connsiteX25" fmla="*/ 921275 w 3353272"/>
                <a:gd name="connsiteY25" fmla="*/ 60948 h 749395"/>
                <a:gd name="connsiteX26" fmla="*/ 941900 w 3353272"/>
                <a:gd name="connsiteY26" fmla="*/ 191576 h 749395"/>
                <a:gd name="connsiteX27" fmla="*/ 976276 w 3353272"/>
                <a:gd name="connsiteY27" fmla="*/ 205326 h 749395"/>
                <a:gd name="connsiteX28" fmla="*/ 1141281 w 3353272"/>
                <a:gd name="connsiteY28" fmla="*/ 198451 h 749395"/>
                <a:gd name="connsiteX29" fmla="*/ 1219417 w 3353272"/>
                <a:gd name="connsiteY29" fmla="*/ 143448 h 749395"/>
                <a:gd name="connsiteX30" fmla="*/ 1246145 w 3353272"/>
                <a:gd name="connsiteY30" fmla="*/ 232828 h 749395"/>
                <a:gd name="connsiteX31" fmla="*/ 1400087 w 3353272"/>
                <a:gd name="connsiteY31" fmla="*/ 590842 h 749395"/>
                <a:gd name="connsiteX32" fmla="*/ 2207359 w 3353272"/>
                <a:gd name="connsiteY32" fmla="*/ 590843 h 749395"/>
                <a:gd name="connsiteX33" fmla="*/ 2229918 w 3353272"/>
                <a:gd name="connsiteY33" fmla="*/ 336884 h 749395"/>
                <a:gd name="connsiteX34" fmla="*/ 2242455 w 3353272"/>
                <a:gd name="connsiteY34" fmla="*/ 158129 h 749395"/>
                <a:gd name="connsiteX35" fmla="*/ 2345593 w 3353272"/>
                <a:gd name="connsiteY35" fmla="*/ 103129 h 749395"/>
                <a:gd name="connsiteX36" fmla="*/ 2459498 w 3353272"/>
                <a:gd name="connsiteY36" fmla="*/ 0 h 749395"/>
                <a:gd name="connsiteX0" fmla="*/ 2459498 w 3353272"/>
                <a:gd name="connsiteY0" fmla="*/ 0 h 749395"/>
                <a:gd name="connsiteX1" fmla="*/ 2542000 w 3353272"/>
                <a:gd name="connsiteY1" fmla="*/ 137504 h 749395"/>
                <a:gd name="connsiteX2" fmla="*/ 2762006 w 3353272"/>
                <a:gd name="connsiteY2" fmla="*/ 55001 h 749395"/>
                <a:gd name="connsiteX3" fmla="*/ 2844509 w 3353272"/>
                <a:gd name="connsiteY3" fmla="*/ 144379 h 749395"/>
                <a:gd name="connsiteX4" fmla="*/ 2968262 w 3353272"/>
                <a:gd name="connsiteY4" fmla="*/ 171880 h 749395"/>
                <a:gd name="connsiteX5" fmla="*/ 3085140 w 3353272"/>
                <a:gd name="connsiteY5" fmla="*/ 302508 h 749395"/>
                <a:gd name="connsiteX6" fmla="*/ 3160767 w 3353272"/>
                <a:gd name="connsiteY6" fmla="*/ 433137 h 749395"/>
                <a:gd name="connsiteX7" fmla="*/ 3250145 w 3353272"/>
                <a:gd name="connsiteY7" fmla="*/ 474388 h 749395"/>
                <a:gd name="connsiteX8" fmla="*/ 3284521 w 3353272"/>
                <a:gd name="connsiteY8" fmla="*/ 598141 h 749395"/>
                <a:gd name="connsiteX9" fmla="*/ 3291396 w 3353272"/>
                <a:gd name="connsiteY9" fmla="*/ 687519 h 749395"/>
                <a:gd name="connsiteX10" fmla="*/ 3353272 w 3353272"/>
                <a:gd name="connsiteY10" fmla="*/ 749395 h 749395"/>
                <a:gd name="connsiteX11" fmla="*/ 0 w 3353272"/>
                <a:gd name="connsiteY11" fmla="*/ 748466 h 749395"/>
                <a:gd name="connsiteX12" fmla="*/ 137503 w 3353272"/>
                <a:gd name="connsiteY12" fmla="*/ 562836 h 749395"/>
                <a:gd name="connsiteX13" fmla="*/ 137503 w 3353272"/>
                <a:gd name="connsiteY13" fmla="*/ 507835 h 749395"/>
                <a:gd name="connsiteX14" fmla="*/ 165004 w 3353272"/>
                <a:gd name="connsiteY14" fmla="*/ 439083 h 749395"/>
                <a:gd name="connsiteX15" fmla="*/ 213130 w 3353272"/>
                <a:gd name="connsiteY15" fmla="*/ 329080 h 749395"/>
                <a:gd name="connsiteX16" fmla="*/ 275007 w 3353272"/>
                <a:gd name="connsiteY16" fmla="*/ 219077 h 749395"/>
                <a:gd name="connsiteX17" fmla="*/ 350634 w 3353272"/>
                <a:gd name="connsiteY17" fmla="*/ 177826 h 749395"/>
                <a:gd name="connsiteX18" fmla="*/ 364385 w 3353272"/>
                <a:gd name="connsiteY18" fmla="*/ 136575 h 749395"/>
                <a:gd name="connsiteX19" fmla="*/ 460637 w 3353272"/>
                <a:gd name="connsiteY19" fmla="*/ 60948 h 749395"/>
                <a:gd name="connsiteX20" fmla="*/ 515639 w 3353272"/>
                <a:gd name="connsiteY20" fmla="*/ 109074 h 749395"/>
                <a:gd name="connsiteX21" fmla="*/ 591266 w 3353272"/>
                <a:gd name="connsiteY21" fmla="*/ 60948 h 749395"/>
                <a:gd name="connsiteX22" fmla="*/ 639392 w 3353272"/>
                <a:gd name="connsiteY22" fmla="*/ 40322 h 749395"/>
                <a:gd name="connsiteX23" fmla="*/ 687518 w 3353272"/>
                <a:gd name="connsiteY23" fmla="*/ 40322 h 749395"/>
                <a:gd name="connsiteX24" fmla="*/ 721894 w 3353272"/>
                <a:gd name="connsiteY24" fmla="*/ 102199 h 749395"/>
                <a:gd name="connsiteX25" fmla="*/ 921275 w 3353272"/>
                <a:gd name="connsiteY25" fmla="*/ 60948 h 749395"/>
                <a:gd name="connsiteX26" fmla="*/ 941900 w 3353272"/>
                <a:gd name="connsiteY26" fmla="*/ 191576 h 749395"/>
                <a:gd name="connsiteX27" fmla="*/ 976276 w 3353272"/>
                <a:gd name="connsiteY27" fmla="*/ 205326 h 749395"/>
                <a:gd name="connsiteX28" fmla="*/ 1141281 w 3353272"/>
                <a:gd name="connsiteY28" fmla="*/ 198451 h 749395"/>
                <a:gd name="connsiteX29" fmla="*/ 1219417 w 3353272"/>
                <a:gd name="connsiteY29" fmla="*/ 143448 h 749395"/>
                <a:gd name="connsiteX30" fmla="*/ 1246145 w 3353272"/>
                <a:gd name="connsiteY30" fmla="*/ 232828 h 749395"/>
                <a:gd name="connsiteX31" fmla="*/ 1400087 w 3353272"/>
                <a:gd name="connsiteY31" fmla="*/ 590842 h 749395"/>
                <a:gd name="connsiteX32" fmla="*/ 2207359 w 3353272"/>
                <a:gd name="connsiteY32" fmla="*/ 590843 h 749395"/>
                <a:gd name="connsiteX33" fmla="*/ 2229918 w 3353272"/>
                <a:gd name="connsiteY33" fmla="*/ 336884 h 749395"/>
                <a:gd name="connsiteX34" fmla="*/ 2345593 w 3353272"/>
                <a:gd name="connsiteY34" fmla="*/ 103129 h 749395"/>
                <a:gd name="connsiteX35" fmla="*/ 2459498 w 3353272"/>
                <a:gd name="connsiteY35" fmla="*/ 0 h 749395"/>
                <a:gd name="connsiteX0" fmla="*/ 2459498 w 3353272"/>
                <a:gd name="connsiteY0" fmla="*/ 0 h 749395"/>
                <a:gd name="connsiteX1" fmla="*/ 2542000 w 3353272"/>
                <a:gd name="connsiteY1" fmla="*/ 137504 h 749395"/>
                <a:gd name="connsiteX2" fmla="*/ 2762006 w 3353272"/>
                <a:gd name="connsiteY2" fmla="*/ 55001 h 749395"/>
                <a:gd name="connsiteX3" fmla="*/ 2844509 w 3353272"/>
                <a:gd name="connsiteY3" fmla="*/ 144379 h 749395"/>
                <a:gd name="connsiteX4" fmla="*/ 2968262 w 3353272"/>
                <a:gd name="connsiteY4" fmla="*/ 171880 h 749395"/>
                <a:gd name="connsiteX5" fmla="*/ 3085140 w 3353272"/>
                <a:gd name="connsiteY5" fmla="*/ 302508 h 749395"/>
                <a:gd name="connsiteX6" fmla="*/ 3160767 w 3353272"/>
                <a:gd name="connsiteY6" fmla="*/ 433137 h 749395"/>
                <a:gd name="connsiteX7" fmla="*/ 3250145 w 3353272"/>
                <a:gd name="connsiteY7" fmla="*/ 474388 h 749395"/>
                <a:gd name="connsiteX8" fmla="*/ 3284521 w 3353272"/>
                <a:gd name="connsiteY8" fmla="*/ 598141 h 749395"/>
                <a:gd name="connsiteX9" fmla="*/ 3291396 w 3353272"/>
                <a:gd name="connsiteY9" fmla="*/ 687519 h 749395"/>
                <a:gd name="connsiteX10" fmla="*/ 3353272 w 3353272"/>
                <a:gd name="connsiteY10" fmla="*/ 749395 h 749395"/>
                <a:gd name="connsiteX11" fmla="*/ 0 w 3353272"/>
                <a:gd name="connsiteY11" fmla="*/ 748466 h 749395"/>
                <a:gd name="connsiteX12" fmla="*/ 137503 w 3353272"/>
                <a:gd name="connsiteY12" fmla="*/ 562836 h 749395"/>
                <a:gd name="connsiteX13" fmla="*/ 137503 w 3353272"/>
                <a:gd name="connsiteY13" fmla="*/ 507835 h 749395"/>
                <a:gd name="connsiteX14" fmla="*/ 165004 w 3353272"/>
                <a:gd name="connsiteY14" fmla="*/ 439083 h 749395"/>
                <a:gd name="connsiteX15" fmla="*/ 213130 w 3353272"/>
                <a:gd name="connsiteY15" fmla="*/ 329080 h 749395"/>
                <a:gd name="connsiteX16" fmla="*/ 275007 w 3353272"/>
                <a:gd name="connsiteY16" fmla="*/ 219077 h 749395"/>
                <a:gd name="connsiteX17" fmla="*/ 350634 w 3353272"/>
                <a:gd name="connsiteY17" fmla="*/ 177826 h 749395"/>
                <a:gd name="connsiteX18" fmla="*/ 364385 w 3353272"/>
                <a:gd name="connsiteY18" fmla="*/ 136575 h 749395"/>
                <a:gd name="connsiteX19" fmla="*/ 460637 w 3353272"/>
                <a:gd name="connsiteY19" fmla="*/ 60948 h 749395"/>
                <a:gd name="connsiteX20" fmla="*/ 515639 w 3353272"/>
                <a:gd name="connsiteY20" fmla="*/ 109074 h 749395"/>
                <a:gd name="connsiteX21" fmla="*/ 591266 w 3353272"/>
                <a:gd name="connsiteY21" fmla="*/ 60948 h 749395"/>
                <a:gd name="connsiteX22" fmla="*/ 639392 w 3353272"/>
                <a:gd name="connsiteY22" fmla="*/ 40322 h 749395"/>
                <a:gd name="connsiteX23" fmla="*/ 687518 w 3353272"/>
                <a:gd name="connsiteY23" fmla="*/ 40322 h 749395"/>
                <a:gd name="connsiteX24" fmla="*/ 721894 w 3353272"/>
                <a:gd name="connsiteY24" fmla="*/ 102199 h 749395"/>
                <a:gd name="connsiteX25" fmla="*/ 921275 w 3353272"/>
                <a:gd name="connsiteY25" fmla="*/ 60948 h 749395"/>
                <a:gd name="connsiteX26" fmla="*/ 941900 w 3353272"/>
                <a:gd name="connsiteY26" fmla="*/ 191576 h 749395"/>
                <a:gd name="connsiteX27" fmla="*/ 976276 w 3353272"/>
                <a:gd name="connsiteY27" fmla="*/ 205326 h 749395"/>
                <a:gd name="connsiteX28" fmla="*/ 1141281 w 3353272"/>
                <a:gd name="connsiteY28" fmla="*/ 198451 h 749395"/>
                <a:gd name="connsiteX29" fmla="*/ 1219417 w 3353272"/>
                <a:gd name="connsiteY29" fmla="*/ 143448 h 749395"/>
                <a:gd name="connsiteX30" fmla="*/ 1246145 w 3353272"/>
                <a:gd name="connsiteY30" fmla="*/ 232828 h 749395"/>
                <a:gd name="connsiteX31" fmla="*/ 1400087 w 3353272"/>
                <a:gd name="connsiteY31" fmla="*/ 590842 h 749395"/>
                <a:gd name="connsiteX32" fmla="*/ 2207359 w 3353272"/>
                <a:gd name="connsiteY32" fmla="*/ 590843 h 749395"/>
                <a:gd name="connsiteX33" fmla="*/ 2256655 w 3353272"/>
                <a:gd name="connsiteY33" fmla="*/ 343759 h 749395"/>
                <a:gd name="connsiteX34" fmla="*/ 2345593 w 3353272"/>
                <a:gd name="connsiteY34" fmla="*/ 103129 h 749395"/>
                <a:gd name="connsiteX35" fmla="*/ 2459498 w 3353272"/>
                <a:gd name="connsiteY35" fmla="*/ 0 h 749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353272" h="749395">
                  <a:moveTo>
                    <a:pt x="2459498" y="0"/>
                  </a:moveTo>
                  <a:lnTo>
                    <a:pt x="2542000" y="137504"/>
                  </a:lnTo>
                  <a:lnTo>
                    <a:pt x="2762006" y="55001"/>
                  </a:lnTo>
                  <a:lnTo>
                    <a:pt x="2844509" y="144379"/>
                  </a:lnTo>
                  <a:lnTo>
                    <a:pt x="2968262" y="171880"/>
                  </a:lnTo>
                  <a:lnTo>
                    <a:pt x="3085140" y="302508"/>
                  </a:lnTo>
                  <a:lnTo>
                    <a:pt x="3160767" y="433137"/>
                  </a:lnTo>
                  <a:lnTo>
                    <a:pt x="3250145" y="474388"/>
                  </a:lnTo>
                  <a:lnTo>
                    <a:pt x="3284521" y="598141"/>
                  </a:lnTo>
                  <a:lnTo>
                    <a:pt x="3291396" y="687519"/>
                  </a:lnTo>
                  <a:lnTo>
                    <a:pt x="3353272" y="749395"/>
                  </a:lnTo>
                  <a:lnTo>
                    <a:pt x="0" y="748466"/>
                  </a:lnTo>
                  <a:lnTo>
                    <a:pt x="137503" y="562836"/>
                  </a:lnTo>
                  <a:lnTo>
                    <a:pt x="137503" y="507835"/>
                  </a:lnTo>
                  <a:lnTo>
                    <a:pt x="165004" y="439083"/>
                  </a:lnTo>
                  <a:lnTo>
                    <a:pt x="213130" y="329080"/>
                  </a:lnTo>
                  <a:lnTo>
                    <a:pt x="275007" y="219077"/>
                  </a:lnTo>
                  <a:lnTo>
                    <a:pt x="350634" y="177826"/>
                  </a:lnTo>
                  <a:lnTo>
                    <a:pt x="364385" y="136575"/>
                  </a:lnTo>
                  <a:lnTo>
                    <a:pt x="460637" y="60948"/>
                  </a:lnTo>
                  <a:lnTo>
                    <a:pt x="515639" y="109074"/>
                  </a:lnTo>
                  <a:lnTo>
                    <a:pt x="591266" y="60948"/>
                  </a:lnTo>
                  <a:lnTo>
                    <a:pt x="639392" y="40322"/>
                  </a:lnTo>
                  <a:lnTo>
                    <a:pt x="687518" y="40322"/>
                  </a:lnTo>
                  <a:lnTo>
                    <a:pt x="721894" y="102199"/>
                  </a:lnTo>
                  <a:lnTo>
                    <a:pt x="921275" y="60948"/>
                  </a:lnTo>
                  <a:lnTo>
                    <a:pt x="941900" y="191576"/>
                  </a:lnTo>
                  <a:lnTo>
                    <a:pt x="976276" y="205326"/>
                  </a:lnTo>
                  <a:lnTo>
                    <a:pt x="1141281" y="198451"/>
                  </a:lnTo>
                  <a:lnTo>
                    <a:pt x="1219417" y="143448"/>
                  </a:lnTo>
                  <a:cubicBezTo>
                    <a:pt x="1233616" y="214447"/>
                    <a:pt x="1246145" y="202582"/>
                    <a:pt x="1246145" y="232828"/>
                  </a:cubicBezTo>
                  <a:lnTo>
                    <a:pt x="1400087" y="590842"/>
                  </a:lnTo>
                  <a:lnTo>
                    <a:pt x="2207359" y="590843"/>
                  </a:lnTo>
                  <a:cubicBezTo>
                    <a:pt x="2207158" y="519941"/>
                    <a:pt x="2256856" y="414661"/>
                    <a:pt x="2256655" y="343759"/>
                  </a:cubicBezTo>
                  <a:lnTo>
                    <a:pt x="2345593" y="103129"/>
                  </a:lnTo>
                  <a:lnTo>
                    <a:pt x="2459498" y="0"/>
                  </a:lnTo>
                  <a:close/>
                </a:path>
              </a:pathLst>
            </a:custGeom>
            <a:gradFill rotWithShape="1">
              <a:gsLst>
                <a:gs pos="0">
                  <a:srgbClr val="606060"/>
                </a:gs>
                <a:gs pos="80000">
                  <a:srgbClr val="7F7F7F"/>
                </a:gs>
                <a:gs pos="100000">
                  <a:srgbClr val="808080"/>
                </a:gs>
              </a:gsLst>
              <a:lin ang="16200000" scaled="0"/>
            </a:gradFill>
            <a:ln w="9525" cap="flat" cmpd="sng" algn="ctr">
              <a:noFill/>
              <a:prstDash val="solid"/>
            </a:ln>
            <a:effectLst>
              <a:outerShdw blurRad="40000" dist="23000" dir="5400000" rotWithShape="0">
                <a:srgbClr val="000000">
                  <a:alpha val="35000"/>
                </a:srgbClr>
              </a:outerShdw>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Calibri"/>
                <a:ea typeface="+mn-ea"/>
                <a:cs typeface="+mn-cs"/>
              </a:endParaRPr>
            </a:p>
          </p:txBody>
        </p:sp>
      </p:grpSp>
      <p:cxnSp>
        <p:nvCxnSpPr>
          <p:cNvPr id="52" name="Straight Connector 51"/>
          <p:cNvCxnSpPr>
            <a:stCxn id="43" idx="33"/>
          </p:cNvCxnSpPr>
          <p:nvPr/>
        </p:nvCxnSpPr>
        <p:spPr>
          <a:xfrm flipH="1">
            <a:off x="1298426" y="4794024"/>
            <a:ext cx="3144446" cy="0"/>
          </a:xfrm>
          <a:prstGeom prst="line">
            <a:avLst/>
          </a:prstGeom>
          <a:ln w="38100">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flipV="1">
            <a:off x="4652144" y="4803259"/>
            <a:ext cx="3142963" cy="1"/>
          </a:xfrm>
          <a:prstGeom prst="line">
            <a:avLst/>
          </a:prstGeom>
          <a:ln w="38100">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7999748" y="4803259"/>
            <a:ext cx="3141163" cy="0"/>
          </a:xfrm>
          <a:prstGeom prst="line">
            <a:avLst/>
          </a:prstGeom>
          <a:ln w="38100">
            <a:solidFill>
              <a:schemeClr val="bg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1061120" y="684783"/>
            <a:ext cx="10101067" cy="757130"/>
          </a:xfrm>
          <a:prstGeom prst="rect">
            <a:avLst/>
          </a:prstGeom>
          <a:noFill/>
        </p:spPr>
        <p:txBody>
          <a:bodyPr wrap="square" rtlCol="0">
            <a:spAutoFit/>
          </a:bodyPr>
          <a:lstStyle/>
          <a:p>
            <a:pPr algn="ctr">
              <a:lnSpc>
                <a:spcPct val="120000"/>
              </a:lnSpc>
              <a:spcAft>
                <a:spcPts val="1200"/>
              </a:spcAft>
            </a:pPr>
            <a:r>
              <a:rPr lang="en-US" sz="3600" b="1" spc="10" dirty="0" smtClean="0">
                <a:latin typeface="Effra Light" panose="020B0403020203020204" pitchFamily="34" charset="0"/>
                <a:ea typeface="Effra Medium" charset="0"/>
                <a:cs typeface="Effra Light" panose="020B0403020203020204" pitchFamily="34" charset="0"/>
              </a:rPr>
              <a:t>Polaris: Forward-Looking Architecture</a:t>
            </a:r>
            <a:endParaRPr lang="en-US" sz="3600" b="1" spc="10" dirty="0">
              <a:latin typeface="Effra Light" panose="020B0403020203020204" pitchFamily="34" charset="0"/>
              <a:ea typeface="Effra Medium" charset="0"/>
              <a:cs typeface="Effra Light" panose="020B0403020203020204" pitchFamily="34" charset="0"/>
            </a:endParaRPr>
          </a:p>
        </p:txBody>
      </p:sp>
      <p:cxnSp>
        <p:nvCxnSpPr>
          <p:cNvPr id="61" name="Straight Connector 60"/>
          <p:cNvCxnSpPr/>
          <p:nvPr/>
        </p:nvCxnSpPr>
        <p:spPr>
          <a:xfrm>
            <a:off x="1030522" y="1565978"/>
            <a:ext cx="9788159" cy="0"/>
          </a:xfrm>
          <a:prstGeom prst="line">
            <a:avLst/>
          </a:prstGeom>
          <a:ln w="19050">
            <a:gradFill>
              <a:gsLst>
                <a:gs pos="0">
                  <a:srgbClr val="033ADA">
                    <a:alpha val="0"/>
                  </a:srgbClr>
                </a:gs>
                <a:gs pos="25000">
                  <a:srgbClr val="033ADA"/>
                </a:gs>
                <a:gs pos="75000">
                  <a:srgbClr val="033ADA"/>
                </a:gs>
                <a:gs pos="100000">
                  <a:srgbClr val="033ADA">
                    <a:alpha val="0"/>
                  </a:srgbClr>
                </a:gs>
              </a:gsLst>
              <a:lin ang="108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3062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rotWithShape="1">
          <a:blip r:embed="rId3" cstate="print">
            <a:extLst>
              <a:ext uri="{28A0092B-C50C-407E-A947-70E740481C1C}">
                <a14:useLocalDpi xmlns:a14="http://schemas.microsoft.com/office/drawing/2010/main" val="0"/>
              </a:ext>
            </a:extLst>
          </a:blip>
          <a:srcRect l="3782" t="43030" r="10178" b="-3501"/>
          <a:stretch/>
        </p:blipFill>
        <p:spPr>
          <a:xfrm>
            <a:off x="1800362" y="0"/>
            <a:ext cx="8368471" cy="5881650"/>
          </a:xfrm>
          <a:prstGeom prst="rect">
            <a:avLst/>
          </a:prstGeom>
        </p:spPr>
      </p:pic>
      <p:sp>
        <p:nvSpPr>
          <p:cNvPr id="10" name="TextBox 9"/>
          <p:cNvSpPr txBox="1"/>
          <p:nvPr/>
        </p:nvSpPr>
        <p:spPr>
          <a:xfrm>
            <a:off x="830676" y="3962561"/>
            <a:ext cx="10362010" cy="1018227"/>
          </a:xfrm>
          <a:prstGeom prst="rect">
            <a:avLst/>
          </a:prstGeom>
          <a:noFill/>
        </p:spPr>
        <p:txBody>
          <a:bodyPr wrap="square" rtlCol="0">
            <a:spAutoFit/>
          </a:bodyPr>
          <a:lstStyle/>
          <a:p>
            <a:pPr algn="ctr">
              <a:spcAft>
                <a:spcPts val="450"/>
              </a:spcAft>
              <a:buClr>
                <a:srgbClr val="EEECE1"/>
              </a:buClr>
            </a:pPr>
            <a:r>
              <a:rPr lang="en-US" sz="2800" b="1" dirty="0" smtClean="0">
                <a:latin typeface="Effra Light" panose="020B0403020203020204" pitchFamily="34" charset="0"/>
                <a:cs typeface="Effra Light" panose="020B0403020203020204" pitchFamily="34" charset="0"/>
              </a:rPr>
              <a:t>The world’s most powerful single-slot workstation GPU</a:t>
            </a:r>
            <a:r>
              <a:rPr lang="en-US" sz="2800" b="1" baseline="30000" dirty="0" smtClean="0">
                <a:latin typeface="Effra Light" panose="020B0403020203020204" pitchFamily="34" charset="0"/>
                <a:cs typeface="Effra Light" panose="020B0403020203020204" pitchFamily="34" charset="0"/>
              </a:rPr>
              <a:t>1</a:t>
            </a:r>
            <a:r>
              <a:rPr lang="en-US" sz="2800" b="1" dirty="0" smtClean="0">
                <a:latin typeface="Effra Light" panose="020B0403020203020204" pitchFamily="34" charset="0"/>
                <a:cs typeface="Effra Light" panose="020B0403020203020204" pitchFamily="34" charset="0"/>
              </a:rPr>
              <a:t>,</a:t>
            </a:r>
          </a:p>
          <a:p>
            <a:pPr algn="ctr">
              <a:spcAft>
                <a:spcPts val="450"/>
              </a:spcAft>
              <a:buClr>
                <a:srgbClr val="EEECE1"/>
              </a:buClr>
            </a:pPr>
            <a:r>
              <a:rPr lang="en-US" sz="2800" b="1" dirty="0" smtClean="0">
                <a:latin typeface="Effra Light" panose="020B0403020203020204" pitchFamily="34" charset="0"/>
                <a:cs typeface="Effra Light" panose="020B0403020203020204" pitchFamily="34" charset="0"/>
              </a:rPr>
              <a:t>Ready for VR</a:t>
            </a:r>
            <a:endParaRPr lang="de-DE" sz="2800" b="1" dirty="0">
              <a:latin typeface="Effra Light" panose="020B0403020203020204" pitchFamily="34" charset="0"/>
              <a:cs typeface="Effra Light" panose="020B0403020203020204" pitchFamily="34" charset="0"/>
            </a:endParaRP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50414" t="-12907"/>
          <a:stretch/>
        </p:blipFill>
        <p:spPr>
          <a:xfrm>
            <a:off x="4448654" y="3385752"/>
            <a:ext cx="3463175" cy="402716"/>
          </a:xfrm>
          <a:prstGeom prst="rect">
            <a:avLst/>
          </a:prstGeom>
        </p:spPr>
      </p:pic>
      <p:pic>
        <p:nvPicPr>
          <p:cNvPr id="37" name="Picture 36"/>
          <p:cNvPicPr>
            <a:picLocks noChangeAspect="1"/>
          </p:cNvPicPr>
          <p:nvPr/>
        </p:nvPicPr>
        <p:blipFill rotWithShape="1">
          <a:blip r:embed="rId5" cstate="print">
            <a:extLst>
              <a:ext uri="{28A0092B-C50C-407E-A947-70E740481C1C}">
                <a14:useLocalDpi xmlns:a14="http://schemas.microsoft.com/office/drawing/2010/main" val="0"/>
              </a:ext>
            </a:extLst>
          </a:blip>
          <a:srcRect l="16223" t="13315" r="17963" b="10905"/>
          <a:stretch/>
        </p:blipFill>
        <p:spPr>
          <a:xfrm>
            <a:off x="4436098" y="109394"/>
            <a:ext cx="3316629" cy="3309261"/>
          </a:xfrm>
          <a:prstGeom prst="rect">
            <a:avLst/>
          </a:prstGeom>
          <a:effectLst>
            <a:outerShdw blurRad="127000" dist="101600" dir="2700000" sx="101000" sy="101000" algn="tl" rotWithShape="0">
              <a:prstClr val="black">
                <a:alpha val="40000"/>
              </a:prstClr>
            </a:outerShdw>
          </a:effectLst>
        </p:spPr>
      </p:pic>
      <p:grpSp>
        <p:nvGrpSpPr>
          <p:cNvPr id="15" name="Group 14"/>
          <p:cNvGrpSpPr/>
          <p:nvPr/>
        </p:nvGrpSpPr>
        <p:grpSpPr>
          <a:xfrm>
            <a:off x="766046" y="4942213"/>
            <a:ext cx="10656732" cy="1141088"/>
            <a:chOff x="766046" y="4942213"/>
            <a:chExt cx="10656732" cy="1141088"/>
          </a:xfrm>
        </p:grpSpPr>
        <p:grpSp>
          <p:nvGrpSpPr>
            <p:cNvPr id="36" name="Group 35"/>
            <p:cNvGrpSpPr/>
            <p:nvPr/>
          </p:nvGrpSpPr>
          <p:grpSpPr>
            <a:xfrm>
              <a:off x="766046" y="4942213"/>
              <a:ext cx="10656732" cy="1141088"/>
              <a:chOff x="1200331" y="3292939"/>
              <a:chExt cx="9788159" cy="2080699"/>
            </a:xfrm>
          </p:grpSpPr>
          <p:sp>
            <p:nvSpPr>
              <p:cNvPr id="38" name="Rectangle 37"/>
              <p:cNvSpPr/>
              <p:nvPr/>
            </p:nvSpPr>
            <p:spPr>
              <a:xfrm>
                <a:off x="1267697" y="3292939"/>
                <a:ext cx="9653425" cy="2080699"/>
              </a:xfrm>
              <a:prstGeom prst="rect">
                <a:avLst/>
              </a:prstGeom>
              <a:gradFill flip="none" rotWithShape="1">
                <a:gsLst>
                  <a:gs pos="30000">
                    <a:schemeClr val="bg1">
                      <a:alpha val="80000"/>
                    </a:schemeClr>
                  </a:gs>
                  <a:gs pos="0">
                    <a:schemeClr val="bg1">
                      <a:alpha val="0"/>
                    </a:schemeClr>
                  </a:gs>
                  <a:gs pos="67000">
                    <a:schemeClr val="bg1">
                      <a:alpha val="8000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9" name="Straight Connector 38"/>
              <p:cNvCxnSpPr/>
              <p:nvPr/>
            </p:nvCxnSpPr>
            <p:spPr>
              <a:xfrm>
                <a:off x="1200331" y="3292939"/>
                <a:ext cx="9788159" cy="0"/>
              </a:xfrm>
              <a:prstGeom prst="line">
                <a:avLst/>
              </a:prstGeom>
              <a:ln w="19050">
                <a:gradFill>
                  <a:gsLst>
                    <a:gs pos="0">
                      <a:srgbClr val="033ADA">
                        <a:alpha val="0"/>
                      </a:srgbClr>
                    </a:gs>
                    <a:gs pos="25000">
                      <a:srgbClr val="033ADA"/>
                    </a:gs>
                    <a:gs pos="75000">
                      <a:srgbClr val="033ADA"/>
                    </a:gs>
                    <a:gs pos="100000">
                      <a:srgbClr val="033ADA">
                        <a:alpha val="0"/>
                      </a:srgbClr>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200331" y="5373637"/>
                <a:ext cx="9788159" cy="0"/>
              </a:xfrm>
              <a:prstGeom prst="line">
                <a:avLst/>
              </a:prstGeom>
              <a:ln w="19050">
                <a:gradFill>
                  <a:gsLst>
                    <a:gs pos="0">
                      <a:srgbClr val="033ADA">
                        <a:alpha val="0"/>
                      </a:srgbClr>
                    </a:gs>
                    <a:gs pos="25000">
                      <a:srgbClr val="033ADA"/>
                    </a:gs>
                    <a:gs pos="75000">
                      <a:srgbClr val="033ADA"/>
                    </a:gs>
                    <a:gs pos="100000">
                      <a:srgbClr val="033ADA">
                        <a:alpha val="0"/>
                      </a:srgbClr>
                    </a:gs>
                  </a:gsLst>
                  <a:lin ang="10800000" scaled="0"/>
                </a:gradFill>
              </a:ln>
            </p:spPr>
            <p:style>
              <a:lnRef idx="1">
                <a:schemeClr val="accent1"/>
              </a:lnRef>
              <a:fillRef idx="0">
                <a:schemeClr val="accent1"/>
              </a:fillRef>
              <a:effectRef idx="0">
                <a:schemeClr val="accent1"/>
              </a:effectRef>
              <a:fontRef idx="minor">
                <a:schemeClr val="tx1"/>
              </a:fontRef>
            </p:style>
          </p:cxnSp>
        </p:grpSp>
        <p:grpSp>
          <p:nvGrpSpPr>
            <p:cNvPr id="9" name="Group 8"/>
            <p:cNvGrpSpPr/>
            <p:nvPr/>
          </p:nvGrpSpPr>
          <p:grpSpPr>
            <a:xfrm>
              <a:off x="3014054" y="4990250"/>
              <a:ext cx="1422044" cy="979052"/>
              <a:chOff x="2851906" y="4911387"/>
              <a:chExt cx="1422044" cy="979052"/>
            </a:xfrm>
          </p:grpSpPr>
          <p:sp>
            <p:nvSpPr>
              <p:cNvPr id="81" name="Rectangle 80"/>
              <p:cNvSpPr/>
              <p:nvPr/>
            </p:nvSpPr>
            <p:spPr bwMode="auto">
              <a:xfrm>
                <a:off x="2851906" y="4911387"/>
                <a:ext cx="1375172" cy="707886"/>
              </a:xfrm>
              <a:prstGeom prst="rect">
                <a:avLst/>
              </a:prstGeom>
            </p:spPr>
            <p:txBody>
              <a:bodyPr>
                <a:spAutoFit/>
              </a:bodyPr>
              <a:lstStyle/>
              <a:p>
                <a:pPr>
                  <a:spcAft>
                    <a:spcPts val="450"/>
                  </a:spcAft>
                  <a:buClr>
                    <a:srgbClr val="FFFFFF"/>
                  </a:buClr>
                  <a:defRPr/>
                </a:pPr>
                <a:r>
                  <a:rPr lang="de-DE" sz="4000" spc="-300" dirty="0">
                    <a:solidFill>
                      <a:srgbClr val="0245FF"/>
                    </a:solidFill>
                    <a:latin typeface="Effra Medium" charset="0"/>
                    <a:ea typeface="Effra Medium" charset="0"/>
                    <a:cs typeface="Effra Medium" charset="0"/>
                  </a:rPr>
                  <a:t>5.7</a:t>
                </a:r>
                <a:endParaRPr lang="en-US" sz="4000" spc="-300" dirty="0">
                  <a:solidFill>
                    <a:srgbClr val="0245FF"/>
                  </a:solidFill>
                  <a:latin typeface="Effra Medium" charset="0"/>
                  <a:ea typeface="Effra Medium" charset="0"/>
                  <a:cs typeface="Effra Medium" charset="0"/>
                </a:endParaRPr>
              </a:p>
            </p:txBody>
          </p:sp>
          <p:sp>
            <p:nvSpPr>
              <p:cNvPr id="82" name="Rectangle 81"/>
              <p:cNvSpPr/>
              <p:nvPr/>
            </p:nvSpPr>
            <p:spPr bwMode="auto">
              <a:xfrm>
                <a:off x="2889154" y="5428774"/>
                <a:ext cx="1384796" cy="461665"/>
              </a:xfrm>
              <a:prstGeom prst="rect">
                <a:avLst/>
              </a:prstGeom>
            </p:spPr>
            <p:txBody>
              <a:bodyPr wrap="square">
                <a:spAutoFit/>
              </a:bodyPr>
              <a:lstStyle/>
              <a:p>
                <a:pPr>
                  <a:spcAft>
                    <a:spcPts val="450"/>
                  </a:spcAft>
                  <a:buClr>
                    <a:srgbClr val="FFFFFF"/>
                  </a:buClr>
                  <a:defRPr/>
                </a:pPr>
                <a:r>
                  <a:rPr lang="en-US" sz="1200" dirty="0">
                    <a:solidFill>
                      <a:prstClr val="white"/>
                    </a:solidFill>
                    <a:latin typeface="Effra" charset="0"/>
                    <a:ea typeface="Effra" charset="0"/>
                    <a:cs typeface="Effra" charset="0"/>
                  </a:rPr>
                  <a:t>TFLOPS Peak</a:t>
                </a:r>
                <a:br>
                  <a:rPr lang="en-US" sz="1200" dirty="0">
                    <a:solidFill>
                      <a:prstClr val="white"/>
                    </a:solidFill>
                    <a:latin typeface="Effra" charset="0"/>
                    <a:ea typeface="Effra" charset="0"/>
                    <a:cs typeface="Effra" charset="0"/>
                  </a:rPr>
                </a:br>
                <a:r>
                  <a:rPr lang="de-DE" sz="1200" dirty="0">
                    <a:solidFill>
                      <a:prstClr val="white"/>
                    </a:solidFill>
                    <a:latin typeface="Effra" charset="0"/>
                    <a:ea typeface="Effra" charset="0"/>
                    <a:cs typeface="Effra" charset="0"/>
                  </a:rPr>
                  <a:t>Single Precision</a:t>
                </a:r>
                <a:endParaRPr lang="en-US" sz="1200" dirty="0">
                  <a:solidFill>
                    <a:prstClr val="white"/>
                  </a:solidFill>
                  <a:latin typeface="Effra" charset="0"/>
                  <a:ea typeface="Effra" charset="0"/>
                  <a:cs typeface="Effra" charset="0"/>
                </a:endParaRPr>
              </a:p>
            </p:txBody>
          </p:sp>
        </p:grpSp>
        <p:grpSp>
          <p:nvGrpSpPr>
            <p:cNvPr id="11" name="Group 10"/>
            <p:cNvGrpSpPr/>
            <p:nvPr/>
          </p:nvGrpSpPr>
          <p:grpSpPr>
            <a:xfrm>
              <a:off x="4898689" y="4990250"/>
              <a:ext cx="2028825" cy="990528"/>
              <a:chOff x="4736541" y="4899911"/>
              <a:chExt cx="2028825" cy="990528"/>
            </a:xfrm>
          </p:grpSpPr>
          <p:sp>
            <p:nvSpPr>
              <p:cNvPr id="78" name="Rectangle 77"/>
              <p:cNvSpPr/>
              <p:nvPr/>
            </p:nvSpPr>
            <p:spPr bwMode="auto">
              <a:xfrm>
                <a:off x="5162988" y="4899911"/>
                <a:ext cx="1326356" cy="707886"/>
              </a:xfrm>
              <a:prstGeom prst="rect">
                <a:avLst/>
              </a:prstGeom>
            </p:spPr>
            <p:txBody>
              <a:bodyPr>
                <a:spAutoFit/>
              </a:bodyPr>
              <a:lstStyle/>
              <a:p>
                <a:pPr>
                  <a:spcAft>
                    <a:spcPts val="450"/>
                  </a:spcAft>
                  <a:buClr>
                    <a:srgbClr val="FFFFFF"/>
                  </a:buClr>
                  <a:defRPr/>
                </a:pPr>
                <a:r>
                  <a:rPr lang="de-DE" sz="4000" spc="-150" dirty="0">
                    <a:solidFill>
                      <a:srgbClr val="0245FF"/>
                    </a:solidFill>
                    <a:latin typeface="Effra Medium" charset="0"/>
                    <a:ea typeface="Effra Medium" charset="0"/>
                    <a:cs typeface="Effra Medium" charset="0"/>
                  </a:rPr>
                  <a:t>4K</a:t>
                </a:r>
                <a:endParaRPr lang="en-US" sz="4000" spc="-150" dirty="0">
                  <a:solidFill>
                    <a:srgbClr val="0245FF"/>
                  </a:solidFill>
                  <a:latin typeface="Effra Medium" charset="0"/>
                  <a:ea typeface="Effra Medium" charset="0"/>
                  <a:cs typeface="Effra Medium" charset="0"/>
                </a:endParaRPr>
              </a:p>
            </p:txBody>
          </p:sp>
          <p:sp>
            <p:nvSpPr>
              <p:cNvPr id="79" name="Rectangle 78"/>
              <p:cNvSpPr/>
              <p:nvPr/>
            </p:nvSpPr>
            <p:spPr bwMode="auto">
              <a:xfrm>
                <a:off x="5154445" y="5428774"/>
                <a:ext cx="1573279" cy="461665"/>
              </a:xfrm>
              <a:prstGeom prst="rect">
                <a:avLst/>
              </a:prstGeom>
            </p:spPr>
            <p:txBody>
              <a:bodyPr wrap="square">
                <a:spAutoFit/>
              </a:bodyPr>
              <a:lstStyle/>
              <a:p>
                <a:pPr>
                  <a:spcAft>
                    <a:spcPts val="450"/>
                  </a:spcAft>
                  <a:buClr>
                    <a:srgbClr val="FFFFFF"/>
                  </a:buClr>
                  <a:defRPr/>
                </a:pPr>
                <a:r>
                  <a:rPr lang="en-US" sz="1200" dirty="0">
                    <a:solidFill>
                      <a:prstClr val="white"/>
                    </a:solidFill>
                    <a:latin typeface="Effra" charset="0"/>
                    <a:ea typeface="Effra" charset="0"/>
                    <a:cs typeface="Effra" charset="0"/>
                  </a:rPr>
                  <a:t>Displays with DisplayPort 1.4 HDR</a:t>
                </a:r>
              </a:p>
            </p:txBody>
          </p:sp>
          <p:sp>
            <p:nvSpPr>
              <p:cNvPr id="80" name="Rectangle 79"/>
              <p:cNvSpPr/>
              <p:nvPr/>
            </p:nvSpPr>
            <p:spPr bwMode="auto">
              <a:xfrm>
                <a:off x="4736541" y="4995371"/>
                <a:ext cx="2028825" cy="246221"/>
              </a:xfrm>
              <a:prstGeom prst="rect">
                <a:avLst/>
              </a:prstGeom>
            </p:spPr>
            <p:txBody>
              <a:bodyPr>
                <a:spAutoFit/>
              </a:bodyPr>
              <a:lstStyle/>
              <a:p>
                <a:pPr>
                  <a:spcAft>
                    <a:spcPts val="450"/>
                  </a:spcAft>
                  <a:buClr>
                    <a:srgbClr val="FFFFFF"/>
                  </a:buClr>
                  <a:defRPr/>
                </a:pPr>
                <a:r>
                  <a:rPr lang="en-US" sz="1000" i="1" dirty="0">
                    <a:solidFill>
                      <a:prstClr val="white"/>
                    </a:solidFill>
                    <a:latin typeface="Effra" charset="0"/>
                    <a:ea typeface="Effra" charset="0"/>
                    <a:cs typeface="Effra" charset="0"/>
                  </a:rPr>
                  <a:t>Up to 4</a:t>
                </a:r>
              </a:p>
            </p:txBody>
          </p:sp>
        </p:grpSp>
        <p:grpSp>
          <p:nvGrpSpPr>
            <p:cNvPr id="5" name="Group 4"/>
            <p:cNvGrpSpPr/>
            <p:nvPr/>
          </p:nvGrpSpPr>
          <p:grpSpPr>
            <a:xfrm>
              <a:off x="7250573" y="4990250"/>
              <a:ext cx="1264842" cy="815062"/>
              <a:chOff x="7088425" y="4890711"/>
              <a:chExt cx="1264842" cy="815062"/>
            </a:xfrm>
          </p:grpSpPr>
          <p:sp>
            <p:nvSpPr>
              <p:cNvPr id="76" name="Rectangle 75"/>
              <p:cNvSpPr/>
              <p:nvPr/>
            </p:nvSpPr>
            <p:spPr bwMode="auto">
              <a:xfrm>
                <a:off x="7088425" y="4890711"/>
                <a:ext cx="1262727" cy="707886"/>
              </a:xfrm>
              <a:prstGeom prst="rect">
                <a:avLst/>
              </a:prstGeom>
            </p:spPr>
            <p:txBody>
              <a:bodyPr wrap="square">
                <a:spAutoFit/>
              </a:bodyPr>
              <a:lstStyle/>
              <a:p>
                <a:pPr>
                  <a:spcAft>
                    <a:spcPts val="450"/>
                  </a:spcAft>
                  <a:buClr>
                    <a:srgbClr val="FFFFFF"/>
                  </a:buClr>
                  <a:defRPr/>
                </a:pPr>
                <a:r>
                  <a:rPr lang="de-DE" sz="4000" spc="-150" dirty="0">
                    <a:solidFill>
                      <a:srgbClr val="0245FF"/>
                    </a:solidFill>
                    <a:latin typeface="Effra Medium" charset="0"/>
                    <a:ea typeface="Effra Medium" charset="0"/>
                    <a:cs typeface="Effra Medium" charset="0"/>
                  </a:rPr>
                  <a:t>8GB</a:t>
                </a:r>
                <a:endParaRPr lang="en-US" sz="4000" spc="-150" dirty="0">
                  <a:solidFill>
                    <a:srgbClr val="0245FF"/>
                  </a:solidFill>
                  <a:latin typeface="Effra Medium" charset="0"/>
                  <a:ea typeface="Effra Medium" charset="0"/>
                  <a:cs typeface="Effra Medium" charset="0"/>
                </a:endParaRPr>
              </a:p>
            </p:txBody>
          </p:sp>
          <p:sp>
            <p:nvSpPr>
              <p:cNvPr id="77" name="Rectangle 76"/>
              <p:cNvSpPr/>
              <p:nvPr/>
            </p:nvSpPr>
            <p:spPr bwMode="auto">
              <a:xfrm>
                <a:off x="7146096" y="5428774"/>
                <a:ext cx="1207171" cy="276999"/>
              </a:xfrm>
              <a:prstGeom prst="rect">
                <a:avLst/>
              </a:prstGeom>
            </p:spPr>
            <p:txBody>
              <a:bodyPr wrap="square">
                <a:spAutoFit/>
              </a:bodyPr>
              <a:lstStyle/>
              <a:p>
                <a:pPr>
                  <a:spcAft>
                    <a:spcPts val="450"/>
                  </a:spcAft>
                  <a:buClr>
                    <a:srgbClr val="FFFFFF"/>
                  </a:buClr>
                  <a:defRPr/>
                </a:pPr>
                <a:r>
                  <a:rPr lang="en-US" sz="1200" dirty="0">
                    <a:solidFill>
                      <a:prstClr val="white"/>
                    </a:solidFill>
                    <a:latin typeface="Effra" charset="0"/>
                    <a:ea typeface="Effra" charset="0"/>
                    <a:cs typeface="Effra" charset="0"/>
                  </a:rPr>
                  <a:t>GPU Memory</a:t>
                </a:r>
              </a:p>
            </p:txBody>
          </p:sp>
        </p:grpSp>
        <p:grpSp>
          <p:nvGrpSpPr>
            <p:cNvPr id="7" name="Group 6"/>
            <p:cNvGrpSpPr/>
            <p:nvPr/>
          </p:nvGrpSpPr>
          <p:grpSpPr>
            <a:xfrm>
              <a:off x="9304862" y="4990250"/>
              <a:ext cx="1807897" cy="775289"/>
              <a:chOff x="9501911" y="4939628"/>
              <a:chExt cx="1807897" cy="775289"/>
            </a:xfrm>
          </p:grpSpPr>
          <p:sp>
            <p:nvSpPr>
              <p:cNvPr id="74" name="Rectangle 73"/>
              <p:cNvSpPr/>
              <p:nvPr/>
            </p:nvSpPr>
            <p:spPr bwMode="auto">
              <a:xfrm>
                <a:off x="9501911" y="4939628"/>
                <a:ext cx="1303938" cy="707886"/>
              </a:xfrm>
              <a:prstGeom prst="rect">
                <a:avLst/>
              </a:prstGeom>
            </p:spPr>
            <p:txBody>
              <a:bodyPr wrap="square">
                <a:spAutoFit/>
              </a:bodyPr>
              <a:lstStyle/>
              <a:p>
                <a:pPr>
                  <a:spcAft>
                    <a:spcPts val="450"/>
                  </a:spcAft>
                  <a:buClr>
                    <a:srgbClr val="FFFFFF"/>
                  </a:buClr>
                  <a:defRPr/>
                </a:pPr>
                <a:r>
                  <a:rPr lang="de-DE" sz="4000" spc="-300" dirty="0">
                    <a:solidFill>
                      <a:srgbClr val="0245FF"/>
                    </a:solidFill>
                    <a:latin typeface="Effra Medium" charset="0"/>
                    <a:ea typeface="Effra Medium" charset="0"/>
                    <a:cs typeface="Effra Medium" charset="0"/>
                  </a:rPr>
                  <a:t>256</a:t>
                </a:r>
                <a:endParaRPr lang="en-US" sz="4000" spc="-300" dirty="0">
                  <a:solidFill>
                    <a:srgbClr val="0245FF"/>
                  </a:solidFill>
                  <a:latin typeface="Effra Medium" charset="0"/>
                  <a:ea typeface="Effra Medium" charset="0"/>
                  <a:cs typeface="Effra Medium" charset="0"/>
                </a:endParaRPr>
              </a:p>
            </p:txBody>
          </p:sp>
          <p:sp>
            <p:nvSpPr>
              <p:cNvPr id="75" name="Rectangle 74"/>
              <p:cNvSpPr/>
              <p:nvPr/>
            </p:nvSpPr>
            <p:spPr bwMode="auto">
              <a:xfrm>
                <a:off x="9545847" y="5437918"/>
                <a:ext cx="1763961" cy="276999"/>
              </a:xfrm>
              <a:prstGeom prst="rect">
                <a:avLst/>
              </a:prstGeom>
            </p:spPr>
            <p:txBody>
              <a:bodyPr wrap="square">
                <a:spAutoFit/>
              </a:bodyPr>
              <a:lstStyle/>
              <a:p>
                <a:pPr>
                  <a:spcAft>
                    <a:spcPts val="450"/>
                  </a:spcAft>
                  <a:buClr>
                    <a:srgbClr val="FFFFFF"/>
                  </a:buClr>
                  <a:defRPr/>
                </a:pPr>
                <a:r>
                  <a:rPr lang="en-US" sz="1200" dirty="0">
                    <a:solidFill>
                      <a:prstClr val="white"/>
                    </a:solidFill>
                    <a:latin typeface="Effra" charset="0"/>
                    <a:ea typeface="Effra" charset="0"/>
                    <a:cs typeface="Effra" charset="0"/>
                  </a:rPr>
                  <a:t>Bit Memory Bandwidth </a:t>
                </a:r>
              </a:p>
            </p:txBody>
          </p:sp>
        </p:grpSp>
        <p:grpSp>
          <p:nvGrpSpPr>
            <p:cNvPr id="8" name="Group 7"/>
            <p:cNvGrpSpPr/>
            <p:nvPr/>
          </p:nvGrpSpPr>
          <p:grpSpPr>
            <a:xfrm>
              <a:off x="1144957" y="4990250"/>
              <a:ext cx="1350169" cy="991512"/>
              <a:chOff x="982809" y="4898927"/>
              <a:chExt cx="1350169" cy="991512"/>
            </a:xfrm>
          </p:grpSpPr>
          <p:sp>
            <p:nvSpPr>
              <p:cNvPr id="72" name="Rectangle 71"/>
              <p:cNvSpPr/>
              <p:nvPr/>
            </p:nvSpPr>
            <p:spPr bwMode="auto">
              <a:xfrm>
                <a:off x="982809" y="4898927"/>
                <a:ext cx="1350169" cy="707886"/>
              </a:xfrm>
              <a:prstGeom prst="rect">
                <a:avLst/>
              </a:prstGeom>
            </p:spPr>
            <p:txBody>
              <a:bodyPr>
                <a:spAutoFit/>
              </a:bodyPr>
              <a:lstStyle/>
              <a:p>
                <a:pPr>
                  <a:spcAft>
                    <a:spcPts val="450"/>
                  </a:spcAft>
                  <a:buClr>
                    <a:srgbClr val="FFFFFF"/>
                  </a:buClr>
                  <a:defRPr/>
                </a:pPr>
                <a:r>
                  <a:rPr lang="de-DE" sz="4000" spc="-300" dirty="0">
                    <a:solidFill>
                      <a:srgbClr val="0245FF"/>
                    </a:solidFill>
                    <a:latin typeface="Effra Medium" charset="0"/>
                    <a:ea typeface="Effra Medium" charset="0"/>
                    <a:cs typeface="Effra Medium" charset="0"/>
                  </a:rPr>
                  <a:t>36</a:t>
                </a:r>
                <a:endParaRPr lang="en-US" sz="4000" spc="-300" dirty="0">
                  <a:solidFill>
                    <a:srgbClr val="0245FF"/>
                  </a:solidFill>
                  <a:latin typeface="Effra Medium" charset="0"/>
                  <a:ea typeface="Effra Medium" charset="0"/>
                  <a:cs typeface="Effra Medium" charset="0"/>
                </a:endParaRPr>
              </a:p>
            </p:txBody>
          </p:sp>
          <p:sp>
            <p:nvSpPr>
              <p:cNvPr id="73" name="Rectangle 72"/>
              <p:cNvSpPr/>
              <p:nvPr/>
            </p:nvSpPr>
            <p:spPr bwMode="auto">
              <a:xfrm>
                <a:off x="993707" y="5428774"/>
                <a:ext cx="1221437" cy="461665"/>
              </a:xfrm>
              <a:prstGeom prst="rect">
                <a:avLst/>
              </a:prstGeom>
            </p:spPr>
            <p:txBody>
              <a:bodyPr wrap="square">
                <a:spAutoFit/>
              </a:bodyPr>
              <a:lstStyle/>
              <a:p>
                <a:pPr>
                  <a:buClr>
                    <a:srgbClr val="FFFFFF"/>
                  </a:buClr>
                  <a:defRPr/>
                </a:pPr>
                <a:r>
                  <a:rPr lang="en-US" sz="1200" dirty="0">
                    <a:solidFill>
                      <a:prstClr val="white"/>
                    </a:solidFill>
                    <a:latin typeface="Effra" charset="0"/>
                    <a:ea typeface="Effra" charset="0"/>
                    <a:cs typeface="Effra" charset="0"/>
                  </a:rPr>
                  <a:t>4</a:t>
                </a:r>
                <a:r>
                  <a:rPr lang="en-US" sz="1200" baseline="30000" dirty="0">
                    <a:solidFill>
                      <a:prstClr val="white"/>
                    </a:solidFill>
                    <a:latin typeface="Effra" charset="0"/>
                    <a:ea typeface="Effra" charset="0"/>
                    <a:cs typeface="Effra" charset="0"/>
                  </a:rPr>
                  <a:t>th</a:t>
                </a:r>
                <a:r>
                  <a:rPr lang="en-US" sz="1200" dirty="0">
                    <a:solidFill>
                      <a:prstClr val="white"/>
                    </a:solidFill>
                    <a:latin typeface="Effra" charset="0"/>
                    <a:ea typeface="Effra" charset="0"/>
                    <a:cs typeface="Effra" charset="0"/>
                  </a:rPr>
                  <a:t> Gen GCN</a:t>
                </a:r>
              </a:p>
              <a:p>
                <a:pPr>
                  <a:buClr>
                    <a:srgbClr val="FFFFFF"/>
                  </a:buClr>
                  <a:defRPr/>
                </a:pPr>
                <a:r>
                  <a:rPr lang="en-US" sz="1200" dirty="0">
                    <a:solidFill>
                      <a:prstClr val="white"/>
                    </a:solidFill>
                    <a:latin typeface="Effra" charset="0"/>
                    <a:ea typeface="Effra" charset="0"/>
                    <a:cs typeface="Effra" charset="0"/>
                  </a:rPr>
                  <a:t>Compute Units</a:t>
                </a:r>
              </a:p>
            </p:txBody>
          </p:sp>
        </p:grpSp>
        <p:grpSp>
          <p:nvGrpSpPr>
            <p:cNvPr id="13" name="Group 12"/>
            <p:cNvGrpSpPr/>
            <p:nvPr/>
          </p:nvGrpSpPr>
          <p:grpSpPr>
            <a:xfrm>
              <a:off x="2702327" y="4966975"/>
              <a:ext cx="6218838" cy="1012555"/>
              <a:chOff x="2702327" y="4725931"/>
              <a:chExt cx="6218838" cy="1181407"/>
            </a:xfrm>
          </p:grpSpPr>
          <p:cxnSp>
            <p:nvCxnSpPr>
              <p:cNvPr id="83" name="Straight Connector 82"/>
              <p:cNvCxnSpPr/>
              <p:nvPr/>
            </p:nvCxnSpPr>
            <p:spPr>
              <a:xfrm rot="5400000">
                <a:off x="2112974" y="5315284"/>
                <a:ext cx="1178705" cy="0"/>
              </a:xfrm>
              <a:prstGeom prst="line">
                <a:avLst/>
              </a:prstGeom>
              <a:ln w="19050">
                <a:gradFill>
                  <a:gsLst>
                    <a:gs pos="0">
                      <a:srgbClr val="033ADA">
                        <a:alpha val="0"/>
                      </a:srgbClr>
                    </a:gs>
                    <a:gs pos="25000">
                      <a:srgbClr val="033ADA"/>
                    </a:gs>
                    <a:gs pos="75000">
                      <a:srgbClr val="033ADA"/>
                    </a:gs>
                    <a:gs pos="100000">
                      <a:srgbClr val="033ADA">
                        <a:alpha val="0"/>
                      </a:srgbClr>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5400000">
                <a:off x="3982080" y="5317983"/>
                <a:ext cx="1178705" cy="0"/>
              </a:xfrm>
              <a:prstGeom prst="line">
                <a:avLst/>
              </a:prstGeom>
              <a:ln w="19050">
                <a:gradFill>
                  <a:gsLst>
                    <a:gs pos="0">
                      <a:srgbClr val="033ADA">
                        <a:alpha val="0"/>
                      </a:srgbClr>
                    </a:gs>
                    <a:gs pos="25000">
                      <a:srgbClr val="033ADA"/>
                    </a:gs>
                    <a:gs pos="75000">
                      <a:srgbClr val="033ADA"/>
                    </a:gs>
                    <a:gs pos="100000">
                      <a:srgbClr val="033ADA">
                        <a:alpha val="0"/>
                      </a:srgbClr>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5400000">
                <a:off x="6373867" y="5317984"/>
                <a:ext cx="1178705" cy="0"/>
              </a:xfrm>
              <a:prstGeom prst="line">
                <a:avLst/>
              </a:prstGeom>
              <a:ln w="19050">
                <a:gradFill>
                  <a:gsLst>
                    <a:gs pos="0">
                      <a:srgbClr val="033ADA">
                        <a:alpha val="0"/>
                      </a:srgbClr>
                    </a:gs>
                    <a:gs pos="25000">
                      <a:srgbClr val="033ADA"/>
                    </a:gs>
                    <a:gs pos="75000">
                      <a:srgbClr val="033ADA"/>
                    </a:gs>
                    <a:gs pos="100000">
                      <a:srgbClr val="033ADA">
                        <a:alpha val="0"/>
                      </a:srgbClr>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5400000">
                <a:off x="8331812" y="5317986"/>
                <a:ext cx="1178705" cy="0"/>
              </a:xfrm>
              <a:prstGeom prst="line">
                <a:avLst/>
              </a:prstGeom>
              <a:ln w="19050">
                <a:gradFill>
                  <a:gsLst>
                    <a:gs pos="0">
                      <a:srgbClr val="033ADA">
                        <a:alpha val="0"/>
                      </a:srgbClr>
                    </a:gs>
                    <a:gs pos="25000">
                      <a:srgbClr val="033ADA"/>
                    </a:gs>
                    <a:gs pos="75000">
                      <a:srgbClr val="033ADA"/>
                    </a:gs>
                    <a:gs pos="100000">
                      <a:srgbClr val="033ADA">
                        <a:alpha val="0"/>
                      </a:srgbClr>
                    </a:gs>
                  </a:gsLst>
                  <a:lin ang="10800000" scaled="0"/>
                </a:gra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684456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rotWithShape="1">
          <a:blip r:embed="rId3" cstate="print">
            <a:extLst>
              <a:ext uri="{28A0092B-C50C-407E-A947-70E740481C1C}">
                <a14:useLocalDpi xmlns:a14="http://schemas.microsoft.com/office/drawing/2010/main" val="0"/>
              </a:ext>
            </a:extLst>
          </a:blip>
          <a:srcRect l="11996" t="43030" r="10178" b="-3501"/>
          <a:stretch/>
        </p:blipFill>
        <p:spPr>
          <a:xfrm>
            <a:off x="-135466" y="0"/>
            <a:ext cx="7569566" cy="5881650"/>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50414" t="-12907"/>
          <a:stretch/>
        </p:blipFill>
        <p:spPr>
          <a:xfrm>
            <a:off x="1713920" y="3476931"/>
            <a:ext cx="3463175" cy="402716"/>
          </a:xfrm>
          <a:prstGeom prst="rect">
            <a:avLst/>
          </a:prstGeom>
        </p:spPr>
      </p:pic>
      <p:pic>
        <p:nvPicPr>
          <p:cNvPr id="37" name="Picture 36"/>
          <p:cNvPicPr>
            <a:picLocks noChangeAspect="1"/>
          </p:cNvPicPr>
          <p:nvPr/>
        </p:nvPicPr>
        <p:blipFill rotWithShape="1">
          <a:blip r:embed="rId5" cstate="print">
            <a:extLst>
              <a:ext uri="{28A0092B-C50C-407E-A947-70E740481C1C}">
                <a14:useLocalDpi xmlns:a14="http://schemas.microsoft.com/office/drawing/2010/main" val="0"/>
              </a:ext>
            </a:extLst>
          </a:blip>
          <a:srcRect l="16223" t="13315" r="17963" b="10905"/>
          <a:stretch/>
        </p:blipFill>
        <p:spPr>
          <a:xfrm>
            <a:off x="1701364" y="109394"/>
            <a:ext cx="3316629" cy="3309261"/>
          </a:xfrm>
          <a:prstGeom prst="rect">
            <a:avLst/>
          </a:prstGeom>
          <a:effectLst>
            <a:outerShdw blurRad="127000" dist="101600" dir="2700000" sx="101000" sy="101000" algn="tl" rotWithShape="0">
              <a:prstClr val="black">
                <a:alpha val="40000"/>
              </a:prstClr>
            </a:outerShdw>
          </a:effectLst>
        </p:spPr>
      </p:pic>
      <p:sp>
        <p:nvSpPr>
          <p:cNvPr id="9" name="TextBox 8"/>
          <p:cNvSpPr txBox="1"/>
          <p:nvPr/>
        </p:nvSpPr>
        <p:spPr>
          <a:xfrm>
            <a:off x="155843" y="4956681"/>
            <a:ext cx="6579327" cy="954107"/>
          </a:xfrm>
          <a:prstGeom prst="rect">
            <a:avLst/>
          </a:prstGeom>
          <a:noFill/>
        </p:spPr>
        <p:txBody>
          <a:bodyPr wrap="square" rtlCol="0">
            <a:spAutoFit/>
          </a:bodyPr>
          <a:lstStyle/>
          <a:p>
            <a:pPr algn="ctr">
              <a:spcAft>
                <a:spcPts val="450"/>
              </a:spcAft>
              <a:buClr>
                <a:srgbClr val="EEECE1"/>
              </a:buClr>
            </a:pPr>
            <a:r>
              <a:rPr lang="en-US" sz="2800" b="1" dirty="0" smtClean="0">
                <a:latin typeface="Effra Light" panose="020B0403020203020204" pitchFamily="34" charset="0"/>
                <a:cs typeface="Effra Light" panose="020B0403020203020204" pitchFamily="34" charset="0"/>
              </a:rPr>
              <a:t>The World’s Most Powerful, Single-Slot Workstation GPU</a:t>
            </a:r>
            <a:r>
              <a:rPr lang="en-US" sz="2800" b="1" baseline="30000" dirty="0">
                <a:latin typeface="Effra Light" panose="020B0403020203020204" pitchFamily="34" charset="0"/>
                <a:cs typeface="Effra Light" panose="020B0403020203020204" pitchFamily="34" charset="0"/>
              </a:rPr>
              <a:t>1</a:t>
            </a:r>
            <a:r>
              <a:rPr lang="en-US" sz="2800" b="1" dirty="0" smtClean="0">
                <a:latin typeface="Effra Light" panose="020B0403020203020204" pitchFamily="34" charset="0"/>
                <a:cs typeface="Effra Light" panose="020B0403020203020204" pitchFamily="34" charset="0"/>
              </a:rPr>
              <a:t>, Ready for VR. </a:t>
            </a:r>
            <a:endParaRPr lang="de-DE" sz="2800" b="1" dirty="0">
              <a:latin typeface="Effra Light" panose="020B0403020203020204" pitchFamily="34" charset="0"/>
              <a:cs typeface="Effra Light" panose="020B0403020203020204"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1447344405"/>
              </p:ext>
            </p:extLst>
          </p:nvPr>
        </p:nvGraphicFramePr>
        <p:xfrm>
          <a:off x="7218073" y="778009"/>
          <a:ext cx="4375714" cy="4480560"/>
        </p:xfrm>
        <a:graphic>
          <a:graphicData uri="http://schemas.openxmlformats.org/drawingml/2006/table">
            <a:tbl>
              <a:tblPr firstRow="1" bandRow="1">
                <a:tableStyleId>{2D5ABB26-0587-4C30-8999-92F81FD0307C}</a:tableStyleId>
              </a:tblPr>
              <a:tblGrid>
                <a:gridCol w="2453007">
                  <a:extLst>
                    <a:ext uri="{9D8B030D-6E8A-4147-A177-3AD203B41FA5}">
                      <a16:colId xmlns:a16="http://schemas.microsoft.com/office/drawing/2014/main" xmlns="" val="20000"/>
                    </a:ext>
                  </a:extLst>
                </a:gridCol>
                <a:gridCol w="1922707">
                  <a:extLst>
                    <a:ext uri="{9D8B030D-6E8A-4147-A177-3AD203B41FA5}">
                      <a16:colId xmlns:a16="http://schemas.microsoft.com/office/drawing/2014/main" xmlns="" val="20001"/>
                    </a:ext>
                  </a:extLst>
                </a:gridCol>
              </a:tblGrid>
              <a:tr h="274320">
                <a:tc>
                  <a:txBody>
                    <a:bodyPr/>
                    <a:lstStyle/>
                    <a:p>
                      <a:r>
                        <a:rPr lang="en-US" sz="1200" dirty="0">
                          <a:solidFill>
                            <a:schemeClr val="tx1"/>
                          </a:solidFill>
                          <a:latin typeface="Effra Light" panose="020B0403020203020204" pitchFamily="34" charset="0"/>
                          <a:cs typeface="Effra Light" panose="020B0403020203020204" pitchFamily="34" charset="0"/>
                        </a:rPr>
                        <a:t>GPU Architecture</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Effra Light" panose="020B0403020203020204" pitchFamily="34" charset="0"/>
                          <a:cs typeface="Effra Light" panose="020B0403020203020204" pitchFamily="34" charset="0"/>
                        </a:rPr>
                        <a:t>GCN 4</a:t>
                      </a:r>
                      <a:r>
                        <a:rPr lang="en-US" sz="1200" baseline="30000" dirty="0">
                          <a:solidFill>
                            <a:schemeClr val="tx1"/>
                          </a:solidFill>
                          <a:latin typeface="Effra Light" panose="020B0403020203020204" pitchFamily="34" charset="0"/>
                          <a:cs typeface="Effra Light" panose="020B0403020203020204" pitchFamily="34" charset="0"/>
                        </a:rPr>
                        <a:t>th</a:t>
                      </a:r>
                      <a:r>
                        <a:rPr lang="en-US" sz="1200" dirty="0">
                          <a:solidFill>
                            <a:schemeClr val="tx1"/>
                          </a:solidFill>
                          <a:latin typeface="Effra Light" panose="020B0403020203020204" pitchFamily="34" charset="0"/>
                          <a:cs typeface="Effra Light" panose="020B0403020203020204" pitchFamily="34" charset="0"/>
                        </a:rPr>
                        <a:t> Generation</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0"/>
                  </a:ext>
                </a:extLst>
              </a:tr>
              <a:tr h="274320">
                <a:tc>
                  <a:txBody>
                    <a:bodyPr/>
                    <a:lstStyle/>
                    <a:p>
                      <a:r>
                        <a:rPr lang="en-US" sz="1200" dirty="0">
                          <a:solidFill>
                            <a:schemeClr val="tx1"/>
                          </a:solidFill>
                          <a:latin typeface="Effra Light" panose="020B0403020203020204" pitchFamily="34" charset="0"/>
                          <a:cs typeface="Effra Light" panose="020B0403020203020204" pitchFamily="34" charset="0"/>
                        </a:rPr>
                        <a:t>Stream Processors</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Effra Light" panose="020B0403020203020204" pitchFamily="34" charset="0"/>
                          <a:ea typeface="+mn-ea"/>
                          <a:cs typeface="Effra Light" panose="020B0403020203020204" pitchFamily="34" charset="0"/>
                        </a:rPr>
                        <a:t>2304</a:t>
                      </a:r>
                      <a:endParaRPr lang="en-US" sz="1200" kern="1200" dirty="0">
                        <a:solidFill>
                          <a:schemeClr val="tx1"/>
                        </a:solidFill>
                        <a:latin typeface="Effra Light" panose="020B0403020203020204" pitchFamily="34" charset="0"/>
                        <a:ea typeface="+mn-ea"/>
                        <a:cs typeface="Effra Light" panose="020B0403020203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1"/>
                  </a:ext>
                </a:extLst>
              </a:tr>
              <a:tr h="274320">
                <a:tc>
                  <a:txBody>
                    <a:bodyPr/>
                    <a:lstStyle/>
                    <a:p>
                      <a:r>
                        <a:rPr lang="en-US" sz="1200" dirty="0">
                          <a:solidFill>
                            <a:schemeClr val="tx1"/>
                          </a:solidFill>
                          <a:latin typeface="Effra Light" panose="020B0403020203020204" pitchFamily="34" charset="0"/>
                          <a:cs typeface="Effra Light" panose="020B0403020203020204" pitchFamily="34" charset="0"/>
                        </a:rPr>
                        <a:t>Peak Performance</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Effra Light" panose="020B0403020203020204" pitchFamily="34" charset="0"/>
                          <a:ea typeface="+mn-ea"/>
                          <a:cs typeface="Effra Light" panose="020B0403020203020204" pitchFamily="34" charset="0"/>
                        </a:rPr>
                        <a:t>5.7 </a:t>
                      </a:r>
                      <a:r>
                        <a:rPr lang="en-US" sz="1200" kern="1200" dirty="0">
                          <a:solidFill>
                            <a:schemeClr val="tx1"/>
                          </a:solidFill>
                          <a:latin typeface="Effra Light" panose="020B0403020203020204" pitchFamily="34" charset="0"/>
                          <a:ea typeface="+mn-ea"/>
                          <a:cs typeface="Effra Light" panose="020B0403020203020204" pitchFamily="34" charset="0"/>
                        </a:rPr>
                        <a:t>TFLOPS</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2"/>
                  </a:ext>
                </a:extLst>
              </a:tr>
              <a:tr h="274320">
                <a:tc>
                  <a:txBody>
                    <a:bodyPr/>
                    <a:lstStyle/>
                    <a:p>
                      <a:r>
                        <a:rPr lang="en-US" sz="1200" kern="1200" baseline="0" dirty="0">
                          <a:solidFill>
                            <a:schemeClr val="tx1"/>
                          </a:solidFill>
                          <a:latin typeface="Effra Light" panose="020B0403020203020204" pitchFamily="34" charset="0"/>
                          <a:ea typeface="+mn-ea"/>
                          <a:cs typeface="Effra Light" panose="020B0403020203020204" pitchFamily="34" charset="0"/>
                        </a:rPr>
                        <a:t>Memory Type</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Effra Light" panose="020B0403020203020204" pitchFamily="34" charset="0"/>
                          <a:ea typeface="+mn-ea"/>
                          <a:cs typeface="Effra Light" panose="020B0403020203020204" pitchFamily="34" charset="0"/>
                        </a:rPr>
                        <a:t>8 GB</a:t>
                      </a:r>
                      <a:r>
                        <a:rPr lang="en-US" sz="1200" kern="1200" baseline="0" dirty="0">
                          <a:solidFill>
                            <a:schemeClr val="tx1"/>
                          </a:solidFill>
                          <a:latin typeface="Effra Light" panose="020B0403020203020204" pitchFamily="34" charset="0"/>
                          <a:ea typeface="+mn-ea"/>
                          <a:cs typeface="Effra Light" panose="020B0403020203020204" pitchFamily="34" charset="0"/>
                        </a:rPr>
                        <a:t> GDDR5</a:t>
                      </a:r>
                      <a:endParaRPr lang="en-US" sz="1200" kern="1200" dirty="0">
                        <a:solidFill>
                          <a:schemeClr val="tx1"/>
                        </a:solidFill>
                        <a:latin typeface="Effra Light" panose="020B0403020203020204" pitchFamily="34" charset="0"/>
                        <a:ea typeface="+mn-ea"/>
                        <a:cs typeface="Effra Light" panose="020B0403020203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3"/>
                  </a:ext>
                </a:extLst>
              </a:tr>
              <a:tr h="274320">
                <a:tc>
                  <a:txBody>
                    <a:bodyPr/>
                    <a:lstStyle/>
                    <a:p>
                      <a:r>
                        <a:rPr lang="en-US" sz="1200" dirty="0">
                          <a:solidFill>
                            <a:schemeClr val="tx1"/>
                          </a:solidFill>
                          <a:latin typeface="Effra Light" panose="020B0403020203020204" pitchFamily="34" charset="0"/>
                          <a:cs typeface="Effra Light" panose="020B0403020203020204" pitchFamily="34" charset="0"/>
                        </a:rPr>
                        <a:t>Typical Board Power</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Effra Light" panose="020B0403020203020204" pitchFamily="34" charset="0"/>
                          <a:ea typeface="+mn-ea"/>
                          <a:cs typeface="Effra Light" panose="020B0403020203020204" pitchFamily="34" charset="0"/>
                        </a:rPr>
                        <a:t>&lt;140 </a:t>
                      </a:r>
                      <a:r>
                        <a:rPr lang="en-US" sz="1200" kern="1200" dirty="0">
                          <a:solidFill>
                            <a:schemeClr val="tx1"/>
                          </a:solidFill>
                          <a:latin typeface="Effra Light" panose="020B0403020203020204" pitchFamily="34" charset="0"/>
                          <a:ea typeface="+mn-ea"/>
                          <a:cs typeface="Effra Light" panose="020B0403020203020204" pitchFamily="34" charset="0"/>
                        </a:rPr>
                        <a:t>W</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4"/>
                  </a:ext>
                </a:extLst>
              </a:tr>
              <a:tr h="274320">
                <a:tc>
                  <a:txBody>
                    <a:bodyPr/>
                    <a:lstStyle/>
                    <a:p>
                      <a:r>
                        <a:rPr lang="en-US" sz="1200" dirty="0">
                          <a:solidFill>
                            <a:schemeClr val="tx1"/>
                          </a:solidFill>
                          <a:latin typeface="Effra Light" panose="020B0403020203020204" pitchFamily="34" charset="0"/>
                          <a:cs typeface="Effra Light" panose="020B0403020203020204" pitchFamily="34" charset="0"/>
                        </a:rPr>
                        <a:t>PCI-Express Version</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Effra Light" panose="020B0403020203020204" pitchFamily="34" charset="0"/>
                          <a:ea typeface="+mn-ea"/>
                          <a:cs typeface="Effra Light" panose="020B0403020203020204" pitchFamily="34" charset="0"/>
                        </a:rPr>
                        <a:t>3.0</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74320">
                <a:tc>
                  <a:txBody>
                    <a:bodyPr/>
                    <a:lstStyle/>
                    <a:p>
                      <a:r>
                        <a:rPr lang="en-US" sz="1200" dirty="0">
                          <a:solidFill>
                            <a:schemeClr val="tx1"/>
                          </a:solidFill>
                          <a:latin typeface="Effra Light" panose="020B0403020203020204" pitchFamily="34" charset="0"/>
                          <a:cs typeface="Effra Light" panose="020B0403020203020204" pitchFamily="34" charset="0"/>
                        </a:rPr>
                        <a:t>AMD FreeSync™ Technology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Effra Light" panose="020B0403020203020204" pitchFamily="34" charset="0"/>
                          <a:ea typeface="+mn-ea"/>
                          <a:cs typeface="Effra Light" panose="020B0403020203020204" pitchFamily="34" charset="0"/>
                        </a:rPr>
                        <a:t>Yes</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5"/>
                  </a:ext>
                </a:extLst>
              </a:tr>
              <a:tr h="274320">
                <a:tc>
                  <a:txBody>
                    <a:bodyPr/>
                    <a:lstStyle/>
                    <a:p>
                      <a:r>
                        <a:rPr lang="en-US" sz="1200" dirty="0">
                          <a:solidFill>
                            <a:schemeClr val="tx1"/>
                          </a:solidFill>
                          <a:latin typeface="Effra Light" panose="020B0403020203020204" pitchFamily="34" charset="0"/>
                          <a:cs typeface="Effra Light" panose="020B0403020203020204" pitchFamily="34" charset="0"/>
                        </a:rPr>
                        <a:t>AMD </a:t>
                      </a:r>
                      <a:r>
                        <a:rPr lang="en-US" sz="1200" dirty="0" err="1">
                          <a:solidFill>
                            <a:schemeClr val="tx1"/>
                          </a:solidFill>
                          <a:latin typeface="Effra Light" panose="020B0403020203020204" pitchFamily="34" charset="0"/>
                          <a:cs typeface="Effra Light" panose="020B0403020203020204" pitchFamily="34" charset="0"/>
                        </a:rPr>
                        <a:t>CrossFire</a:t>
                      </a:r>
                      <a:r>
                        <a:rPr lang="en-US" sz="1200" dirty="0">
                          <a:solidFill>
                            <a:schemeClr val="tx1"/>
                          </a:solidFill>
                          <a:latin typeface="Effra Light" panose="020B0403020203020204" pitchFamily="34" charset="0"/>
                          <a:cs typeface="Effra Light" panose="020B0403020203020204" pitchFamily="34" charset="0"/>
                        </a:rPr>
                        <a:t>™ Pro Technology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Effra Light" panose="020B0403020203020204" pitchFamily="34" charset="0"/>
                          <a:ea typeface="+mn-ea"/>
                          <a:cs typeface="Effra Light" panose="020B0403020203020204" pitchFamily="34" charset="0"/>
                        </a:rPr>
                        <a:t>Yes</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6"/>
                  </a:ext>
                </a:extLst>
              </a:tr>
              <a:tr h="274320">
                <a:tc>
                  <a:txBody>
                    <a:bodyPr/>
                    <a:lstStyle/>
                    <a:p>
                      <a:r>
                        <a:rPr lang="en-US" sz="1200" dirty="0">
                          <a:solidFill>
                            <a:schemeClr val="tx1"/>
                          </a:solidFill>
                          <a:latin typeface="Effra Light" panose="020B0403020203020204" pitchFamily="34" charset="0"/>
                          <a:cs typeface="Effra Light" panose="020B0403020203020204" pitchFamily="34" charset="0"/>
                        </a:rPr>
                        <a:t>DisplayPort</a:t>
                      </a:r>
                      <a:r>
                        <a:rPr lang="en-US" sz="1200" baseline="0" dirty="0">
                          <a:solidFill>
                            <a:schemeClr val="tx1"/>
                          </a:solidFill>
                          <a:latin typeface="Effra Light" panose="020B0403020203020204" pitchFamily="34" charset="0"/>
                          <a:cs typeface="Effra Light" panose="020B0403020203020204" pitchFamily="34" charset="0"/>
                        </a:rPr>
                        <a:t> Version</a:t>
                      </a:r>
                      <a:endParaRPr lang="en-US" sz="1200" dirty="0">
                        <a:solidFill>
                          <a:schemeClr val="tx1"/>
                        </a:solidFill>
                        <a:latin typeface="Effra Light" panose="020B0403020203020204" pitchFamily="34" charset="0"/>
                        <a:cs typeface="Effra Light" panose="020B0403020203020204" pitchFamily="34" charset="0"/>
                      </a:endParaRP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Effra Light" panose="020B0403020203020204" pitchFamily="34" charset="0"/>
                          <a:ea typeface="+mn-ea"/>
                          <a:cs typeface="Effra Light" panose="020B0403020203020204" pitchFamily="34" charset="0"/>
                        </a:rPr>
                        <a:t>1.3 HBR3 / 1.4 HDR Ready</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8"/>
                  </a:ext>
                </a:extLst>
              </a:tr>
              <a:tr h="274320">
                <a:tc>
                  <a:txBody>
                    <a:bodyPr/>
                    <a:lstStyle/>
                    <a:p>
                      <a:r>
                        <a:rPr lang="en-US" sz="1200" dirty="0">
                          <a:solidFill>
                            <a:schemeClr val="tx1"/>
                          </a:solidFill>
                          <a:latin typeface="Effra Light" panose="020B0403020203020204" pitchFamily="34" charset="0"/>
                          <a:cs typeface="Effra Light" panose="020B0403020203020204" pitchFamily="34" charset="0"/>
                        </a:rPr>
                        <a:t>Display Color Depth</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Effra Light" panose="020B0403020203020204" pitchFamily="34" charset="0"/>
                          <a:ea typeface="+mn-ea"/>
                          <a:cs typeface="Effra Light" panose="020B0403020203020204" pitchFamily="34" charset="0"/>
                        </a:rPr>
                        <a:t>10-bit Support</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9"/>
                  </a:ext>
                </a:extLst>
              </a:tr>
              <a:tr h="801871">
                <a:tc>
                  <a:txBody>
                    <a:bodyPr/>
                    <a:lstStyle/>
                    <a:p>
                      <a:r>
                        <a:rPr lang="en-US" sz="1200" dirty="0" smtClean="0">
                          <a:solidFill>
                            <a:schemeClr val="tx1"/>
                          </a:solidFill>
                          <a:latin typeface="Effra Light" panose="020B0403020203020204" pitchFamily="34" charset="0"/>
                          <a:cs typeface="Effra Light" panose="020B0403020203020204" pitchFamily="34" charset="0"/>
                        </a:rPr>
                        <a:t>API Support</a:t>
                      </a:r>
                      <a:endParaRPr lang="en-US" sz="1200" dirty="0">
                        <a:solidFill>
                          <a:schemeClr val="tx1"/>
                        </a:solidFill>
                        <a:latin typeface="Effra Light" panose="020B0403020203020204" pitchFamily="34" charset="0"/>
                        <a:cs typeface="Effra Light" panose="020B0403020203020204" pitchFamily="34" charset="0"/>
                      </a:endParaRP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Effra Light" panose="020B0403020203020204" pitchFamily="34" charset="0"/>
                          <a:ea typeface="+mn-ea"/>
                          <a:cs typeface="Effra Light" panose="020B0403020203020204" pitchFamily="34" charset="0"/>
                        </a:rPr>
                        <a:t>DirectX 12</a:t>
                      </a:r>
                      <a:endParaRPr lang="en-US" sz="1200" kern="1200" dirty="0">
                        <a:solidFill>
                          <a:schemeClr val="tx1"/>
                        </a:solidFill>
                        <a:latin typeface="Effra Light" panose="020B0403020203020204" pitchFamily="34" charset="0"/>
                        <a:ea typeface="+mn-ea"/>
                        <a:cs typeface="Effra Light" panose="020B040302020302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Effra Light" panose="020B0403020203020204" pitchFamily="34" charset="0"/>
                          <a:ea typeface="+mn-ea"/>
                          <a:cs typeface="Effra Light" panose="020B0403020203020204" pitchFamily="34" charset="0"/>
                        </a:rPr>
                        <a:t>OpenGL</a:t>
                      </a:r>
                      <a:r>
                        <a:rPr lang="en-US" sz="1200" kern="1200" baseline="0" dirty="0" smtClean="0">
                          <a:solidFill>
                            <a:schemeClr val="tx1"/>
                          </a:solidFill>
                          <a:latin typeface="Effra Light" panose="020B0403020203020204" pitchFamily="34" charset="0"/>
                          <a:ea typeface="+mn-ea"/>
                          <a:cs typeface="Effra Light" panose="020B0403020203020204" pitchFamily="34" charset="0"/>
                        </a:rPr>
                        <a:t> </a:t>
                      </a:r>
                      <a:r>
                        <a:rPr lang="en-US" sz="1200" kern="1200" dirty="0" smtClean="0">
                          <a:solidFill>
                            <a:schemeClr val="tx1"/>
                          </a:solidFill>
                          <a:latin typeface="Effra Light" panose="020B0403020203020204" pitchFamily="34" charset="0"/>
                          <a:ea typeface="+mn-ea"/>
                          <a:cs typeface="Effra Light" panose="020B0403020203020204" pitchFamily="34" charset="0"/>
                        </a:rPr>
                        <a:t>4.5</a:t>
                      </a:r>
                      <a:endParaRPr lang="en-US" sz="1200" kern="1200" dirty="0">
                        <a:solidFill>
                          <a:schemeClr val="tx1"/>
                        </a:solidFill>
                        <a:latin typeface="Effra Light" panose="020B0403020203020204" pitchFamily="34" charset="0"/>
                        <a:ea typeface="+mn-ea"/>
                        <a:cs typeface="Effra Light" panose="020B040302020302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Effra Light" panose="020B0403020203020204" pitchFamily="34" charset="0"/>
                          <a:ea typeface="+mn-ea"/>
                          <a:cs typeface="Effra Light" panose="020B0403020203020204" pitchFamily="34" charset="0"/>
                        </a:rPr>
                        <a:t>OpenCL 2.0</a:t>
                      </a:r>
                      <a:endParaRPr lang="en-US" sz="1200" kern="1200" dirty="0">
                        <a:solidFill>
                          <a:schemeClr val="tx1"/>
                        </a:solidFill>
                        <a:latin typeface="Effra Light" panose="020B0403020203020204" pitchFamily="34" charset="0"/>
                        <a:ea typeface="+mn-ea"/>
                        <a:cs typeface="Effra Light" panose="020B040302020302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latin typeface="Effra Light" panose="020B0403020203020204" pitchFamily="34" charset="0"/>
                          <a:ea typeface="+mn-ea"/>
                          <a:cs typeface="Effra Light" panose="020B0403020203020204" pitchFamily="34" charset="0"/>
                        </a:rPr>
                        <a:t>Vulkan</a:t>
                      </a:r>
                      <a:r>
                        <a:rPr lang="en-US" sz="1200" kern="1200" dirty="0" smtClean="0">
                          <a:solidFill>
                            <a:schemeClr val="tx1"/>
                          </a:solidFill>
                          <a:latin typeface="Effra Light" panose="020B0403020203020204" pitchFamily="34" charset="0"/>
                          <a:ea typeface="+mn-ea"/>
                          <a:cs typeface="Effra Light" panose="020B0403020203020204" pitchFamily="34" charset="0"/>
                        </a:rPr>
                        <a:t> 1.0</a:t>
                      </a:r>
                      <a:endParaRPr lang="en-US" sz="1200" kern="1200" dirty="0">
                        <a:solidFill>
                          <a:schemeClr val="tx1"/>
                        </a:solidFill>
                        <a:latin typeface="Effra Light" panose="020B0403020203020204" pitchFamily="34" charset="0"/>
                        <a:ea typeface="+mn-ea"/>
                        <a:cs typeface="Effra Light" panose="020B0403020203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11"/>
                  </a:ext>
                </a:extLst>
              </a:tr>
              <a:tr h="274320">
                <a:tc>
                  <a:txBody>
                    <a:bodyPr/>
                    <a:lstStyle/>
                    <a:p>
                      <a:r>
                        <a:rPr lang="en-US" sz="1200" dirty="0">
                          <a:solidFill>
                            <a:schemeClr val="tx1"/>
                          </a:solidFill>
                          <a:latin typeface="Effra Light" panose="020B0403020203020204" pitchFamily="34" charset="0"/>
                          <a:cs typeface="Effra Light" panose="020B0403020203020204" pitchFamily="34" charset="0"/>
                        </a:rPr>
                        <a:t>Operating System  Support</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Effra Light" panose="020B0403020203020204" pitchFamily="34" charset="0"/>
                          <a:ea typeface="+mn-ea"/>
                          <a:cs typeface="Effra Light" panose="020B0403020203020204" pitchFamily="34" charset="0"/>
                        </a:rPr>
                        <a:t>Windows® 7 64-bit</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Effra Light" panose="020B0403020203020204" pitchFamily="34" charset="0"/>
                          <a:ea typeface="+mn-ea"/>
                          <a:cs typeface="Effra Light" panose="020B0403020203020204" pitchFamily="34" charset="0"/>
                        </a:rPr>
                        <a:t>Windows®</a:t>
                      </a:r>
                      <a:r>
                        <a:rPr lang="en-US" sz="1200" kern="1200" baseline="0" dirty="0">
                          <a:solidFill>
                            <a:schemeClr val="tx1"/>
                          </a:solidFill>
                          <a:latin typeface="Effra Light" panose="020B0403020203020204" pitchFamily="34" charset="0"/>
                          <a:ea typeface="+mn-ea"/>
                          <a:cs typeface="Effra Light" panose="020B0403020203020204" pitchFamily="34" charset="0"/>
                        </a:rPr>
                        <a:t> 10 64-bit</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Effra Light" panose="020B0403020203020204" pitchFamily="34" charset="0"/>
                          <a:ea typeface="+mn-ea"/>
                          <a:cs typeface="Effra Light" panose="020B0403020203020204" pitchFamily="34" charset="0"/>
                        </a:rPr>
                        <a:t>Linux</a:t>
                      </a:r>
                      <a:r>
                        <a:rPr lang="en-US" sz="1200" kern="1200" dirty="0">
                          <a:solidFill>
                            <a:schemeClr val="tx1"/>
                          </a:solidFill>
                          <a:latin typeface="Effra Light" panose="020B0403020203020204" pitchFamily="34" charset="0"/>
                          <a:ea typeface="+mn-ea"/>
                          <a:cs typeface="Effra Light" panose="020B0403020203020204" pitchFamily="34" charset="0"/>
                        </a:rPr>
                        <a:t>®</a:t>
                      </a:r>
                      <a:r>
                        <a:rPr lang="en-US" sz="1200" kern="1200" baseline="0" dirty="0">
                          <a:solidFill>
                            <a:schemeClr val="tx1"/>
                          </a:solidFill>
                          <a:latin typeface="Effra Light" panose="020B0403020203020204" pitchFamily="34" charset="0"/>
                          <a:ea typeface="+mn-ea"/>
                          <a:cs typeface="Effra Light" panose="020B0403020203020204" pitchFamily="34" charset="0"/>
                        </a:rPr>
                        <a:t> 64-bit</a:t>
                      </a:r>
                      <a:endParaRPr lang="en-US" sz="1200" kern="1200" dirty="0">
                        <a:solidFill>
                          <a:schemeClr val="tx1"/>
                        </a:solidFill>
                        <a:latin typeface="Effra Light" panose="020B0403020203020204" pitchFamily="34" charset="0"/>
                        <a:ea typeface="+mn-ea"/>
                        <a:cs typeface="Effra Light" panose="020B0403020203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15"/>
                  </a:ext>
                </a:extLst>
              </a:tr>
              <a:tr h="274320">
                <a:tc>
                  <a:txBody>
                    <a:bodyPr/>
                    <a:lstStyle/>
                    <a:p>
                      <a:r>
                        <a:rPr lang="en-US" sz="1200" dirty="0" smtClean="0">
                          <a:solidFill>
                            <a:schemeClr val="tx1"/>
                          </a:solidFill>
                          <a:latin typeface="Effra Light" panose="020B0403020203020204" pitchFamily="34" charset="0"/>
                          <a:cs typeface="Effra Light" panose="020B0403020203020204" pitchFamily="34" charset="0"/>
                        </a:rPr>
                        <a:t>Form Factor</a:t>
                      </a:r>
                      <a:endParaRPr lang="en-US" sz="1200" dirty="0">
                        <a:solidFill>
                          <a:schemeClr val="tx1"/>
                        </a:solidFill>
                        <a:latin typeface="Effra Light" panose="020B0403020203020204" pitchFamily="34" charset="0"/>
                        <a:cs typeface="Effra Light" panose="020B0403020203020204" pitchFamily="34" charset="0"/>
                      </a:endParaRP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Effra Light" panose="020B0403020203020204" pitchFamily="34" charset="0"/>
                          <a:ea typeface="+mn-ea"/>
                          <a:cs typeface="Effra Light" panose="020B0403020203020204" pitchFamily="34" charset="0"/>
                        </a:rPr>
                        <a:t>Full-Height,</a:t>
                      </a:r>
                      <a:r>
                        <a:rPr lang="en-US" sz="1200" kern="1200" baseline="0" dirty="0" smtClean="0">
                          <a:solidFill>
                            <a:schemeClr val="tx1"/>
                          </a:solidFill>
                          <a:latin typeface="Effra Light" panose="020B0403020203020204" pitchFamily="34" charset="0"/>
                          <a:ea typeface="+mn-ea"/>
                          <a:cs typeface="Effra Light" panose="020B0403020203020204" pitchFamily="34" charset="0"/>
                        </a:rPr>
                        <a:t> Full-Length</a:t>
                      </a:r>
                      <a:endParaRPr lang="en-US" sz="1200" kern="1200" dirty="0">
                        <a:solidFill>
                          <a:schemeClr val="tx1"/>
                        </a:solidFill>
                        <a:latin typeface="Effra Light" panose="020B0403020203020204" pitchFamily="34" charset="0"/>
                        <a:ea typeface="+mn-ea"/>
                        <a:cs typeface="Effra Light" panose="020B0403020203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val="3267449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786837" y="0"/>
            <a:ext cx="3676851" cy="6858000"/>
          </a:xfrm>
          <a:prstGeom prst="rect">
            <a:avLst/>
          </a:prstGeom>
          <a:gradFill>
            <a:gsLst>
              <a:gs pos="0">
                <a:srgbClr val="0000E1"/>
              </a:gs>
              <a:gs pos="74000">
                <a:schemeClr val="bg1">
                  <a:lumMod val="85000"/>
                  <a:lumOff val="15000"/>
                  <a:alpha val="54000"/>
                </a:schemeClr>
              </a:gs>
              <a:gs pos="100000">
                <a:schemeClr val="bg1">
                  <a:lumMod val="75000"/>
                  <a:lumOff val="25000"/>
                  <a:alpha val="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sp>
        <p:nvSpPr>
          <p:cNvPr id="2" name="TextBox 1"/>
          <p:cNvSpPr txBox="1"/>
          <p:nvPr/>
        </p:nvSpPr>
        <p:spPr>
          <a:xfrm>
            <a:off x="8110263" y="795858"/>
            <a:ext cx="3029997" cy="3631763"/>
          </a:xfrm>
          <a:prstGeom prst="rect">
            <a:avLst/>
          </a:prstGeom>
          <a:noFill/>
        </p:spPr>
        <p:txBody>
          <a:bodyPr wrap="none" rtlCol="0">
            <a:spAutoFit/>
          </a:bodyPr>
          <a:lstStyle/>
          <a:p>
            <a:pPr>
              <a:spcAft>
                <a:spcPts val="600"/>
              </a:spcAft>
              <a:buClr>
                <a:schemeClr val="bg2"/>
              </a:buClr>
            </a:pPr>
            <a:r>
              <a:rPr lang="en-US" sz="2000" dirty="0" smtClean="0">
                <a:latin typeface="Effra Light" panose="020B0403020203020204" pitchFamily="34" charset="0"/>
                <a:cs typeface="Effra Light" panose="020B0403020203020204" pitchFamily="34" charset="0"/>
              </a:rPr>
              <a:t>Up to</a:t>
            </a:r>
          </a:p>
          <a:p>
            <a:pPr>
              <a:spcAft>
                <a:spcPts val="600"/>
              </a:spcAft>
              <a:buClr>
                <a:schemeClr val="bg2"/>
              </a:buClr>
            </a:pPr>
            <a:r>
              <a:rPr lang="en-US" sz="11500" b="1" dirty="0" smtClean="0">
                <a:solidFill>
                  <a:srgbClr val="0245FF"/>
                </a:solidFill>
                <a:latin typeface="Effra Light" panose="020B0403020203020204" pitchFamily="34" charset="0"/>
                <a:cs typeface="Effra Light" panose="020B0403020203020204" pitchFamily="34" charset="0"/>
              </a:rPr>
              <a:t>68%</a:t>
            </a:r>
            <a:endParaRPr lang="en-US" sz="11500" b="1" dirty="0" smtClean="0">
              <a:solidFill>
                <a:srgbClr val="0245FF"/>
              </a:solidFill>
              <a:latin typeface="Effra Light" panose="020B0403020203020204" pitchFamily="34" charset="0"/>
              <a:cs typeface="Effra Light" panose="020B0403020203020204" pitchFamily="34" charset="0"/>
            </a:endParaRPr>
          </a:p>
          <a:p>
            <a:pPr>
              <a:spcAft>
                <a:spcPts val="600"/>
              </a:spcAft>
              <a:buClr>
                <a:schemeClr val="bg2"/>
              </a:buClr>
            </a:pPr>
            <a:r>
              <a:rPr lang="en-US" sz="6000" dirty="0" smtClean="0">
                <a:latin typeface="Effra Light" panose="020B0403020203020204" pitchFamily="34" charset="0"/>
                <a:cs typeface="Effra Light" panose="020B0403020203020204" pitchFamily="34" charset="0"/>
              </a:rPr>
              <a:t>FASTER</a:t>
            </a:r>
          </a:p>
          <a:p>
            <a:pPr>
              <a:spcAft>
                <a:spcPts val="600"/>
              </a:spcAft>
              <a:buClr>
                <a:schemeClr val="bg2"/>
              </a:buClr>
            </a:pPr>
            <a:r>
              <a:rPr lang="en-US" sz="2000" dirty="0" smtClean="0">
                <a:latin typeface="Effra Light" panose="020B0403020203020204" pitchFamily="34" charset="0"/>
                <a:cs typeface="Effra Light" panose="020B0403020203020204" pitchFamily="34" charset="0"/>
              </a:rPr>
              <a:t>vs. NVIDIA </a:t>
            </a:r>
            <a:r>
              <a:rPr lang="en-US" sz="2000" dirty="0" err="1" smtClean="0">
                <a:latin typeface="Effra Light" panose="020B0403020203020204" pitchFamily="34" charset="0"/>
                <a:cs typeface="Effra Light" panose="020B0403020203020204" pitchFamily="34" charset="0"/>
              </a:rPr>
              <a:t>Quadro</a:t>
            </a:r>
            <a:r>
              <a:rPr lang="en-US" sz="2000" dirty="0" smtClean="0">
                <a:latin typeface="Effra Light" panose="020B0403020203020204" pitchFamily="34" charset="0"/>
                <a:cs typeface="Effra Light" panose="020B0403020203020204" pitchFamily="34" charset="0"/>
              </a:rPr>
              <a:t> M4000</a:t>
            </a:r>
            <a:endParaRPr lang="en-US" dirty="0" smtClean="0">
              <a:latin typeface="Effra Light" panose="020B0403020203020204" pitchFamily="34" charset="0"/>
              <a:cs typeface="Effra Light" panose="020B0403020203020204" pitchFamily="34" charset="0"/>
            </a:endParaRPr>
          </a:p>
        </p:txBody>
      </p:sp>
      <p:sp>
        <p:nvSpPr>
          <p:cNvPr id="10" name="TextBox 9"/>
          <p:cNvSpPr txBox="1"/>
          <p:nvPr/>
        </p:nvSpPr>
        <p:spPr>
          <a:xfrm>
            <a:off x="701248" y="4992503"/>
            <a:ext cx="10362010" cy="954107"/>
          </a:xfrm>
          <a:prstGeom prst="rect">
            <a:avLst/>
          </a:prstGeom>
          <a:noFill/>
        </p:spPr>
        <p:txBody>
          <a:bodyPr wrap="square" rtlCol="0">
            <a:spAutoFit/>
          </a:bodyPr>
          <a:lstStyle/>
          <a:p>
            <a:pPr algn="ctr">
              <a:spcAft>
                <a:spcPts val="450"/>
              </a:spcAft>
              <a:buClr>
                <a:srgbClr val="EEECE1"/>
              </a:buClr>
            </a:pPr>
            <a:r>
              <a:rPr lang="en-US" sz="2800" b="1" dirty="0" smtClean="0"/>
              <a:t>The Radeon </a:t>
            </a:r>
            <a:r>
              <a:rPr lang="en-US" sz="2800" b="1" dirty="0"/>
              <a:t>Pro WX7100 delivers up to </a:t>
            </a:r>
            <a:r>
              <a:rPr lang="en-US" sz="2800" b="1" dirty="0" smtClean="0"/>
              <a:t>68% </a:t>
            </a:r>
            <a:r>
              <a:rPr lang="en-US" sz="2800" b="1" dirty="0"/>
              <a:t>more performance than </a:t>
            </a:r>
            <a:r>
              <a:rPr lang="en-US" sz="2800" b="1" dirty="0" smtClean="0"/>
              <a:t>NVIDIA </a:t>
            </a:r>
            <a:r>
              <a:rPr lang="en-US" sz="2800" b="1" dirty="0" err="1" smtClean="0"/>
              <a:t>Quadro</a:t>
            </a:r>
            <a:r>
              <a:rPr lang="en-US" sz="2800" b="1" dirty="0" smtClean="0"/>
              <a:t> M4000 in the </a:t>
            </a:r>
            <a:r>
              <a:rPr lang="en-US" sz="2800" b="1" dirty="0" err="1" smtClean="0"/>
              <a:t>SteamVR</a:t>
            </a:r>
            <a:r>
              <a:rPr lang="en-US" sz="2800" b="1" dirty="0" smtClean="0"/>
              <a:t> Performance Test</a:t>
            </a:r>
            <a:r>
              <a:rPr lang="en-US" sz="2800" b="1" baseline="30000" dirty="0" smtClean="0"/>
              <a:t>1</a:t>
            </a:r>
            <a:endParaRPr lang="de-DE" sz="2800" b="1" baseline="30000" dirty="0">
              <a:latin typeface="Effra Light" panose="020B0403020203020204" pitchFamily="34" charset="0"/>
              <a:cs typeface="Effra Light" panose="020B0403020203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1098" y="702833"/>
            <a:ext cx="1487235" cy="2194371"/>
          </a:xfrm>
          <a:prstGeom prst="rect">
            <a:avLst/>
          </a:prstGeom>
        </p:spPr>
      </p:pic>
      <p:sp>
        <p:nvSpPr>
          <p:cNvPr id="5" name="Rectangle 4"/>
          <p:cNvSpPr/>
          <p:nvPr/>
        </p:nvSpPr>
        <p:spPr>
          <a:xfrm>
            <a:off x="1103697" y="3023309"/>
            <a:ext cx="6092825" cy="1477328"/>
          </a:xfrm>
          <a:prstGeom prst="rect">
            <a:avLst/>
          </a:prstGeom>
        </p:spPr>
        <p:txBody>
          <a:bodyPr>
            <a:spAutoFit/>
          </a:bodyPr>
          <a:lstStyle/>
          <a:p>
            <a:r>
              <a:rPr lang="en-US" dirty="0">
                <a:latin typeface="Calibri" panose="020F0502020204030204" pitchFamily="34" charset="0"/>
              </a:rPr>
              <a:t>Enabling unprecedented performance and industry-leading innovation, Radeon™ VR Ready Creator </a:t>
            </a:r>
            <a:r>
              <a:rPr lang="en-US" dirty="0" smtClean="0">
                <a:latin typeface="Calibri" panose="020F0502020204030204" pitchFamily="34" charset="0"/>
              </a:rPr>
              <a:t>products like the Radeon™ Pro WX 7100, </a:t>
            </a:r>
            <a:r>
              <a:rPr lang="en-US" dirty="0">
                <a:latin typeface="Calibri" panose="020F0502020204030204" pitchFamily="34" charset="0"/>
              </a:rPr>
              <a:t>empower VR content creators and experience designers with amazingly powerful and capable development tools.​</a:t>
            </a:r>
            <a:endParaRPr lang="en-US" dirty="0"/>
          </a:p>
        </p:txBody>
      </p:sp>
      <p:sp>
        <p:nvSpPr>
          <p:cNvPr id="6" name="Rectangle 5"/>
          <p:cNvSpPr/>
          <p:nvPr/>
        </p:nvSpPr>
        <p:spPr>
          <a:xfrm>
            <a:off x="625642" y="1674796"/>
            <a:ext cx="3551722" cy="2752825"/>
          </a:xfrm>
          <a:prstGeom prst="rect">
            <a:avLst/>
          </a:prstGeom>
          <a:solidFill>
            <a:srgbClr val="FFF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Replace with VR image?</a:t>
            </a:r>
            <a:endParaRPr lang="en-US" dirty="0" smtClean="0">
              <a:solidFill>
                <a:schemeClr val="bg1"/>
              </a:solidFill>
            </a:endParaRPr>
          </a:p>
        </p:txBody>
      </p:sp>
    </p:spTree>
    <p:extLst>
      <p:ext uri="{BB962C8B-B14F-4D97-AF65-F5344CB8AC3E}">
        <p14:creationId xmlns:p14="http://schemas.microsoft.com/office/powerpoint/2010/main" val="996875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786837" y="0"/>
            <a:ext cx="3676851" cy="6858000"/>
          </a:xfrm>
          <a:prstGeom prst="rect">
            <a:avLst/>
          </a:prstGeom>
          <a:gradFill>
            <a:gsLst>
              <a:gs pos="0">
                <a:srgbClr val="0000E1"/>
              </a:gs>
              <a:gs pos="74000">
                <a:schemeClr val="bg1">
                  <a:lumMod val="85000"/>
                  <a:lumOff val="15000"/>
                  <a:alpha val="54000"/>
                </a:schemeClr>
              </a:gs>
              <a:gs pos="100000">
                <a:schemeClr val="bg1">
                  <a:lumMod val="75000"/>
                  <a:lumOff val="25000"/>
                  <a:alpha val="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sp>
        <p:nvSpPr>
          <p:cNvPr id="2" name="TextBox 1"/>
          <p:cNvSpPr txBox="1"/>
          <p:nvPr/>
        </p:nvSpPr>
        <p:spPr>
          <a:xfrm>
            <a:off x="8110263" y="795858"/>
            <a:ext cx="3029997" cy="3631763"/>
          </a:xfrm>
          <a:prstGeom prst="rect">
            <a:avLst/>
          </a:prstGeom>
          <a:noFill/>
        </p:spPr>
        <p:txBody>
          <a:bodyPr wrap="none" rtlCol="0">
            <a:spAutoFit/>
          </a:bodyPr>
          <a:lstStyle/>
          <a:p>
            <a:pPr>
              <a:spcAft>
                <a:spcPts val="600"/>
              </a:spcAft>
              <a:buClr>
                <a:schemeClr val="bg2"/>
              </a:buClr>
            </a:pPr>
            <a:r>
              <a:rPr lang="en-US" sz="2000" dirty="0" smtClean="0">
                <a:latin typeface="Effra Light" panose="020B0403020203020204" pitchFamily="34" charset="0"/>
                <a:cs typeface="Effra Light" panose="020B0403020203020204" pitchFamily="34" charset="0"/>
              </a:rPr>
              <a:t>Up to</a:t>
            </a:r>
          </a:p>
          <a:p>
            <a:pPr>
              <a:spcAft>
                <a:spcPts val="600"/>
              </a:spcAft>
              <a:buClr>
                <a:schemeClr val="bg2"/>
              </a:buClr>
            </a:pPr>
            <a:r>
              <a:rPr lang="en-US" sz="11500" b="1" dirty="0" smtClean="0">
                <a:solidFill>
                  <a:srgbClr val="0245FF"/>
                </a:solidFill>
                <a:latin typeface="Effra Light" panose="020B0403020203020204" pitchFamily="34" charset="0"/>
                <a:cs typeface="Effra Light" panose="020B0403020203020204" pitchFamily="34" charset="0"/>
              </a:rPr>
              <a:t>45%</a:t>
            </a:r>
          </a:p>
          <a:p>
            <a:pPr>
              <a:spcAft>
                <a:spcPts val="600"/>
              </a:spcAft>
              <a:buClr>
                <a:schemeClr val="bg2"/>
              </a:buClr>
            </a:pPr>
            <a:r>
              <a:rPr lang="en-US" sz="6000" dirty="0" smtClean="0">
                <a:latin typeface="Effra Light" panose="020B0403020203020204" pitchFamily="34" charset="0"/>
                <a:cs typeface="Effra Light" panose="020B0403020203020204" pitchFamily="34" charset="0"/>
              </a:rPr>
              <a:t>FASTER</a:t>
            </a:r>
          </a:p>
          <a:p>
            <a:pPr>
              <a:spcAft>
                <a:spcPts val="600"/>
              </a:spcAft>
              <a:buClr>
                <a:schemeClr val="bg2"/>
              </a:buClr>
            </a:pPr>
            <a:r>
              <a:rPr lang="en-US" sz="2000" dirty="0" smtClean="0">
                <a:latin typeface="Effra Light" panose="020B0403020203020204" pitchFamily="34" charset="0"/>
                <a:cs typeface="Effra Light" panose="020B0403020203020204" pitchFamily="34" charset="0"/>
              </a:rPr>
              <a:t>vs. NVIDIA </a:t>
            </a:r>
            <a:r>
              <a:rPr lang="en-US" sz="2000" dirty="0" err="1" smtClean="0">
                <a:latin typeface="Effra Light" panose="020B0403020203020204" pitchFamily="34" charset="0"/>
                <a:cs typeface="Effra Light" panose="020B0403020203020204" pitchFamily="34" charset="0"/>
              </a:rPr>
              <a:t>Quadro</a:t>
            </a:r>
            <a:r>
              <a:rPr lang="en-US" sz="2000" dirty="0" smtClean="0">
                <a:latin typeface="Effra Light" panose="020B0403020203020204" pitchFamily="34" charset="0"/>
                <a:cs typeface="Effra Light" panose="020B0403020203020204" pitchFamily="34" charset="0"/>
              </a:rPr>
              <a:t> M4000</a:t>
            </a:r>
            <a:endParaRPr lang="en-US" dirty="0" smtClean="0">
              <a:latin typeface="Effra Light" panose="020B0403020203020204" pitchFamily="34" charset="0"/>
              <a:cs typeface="Effra Light" panose="020B0403020203020204"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998" y="134753"/>
            <a:ext cx="7530805" cy="4706753"/>
          </a:xfrm>
          <a:prstGeom prst="rect">
            <a:avLst/>
          </a:prstGeom>
        </p:spPr>
      </p:pic>
      <p:sp>
        <p:nvSpPr>
          <p:cNvPr id="10" name="TextBox 9"/>
          <p:cNvSpPr txBox="1"/>
          <p:nvPr/>
        </p:nvSpPr>
        <p:spPr>
          <a:xfrm>
            <a:off x="778250" y="5165757"/>
            <a:ext cx="10362010" cy="954107"/>
          </a:xfrm>
          <a:prstGeom prst="rect">
            <a:avLst/>
          </a:prstGeom>
          <a:noFill/>
        </p:spPr>
        <p:txBody>
          <a:bodyPr wrap="square" rtlCol="0">
            <a:spAutoFit/>
          </a:bodyPr>
          <a:lstStyle/>
          <a:p>
            <a:pPr algn="ctr">
              <a:spcAft>
                <a:spcPts val="450"/>
              </a:spcAft>
              <a:buClr>
                <a:srgbClr val="EEECE1"/>
              </a:buClr>
            </a:pPr>
            <a:r>
              <a:rPr lang="en-US" sz="2800" b="1" dirty="0" smtClean="0"/>
              <a:t>The Radeon </a:t>
            </a:r>
            <a:r>
              <a:rPr lang="en-US" sz="2800" b="1" dirty="0"/>
              <a:t>Pro WX7100 delivers up to 45% more performance than NVidia </a:t>
            </a:r>
            <a:r>
              <a:rPr lang="en-US" sz="2800" b="1" dirty="0" err="1"/>
              <a:t>Quadro</a:t>
            </a:r>
            <a:r>
              <a:rPr lang="en-US" sz="2800" b="1" dirty="0"/>
              <a:t> M4000 in </a:t>
            </a:r>
            <a:r>
              <a:rPr lang="en-US" sz="2800" b="1" dirty="0" err="1"/>
              <a:t>SPECapc</a:t>
            </a:r>
            <a:r>
              <a:rPr lang="en-US" sz="2800" b="1" dirty="0"/>
              <a:t> </a:t>
            </a:r>
            <a:r>
              <a:rPr lang="en-US" sz="2800" b="1" dirty="0" err="1"/>
              <a:t>Solidworks</a:t>
            </a:r>
            <a:r>
              <a:rPr lang="en-US" sz="2800" b="1" dirty="0"/>
              <a:t> </a:t>
            </a:r>
            <a:r>
              <a:rPr lang="en-US" sz="2800" b="1" dirty="0" smtClean="0"/>
              <a:t>2015</a:t>
            </a:r>
            <a:r>
              <a:rPr lang="en-US" sz="2800" b="1" baseline="30000" dirty="0" smtClean="0"/>
              <a:t>1</a:t>
            </a:r>
            <a:endParaRPr lang="de-DE" sz="2800" b="1" baseline="30000" dirty="0">
              <a:latin typeface="Effra Light" panose="020B0403020203020204" pitchFamily="34" charset="0"/>
              <a:cs typeface="Effra Light" panose="020B0403020203020204" pitchFamily="34" charset="0"/>
            </a:endParaRPr>
          </a:p>
        </p:txBody>
      </p:sp>
    </p:spTree>
    <p:extLst>
      <p:ext uri="{BB962C8B-B14F-4D97-AF65-F5344CB8AC3E}">
        <p14:creationId xmlns:p14="http://schemas.microsoft.com/office/powerpoint/2010/main" val="4027523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453415"/>
            <a:ext cx="12188825" cy="5184728"/>
          </a:xfrm>
          <a:prstGeom prst="rect">
            <a:avLst/>
          </a:prstGeom>
          <a:solidFill>
            <a:schemeClr val="accent3">
              <a:alpha val="6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graphicFrame>
        <p:nvGraphicFramePr>
          <p:cNvPr id="5" name="Chart 4"/>
          <p:cNvGraphicFramePr/>
          <p:nvPr>
            <p:extLst>
              <p:ext uri="{D42A27DB-BD31-4B8C-83A1-F6EECF244321}">
                <p14:modId xmlns:p14="http://schemas.microsoft.com/office/powerpoint/2010/main" val="2068919108"/>
              </p:ext>
            </p:extLst>
          </p:nvPr>
        </p:nvGraphicFramePr>
        <p:xfrm>
          <a:off x="154005" y="1482291"/>
          <a:ext cx="8999620" cy="5184729"/>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5436283" y="3889989"/>
            <a:ext cx="1316258" cy="369332"/>
          </a:xfrm>
          <a:prstGeom prst="rect">
            <a:avLst/>
          </a:prstGeom>
          <a:noFill/>
        </p:spPr>
        <p:txBody>
          <a:bodyPr wrap="none" rtlCol="0">
            <a:spAutoFit/>
          </a:bodyPr>
          <a:lstStyle/>
          <a:p>
            <a:pPr>
              <a:spcAft>
                <a:spcPts val="600"/>
              </a:spcAft>
              <a:buClr>
                <a:schemeClr val="bg2"/>
              </a:buClr>
            </a:pPr>
            <a:r>
              <a:rPr lang="en-US" dirty="0" smtClean="0"/>
              <a:t>45% FASTER</a:t>
            </a:r>
            <a:endParaRPr lang="en-US" dirty="0" smtClean="0"/>
          </a:p>
        </p:txBody>
      </p:sp>
      <p:sp>
        <p:nvSpPr>
          <p:cNvPr id="7" name="TextBox 6"/>
          <p:cNvSpPr txBox="1"/>
          <p:nvPr/>
        </p:nvSpPr>
        <p:spPr>
          <a:xfrm>
            <a:off x="3592624" y="4603893"/>
            <a:ext cx="1316258" cy="369332"/>
          </a:xfrm>
          <a:prstGeom prst="rect">
            <a:avLst/>
          </a:prstGeom>
          <a:noFill/>
        </p:spPr>
        <p:txBody>
          <a:bodyPr wrap="none" rtlCol="0">
            <a:spAutoFit/>
          </a:bodyPr>
          <a:lstStyle/>
          <a:p>
            <a:pPr>
              <a:spcAft>
                <a:spcPts val="600"/>
              </a:spcAft>
              <a:buClr>
                <a:schemeClr val="bg2"/>
              </a:buClr>
            </a:pPr>
            <a:r>
              <a:rPr lang="en-US" dirty="0" smtClean="0"/>
              <a:t>14% FASTER</a:t>
            </a:r>
            <a:endParaRPr lang="en-US" dirty="0" smtClean="0"/>
          </a:p>
        </p:txBody>
      </p:sp>
      <p:sp>
        <p:nvSpPr>
          <p:cNvPr id="8" name="TextBox 7"/>
          <p:cNvSpPr txBox="1"/>
          <p:nvPr/>
        </p:nvSpPr>
        <p:spPr>
          <a:xfrm>
            <a:off x="4212253" y="5333279"/>
            <a:ext cx="1316258" cy="369332"/>
          </a:xfrm>
          <a:prstGeom prst="rect">
            <a:avLst/>
          </a:prstGeom>
          <a:noFill/>
        </p:spPr>
        <p:txBody>
          <a:bodyPr wrap="none" rtlCol="0">
            <a:spAutoFit/>
          </a:bodyPr>
          <a:lstStyle/>
          <a:p>
            <a:pPr>
              <a:spcAft>
                <a:spcPts val="600"/>
              </a:spcAft>
              <a:buClr>
                <a:schemeClr val="bg2"/>
              </a:buClr>
            </a:pPr>
            <a:r>
              <a:rPr lang="en-US" dirty="0" smtClean="0"/>
              <a:t>17% FASTER</a:t>
            </a:r>
            <a:endParaRPr lang="en-US" dirty="0" smtClean="0"/>
          </a:p>
        </p:txBody>
      </p:sp>
      <p:sp>
        <p:nvSpPr>
          <p:cNvPr id="10" name="Title 2"/>
          <p:cNvSpPr txBox="1">
            <a:spLocks/>
          </p:cNvSpPr>
          <p:nvPr/>
        </p:nvSpPr>
        <p:spPr>
          <a:xfrm>
            <a:off x="347572" y="282522"/>
            <a:ext cx="11473780" cy="474345"/>
          </a:xfrm>
          <a:prstGeom prst="rect">
            <a:avLst/>
          </a:prstGeom>
        </p:spPr>
        <p:txBody>
          <a:bodyPr/>
          <a:lstStyle>
            <a:lvl1pPr algn="l" defTabSz="914400" rtl="0" eaLnBrk="1" latinLnBrk="0" hangingPunct="1">
              <a:spcBef>
                <a:spcPct val="0"/>
              </a:spcBef>
              <a:buNone/>
              <a:defRPr sz="3200" b="0" i="0" strike="noStrike" kern="1200" cap="none" spc="-60" baseline="0">
                <a:solidFill>
                  <a:schemeClr val="tx1"/>
                </a:solidFill>
                <a:latin typeface="Effra Light" charset="0"/>
                <a:ea typeface="Effra Light" charset="0"/>
                <a:cs typeface="Effra Light" charset="0"/>
              </a:defRPr>
            </a:lvl1pPr>
          </a:lstStyle>
          <a:p>
            <a:r>
              <a:rPr lang="en-US" b="1" dirty="0" smtClean="0"/>
              <a:t>Radeon Pro WX 7100 vs. NVIDIA </a:t>
            </a:r>
            <a:r>
              <a:rPr lang="en-US" b="1" dirty="0" err="1" smtClean="0"/>
              <a:t>Quadro</a:t>
            </a:r>
            <a:r>
              <a:rPr lang="en-US" b="1" dirty="0" smtClean="0"/>
              <a:t> M4000</a:t>
            </a:r>
            <a:endParaRPr lang="en-US" b="1" dirty="0">
              <a:solidFill>
                <a:srgbClr val="0245FF"/>
              </a:solidFill>
            </a:endParaRPr>
          </a:p>
        </p:txBody>
      </p:sp>
      <p:sp>
        <p:nvSpPr>
          <p:cNvPr id="11" name="Rectangle 10"/>
          <p:cNvSpPr/>
          <p:nvPr/>
        </p:nvSpPr>
        <p:spPr>
          <a:xfrm>
            <a:off x="9533714" y="2951133"/>
            <a:ext cx="2287638" cy="1837426"/>
          </a:xfrm>
          <a:prstGeom prst="rect">
            <a:avLst/>
          </a:prstGeom>
        </p:spPr>
        <p:txBody>
          <a:bodyPr wrap="square">
            <a:spAutoFit/>
          </a:bodyPr>
          <a:lstStyle/>
          <a:p>
            <a:pPr fontAlgn="base">
              <a:lnSpc>
                <a:spcPct val="90000"/>
              </a:lnSpc>
              <a:spcAft>
                <a:spcPts val="800"/>
              </a:spcAft>
            </a:pPr>
            <a:r>
              <a:rPr lang="en-US" b="1" dirty="0">
                <a:latin typeface="Calibri" panose="020F0502020204030204" pitchFamily="34" charset="0"/>
                <a:ea typeface="Times New Roman" panose="02020603050405020304" pitchFamily="18" charset="0"/>
                <a:cs typeface="Times New Roman" panose="02020603050405020304" pitchFamily="18" charset="0"/>
              </a:rPr>
              <a:t>CPU: </a:t>
            </a:r>
            <a:r>
              <a:rPr lang="en-US" dirty="0">
                <a:latin typeface="Calibri" panose="020F0502020204030204" pitchFamily="34" charset="0"/>
                <a:ea typeface="Times New Roman" panose="02020603050405020304" pitchFamily="18" charset="0"/>
                <a:cs typeface="Times New Roman" panose="02020603050405020304" pitchFamily="18" charset="0"/>
              </a:rPr>
              <a:t>Intel E5-1650 v3 3.50GHz</a:t>
            </a:r>
            <a:r>
              <a:rPr lang="en-US" b="1" dirty="0">
                <a:latin typeface="Calibri" panose="020F0502020204030204" pitchFamily="34" charset="0"/>
                <a:ea typeface="Times New Roman" panose="02020603050405020304" pitchFamily="18" charset="0"/>
                <a:cs typeface="Times New Roman" panose="02020603050405020304" pitchFamily="18" charset="0"/>
              </a:rPr>
              <a:t>, Memory: </a:t>
            </a:r>
            <a:r>
              <a:rPr lang="en-US" dirty="0">
                <a:latin typeface="Calibri" panose="020F0502020204030204" pitchFamily="34" charset="0"/>
                <a:ea typeface="Times New Roman" panose="02020603050405020304" pitchFamily="18" charset="0"/>
                <a:cs typeface="Times New Roman" panose="02020603050405020304" pitchFamily="18" charset="0"/>
              </a:rPr>
              <a:t>16GB RAM</a:t>
            </a:r>
            <a:r>
              <a:rPr lang="en-US" b="1" dirty="0">
                <a:latin typeface="Calibri" panose="020F0502020204030204" pitchFamily="34" charset="0"/>
                <a:ea typeface="Times New Roman" panose="02020603050405020304" pitchFamily="18" charset="0"/>
                <a:cs typeface="Times New Roman" panose="02020603050405020304" pitchFamily="18" charset="0"/>
              </a:rPr>
              <a:t>, OS: </a:t>
            </a:r>
            <a:r>
              <a:rPr lang="en-US" dirty="0">
                <a:latin typeface="Calibri" panose="020F0502020204030204" pitchFamily="34" charset="0"/>
                <a:ea typeface="Times New Roman" panose="02020603050405020304" pitchFamily="18" charset="0"/>
                <a:cs typeface="Times New Roman" panose="02020603050405020304" pitchFamily="18" charset="0"/>
              </a:rPr>
              <a:t>Win7 64-bit SP1</a:t>
            </a:r>
            <a:r>
              <a:rPr lang="en-US" b="1" dirty="0">
                <a:latin typeface="Calibri" panose="020F0502020204030204" pitchFamily="34" charset="0"/>
                <a:ea typeface="Times New Roman" panose="02020603050405020304" pitchFamily="18" charset="0"/>
                <a:cs typeface="Times New Roman" panose="02020603050405020304" pitchFamily="18" charset="0"/>
              </a:rPr>
              <a:t>, AMD Driver: </a:t>
            </a:r>
            <a:r>
              <a:rPr lang="en-US" dirty="0">
                <a:latin typeface="Calibri" panose="020F0502020204030204" pitchFamily="34" charset="0"/>
                <a:ea typeface="Times New Roman" panose="02020603050405020304" pitchFamily="18" charset="0"/>
                <a:cs typeface="Times New Roman" panose="02020603050405020304" pitchFamily="18" charset="0"/>
              </a:rPr>
              <a:t>15.301.2601.1002 RC3 </a:t>
            </a:r>
            <a:r>
              <a:rPr lang="en-US" b="1" dirty="0" err="1">
                <a:latin typeface="Calibri" panose="020F0502020204030204" pitchFamily="34" charset="0"/>
                <a:ea typeface="Times New Roman" panose="02020603050405020304" pitchFamily="18" charset="0"/>
                <a:cs typeface="Times New Roman" panose="02020603050405020304" pitchFamily="18" charset="0"/>
              </a:rPr>
              <a:t>Nvidia</a:t>
            </a:r>
            <a:r>
              <a:rPr lang="en-US" b="1" dirty="0">
                <a:latin typeface="Calibri" panose="020F0502020204030204" pitchFamily="34" charset="0"/>
                <a:ea typeface="Times New Roman" panose="02020603050405020304" pitchFamily="18" charset="0"/>
                <a:cs typeface="Times New Roman" panose="02020603050405020304" pitchFamily="18" charset="0"/>
              </a:rPr>
              <a:t> Driver: </a:t>
            </a:r>
            <a:r>
              <a:rPr lang="en-US" dirty="0">
                <a:latin typeface="Calibri" panose="020F0502020204030204" pitchFamily="34" charset="0"/>
                <a:ea typeface="Times New Roman" panose="02020603050405020304" pitchFamily="18" charset="0"/>
                <a:cs typeface="Times New Roman" panose="02020603050405020304" pitchFamily="18" charset="0"/>
              </a:rPr>
              <a:t>368.39</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p:cNvSpPr txBox="1"/>
          <p:nvPr/>
        </p:nvSpPr>
        <p:spPr>
          <a:xfrm>
            <a:off x="9163250" y="6092547"/>
            <a:ext cx="2859207" cy="461665"/>
          </a:xfrm>
          <a:prstGeom prst="rect">
            <a:avLst/>
          </a:prstGeom>
          <a:noFill/>
        </p:spPr>
        <p:txBody>
          <a:bodyPr wrap="square" rtlCol="0">
            <a:spAutoFit/>
          </a:bodyPr>
          <a:lstStyle/>
          <a:p>
            <a:pPr>
              <a:spcAft>
                <a:spcPts val="600"/>
              </a:spcAft>
              <a:buClr>
                <a:schemeClr val="bg2"/>
              </a:buClr>
            </a:pPr>
            <a:r>
              <a:rPr lang="en-US" sz="1200" i="1" dirty="0" smtClean="0"/>
              <a:t>Detailed performance </a:t>
            </a:r>
            <a:r>
              <a:rPr lang="en-US" sz="1200" i="1" dirty="0" smtClean="0"/>
              <a:t>data can be found in the appendix section</a:t>
            </a:r>
            <a:endParaRPr lang="en-US" sz="1200" i="1" dirty="0" smtClean="0"/>
          </a:p>
        </p:txBody>
      </p:sp>
      <p:sp>
        <p:nvSpPr>
          <p:cNvPr id="13" name="TextBox 12"/>
          <p:cNvSpPr txBox="1"/>
          <p:nvPr/>
        </p:nvSpPr>
        <p:spPr>
          <a:xfrm>
            <a:off x="6936220" y="3156865"/>
            <a:ext cx="1316258" cy="369332"/>
          </a:xfrm>
          <a:prstGeom prst="rect">
            <a:avLst/>
          </a:prstGeom>
          <a:noFill/>
        </p:spPr>
        <p:txBody>
          <a:bodyPr wrap="none" rtlCol="0">
            <a:spAutoFit/>
          </a:bodyPr>
          <a:lstStyle/>
          <a:p>
            <a:pPr>
              <a:spcAft>
                <a:spcPts val="600"/>
              </a:spcAft>
              <a:buClr>
                <a:schemeClr val="bg2"/>
              </a:buClr>
            </a:pPr>
            <a:r>
              <a:rPr lang="en-US" dirty="0" smtClean="0"/>
              <a:t>68% FASTER</a:t>
            </a:r>
            <a:endParaRPr lang="en-US" dirty="0" smtClean="0"/>
          </a:p>
        </p:txBody>
      </p:sp>
      <p:sp>
        <p:nvSpPr>
          <p:cNvPr id="14" name="TextBox 13"/>
          <p:cNvSpPr txBox="1"/>
          <p:nvPr/>
        </p:nvSpPr>
        <p:spPr>
          <a:xfrm>
            <a:off x="5436283" y="2446699"/>
            <a:ext cx="1316258" cy="369332"/>
          </a:xfrm>
          <a:prstGeom prst="rect">
            <a:avLst/>
          </a:prstGeom>
          <a:noFill/>
        </p:spPr>
        <p:txBody>
          <a:bodyPr wrap="none" rtlCol="0">
            <a:spAutoFit/>
          </a:bodyPr>
          <a:lstStyle/>
          <a:p>
            <a:pPr>
              <a:spcAft>
                <a:spcPts val="600"/>
              </a:spcAft>
              <a:buClr>
                <a:schemeClr val="bg2"/>
              </a:buClr>
            </a:pPr>
            <a:r>
              <a:rPr lang="en-US" dirty="0" smtClean="0"/>
              <a:t>43% FASTER</a:t>
            </a:r>
            <a:endParaRPr lang="en-US" dirty="0" smtClean="0"/>
          </a:p>
        </p:txBody>
      </p:sp>
      <p:sp>
        <p:nvSpPr>
          <p:cNvPr id="15" name="TextBox 14"/>
          <p:cNvSpPr txBox="1"/>
          <p:nvPr/>
        </p:nvSpPr>
        <p:spPr>
          <a:xfrm>
            <a:off x="4250753" y="1712674"/>
            <a:ext cx="1316258" cy="369332"/>
          </a:xfrm>
          <a:prstGeom prst="rect">
            <a:avLst/>
          </a:prstGeom>
          <a:noFill/>
        </p:spPr>
        <p:txBody>
          <a:bodyPr wrap="none" rtlCol="0">
            <a:spAutoFit/>
          </a:bodyPr>
          <a:lstStyle/>
          <a:p>
            <a:pPr>
              <a:spcAft>
                <a:spcPts val="600"/>
              </a:spcAft>
              <a:buClr>
                <a:schemeClr val="bg2"/>
              </a:buClr>
            </a:pPr>
            <a:r>
              <a:rPr lang="en-US" dirty="0" smtClean="0"/>
              <a:t>22% FASTER</a:t>
            </a:r>
            <a:endParaRPr lang="en-US" dirty="0" smtClean="0"/>
          </a:p>
        </p:txBody>
      </p:sp>
    </p:spTree>
    <p:extLst>
      <p:ext uri="{BB962C8B-B14F-4D97-AF65-F5344CB8AC3E}">
        <p14:creationId xmlns:p14="http://schemas.microsoft.com/office/powerpoint/2010/main" val="10428012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rotWithShape="1">
          <a:blip r:embed="rId3" cstate="print">
            <a:extLst>
              <a:ext uri="{28A0092B-C50C-407E-A947-70E740481C1C}">
                <a14:useLocalDpi xmlns:a14="http://schemas.microsoft.com/office/drawing/2010/main" val="0"/>
              </a:ext>
            </a:extLst>
          </a:blip>
          <a:srcRect l="3875" t="-10762" r="9036" b="49553"/>
          <a:stretch/>
        </p:blipFill>
        <p:spPr>
          <a:xfrm rot="10800000">
            <a:off x="1495200" y="0"/>
            <a:ext cx="9198422" cy="6464968"/>
          </a:xfrm>
          <a:prstGeom prst="rect">
            <a:avLst/>
          </a:prstGeom>
        </p:spPr>
      </p:pic>
      <p:sp>
        <p:nvSpPr>
          <p:cNvPr id="10" name="TextBox 9"/>
          <p:cNvSpPr txBox="1"/>
          <p:nvPr/>
        </p:nvSpPr>
        <p:spPr>
          <a:xfrm>
            <a:off x="2251966" y="3980985"/>
            <a:ext cx="7684893" cy="523220"/>
          </a:xfrm>
          <a:prstGeom prst="rect">
            <a:avLst/>
          </a:prstGeom>
          <a:noFill/>
        </p:spPr>
        <p:txBody>
          <a:bodyPr wrap="square" rtlCol="0">
            <a:spAutoFit/>
          </a:bodyPr>
          <a:lstStyle/>
          <a:p>
            <a:pPr algn="ctr">
              <a:spcAft>
                <a:spcPts val="450"/>
              </a:spcAft>
              <a:buClr>
                <a:srgbClr val="EEECE1"/>
              </a:buClr>
            </a:pPr>
            <a:r>
              <a:rPr lang="de-DE" sz="2800" b="1" dirty="0" err="1">
                <a:latin typeface="Effra Light" panose="020B0403020203020204" pitchFamily="34" charset="0"/>
                <a:cs typeface="Effra Light" panose="020B0403020203020204" pitchFamily="34" charset="0"/>
              </a:rPr>
              <a:t>Ready</a:t>
            </a:r>
            <a:r>
              <a:rPr lang="de-DE" sz="2800" b="1" dirty="0">
                <a:latin typeface="Effra Light" panose="020B0403020203020204" pitchFamily="34" charset="0"/>
                <a:cs typeface="Effra Light" panose="020B0403020203020204" pitchFamily="34" charset="0"/>
              </a:rPr>
              <a:t> </a:t>
            </a:r>
            <a:r>
              <a:rPr lang="de-DE" sz="2800" b="1" dirty="0" err="1">
                <a:latin typeface="Effra Light" panose="020B0403020203020204" pitchFamily="34" charset="0"/>
                <a:cs typeface="Effra Light" panose="020B0403020203020204" pitchFamily="34" charset="0"/>
              </a:rPr>
              <a:t>for</a:t>
            </a:r>
            <a:r>
              <a:rPr lang="de-DE" sz="2800" b="1" dirty="0">
                <a:latin typeface="Effra Light" panose="020B0403020203020204" pitchFamily="34" charset="0"/>
                <a:cs typeface="Effra Light" panose="020B0403020203020204" pitchFamily="34" charset="0"/>
              </a:rPr>
              <a:t> </a:t>
            </a:r>
            <a:r>
              <a:rPr lang="de-DE" sz="2800" b="1" dirty="0" err="1">
                <a:latin typeface="Effra Light" panose="020B0403020203020204" pitchFamily="34" charset="0"/>
                <a:cs typeface="Effra Light" panose="020B0403020203020204" pitchFamily="34" charset="0"/>
              </a:rPr>
              <a:t>the</a:t>
            </a:r>
            <a:r>
              <a:rPr lang="de-DE" sz="2800" b="1" dirty="0">
                <a:latin typeface="Effra Light" panose="020B0403020203020204" pitchFamily="34" charset="0"/>
                <a:cs typeface="Effra Light" panose="020B0403020203020204" pitchFamily="34" charset="0"/>
              </a:rPr>
              <a:t> Game Engine Revolution in CAD</a:t>
            </a:r>
          </a:p>
        </p:txBody>
      </p:sp>
      <p:pic>
        <p:nvPicPr>
          <p:cNvPr id="33" name="Picture 32"/>
          <p:cNvPicPr>
            <a:picLocks noChangeAspect="1"/>
          </p:cNvPicPr>
          <p:nvPr/>
        </p:nvPicPr>
        <p:blipFill rotWithShape="1">
          <a:blip r:embed="rId4" cstate="print">
            <a:extLst>
              <a:ext uri="{28A0092B-C50C-407E-A947-70E740481C1C}">
                <a14:useLocalDpi xmlns:a14="http://schemas.microsoft.com/office/drawing/2010/main" val="0"/>
              </a:ext>
            </a:extLst>
          </a:blip>
          <a:srcRect l="50611" t="-9083" b="2"/>
          <a:stretch/>
        </p:blipFill>
        <p:spPr>
          <a:xfrm>
            <a:off x="4462302" y="3508463"/>
            <a:ext cx="3449527" cy="389068"/>
          </a:xfrm>
          <a:prstGeom prst="rect">
            <a:avLst/>
          </a:prstGeom>
        </p:spPr>
      </p:pic>
      <p:grpSp>
        <p:nvGrpSpPr>
          <p:cNvPr id="41" name="Group 40"/>
          <p:cNvGrpSpPr/>
          <p:nvPr/>
        </p:nvGrpSpPr>
        <p:grpSpPr>
          <a:xfrm>
            <a:off x="766046" y="4942213"/>
            <a:ext cx="10656732" cy="1141088"/>
            <a:chOff x="766046" y="4942213"/>
            <a:chExt cx="10656732" cy="1141088"/>
          </a:xfrm>
        </p:grpSpPr>
        <p:grpSp>
          <p:nvGrpSpPr>
            <p:cNvPr id="42" name="Group 41"/>
            <p:cNvGrpSpPr/>
            <p:nvPr/>
          </p:nvGrpSpPr>
          <p:grpSpPr>
            <a:xfrm>
              <a:off x="766046" y="4942213"/>
              <a:ext cx="10656732" cy="1141088"/>
              <a:chOff x="1200331" y="3292939"/>
              <a:chExt cx="9788159" cy="2080699"/>
            </a:xfrm>
          </p:grpSpPr>
          <p:sp>
            <p:nvSpPr>
              <p:cNvPr id="64" name="Rectangle 63"/>
              <p:cNvSpPr/>
              <p:nvPr/>
            </p:nvSpPr>
            <p:spPr>
              <a:xfrm>
                <a:off x="1267697" y="3292939"/>
                <a:ext cx="9653425" cy="2080699"/>
              </a:xfrm>
              <a:prstGeom prst="rect">
                <a:avLst/>
              </a:prstGeom>
              <a:gradFill flip="none" rotWithShape="1">
                <a:gsLst>
                  <a:gs pos="30000">
                    <a:schemeClr val="bg1">
                      <a:alpha val="80000"/>
                    </a:schemeClr>
                  </a:gs>
                  <a:gs pos="0">
                    <a:schemeClr val="bg1">
                      <a:alpha val="0"/>
                    </a:schemeClr>
                  </a:gs>
                  <a:gs pos="67000">
                    <a:schemeClr val="bg1">
                      <a:alpha val="8000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65" name="Straight Connector 64"/>
              <p:cNvCxnSpPr/>
              <p:nvPr/>
            </p:nvCxnSpPr>
            <p:spPr>
              <a:xfrm>
                <a:off x="1200331" y="3292939"/>
                <a:ext cx="9788159" cy="0"/>
              </a:xfrm>
              <a:prstGeom prst="line">
                <a:avLst/>
              </a:prstGeom>
              <a:ln w="19050">
                <a:gradFill>
                  <a:gsLst>
                    <a:gs pos="0">
                      <a:srgbClr val="033ADA">
                        <a:alpha val="0"/>
                      </a:srgbClr>
                    </a:gs>
                    <a:gs pos="25000">
                      <a:srgbClr val="033ADA"/>
                    </a:gs>
                    <a:gs pos="75000">
                      <a:srgbClr val="033ADA"/>
                    </a:gs>
                    <a:gs pos="100000">
                      <a:srgbClr val="033ADA">
                        <a:alpha val="0"/>
                      </a:srgbClr>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1200331" y="5373637"/>
                <a:ext cx="9788159" cy="0"/>
              </a:xfrm>
              <a:prstGeom prst="line">
                <a:avLst/>
              </a:prstGeom>
              <a:ln w="19050">
                <a:gradFill>
                  <a:gsLst>
                    <a:gs pos="0">
                      <a:srgbClr val="033ADA">
                        <a:alpha val="0"/>
                      </a:srgbClr>
                    </a:gs>
                    <a:gs pos="25000">
                      <a:srgbClr val="033ADA"/>
                    </a:gs>
                    <a:gs pos="75000">
                      <a:srgbClr val="033ADA"/>
                    </a:gs>
                    <a:gs pos="100000">
                      <a:srgbClr val="033ADA">
                        <a:alpha val="0"/>
                      </a:srgbClr>
                    </a:gs>
                  </a:gsLst>
                  <a:lin ang="10800000" scaled="0"/>
                </a:gradFill>
              </a:ln>
            </p:spPr>
            <p:style>
              <a:lnRef idx="1">
                <a:schemeClr val="accent1"/>
              </a:lnRef>
              <a:fillRef idx="0">
                <a:schemeClr val="accent1"/>
              </a:fillRef>
              <a:effectRef idx="0">
                <a:schemeClr val="accent1"/>
              </a:effectRef>
              <a:fontRef idx="minor">
                <a:schemeClr val="tx1"/>
              </a:fontRef>
            </p:style>
          </p:cxnSp>
        </p:grpSp>
        <p:grpSp>
          <p:nvGrpSpPr>
            <p:cNvPr id="43" name="Group 42"/>
            <p:cNvGrpSpPr/>
            <p:nvPr/>
          </p:nvGrpSpPr>
          <p:grpSpPr>
            <a:xfrm>
              <a:off x="3014054" y="4990250"/>
              <a:ext cx="1422044" cy="979052"/>
              <a:chOff x="2851906" y="4911387"/>
              <a:chExt cx="1422044" cy="979052"/>
            </a:xfrm>
          </p:grpSpPr>
          <p:sp>
            <p:nvSpPr>
              <p:cNvPr id="62" name="Rectangle 61"/>
              <p:cNvSpPr/>
              <p:nvPr/>
            </p:nvSpPr>
            <p:spPr bwMode="auto">
              <a:xfrm>
                <a:off x="2851906" y="4911387"/>
                <a:ext cx="1375172" cy="707886"/>
              </a:xfrm>
              <a:prstGeom prst="rect">
                <a:avLst/>
              </a:prstGeom>
            </p:spPr>
            <p:txBody>
              <a:bodyPr>
                <a:spAutoFit/>
              </a:bodyPr>
              <a:lstStyle/>
              <a:p>
                <a:pPr>
                  <a:spcAft>
                    <a:spcPts val="450"/>
                  </a:spcAft>
                  <a:buClr>
                    <a:srgbClr val="FFFFFF"/>
                  </a:buClr>
                  <a:defRPr/>
                </a:pPr>
                <a:r>
                  <a:rPr lang="de-DE" sz="4000" spc="-300" dirty="0">
                    <a:solidFill>
                      <a:srgbClr val="0245FF"/>
                    </a:solidFill>
                    <a:latin typeface="Effra Medium" charset="0"/>
                    <a:ea typeface="Effra Medium" charset="0"/>
                    <a:cs typeface="Effra Medium" charset="0"/>
                  </a:rPr>
                  <a:t>3.9</a:t>
                </a:r>
                <a:endParaRPr lang="en-US" sz="4000" spc="-300" dirty="0">
                  <a:solidFill>
                    <a:srgbClr val="0245FF"/>
                  </a:solidFill>
                  <a:latin typeface="Effra Medium" charset="0"/>
                  <a:ea typeface="Effra Medium" charset="0"/>
                  <a:cs typeface="Effra Medium" charset="0"/>
                </a:endParaRPr>
              </a:p>
            </p:txBody>
          </p:sp>
          <p:sp>
            <p:nvSpPr>
              <p:cNvPr id="63" name="Rectangle 62"/>
              <p:cNvSpPr/>
              <p:nvPr/>
            </p:nvSpPr>
            <p:spPr bwMode="auto">
              <a:xfrm>
                <a:off x="2889154" y="5428774"/>
                <a:ext cx="1384796" cy="461665"/>
              </a:xfrm>
              <a:prstGeom prst="rect">
                <a:avLst/>
              </a:prstGeom>
            </p:spPr>
            <p:txBody>
              <a:bodyPr wrap="square">
                <a:spAutoFit/>
              </a:bodyPr>
              <a:lstStyle/>
              <a:p>
                <a:pPr>
                  <a:spcAft>
                    <a:spcPts val="450"/>
                  </a:spcAft>
                  <a:buClr>
                    <a:srgbClr val="FFFFFF"/>
                  </a:buClr>
                  <a:defRPr/>
                </a:pPr>
                <a:r>
                  <a:rPr lang="en-US" sz="1200" dirty="0">
                    <a:solidFill>
                      <a:prstClr val="white"/>
                    </a:solidFill>
                    <a:latin typeface="Effra" charset="0"/>
                    <a:ea typeface="Effra" charset="0"/>
                    <a:cs typeface="Effra" charset="0"/>
                  </a:rPr>
                  <a:t>TFLOPS Peak</a:t>
                </a:r>
                <a:br>
                  <a:rPr lang="en-US" sz="1200" dirty="0">
                    <a:solidFill>
                      <a:prstClr val="white"/>
                    </a:solidFill>
                    <a:latin typeface="Effra" charset="0"/>
                    <a:ea typeface="Effra" charset="0"/>
                    <a:cs typeface="Effra" charset="0"/>
                  </a:rPr>
                </a:br>
                <a:r>
                  <a:rPr lang="de-DE" sz="1200" dirty="0">
                    <a:solidFill>
                      <a:prstClr val="white"/>
                    </a:solidFill>
                    <a:latin typeface="Effra" charset="0"/>
                    <a:ea typeface="Effra" charset="0"/>
                    <a:cs typeface="Effra" charset="0"/>
                  </a:rPr>
                  <a:t>Single Precision</a:t>
                </a:r>
                <a:endParaRPr lang="en-US" sz="1200" dirty="0">
                  <a:solidFill>
                    <a:prstClr val="white"/>
                  </a:solidFill>
                  <a:latin typeface="Effra" charset="0"/>
                  <a:ea typeface="Effra" charset="0"/>
                  <a:cs typeface="Effra" charset="0"/>
                </a:endParaRPr>
              </a:p>
            </p:txBody>
          </p:sp>
        </p:grpSp>
        <p:grpSp>
          <p:nvGrpSpPr>
            <p:cNvPr id="44" name="Group 43"/>
            <p:cNvGrpSpPr/>
            <p:nvPr/>
          </p:nvGrpSpPr>
          <p:grpSpPr>
            <a:xfrm>
              <a:off x="4898689" y="4990250"/>
              <a:ext cx="2028825" cy="990528"/>
              <a:chOff x="4736541" y="4899911"/>
              <a:chExt cx="2028825" cy="990528"/>
            </a:xfrm>
          </p:grpSpPr>
          <p:sp>
            <p:nvSpPr>
              <p:cNvPr id="59" name="Rectangle 58"/>
              <p:cNvSpPr/>
              <p:nvPr/>
            </p:nvSpPr>
            <p:spPr bwMode="auto">
              <a:xfrm>
                <a:off x="5162988" y="4899911"/>
                <a:ext cx="1326356" cy="707886"/>
              </a:xfrm>
              <a:prstGeom prst="rect">
                <a:avLst/>
              </a:prstGeom>
            </p:spPr>
            <p:txBody>
              <a:bodyPr>
                <a:spAutoFit/>
              </a:bodyPr>
              <a:lstStyle/>
              <a:p>
                <a:pPr>
                  <a:spcAft>
                    <a:spcPts val="450"/>
                  </a:spcAft>
                  <a:buClr>
                    <a:srgbClr val="FFFFFF"/>
                  </a:buClr>
                  <a:defRPr/>
                </a:pPr>
                <a:r>
                  <a:rPr lang="de-DE" sz="4000" spc="-150" dirty="0">
                    <a:solidFill>
                      <a:srgbClr val="0245FF"/>
                    </a:solidFill>
                    <a:latin typeface="Effra Medium" charset="0"/>
                    <a:ea typeface="Effra Medium" charset="0"/>
                    <a:cs typeface="Effra Medium" charset="0"/>
                  </a:rPr>
                  <a:t>4K</a:t>
                </a:r>
                <a:endParaRPr lang="en-US" sz="4000" spc="-150" dirty="0">
                  <a:solidFill>
                    <a:srgbClr val="0245FF"/>
                  </a:solidFill>
                  <a:latin typeface="Effra Medium" charset="0"/>
                  <a:ea typeface="Effra Medium" charset="0"/>
                  <a:cs typeface="Effra Medium" charset="0"/>
                </a:endParaRPr>
              </a:p>
            </p:txBody>
          </p:sp>
          <p:sp>
            <p:nvSpPr>
              <p:cNvPr id="60" name="Rectangle 59"/>
              <p:cNvSpPr/>
              <p:nvPr/>
            </p:nvSpPr>
            <p:spPr bwMode="auto">
              <a:xfrm>
                <a:off x="5154445" y="5428774"/>
                <a:ext cx="1607953" cy="461665"/>
              </a:xfrm>
              <a:prstGeom prst="rect">
                <a:avLst/>
              </a:prstGeom>
            </p:spPr>
            <p:txBody>
              <a:bodyPr wrap="square">
                <a:spAutoFit/>
              </a:bodyPr>
              <a:lstStyle/>
              <a:p>
                <a:pPr>
                  <a:spcAft>
                    <a:spcPts val="450"/>
                  </a:spcAft>
                  <a:buClr>
                    <a:srgbClr val="FFFFFF"/>
                  </a:buClr>
                  <a:defRPr/>
                </a:pPr>
                <a:r>
                  <a:rPr lang="en-US" sz="1200" dirty="0">
                    <a:solidFill>
                      <a:prstClr val="white"/>
                    </a:solidFill>
                    <a:latin typeface="Effra" charset="0"/>
                    <a:ea typeface="Effra" charset="0"/>
                    <a:cs typeface="Effra" charset="0"/>
                  </a:rPr>
                  <a:t>Displays with DisplayPort 1.4 HDR</a:t>
                </a:r>
              </a:p>
            </p:txBody>
          </p:sp>
          <p:sp>
            <p:nvSpPr>
              <p:cNvPr id="61" name="Rectangle 60"/>
              <p:cNvSpPr/>
              <p:nvPr/>
            </p:nvSpPr>
            <p:spPr bwMode="auto">
              <a:xfrm>
                <a:off x="4736541" y="4995371"/>
                <a:ext cx="2028825" cy="246221"/>
              </a:xfrm>
              <a:prstGeom prst="rect">
                <a:avLst/>
              </a:prstGeom>
            </p:spPr>
            <p:txBody>
              <a:bodyPr>
                <a:spAutoFit/>
              </a:bodyPr>
              <a:lstStyle/>
              <a:p>
                <a:pPr>
                  <a:spcAft>
                    <a:spcPts val="450"/>
                  </a:spcAft>
                  <a:buClr>
                    <a:srgbClr val="FFFFFF"/>
                  </a:buClr>
                  <a:defRPr/>
                </a:pPr>
                <a:r>
                  <a:rPr lang="en-US" sz="1000" i="1" dirty="0">
                    <a:solidFill>
                      <a:prstClr val="white"/>
                    </a:solidFill>
                    <a:latin typeface="Effra" charset="0"/>
                    <a:ea typeface="Effra" charset="0"/>
                    <a:cs typeface="Effra" charset="0"/>
                  </a:rPr>
                  <a:t>Up to 4</a:t>
                </a:r>
              </a:p>
            </p:txBody>
          </p:sp>
        </p:grpSp>
        <p:grpSp>
          <p:nvGrpSpPr>
            <p:cNvPr id="45" name="Group 44"/>
            <p:cNvGrpSpPr/>
            <p:nvPr/>
          </p:nvGrpSpPr>
          <p:grpSpPr>
            <a:xfrm>
              <a:off x="7250573" y="4990250"/>
              <a:ext cx="1264842" cy="815062"/>
              <a:chOff x="7088425" y="4890711"/>
              <a:chExt cx="1264842" cy="815062"/>
            </a:xfrm>
          </p:grpSpPr>
          <p:sp>
            <p:nvSpPr>
              <p:cNvPr id="57" name="Rectangle 56"/>
              <p:cNvSpPr/>
              <p:nvPr/>
            </p:nvSpPr>
            <p:spPr bwMode="auto">
              <a:xfrm>
                <a:off x="7088425" y="4890711"/>
                <a:ext cx="1262727" cy="707886"/>
              </a:xfrm>
              <a:prstGeom prst="rect">
                <a:avLst/>
              </a:prstGeom>
            </p:spPr>
            <p:txBody>
              <a:bodyPr wrap="square">
                <a:spAutoFit/>
              </a:bodyPr>
              <a:lstStyle/>
              <a:p>
                <a:pPr>
                  <a:spcAft>
                    <a:spcPts val="450"/>
                  </a:spcAft>
                  <a:buClr>
                    <a:srgbClr val="FFFFFF"/>
                  </a:buClr>
                  <a:defRPr/>
                </a:pPr>
                <a:r>
                  <a:rPr lang="de-DE" sz="4000" spc="-150" dirty="0">
                    <a:solidFill>
                      <a:srgbClr val="0245FF"/>
                    </a:solidFill>
                    <a:latin typeface="Effra Medium" charset="0"/>
                    <a:ea typeface="Effra Medium" charset="0"/>
                    <a:cs typeface="Effra Medium" charset="0"/>
                  </a:rPr>
                  <a:t>8GB</a:t>
                </a:r>
                <a:endParaRPr lang="en-US" sz="4000" spc="-150" dirty="0">
                  <a:solidFill>
                    <a:srgbClr val="0245FF"/>
                  </a:solidFill>
                  <a:latin typeface="Effra Medium" charset="0"/>
                  <a:ea typeface="Effra Medium" charset="0"/>
                  <a:cs typeface="Effra Medium" charset="0"/>
                </a:endParaRPr>
              </a:p>
            </p:txBody>
          </p:sp>
          <p:sp>
            <p:nvSpPr>
              <p:cNvPr id="58" name="Rectangle 57"/>
              <p:cNvSpPr/>
              <p:nvPr/>
            </p:nvSpPr>
            <p:spPr bwMode="auto">
              <a:xfrm>
                <a:off x="7146096" y="5428774"/>
                <a:ext cx="1207171" cy="276999"/>
              </a:xfrm>
              <a:prstGeom prst="rect">
                <a:avLst/>
              </a:prstGeom>
            </p:spPr>
            <p:txBody>
              <a:bodyPr wrap="square">
                <a:spAutoFit/>
              </a:bodyPr>
              <a:lstStyle/>
              <a:p>
                <a:pPr>
                  <a:spcAft>
                    <a:spcPts val="450"/>
                  </a:spcAft>
                  <a:buClr>
                    <a:srgbClr val="FFFFFF"/>
                  </a:buClr>
                  <a:defRPr/>
                </a:pPr>
                <a:r>
                  <a:rPr lang="en-US" sz="1200" dirty="0">
                    <a:solidFill>
                      <a:prstClr val="white"/>
                    </a:solidFill>
                    <a:latin typeface="Effra" charset="0"/>
                    <a:ea typeface="Effra" charset="0"/>
                    <a:cs typeface="Effra" charset="0"/>
                  </a:rPr>
                  <a:t>GPU Memory</a:t>
                </a:r>
              </a:p>
            </p:txBody>
          </p:sp>
        </p:grpSp>
        <p:grpSp>
          <p:nvGrpSpPr>
            <p:cNvPr id="46" name="Group 45"/>
            <p:cNvGrpSpPr/>
            <p:nvPr/>
          </p:nvGrpSpPr>
          <p:grpSpPr>
            <a:xfrm>
              <a:off x="9304862" y="4990250"/>
              <a:ext cx="1807897" cy="775289"/>
              <a:chOff x="9501911" y="4939628"/>
              <a:chExt cx="1807897" cy="775289"/>
            </a:xfrm>
          </p:grpSpPr>
          <p:sp>
            <p:nvSpPr>
              <p:cNvPr id="55" name="Rectangle 54"/>
              <p:cNvSpPr/>
              <p:nvPr/>
            </p:nvSpPr>
            <p:spPr bwMode="auto">
              <a:xfrm>
                <a:off x="9501911" y="4939628"/>
                <a:ext cx="1303938" cy="707886"/>
              </a:xfrm>
              <a:prstGeom prst="rect">
                <a:avLst/>
              </a:prstGeom>
            </p:spPr>
            <p:txBody>
              <a:bodyPr wrap="square">
                <a:spAutoFit/>
              </a:bodyPr>
              <a:lstStyle/>
              <a:p>
                <a:pPr>
                  <a:spcAft>
                    <a:spcPts val="450"/>
                  </a:spcAft>
                  <a:buClr>
                    <a:srgbClr val="FFFFFF"/>
                  </a:buClr>
                  <a:defRPr/>
                </a:pPr>
                <a:r>
                  <a:rPr lang="de-DE" sz="4000" spc="-300" dirty="0">
                    <a:solidFill>
                      <a:srgbClr val="0245FF"/>
                    </a:solidFill>
                    <a:latin typeface="Effra Medium" charset="0"/>
                    <a:ea typeface="Effra Medium" charset="0"/>
                    <a:cs typeface="Effra Medium" charset="0"/>
                  </a:rPr>
                  <a:t>256</a:t>
                </a:r>
                <a:endParaRPr lang="en-US" sz="4000" spc="-300" dirty="0">
                  <a:solidFill>
                    <a:srgbClr val="0245FF"/>
                  </a:solidFill>
                  <a:latin typeface="Effra Medium" charset="0"/>
                  <a:ea typeface="Effra Medium" charset="0"/>
                  <a:cs typeface="Effra Medium" charset="0"/>
                </a:endParaRPr>
              </a:p>
            </p:txBody>
          </p:sp>
          <p:sp>
            <p:nvSpPr>
              <p:cNvPr id="56" name="Rectangle 55"/>
              <p:cNvSpPr/>
              <p:nvPr/>
            </p:nvSpPr>
            <p:spPr bwMode="auto">
              <a:xfrm>
                <a:off x="9545847" y="5437918"/>
                <a:ext cx="1763961" cy="276999"/>
              </a:xfrm>
              <a:prstGeom prst="rect">
                <a:avLst/>
              </a:prstGeom>
            </p:spPr>
            <p:txBody>
              <a:bodyPr wrap="square">
                <a:spAutoFit/>
              </a:bodyPr>
              <a:lstStyle/>
              <a:p>
                <a:pPr>
                  <a:spcAft>
                    <a:spcPts val="450"/>
                  </a:spcAft>
                  <a:buClr>
                    <a:srgbClr val="FFFFFF"/>
                  </a:buClr>
                  <a:defRPr/>
                </a:pPr>
                <a:r>
                  <a:rPr lang="en-US" sz="1200" dirty="0">
                    <a:solidFill>
                      <a:prstClr val="white"/>
                    </a:solidFill>
                    <a:latin typeface="Effra" charset="0"/>
                    <a:ea typeface="Effra" charset="0"/>
                    <a:cs typeface="Effra" charset="0"/>
                  </a:rPr>
                  <a:t>Bit Memory Bandwidth </a:t>
                </a:r>
              </a:p>
            </p:txBody>
          </p:sp>
        </p:grpSp>
        <p:grpSp>
          <p:nvGrpSpPr>
            <p:cNvPr id="47" name="Group 46"/>
            <p:cNvGrpSpPr/>
            <p:nvPr/>
          </p:nvGrpSpPr>
          <p:grpSpPr>
            <a:xfrm>
              <a:off x="1144957" y="4990250"/>
              <a:ext cx="1350169" cy="991512"/>
              <a:chOff x="982809" y="4898927"/>
              <a:chExt cx="1350169" cy="991512"/>
            </a:xfrm>
          </p:grpSpPr>
          <p:sp>
            <p:nvSpPr>
              <p:cNvPr id="53" name="Rectangle 52"/>
              <p:cNvSpPr/>
              <p:nvPr/>
            </p:nvSpPr>
            <p:spPr bwMode="auto">
              <a:xfrm>
                <a:off x="982809" y="4898927"/>
                <a:ext cx="1350169" cy="707886"/>
              </a:xfrm>
              <a:prstGeom prst="rect">
                <a:avLst/>
              </a:prstGeom>
            </p:spPr>
            <p:txBody>
              <a:bodyPr>
                <a:spAutoFit/>
              </a:bodyPr>
              <a:lstStyle/>
              <a:p>
                <a:pPr>
                  <a:spcAft>
                    <a:spcPts val="450"/>
                  </a:spcAft>
                  <a:buClr>
                    <a:srgbClr val="FFFFFF"/>
                  </a:buClr>
                  <a:defRPr/>
                </a:pPr>
                <a:r>
                  <a:rPr lang="de-DE" sz="4000" spc="-300" dirty="0">
                    <a:solidFill>
                      <a:srgbClr val="0245FF"/>
                    </a:solidFill>
                    <a:latin typeface="Effra Medium" charset="0"/>
                    <a:ea typeface="Effra Medium" charset="0"/>
                    <a:cs typeface="Effra Medium" charset="0"/>
                  </a:rPr>
                  <a:t>28</a:t>
                </a:r>
                <a:endParaRPr lang="en-US" sz="4000" spc="-300" dirty="0">
                  <a:solidFill>
                    <a:srgbClr val="0245FF"/>
                  </a:solidFill>
                  <a:latin typeface="Effra Medium" charset="0"/>
                  <a:ea typeface="Effra Medium" charset="0"/>
                  <a:cs typeface="Effra Medium" charset="0"/>
                </a:endParaRPr>
              </a:p>
            </p:txBody>
          </p:sp>
          <p:sp>
            <p:nvSpPr>
              <p:cNvPr id="54" name="Rectangle 53"/>
              <p:cNvSpPr/>
              <p:nvPr/>
            </p:nvSpPr>
            <p:spPr bwMode="auto">
              <a:xfrm>
                <a:off x="993707" y="5428774"/>
                <a:ext cx="1221437" cy="461665"/>
              </a:xfrm>
              <a:prstGeom prst="rect">
                <a:avLst/>
              </a:prstGeom>
            </p:spPr>
            <p:txBody>
              <a:bodyPr wrap="square">
                <a:spAutoFit/>
              </a:bodyPr>
              <a:lstStyle/>
              <a:p>
                <a:pPr>
                  <a:buClr>
                    <a:srgbClr val="FFFFFF"/>
                  </a:buClr>
                  <a:defRPr/>
                </a:pPr>
                <a:r>
                  <a:rPr lang="en-US" sz="1200" dirty="0">
                    <a:solidFill>
                      <a:prstClr val="white"/>
                    </a:solidFill>
                    <a:latin typeface="Effra" charset="0"/>
                    <a:ea typeface="Effra" charset="0"/>
                    <a:cs typeface="Effra" charset="0"/>
                  </a:rPr>
                  <a:t>4</a:t>
                </a:r>
                <a:r>
                  <a:rPr lang="en-US" sz="1200" baseline="30000" dirty="0">
                    <a:solidFill>
                      <a:prstClr val="white"/>
                    </a:solidFill>
                    <a:latin typeface="Effra" charset="0"/>
                    <a:ea typeface="Effra" charset="0"/>
                    <a:cs typeface="Effra" charset="0"/>
                  </a:rPr>
                  <a:t>th</a:t>
                </a:r>
                <a:r>
                  <a:rPr lang="en-US" sz="1200" dirty="0">
                    <a:solidFill>
                      <a:prstClr val="white"/>
                    </a:solidFill>
                    <a:latin typeface="Effra" charset="0"/>
                    <a:ea typeface="Effra" charset="0"/>
                    <a:cs typeface="Effra" charset="0"/>
                  </a:rPr>
                  <a:t> Gen GCN Compute Units</a:t>
                </a:r>
              </a:p>
            </p:txBody>
          </p:sp>
        </p:grpSp>
        <p:grpSp>
          <p:nvGrpSpPr>
            <p:cNvPr id="48" name="Group 47"/>
            <p:cNvGrpSpPr/>
            <p:nvPr/>
          </p:nvGrpSpPr>
          <p:grpSpPr>
            <a:xfrm>
              <a:off x="2702327" y="4966975"/>
              <a:ext cx="6218838" cy="1012555"/>
              <a:chOff x="2702327" y="4725931"/>
              <a:chExt cx="6218838" cy="1181407"/>
            </a:xfrm>
          </p:grpSpPr>
          <p:cxnSp>
            <p:nvCxnSpPr>
              <p:cNvPr id="49" name="Straight Connector 48"/>
              <p:cNvCxnSpPr/>
              <p:nvPr/>
            </p:nvCxnSpPr>
            <p:spPr>
              <a:xfrm rot="5400000">
                <a:off x="2112974" y="5315284"/>
                <a:ext cx="1178705" cy="0"/>
              </a:xfrm>
              <a:prstGeom prst="line">
                <a:avLst/>
              </a:prstGeom>
              <a:ln w="19050">
                <a:gradFill>
                  <a:gsLst>
                    <a:gs pos="0">
                      <a:srgbClr val="033ADA">
                        <a:alpha val="0"/>
                      </a:srgbClr>
                    </a:gs>
                    <a:gs pos="25000">
                      <a:srgbClr val="033ADA"/>
                    </a:gs>
                    <a:gs pos="75000">
                      <a:srgbClr val="033ADA"/>
                    </a:gs>
                    <a:gs pos="100000">
                      <a:srgbClr val="033ADA">
                        <a:alpha val="0"/>
                      </a:srgbClr>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5400000">
                <a:off x="3982080" y="5317983"/>
                <a:ext cx="1178705" cy="0"/>
              </a:xfrm>
              <a:prstGeom prst="line">
                <a:avLst/>
              </a:prstGeom>
              <a:ln w="19050">
                <a:gradFill>
                  <a:gsLst>
                    <a:gs pos="0">
                      <a:srgbClr val="033ADA">
                        <a:alpha val="0"/>
                      </a:srgbClr>
                    </a:gs>
                    <a:gs pos="25000">
                      <a:srgbClr val="033ADA"/>
                    </a:gs>
                    <a:gs pos="75000">
                      <a:srgbClr val="033ADA"/>
                    </a:gs>
                    <a:gs pos="100000">
                      <a:srgbClr val="033ADA">
                        <a:alpha val="0"/>
                      </a:srgbClr>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5400000">
                <a:off x="6373867" y="5317984"/>
                <a:ext cx="1178705" cy="0"/>
              </a:xfrm>
              <a:prstGeom prst="line">
                <a:avLst/>
              </a:prstGeom>
              <a:ln w="19050">
                <a:gradFill>
                  <a:gsLst>
                    <a:gs pos="0">
                      <a:srgbClr val="033ADA">
                        <a:alpha val="0"/>
                      </a:srgbClr>
                    </a:gs>
                    <a:gs pos="25000">
                      <a:srgbClr val="033ADA"/>
                    </a:gs>
                    <a:gs pos="75000">
                      <a:srgbClr val="033ADA"/>
                    </a:gs>
                    <a:gs pos="100000">
                      <a:srgbClr val="033ADA">
                        <a:alpha val="0"/>
                      </a:srgbClr>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8331812" y="5317986"/>
                <a:ext cx="1178705" cy="0"/>
              </a:xfrm>
              <a:prstGeom prst="line">
                <a:avLst/>
              </a:prstGeom>
              <a:ln w="19050">
                <a:gradFill>
                  <a:gsLst>
                    <a:gs pos="0">
                      <a:srgbClr val="033ADA">
                        <a:alpha val="0"/>
                      </a:srgbClr>
                    </a:gs>
                    <a:gs pos="25000">
                      <a:srgbClr val="033ADA"/>
                    </a:gs>
                    <a:gs pos="75000">
                      <a:srgbClr val="033ADA"/>
                    </a:gs>
                    <a:gs pos="100000">
                      <a:srgbClr val="033ADA">
                        <a:alpha val="0"/>
                      </a:srgbClr>
                    </a:gs>
                  </a:gsLst>
                  <a:lin ang="10800000" scaled="0"/>
                </a:gradFill>
              </a:ln>
            </p:spPr>
            <p:style>
              <a:lnRef idx="1">
                <a:schemeClr val="accent1"/>
              </a:lnRef>
              <a:fillRef idx="0">
                <a:schemeClr val="accent1"/>
              </a:fillRef>
              <a:effectRef idx="0">
                <a:schemeClr val="accent1"/>
              </a:effectRef>
              <a:fontRef idx="minor">
                <a:schemeClr val="tx1"/>
              </a:fontRef>
            </p:style>
          </p:cxnSp>
        </p:grpSp>
      </p:gr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3373" y="-635697"/>
            <a:ext cx="7179456" cy="5260149"/>
          </a:xfrm>
          <a:prstGeom prst="rect">
            <a:avLst/>
          </a:prstGeom>
        </p:spPr>
      </p:pic>
    </p:spTree>
    <p:extLst>
      <p:ext uri="{BB962C8B-B14F-4D97-AF65-F5344CB8AC3E}">
        <p14:creationId xmlns:p14="http://schemas.microsoft.com/office/powerpoint/2010/main" val="1299101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rotWithShape="1">
          <a:blip r:embed="rId3" cstate="print">
            <a:extLst>
              <a:ext uri="{28A0092B-C50C-407E-A947-70E740481C1C}">
                <a14:useLocalDpi xmlns:a14="http://schemas.microsoft.com/office/drawing/2010/main" val="0"/>
              </a:ext>
            </a:extLst>
          </a:blip>
          <a:srcRect l="3875" t="-10762" r="19476" b="49553"/>
          <a:stretch/>
        </p:blipFill>
        <p:spPr>
          <a:xfrm rot="10800000">
            <a:off x="-155276" y="0"/>
            <a:ext cx="8095631" cy="6464968"/>
          </a:xfrm>
          <a:prstGeom prst="rect">
            <a:avLst/>
          </a:prstGeom>
        </p:spPr>
      </p:pic>
      <p:pic>
        <p:nvPicPr>
          <p:cNvPr id="33" name="Picture 32"/>
          <p:cNvPicPr>
            <a:picLocks noChangeAspect="1"/>
          </p:cNvPicPr>
          <p:nvPr/>
        </p:nvPicPr>
        <p:blipFill rotWithShape="1">
          <a:blip r:embed="rId4" cstate="print">
            <a:extLst>
              <a:ext uri="{28A0092B-C50C-407E-A947-70E740481C1C}">
                <a14:useLocalDpi xmlns:a14="http://schemas.microsoft.com/office/drawing/2010/main" val="0"/>
              </a:ext>
            </a:extLst>
          </a:blip>
          <a:srcRect l="50611" t="-9083" b="2"/>
          <a:stretch/>
        </p:blipFill>
        <p:spPr>
          <a:xfrm>
            <a:off x="1802331" y="4222167"/>
            <a:ext cx="3449527" cy="389068"/>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4107608017"/>
              </p:ext>
            </p:extLst>
          </p:nvPr>
        </p:nvGraphicFramePr>
        <p:xfrm>
          <a:off x="7218073" y="778009"/>
          <a:ext cx="4375714" cy="4480560"/>
        </p:xfrm>
        <a:graphic>
          <a:graphicData uri="http://schemas.openxmlformats.org/drawingml/2006/table">
            <a:tbl>
              <a:tblPr firstRow="1" bandRow="1">
                <a:tableStyleId>{2D5ABB26-0587-4C30-8999-92F81FD0307C}</a:tableStyleId>
              </a:tblPr>
              <a:tblGrid>
                <a:gridCol w="2453007">
                  <a:extLst>
                    <a:ext uri="{9D8B030D-6E8A-4147-A177-3AD203B41FA5}">
                      <a16:colId xmlns:a16="http://schemas.microsoft.com/office/drawing/2014/main" xmlns="" val="20000"/>
                    </a:ext>
                  </a:extLst>
                </a:gridCol>
                <a:gridCol w="1922707">
                  <a:extLst>
                    <a:ext uri="{9D8B030D-6E8A-4147-A177-3AD203B41FA5}">
                      <a16:colId xmlns:a16="http://schemas.microsoft.com/office/drawing/2014/main" xmlns="" val="20001"/>
                    </a:ext>
                  </a:extLst>
                </a:gridCol>
              </a:tblGrid>
              <a:tr h="274320">
                <a:tc>
                  <a:txBody>
                    <a:bodyPr/>
                    <a:lstStyle/>
                    <a:p>
                      <a:r>
                        <a:rPr lang="en-US" sz="1200" dirty="0">
                          <a:solidFill>
                            <a:schemeClr val="tx1"/>
                          </a:solidFill>
                          <a:latin typeface="Effra Light" panose="020B0403020203020204" pitchFamily="34" charset="0"/>
                          <a:cs typeface="Effra Light" panose="020B0403020203020204" pitchFamily="34" charset="0"/>
                        </a:rPr>
                        <a:t>GPU Architecture</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Effra Light" panose="020B0403020203020204" pitchFamily="34" charset="0"/>
                          <a:cs typeface="Effra Light" panose="020B0403020203020204" pitchFamily="34" charset="0"/>
                        </a:rPr>
                        <a:t>GCN 4</a:t>
                      </a:r>
                      <a:r>
                        <a:rPr lang="en-US" sz="1200" baseline="30000" dirty="0">
                          <a:solidFill>
                            <a:schemeClr val="tx1"/>
                          </a:solidFill>
                          <a:latin typeface="Effra Light" panose="020B0403020203020204" pitchFamily="34" charset="0"/>
                          <a:cs typeface="Effra Light" panose="020B0403020203020204" pitchFamily="34" charset="0"/>
                        </a:rPr>
                        <a:t>th</a:t>
                      </a:r>
                      <a:r>
                        <a:rPr lang="en-US" sz="1200" dirty="0">
                          <a:solidFill>
                            <a:schemeClr val="tx1"/>
                          </a:solidFill>
                          <a:latin typeface="Effra Light" panose="020B0403020203020204" pitchFamily="34" charset="0"/>
                          <a:cs typeface="Effra Light" panose="020B0403020203020204" pitchFamily="34" charset="0"/>
                        </a:rPr>
                        <a:t> Generation</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0"/>
                  </a:ext>
                </a:extLst>
              </a:tr>
              <a:tr h="274320">
                <a:tc>
                  <a:txBody>
                    <a:bodyPr/>
                    <a:lstStyle/>
                    <a:p>
                      <a:r>
                        <a:rPr lang="en-US" sz="1200" dirty="0">
                          <a:solidFill>
                            <a:schemeClr val="tx1"/>
                          </a:solidFill>
                          <a:latin typeface="Effra Light" panose="020B0403020203020204" pitchFamily="34" charset="0"/>
                          <a:cs typeface="Effra Light" panose="020B0403020203020204" pitchFamily="34" charset="0"/>
                        </a:rPr>
                        <a:t>Stream Processors</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Effra Light" panose="020B0403020203020204" pitchFamily="34" charset="0"/>
                          <a:ea typeface="+mn-ea"/>
                          <a:cs typeface="Effra Light" panose="020B0403020203020204" pitchFamily="34" charset="0"/>
                        </a:rPr>
                        <a:t>1792</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1"/>
                  </a:ext>
                </a:extLst>
              </a:tr>
              <a:tr h="274320">
                <a:tc>
                  <a:txBody>
                    <a:bodyPr/>
                    <a:lstStyle/>
                    <a:p>
                      <a:r>
                        <a:rPr lang="en-US" sz="1200" dirty="0">
                          <a:solidFill>
                            <a:schemeClr val="tx1"/>
                          </a:solidFill>
                          <a:latin typeface="Effra Light" panose="020B0403020203020204" pitchFamily="34" charset="0"/>
                          <a:cs typeface="Effra Light" panose="020B0403020203020204" pitchFamily="34" charset="0"/>
                        </a:rPr>
                        <a:t>Peak Performance</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Effra Light" panose="020B0403020203020204" pitchFamily="34" charset="0"/>
                          <a:ea typeface="+mn-ea"/>
                          <a:cs typeface="Effra Light" panose="020B0403020203020204" pitchFamily="34" charset="0"/>
                        </a:rPr>
                        <a:t>3.9 TFLOPS</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2"/>
                  </a:ext>
                </a:extLst>
              </a:tr>
              <a:tr h="274320">
                <a:tc>
                  <a:txBody>
                    <a:bodyPr/>
                    <a:lstStyle/>
                    <a:p>
                      <a:r>
                        <a:rPr lang="en-US" sz="1200" kern="1200" baseline="0" dirty="0">
                          <a:solidFill>
                            <a:schemeClr val="tx1"/>
                          </a:solidFill>
                          <a:latin typeface="Effra Light" panose="020B0403020203020204" pitchFamily="34" charset="0"/>
                          <a:ea typeface="+mn-ea"/>
                          <a:cs typeface="Effra Light" panose="020B0403020203020204" pitchFamily="34" charset="0"/>
                        </a:rPr>
                        <a:t>Memory Type</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Effra Light" panose="020B0403020203020204" pitchFamily="34" charset="0"/>
                          <a:ea typeface="+mn-ea"/>
                          <a:cs typeface="Effra Light" panose="020B0403020203020204" pitchFamily="34" charset="0"/>
                        </a:rPr>
                        <a:t>8 GB</a:t>
                      </a:r>
                      <a:r>
                        <a:rPr lang="en-US" sz="1200" kern="1200" baseline="0" dirty="0">
                          <a:solidFill>
                            <a:schemeClr val="tx1"/>
                          </a:solidFill>
                          <a:latin typeface="Effra Light" panose="020B0403020203020204" pitchFamily="34" charset="0"/>
                          <a:ea typeface="+mn-ea"/>
                          <a:cs typeface="Effra Light" panose="020B0403020203020204" pitchFamily="34" charset="0"/>
                        </a:rPr>
                        <a:t> GDDR5</a:t>
                      </a:r>
                      <a:endParaRPr lang="en-US" sz="1200" kern="1200" dirty="0">
                        <a:solidFill>
                          <a:schemeClr val="tx1"/>
                        </a:solidFill>
                        <a:latin typeface="Effra Light" panose="020B0403020203020204" pitchFamily="34" charset="0"/>
                        <a:ea typeface="+mn-ea"/>
                        <a:cs typeface="Effra Light" panose="020B0403020203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3"/>
                  </a:ext>
                </a:extLst>
              </a:tr>
              <a:tr h="274320">
                <a:tc>
                  <a:txBody>
                    <a:bodyPr/>
                    <a:lstStyle/>
                    <a:p>
                      <a:r>
                        <a:rPr lang="en-US" sz="1200" dirty="0">
                          <a:solidFill>
                            <a:schemeClr val="tx1"/>
                          </a:solidFill>
                          <a:latin typeface="Effra Light" panose="020B0403020203020204" pitchFamily="34" charset="0"/>
                          <a:cs typeface="Effra Light" panose="020B0403020203020204" pitchFamily="34" charset="0"/>
                        </a:rPr>
                        <a:t>Typical Board Power</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Effra Light" panose="020B0403020203020204" pitchFamily="34" charset="0"/>
                          <a:ea typeface="+mn-ea"/>
                          <a:cs typeface="Effra Light" panose="020B0403020203020204" pitchFamily="34" charset="0"/>
                        </a:rPr>
                        <a:t>&lt;75 W</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4"/>
                  </a:ext>
                </a:extLst>
              </a:tr>
              <a:tr h="274320">
                <a:tc>
                  <a:txBody>
                    <a:bodyPr/>
                    <a:lstStyle/>
                    <a:p>
                      <a:r>
                        <a:rPr lang="en-US" sz="1200" dirty="0">
                          <a:solidFill>
                            <a:schemeClr val="tx1"/>
                          </a:solidFill>
                          <a:latin typeface="Effra Light" panose="020B0403020203020204" pitchFamily="34" charset="0"/>
                          <a:cs typeface="Effra Light" panose="020B0403020203020204" pitchFamily="34" charset="0"/>
                        </a:rPr>
                        <a:t>PCI-Express Version</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Effra Light" panose="020B0403020203020204" pitchFamily="34" charset="0"/>
                          <a:ea typeface="+mn-ea"/>
                          <a:cs typeface="Effra Light" panose="020B0403020203020204" pitchFamily="34" charset="0"/>
                        </a:rPr>
                        <a:t>3.0</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74320">
                <a:tc>
                  <a:txBody>
                    <a:bodyPr/>
                    <a:lstStyle/>
                    <a:p>
                      <a:r>
                        <a:rPr lang="en-US" sz="1200" dirty="0">
                          <a:solidFill>
                            <a:schemeClr val="tx1"/>
                          </a:solidFill>
                          <a:latin typeface="Effra Light" panose="020B0403020203020204" pitchFamily="34" charset="0"/>
                          <a:cs typeface="Effra Light" panose="020B0403020203020204" pitchFamily="34" charset="0"/>
                        </a:rPr>
                        <a:t>AMD FreeSync™ Technology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Effra Light" panose="020B0403020203020204" pitchFamily="34" charset="0"/>
                          <a:ea typeface="+mn-ea"/>
                          <a:cs typeface="Effra Light" panose="020B0403020203020204" pitchFamily="34" charset="0"/>
                        </a:rPr>
                        <a:t>Yes</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5"/>
                  </a:ext>
                </a:extLst>
              </a:tr>
              <a:tr h="274320">
                <a:tc>
                  <a:txBody>
                    <a:bodyPr/>
                    <a:lstStyle/>
                    <a:p>
                      <a:r>
                        <a:rPr lang="en-US" sz="1200" dirty="0">
                          <a:solidFill>
                            <a:schemeClr val="tx1"/>
                          </a:solidFill>
                          <a:latin typeface="Effra Light" panose="020B0403020203020204" pitchFamily="34" charset="0"/>
                          <a:cs typeface="Effra Light" panose="020B0403020203020204" pitchFamily="34" charset="0"/>
                        </a:rPr>
                        <a:t>AMD </a:t>
                      </a:r>
                      <a:r>
                        <a:rPr lang="en-US" sz="1200" dirty="0" err="1">
                          <a:solidFill>
                            <a:schemeClr val="tx1"/>
                          </a:solidFill>
                          <a:latin typeface="Effra Light" panose="020B0403020203020204" pitchFamily="34" charset="0"/>
                          <a:cs typeface="Effra Light" panose="020B0403020203020204" pitchFamily="34" charset="0"/>
                        </a:rPr>
                        <a:t>CrossFire</a:t>
                      </a:r>
                      <a:r>
                        <a:rPr lang="en-US" sz="1200" dirty="0">
                          <a:solidFill>
                            <a:schemeClr val="tx1"/>
                          </a:solidFill>
                          <a:latin typeface="Effra Light" panose="020B0403020203020204" pitchFamily="34" charset="0"/>
                          <a:cs typeface="Effra Light" panose="020B0403020203020204" pitchFamily="34" charset="0"/>
                        </a:rPr>
                        <a:t>™ Pro Technology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Effra Light" panose="020B0403020203020204" pitchFamily="34" charset="0"/>
                          <a:ea typeface="+mn-ea"/>
                          <a:cs typeface="Effra Light" panose="020B0403020203020204" pitchFamily="34" charset="0"/>
                        </a:rPr>
                        <a:t>Yes</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6"/>
                  </a:ext>
                </a:extLst>
              </a:tr>
              <a:tr h="274320">
                <a:tc>
                  <a:txBody>
                    <a:bodyPr/>
                    <a:lstStyle/>
                    <a:p>
                      <a:r>
                        <a:rPr lang="en-US" sz="1200" dirty="0">
                          <a:solidFill>
                            <a:schemeClr val="tx1"/>
                          </a:solidFill>
                          <a:latin typeface="Effra Light" panose="020B0403020203020204" pitchFamily="34" charset="0"/>
                          <a:cs typeface="Effra Light" panose="020B0403020203020204" pitchFamily="34" charset="0"/>
                        </a:rPr>
                        <a:t>DisplayPort</a:t>
                      </a:r>
                      <a:r>
                        <a:rPr lang="en-US" sz="1200" baseline="0" dirty="0">
                          <a:solidFill>
                            <a:schemeClr val="tx1"/>
                          </a:solidFill>
                          <a:latin typeface="Effra Light" panose="020B0403020203020204" pitchFamily="34" charset="0"/>
                          <a:cs typeface="Effra Light" panose="020B0403020203020204" pitchFamily="34" charset="0"/>
                        </a:rPr>
                        <a:t> Version</a:t>
                      </a:r>
                      <a:endParaRPr lang="en-US" sz="1200" dirty="0">
                        <a:solidFill>
                          <a:schemeClr val="tx1"/>
                        </a:solidFill>
                        <a:latin typeface="Effra Light" panose="020B0403020203020204" pitchFamily="34" charset="0"/>
                        <a:cs typeface="Effra Light" panose="020B0403020203020204" pitchFamily="34" charset="0"/>
                      </a:endParaRP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Effra Light" panose="020B0403020203020204" pitchFamily="34" charset="0"/>
                          <a:ea typeface="+mn-ea"/>
                          <a:cs typeface="Effra Light" panose="020B0403020203020204" pitchFamily="34" charset="0"/>
                        </a:rPr>
                        <a:t>1.3 HBR3 / 1.4 HDR Ready</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8"/>
                  </a:ext>
                </a:extLst>
              </a:tr>
              <a:tr h="274320">
                <a:tc>
                  <a:txBody>
                    <a:bodyPr/>
                    <a:lstStyle/>
                    <a:p>
                      <a:r>
                        <a:rPr lang="en-US" sz="1200" dirty="0">
                          <a:solidFill>
                            <a:schemeClr val="tx1"/>
                          </a:solidFill>
                          <a:latin typeface="Effra Light" panose="020B0403020203020204" pitchFamily="34" charset="0"/>
                          <a:cs typeface="Effra Light" panose="020B0403020203020204" pitchFamily="34" charset="0"/>
                        </a:rPr>
                        <a:t>Display Color Depth</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Effra Light" panose="020B0403020203020204" pitchFamily="34" charset="0"/>
                          <a:ea typeface="+mn-ea"/>
                          <a:cs typeface="Effra Light" panose="020B0403020203020204" pitchFamily="34" charset="0"/>
                        </a:rPr>
                        <a:t>10-bit Support</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9"/>
                  </a:ext>
                </a:extLst>
              </a:tr>
              <a:tr h="801871">
                <a:tc>
                  <a:txBody>
                    <a:bodyPr/>
                    <a:lstStyle/>
                    <a:p>
                      <a:r>
                        <a:rPr lang="en-US" sz="1200" dirty="0" smtClean="0">
                          <a:solidFill>
                            <a:schemeClr val="tx1"/>
                          </a:solidFill>
                          <a:latin typeface="Effra Light" panose="020B0403020203020204" pitchFamily="34" charset="0"/>
                          <a:cs typeface="Effra Light" panose="020B0403020203020204" pitchFamily="34" charset="0"/>
                        </a:rPr>
                        <a:t>API Support</a:t>
                      </a:r>
                      <a:endParaRPr lang="en-US" sz="1200" dirty="0">
                        <a:solidFill>
                          <a:schemeClr val="tx1"/>
                        </a:solidFill>
                        <a:latin typeface="Effra Light" panose="020B0403020203020204" pitchFamily="34" charset="0"/>
                        <a:cs typeface="Effra Light" panose="020B0403020203020204" pitchFamily="34" charset="0"/>
                      </a:endParaRP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Effra Light" panose="020B0403020203020204" pitchFamily="34" charset="0"/>
                          <a:ea typeface="+mn-ea"/>
                          <a:cs typeface="Effra Light" panose="020B0403020203020204" pitchFamily="34" charset="0"/>
                        </a:rPr>
                        <a:t>DirectX 12</a:t>
                      </a:r>
                      <a:endParaRPr lang="en-US" sz="1200" kern="1200" dirty="0">
                        <a:solidFill>
                          <a:schemeClr val="tx1"/>
                        </a:solidFill>
                        <a:latin typeface="Effra Light" panose="020B0403020203020204" pitchFamily="34" charset="0"/>
                        <a:ea typeface="+mn-ea"/>
                        <a:cs typeface="Effra Light" panose="020B040302020302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Effra Light" panose="020B0403020203020204" pitchFamily="34" charset="0"/>
                          <a:ea typeface="+mn-ea"/>
                          <a:cs typeface="Effra Light" panose="020B0403020203020204" pitchFamily="34" charset="0"/>
                        </a:rPr>
                        <a:t>OpenGL</a:t>
                      </a:r>
                      <a:r>
                        <a:rPr lang="en-US" sz="1200" kern="1200" baseline="0" dirty="0" smtClean="0">
                          <a:solidFill>
                            <a:schemeClr val="tx1"/>
                          </a:solidFill>
                          <a:latin typeface="Effra Light" panose="020B0403020203020204" pitchFamily="34" charset="0"/>
                          <a:ea typeface="+mn-ea"/>
                          <a:cs typeface="Effra Light" panose="020B0403020203020204" pitchFamily="34" charset="0"/>
                        </a:rPr>
                        <a:t> </a:t>
                      </a:r>
                      <a:r>
                        <a:rPr lang="en-US" sz="1200" kern="1200" dirty="0" smtClean="0">
                          <a:solidFill>
                            <a:schemeClr val="tx1"/>
                          </a:solidFill>
                          <a:latin typeface="Effra Light" panose="020B0403020203020204" pitchFamily="34" charset="0"/>
                          <a:ea typeface="+mn-ea"/>
                          <a:cs typeface="Effra Light" panose="020B0403020203020204" pitchFamily="34" charset="0"/>
                        </a:rPr>
                        <a:t>4.5</a:t>
                      </a:r>
                      <a:endParaRPr lang="en-US" sz="1200" kern="1200" dirty="0">
                        <a:solidFill>
                          <a:schemeClr val="tx1"/>
                        </a:solidFill>
                        <a:latin typeface="Effra Light" panose="020B0403020203020204" pitchFamily="34" charset="0"/>
                        <a:ea typeface="+mn-ea"/>
                        <a:cs typeface="Effra Light" panose="020B040302020302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Effra Light" panose="020B0403020203020204" pitchFamily="34" charset="0"/>
                          <a:ea typeface="+mn-ea"/>
                          <a:cs typeface="Effra Light" panose="020B0403020203020204" pitchFamily="34" charset="0"/>
                        </a:rPr>
                        <a:t>OpenCL 2.0</a:t>
                      </a:r>
                      <a:endParaRPr lang="en-US" sz="1200" kern="1200" dirty="0">
                        <a:solidFill>
                          <a:schemeClr val="tx1"/>
                        </a:solidFill>
                        <a:latin typeface="Effra Light" panose="020B0403020203020204" pitchFamily="34" charset="0"/>
                        <a:ea typeface="+mn-ea"/>
                        <a:cs typeface="Effra Light" panose="020B040302020302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latin typeface="Effra Light" panose="020B0403020203020204" pitchFamily="34" charset="0"/>
                          <a:ea typeface="+mn-ea"/>
                          <a:cs typeface="Effra Light" panose="020B0403020203020204" pitchFamily="34" charset="0"/>
                        </a:rPr>
                        <a:t>Vulkan</a:t>
                      </a:r>
                      <a:r>
                        <a:rPr lang="en-US" sz="1200" kern="1200" dirty="0" smtClean="0">
                          <a:solidFill>
                            <a:schemeClr val="tx1"/>
                          </a:solidFill>
                          <a:latin typeface="Effra Light" panose="020B0403020203020204" pitchFamily="34" charset="0"/>
                          <a:ea typeface="+mn-ea"/>
                          <a:cs typeface="Effra Light" panose="020B0403020203020204" pitchFamily="34" charset="0"/>
                        </a:rPr>
                        <a:t> 1.0</a:t>
                      </a:r>
                      <a:endParaRPr lang="en-US" sz="1200" kern="1200" dirty="0">
                        <a:solidFill>
                          <a:schemeClr val="tx1"/>
                        </a:solidFill>
                        <a:latin typeface="Effra Light" panose="020B0403020203020204" pitchFamily="34" charset="0"/>
                        <a:ea typeface="+mn-ea"/>
                        <a:cs typeface="Effra Light" panose="020B0403020203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11"/>
                  </a:ext>
                </a:extLst>
              </a:tr>
              <a:tr h="274320">
                <a:tc>
                  <a:txBody>
                    <a:bodyPr/>
                    <a:lstStyle/>
                    <a:p>
                      <a:r>
                        <a:rPr lang="en-US" sz="1200" dirty="0">
                          <a:solidFill>
                            <a:schemeClr val="tx1"/>
                          </a:solidFill>
                          <a:latin typeface="Effra Light" panose="020B0403020203020204" pitchFamily="34" charset="0"/>
                          <a:cs typeface="Effra Light" panose="020B0403020203020204" pitchFamily="34" charset="0"/>
                        </a:rPr>
                        <a:t>Operating System  Support</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Effra Light" panose="020B0403020203020204" pitchFamily="34" charset="0"/>
                          <a:ea typeface="+mn-ea"/>
                          <a:cs typeface="Effra Light" panose="020B0403020203020204" pitchFamily="34" charset="0"/>
                        </a:rPr>
                        <a:t>Windows® 7 64-bit</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Effra Light" panose="020B0403020203020204" pitchFamily="34" charset="0"/>
                          <a:ea typeface="+mn-ea"/>
                          <a:cs typeface="Effra Light" panose="020B0403020203020204" pitchFamily="34" charset="0"/>
                        </a:rPr>
                        <a:t>Windows®</a:t>
                      </a:r>
                      <a:r>
                        <a:rPr lang="en-US" sz="1200" kern="1200" baseline="0" dirty="0">
                          <a:solidFill>
                            <a:schemeClr val="tx1"/>
                          </a:solidFill>
                          <a:latin typeface="Effra Light" panose="020B0403020203020204" pitchFamily="34" charset="0"/>
                          <a:ea typeface="+mn-ea"/>
                          <a:cs typeface="Effra Light" panose="020B0403020203020204" pitchFamily="34" charset="0"/>
                        </a:rPr>
                        <a:t> 10 64-bit</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Effra Light" panose="020B0403020203020204" pitchFamily="34" charset="0"/>
                          <a:ea typeface="+mn-ea"/>
                          <a:cs typeface="Effra Light" panose="020B0403020203020204" pitchFamily="34" charset="0"/>
                        </a:rPr>
                        <a:t>Linux</a:t>
                      </a:r>
                      <a:r>
                        <a:rPr lang="en-US" sz="1200" kern="1200" dirty="0">
                          <a:solidFill>
                            <a:schemeClr val="tx1"/>
                          </a:solidFill>
                          <a:latin typeface="Effra Light" panose="020B0403020203020204" pitchFamily="34" charset="0"/>
                          <a:ea typeface="+mn-ea"/>
                          <a:cs typeface="Effra Light" panose="020B0403020203020204" pitchFamily="34" charset="0"/>
                        </a:rPr>
                        <a:t>®</a:t>
                      </a:r>
                      <a:r>
                        <a:rPr lang="en-US" sz="1200" kern="1200" baseline="0" dirty="0">
                          <a:solidFill>
                            <a:schemeClr val="tx1"/>
                          </a:solidFill>
                          <a:latin typeface="Effra Light" panose="020B0403020203020204" pitchFamily="34" charset="0"/>
                          <a:ea typeface="+mn-ea"/>
                          <a:cs typeface="Effra Light" panose="020B0403020203020204" pitchFamily="34" charset="0"/>
                        </a:rPr>
                        <a:t> 64-bit</a:t>
                      </a:r>
                      <a:endParaRPr lang="en-US" sz="1200" kern="1200" dirty="0">
                        <a:solidFill>
                          <a:schemeClr val="tx1"/>
                        </a:solidFill>
                        <a:latin typeface="Effra Light" panose="020B0403020203020204" pitchFamily="34" charset="0"/>
                        <a:ea typeface="+mn-ea"/>
                        <a:cs typeface="Effra Light" panose="020B0403020203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15"/>
                  </a:ext>
                </a:extLst>
              </a:tr>
              <a:tr h="274320">
                <a:tc>
                  <a:txBody>
                    <a:bodyPr/>
                    <a:lstStyle/>
                    <a:p>
                      <a:r>
                        <a:rPr lang="en-US" sz="1200" dirty="0" smtClean="0">
                          <a:solidFill>
                            <a:schemeClr val="tx1"/>
                          </a:solidFill>
                          <a:latin typeface="Effra Light" panose="020B0403020203020204" pitchFamily="34" charset="0"/>
                          <a:cs typeface="Effra Light" panose="020B0403020203020204" pitchFamily="34" charset="0"/>
                        </a:rPr>
                        <a:t>Form Factor</a:t>
                      </a:r>
                      <a:endParaRPr lang="en-US" sz="1200" dirty="0">
                        <a:solidFill>
                          <a:schemeClr val="tx1"/>
                        </a:solidFill>
                        <a:latin typeface="Effra Light" panose="020B0403020203020204" pitchFamily="34" charset="0"/>
                        <a:cs typeface="Effra Light" panose="020B0403020203020204" pitchFamily="34" charset="0"/>
                      </a:endParaRP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Effra Light" panose="020B0403020203020204" pitchFamily="34" charset="0"/>
                          <a:ea typeface="+mn-ea"/>
                          <a:cs typeface="Effra Light" panose="020B0403020203020204" pitchFamily="34" charset="0"/>
                        </a:rPr>
                        <a:t>Full-Height,</a:t>
                      </a:r>
                      <a:r>
                        <a:rPr lang="en-US" sz="1200" kern="1200" baseline="0" dirty="0" smtClean="0">
                          <a:solidFill>
                            <a:schemeClr val="tx1"/>
                          </a:solidFill>
                          <a:latin typeface="Effra Light" panose="020B0403020203020204" pitchFamily="34" charset="0"/>
                          <a:ea typeface="+mn-ea"/>
                          <a:cs typeface="Effra Light" panose="020B0403020203020204" pitchFamily="34" charset="0"/>
                        </a:rPr>
                        <a:t> Half-Length</a:t>
                      </a:r>
                      <a:endParaRPr lang="en-US" sz="1200" kern="1200" dirty="0">
                        <a:solidFill>
                          <a:schemeClr val="tx1"/>
                        </a:solidFill>
                        <a:latin typeface="Effra Light" panose="020B0403020203020204" pitchFamily="34" charset="0"/>
                        <a:ea typeface="+mn-ea"/>
                        <a:cs typeface="Effra Light" panose="020B0403020203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10" name="TextBox 9"/>
          <p:cNvSpPr txBox="1"/>
          <p:nvPr/>
        </p:nvSpPr>
        <p:spPr>
          <a:xfrm>
            <a:off x="155843" y="4956681"/>
            <a:ext cx="6579327" cy="954107"/>
          </a:xfrm>
          <a:prstGeom prst="rect">
            <a:avLst/>
          </a:prstGeom>
          <a:noFill/>
        </p:spPr>
        <p:txBody>
          <a:bodyPr wrap="square" rtlCol="0">
            <a:spAutoFit/>
          </a:bodyPr>
          <a:lstStyle/>
          <a:p>
            <a:pPr algn="ctr">
              <a:spcAft>
                <a:spcPts val="450"/>
              </a:spcAft>
              <a:buClr>
                <a:srgbClr val="EEECE1"/>
              </a:buClr>
            </a:pPr>
            <a:r>
              <a:rPr lang="en-US" sz="2800" b="1" dirty="0">
                <a:latin typeface="Effra Light" panose="020B0403020203020204" pitchFamily="34" charset="0"/>
                <a:cs typeface="Effra Light" panose="020B0403020203020204" pitchFamily="34" charset="0"/>
              </a:rPr>
              <a:t>Ready for the Game Engine</a:t>
            </a:r>
            <a:br>
              <a:rPr lang="en-US" sz="2800" b="1" dirty="0">
                <a:latin typeface="Effra Light" panose="020B0403020203020204" pitchFamily="34" charset="0"/>
                <a:cs typeface="Effra Light" panose="020B0403020203020204" pitchFamily="34" charset="0"/>
              </a:rPr>
            </a:br>
            <a:r>
              <a:rPr lang="en-US" sz="2800" b="1" dirty="0">
                <a:latin typeface="Effra Light" panose="020B0403020203020204" pitchFamily="34" charset="0"/>
                <a:cs typeface="Effra Light" panose="020B0403020203020204" pitchFamily="34" charset="0"/>
              </a:rPr>
              <a:t>Revolution in CAD</a:t>
            </a:r>
            <a:endParaRPr lang="de-DE" sz="2800" b="1" dirty="0">
              <a:latin typeface="Effra Light" panose="020B0403020203020204" pitchFamily="34" charset="0"/>
              <a:cs typeface="Effra Light" panose="020B0403020203020204" pitchFamily="34" charset="0"/>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4601" y="-647334"/>
            <a:ext cx="5001809" cy="5258569"/>
          </a:xfrm>
          <a:prstGeom prst="rect">
            <a:avLst/>
          </a:prstGeom>
        </p:spPr>
      </p:pic>
    </p:spTree>
    <p:extLst>
      <p:ext uri="{BB962C8B-B14F-4D97-AF65-F5344CB8AC3E}">
        <p14:creationId xmlns:p14="http://schemas.microsoft.com/office/powerpoint/2010/main" val="3282517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786837" y="0"/>
            <a:ext cx="3676851" cy="6858000"/>
          </a:xfrm>
          <a:prstGeom prst="rect">
            <a:avLst/>
          </a:prstGeom>
          <a:gradFill>
            <a:gsLst>
              <a:gs pos="0">
                <a:srgbClr val="0000E1"/>
              </a:gs>
              <a:gs pos="74000">
                <a:schemeClr val="bg1">
                  <a:lumMod val="85000"/>
                  <a:lumOff val="15000"/>
                  <a:alpha val="54000"/>
                </a:schemeClr>
              </a:gs>
              <a:gs pos="100000">
                <a:schemeClr val="bg1">
                  <a:lumMod val="75000"/>
                  <a:lumOff val="25000"/>
                  <a:alpha val="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sp>
        <p:nvSpPr>
          <p:cNvPr id="7" name="TextBox 6"/>
          <p:cNvSpPr txBox="1"/>
          <p:nvPr/>
        </p:nvSpPr>
        <p:spPr>
          <a:xfrm>
            <a:off x="8110263" y="926775"/>
            <a:ext cx="3029997" cy="3693319"/>
          </a:xfrm>
          <a:prstGeom prst="rect">
            <a:avLst/>
          </a:prstGeom>
          <a:noFill/>
        </p:spPr>
        <p:txBody>
          <a:bodyPr wrap="none" rtlCol="0">
            <a:spAutoFit/>
          </a:bodyPr>
          <a:lstStyle/>
          <a:p>
            <a:pPr>
              <a:spcAft>
                <a:spcPts val="600"/>
              </a:spcAft>
              <a:buClr>
                <a:schemeClr val="bg2"/>
              </a:buClr>
            </a:pPr>
            <a:r>
              <a:rPr lang="en-US" sz="2000" dirty="0" smtClean="0">
                <a:latin typeface="Effra Light" panose="020B0403020203020204" pitchFamily="34" charset="0"/>
                <a:cs typeface="Effra Light" panose="020B0403020203020204" pitchFamily="34" charset="0"/>
              </a:rPr>
              <a:t>Up to</a:t>
            </a:r>
          </a:p>
          <a:p>
            <a:pPr>
              <a:spcAft>
                <a:spcPts val="600"/>
              </a:spcAft>
              <a:buClr>
                <a:schemeClr val="bg2"/>
              </a:buClr>
            </a:pPr>
            <a:r>
              <a:rPr lang="en-US" sz="11500" b="1" dirty="0" smtClean="0">
                <a:solidFill>
                  <a:srgbClr val="0245FF"/>
                </a:solidFill>
                <a:latin typeface="Effra Light" panose="020B0403020203020204" pitchFamily="34" charset="0"/>
                <a:cs typeface="Effra Light" panose="020B0403020203020204" pitchFamily="34" charset="0"/>
              </a:rPr>
              <a:t>41%</a:t>
            </a:r>
          </a:p>
          <a:p>
            <a:pPr>
              <a:spcAft>
                <a:spcPts val="600"/>
              </a:spcAft>
              <a:buClr>
                <a:schemeClr val="bg2"/>
              </a:buClr>
            </a:pPr>
            <a:r>
              <a:rPr lang="en-US" sz="6000" dirty="0" smtClean="0">
                <a:latin typeface="Effra Light" panose="020B0403020203020204" pitchFamily="34" charset="0"/>
                <a:cs typeface="Effra Light" panose="020B0403020203020204" pitchFamily="34" charset="0"/>
              </a:rPr>
              <a:t>FASTER</a:t>
            </a:r>
          </a:p>
          <a:p>
            <a:pPr>
              <a:spcAft>
                <a:spcPts val="600"/>
              </a:spcAft>
              <a:buClr>
                <a:schemeClr val="bg2"/>
              </a:buClr>
            </a:pPr>
            <a:r>
              <a:rPr lang="en-US" sz="2000" dirty="0" smtClean="0">
                <a:latin typeface="Effra Light" panose="020B0403020203020204" pitchFamily="34" charset="0"/>
                <a:cs typeface="Effra Light" panose="020B0403020203020204" pitchFamily="34" charset="0"/>
              </a:rPr>
              <a:t>vs. NVIDIA </a:t>
            </a:r>
            <a:r>
              <a:rPr lang="en-US" sz="2000" dirty="0" err="1" smtClean="0">
                <a:latin typeface="Effra Light" panose="020B0403020203020204" pitchFamily="34" charset="0"/>
                <a:cs typeface="Effra Light" panose="020B0403020203020204" pitchFamily="34" charset="0"/>
              </a:rPr>
              <a:t>Quadro</a:t>
            </a:r>
            <a:r>
              <a:rPr lang="en-US" sz="2000" dirty="0" smtClean="0">
                <a:latin typeface="Effra Light" panose="020B0403020203020204" pitchFamily="34" charset="0"/>
                <a:cs typeface="Effra Light" panose="020B0403020203020204" pitchFamily="34" charset="0"/>
              </a:rPr>
              <a:t> M2000</a:t>
            </a:r>
            <a:endParaRPr lang="en-US" dirty="0" smtClean="0">
              <a:latin typeface="Effra Light" panose="020B0403020203020204" pitchFamily="34" charset="0"/>
              <a:cs typeface="Effra Light" panose="020B0403020203020204" pitchFamily="34" charset="0"/>
            </a:endParaRPr>
          </a:p>
        </p:txBody>
      </p:sp>
      <p:sp>
        <p:nvSpPr>
          <p:cNvPr id="32" name="TextBox 31"/>
          <p:cNvSpPr txBox="1"/>
          <p:nvPr/>
        </p:nvSpPr>
        <p:spPr>
          <a:xfrm>
            <a:off x="700853" y="5121400"/>
            <a:ext cx="10362010" cy="954107"/>
          </a:xfrm>
          <a:prstGeom prst="rect">
            <a:avLst/>
          </a:prstGeom>
          <a:noFill/>
        </p:spPr>
        <p:txBody>
          <a:bodyPr wrap="square" rtlCol="0">
            <a:spAutoFit/>
          </a:bodyPr>
          <a:lstStyle/>
          <a:p>
            <a:pPr algn="ctr">
              <a:spcAft>
                <a:spcPts val="450"/>
              </a:spcAft>
              <a:buClr>
                <a:srgbClr val="EEECE1"/>
              </a:buClr>
            </a:pPr>
            <a:r>
              <a:rPr lang="en-US" sz="2800" b="1" dirty="0" smtClean="0">
                <a:cs typeface="Effra" panose="020B0603020203020204" pitchFamily="34" charset="0"/>
              </a:rPr>
              <a:t>The Radeon </a:t>
            </a:r>
            <a:r>
              <a:rPr lang="en-US" sz="2800" b="1" dirty="0">
                <a:cs typeface="Effra" panose="020B0603020203020204" pitchFamily="34" charset="0"/>
              </a:rPr>
              <a:t>Pro WX5100 delivers up to 41% more performance than </a:t>
            </a:r>
            <a:r>
              <a:rPr lang="en-US" sz="2800" b="1" dirty="0" smtClean="0">
                <a:cs typeface="Effra" panose="020B0603020203020204" pitchFamily="34" charset="0"/>
              </a:rPr>
              <a:t>NVIDIA </a:t>
            </a:r>
            <a:r>
              <a:rPr lang="en-US" sz="2800" b="1" dirty="0" err="1">
                <a:cs typeface="Effra" panose="020B0603020203020204" pitchFamily="34" charset="0"/>
              </a:rPr>
              <a:t>Quadro</a:t>
            </a:r>
            <a:r>
              <a:rPr lang="en-US" sz="2800" b="1" dirty="0">
                <a:cs typeface="Effra" panose="020B0603020203020204" pitchFamily="34" charset="0"/>
              </a:rPr>
              <a:t> M2000 in Siemens NX </a:t>
            </a:r>
            <a:r>
              <a:rPr lang="en-US" sz="2800" b="1" dirty="0" err="1">
                <a:cs typeface="Effra" panose="020B0603020203020204" pitchFamily="34" charset="0"/>
              </a:rPr>
              <a:t>SPECviewperf</a:t>
            </a:r>
            <a:r>
              <a:rPr lang="en-US" sz="2800" b="1" dirty="0">
                <a:cs typeface="Effra" panose="020B0603020203020204" pitchFamily="34" charset="0"/>
              </a:rPr>
              <a:t> </a:t>
            </a:r>
            <a:r>
              <a:rPr lang="en-US" sz="2800" b="1" dirty="0" smtClean="0">
                <a:cs typeface="Effra" panose="020B0603020203020204" pitchFamily="34" charset="0"/>
              </a:rPr>
              <a:t>12.1</a:t>
            </a:r>
            <a:r>
              <a:rPr lang="en-US" sz="2800" b="1" baseline="30000" dirty="0" smtClean="0">
                <a:cs typeface="Effra" panose="020B0603020203020204" pitchFamily="34" charset="0"/>
              </a:rPr>
              <a:t>1</a:t>
            </a:r>
            <a:endParaRPr lang="de-DE" sz="2800" b="1" dirty="0">
              <a:cs typeface="Effra" panose="020B0603020203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726" y="114309"/>
            <a:ext cx="7510398" cy="4224598"/>
          </a:xfrm>
          <a:prstGeom prst="rect">
            <a:avLst/>
          </a:prstGeom>
        </p:spPr>
      </p:pic>
    </p:spTree>
    <p:extLst>
      <p:ext uri="{BB962C8B-B14F-4D97-AF65-F5344CB8AC3E}">
        <p14:creationId xmlns:p14="http://schemas.microsoft.com/office/powerpoint/2010/main" val="1413034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318661"/>
            <a:ext cx="12188825" cy="5184728"/>
          </a:xfrm>
          <a:prstGeom prst="rect">
            <a:avLst/>
          </a:prstGeom>
          <a:solidFill>
            <a:schemeClr val="accent3">
              <a:alpha val="6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graphicFrame>
        <p:nvGraphicFramePr>
          <p:cNvPr id="5" name="Chart 4"/>
          <p:cNvGraphicFramePr/>
          <p:nvPr>
            <p:extLst>
              <p:ext uri="{D42A27DB-BD31-4B8C-83A1-F6EECF244321}">
                <p14:modId xmlns:p14="http://schemas.microsoft.com/office/powerpoint/2010/main" val="999287855"/>
              </p:ext>
            </p:extLst>
          </p:nvPr>
        </p:nvGraphicFramePr>
        <p:xfrm>
          <a:off x="519765" y="1318660"/>
          <a:ext cx="8268101" cy="5184727"/>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6094414" y="1819287"/>
            <a:ext cx="1316258" cy="369332"/>
          </a:xfrm>
          <a:prstGeom prst="rect">
            <a:avLst/>
          </a:prstGeom>
          <a:noFill/>
        </p:spPr>
        <p:txBody>
          <a:bodyPr wrap="none" rtlCol="0">
            <a:spAutoFit/>
          </a:bodyPr>
          <a:lstStyle/>
          <a:p>
            <a:pPr>
              <a:spcAft>
                <a:spcPts val="600"/>
              </a:spcAft>
              <a:buClr>
                <a:schemeClr val="bg2"/>
              </a:buClr>
            </a:pPr>
            <a:r>
              <a:rPr lang="en-US" dirty="0" smtClean="0"/>
              <a:t>34</a:t>
            </a:r>
            <a:r>
              <a:rPr lang="en-US" dirty="0" smtClean="0"/>
              <a:t>% FASTER</a:t>
            </a:r>
            <a:endParaRPr lang="en-US" dirty="0" smtClean="0"/>
          </a:p>
        </p:txBody>
      </p:sp>
      <p:sp>
        <p:nvSpPr>
          <p:cNvPr id="7" name="TextBox 6"/>
          <p:cNvSpPr txBox="1"/>
          <p:nvPr/>
        </p:nvSpPr>
        <p:spPr>
          <a:xfrm>
            <a:off x="4653815" y="3254197"/>
            <a:ext cx="1316258" cy="369332"/>
          </a:xfrm>
          <a:prstGeom prst="rect">
            <a:avLst/>
          </a:prstGeom>
          <a:noFill/>
        </p:spPr>
        <p:txBody>
          <a:bodyPr wrap="none" rtlCol="0">
            <a:spAutoFit/>
          </a:bodyPr>
          <a:lstStyle/>
          <a:p>
            <a:pPr>
              <a:spcAft>
                <a:spcPts val="600"/>
              </a:spcAft>
              <a:buClr>
                <a:schemeClr val="bg2"/>
              </a:buClr>
            </a:pPr>
            <a:r>
              <a:rPr lang="en-US" dirty="0" smtClean="0"/>
              <a:t>11% FASTER</a:t>
            </a:r>
            <a:endParaRPr lang="en-US" dirty="0" smtClean="0"/>
          </a:p>
        </p:txBody>
      </p:sp>
      <p:sp>
        <p:nvSpPr>
          <p:cNvPr id="8" name="TextBox 7"/>
          <p:cNvSpPr txBox="1"/>
          <p:nvPr/>
        </p:nvSpPr>
        <p:spPr>
          <a:xfrm>
            <a:off x="6599320" y="4708357"/>
            <a:ext cx="1316258" cy="369332"/>
          </a:xfrm>
          <a:prstGeom prst="rect">
            <a:avLst/>
          </a:prstGeom>
          <a:noFill/>
        </p:spPr>
        <p:txBody>
          <a:bodyPr wrap="none" rtlCol="0">
            <a:spAutoFit/>
          </a:bodyPr>
          <a:lstStyle/>
          <a:p>
            <a:pPr>
              <a:spcAft>
                <a:spcPts val="600"/>
              </a:spcAft>
              <a:buClr>
                <a:schemeClr val="bg2"/>
              </a:buClr>
            </a:pPr>
            <a:r>
              <a:rPr lang="en-US" dirty="0" smtClean="0"/>
              <a:t>41% FASTER</a:t>
            </a:r>
            <a:endParaRPr lang="en-US" dirty="0" smtClean="0"/>
          </a:p>
        </p:txBody>
      </p:sp>
      <p:sp>
        <p:nvSpPr>
          <p:cNvPr id="10" name="Title 2"/>
          <p:cNvSpPr txBox="1">
            <a:spLocks/>
          </p:cNvSpPr>
          <p:nvPr/>
        </p:nvSpPr>
        <p:spPr>
          <a:xfrm>
            <a:off x="347572" y="282522"/>
            <a:ext cx="11473780" cy="474345"/>
          </a:xfrm>
          <a:prstGeom prst="rect">
            <a:avLst/>
          </a:prstGeom>
        </p:spPr>
        <p:txBody>
          <a:bodyPr/>
          <a:lstStyle>
            <a:lvl1pPr algn="l" defTabSz="914400" rtl="0" eaLnBrk="1" latinLnBrk="0" hangingPunct="1">
              <a:spcBef>
                <a:spcPct val="0"/>
              </a:spcBef>
              <a:buNone/>
              <a:defRPr sz="3200" b="0" i="0" strike="noStrike" kern="1200" cap="none" spc="-60" baseline="0">
                <a:solidFill>
                  <a:schemeClr val="tx1"/>
                </a:solidFill>
                <a:latin typeface="Effra Light" charset="0"/>
                <a:ea typeface="Effra Light" charset="0"/>
                <a:cs typeface="Effra Light" charset="0"/>
              </a:defRPr>
            </a:lvl1pPr>
          </a:lstStyle>
          <a:p>
            <a:r>
              <a:rPr lang="en-US" b="1" dirty="0" smtClean="0"/>
              <a:t>Radeon Pro WX 5100 vs. NVIDIA </a:t>
            </a:r>
            <a:r>
              <a:rPr lang="en-US" b="1" dirty="0" err="1" smtClean="0"/>
              <a:t>Quadro</a:t>
            </a:r>
            <a:r>
              <a:rPr lang="en-US" b="1" dirty="0" smtClean="0"/>
              <a:t> M2000</a:t>
            </a:r>
            <a:endParaRPr lang="en-US" b="1" dirty="0">
              <a:solidFill>
                <a:srgbClr val="0245FF"/>
              </a:solidFill>
            </a:endParaRPr>
          </a:p>
        </p:txBody>
      </p:sp>
      <p:sp>
        <p:nvSpPr>
          <p:cNvPr id="11" name="Rectangle 10"/>
          <p:cNvSpPr/>
          <p:nvPr/>
        </p:nvSpPr>
        <p:spPr>
          <a:xfrm>
            <a:off x="9533714" y="2951133"/>
            <a:ext cx="2287638" cy="1837426"/>
          </a:xfrm>
          <a:prstGeom prst="rect">
            <a:avLst/>
          </a:prstGeom>
        </p:spPr>
        <p:txBody>
          <a:bodyPr wrap="square">
            <a:spAutoFit/>
          </a:bodyPr>
          <a:lstStyle/>
          <a:p>
            <a:pPr fontAlgn="base">
              <a:lnSpc>
                <a:spcPct val="90000"/>
              </a:lnSpc>
              <a:spcAft>
                <a:spcPts val="800"/>
              </a:spcAft>
            </a:pPr>
            <a:r>
              <a:rPr lang="en-US" b="1" dirty="0">
                <a:latin typeface="Calibri" panose="020F0502020204030204" pitchFamily="34" charset="0"/>
                <a:ea typeface="Times New Roman" panose="02020603050405020304" pitchFamily="18" charset="0"/>
                <a:cs typeface="Times New Roman" panose="02020603050405020304" pitchFamily="18" charset="0"/>
              </a:rPr>
              <a:t>CPU: </a:t>
            </a:r>
            <a:r>
              <a:rPr lang="en-US" dirty="0">
                <a:latin typeface="Calibri" panose="020F0502020204030204" pitchFamily="34" charset="0"/>
                <a:ea typeface="Times New Roman" panose="02020603050405020304" pitchFamily="18" charset="0"/>
                <a:cs typeface="Times New Roman" panose="02020603050405020304" pitchFamily="18" charset="0"/>
              </a:rPr>
              <a:t>Intel E5-1650 v3 3.50GHz</a:t>
            </a:r>
            <a:r>
              <a:rPr lang="en-US" b="1" dirty="0">
                <a:latin typeface="Calibri" panose="020F0502020204030204" pitchFamily="34" charset="0"/>
                <a:ea typeface="Times New Roman" panose="02020603050405020304" pitchFamily="18" charset="0"/>
                <a:cs typeface="Times New Roman" panose="02020603050405020304" pitchFamily="18" charset="0"/>
              </a:rPr>
              <a:t>, Memory: </a:t>
            </a:r>
            <a:r>
              <a:rPr lang="en-US" dirty="0">
                <a:latin typeface="Calibri" panose="020F0502020204030204" pitchFamily="34" charset="0"/>
                <a:ea typeface="Times New Roman" panose="02020603050405020304" pitchFamily="18" charset="0"/>
                <a:cs typeface="Times New Roman" panose="02020603050405020304" pitchFamily="18" charset="0"/>
              </a:rPr>
              <a:t>16GB RAM</a:t>
            </a:r>
            <a:r>
              <a:rPr lang="en-US" b="1" dirty="0">
                <a:latin typeface="Calibri" panose="020F0502020204030204" pitchFamily="34" charset="0"/>
                <a:ea typeface="Times New Roman" panose="02020603050405020304" pitchFamily="18" charset="0"/>
                <a:cs typeface="Times New Roman" panose="02020603050405020304" pitchFamily="18" charset="0"/>
              </a:rPr>
              <a:t>, OS: </a:t>
            </a:r>
            <a:r>
              <a:rPr lang="en-US" dirty="0">
                <a:latin typeface="Calibri" panose="020F0502020204030204" pitchFamily="34" charset="0"/>
                <a:ea typeface="Times New Roman" panose="02020603050405020304" pitchFamily="18" charset="0"/>
                <a:cs typeface="Times New Roman" panose="02020603050405020304" pitchFamily="18" charset="0"/>
              </a:rPr>
              <a:t>Win7 64-bit SP1</a:t>
            </a:r>
            <a:r>
              <a:rPr lang="en-US" b="1" dirty="0">
                <a:latin typeface="Calibri" panose="020F0502020204030204" pitchFamily="34" charset="0"/>
                <a:ea typeface="Times New Roman" panose="02020603050405020304" pitchFamily="18" charset="0"/>
                <a:cs typeface="Times New Roman" panose="02020603050405020304" pitchFamily="18" charset="0"/>
              </a:rPr>
              <a:t>, AMD Driver: </a:t>
            </a:r>
            <a:r>
              <a:rPr lang="en-US" dirty="0">
                <a:latin typeface="Calibri" panose="020F0502020204030204" pitchFamily="34" charset="0"/>
                <a:ea typeface="Times New Roman" panose="02020603050405020304" pitchFamily="18" charset="0"/>
                <a:cs typeface="Times New Roman" panose="02020603050405020304" pitchFamily="18" charset="0"/>
              </a:rPr>
              <a:t>15.301.2601.1002 RC3 </a:t>
            </a:r>
            <a:r>
              <a:rPr lang="en-US" b="1" dirty="0" err="1">
                <a:latin typeface="Calibri" panose="020F0502020204030204" pitchFamily="34" charset="0"/>
                <a:ea typeface="Times New Roman" panose="02020603050405020304" pitchFamily="18" charset="0"/>
                <a:cs typeface="Times New Roman" panose="02020603050405020304" pitchFamily="18" charset="0"/>
              </a:rPr>
              <a:t>Nvidia</a:t>
            </a:r>
            <a:r>
              <a:rPr lang="en-US" b="1" dirty="0">
                <a:latin typeface="Calibri" panose="020F0502020204030204" pitchFamily="34" charset="0"/>
                <a:ea typeface="Times New Roman" panose="02020603050405020304" pitchFamily="18" charset="0"/>
                <a:cs typeface="Times New Roman" panose="02020603050405020304" pitchFamily="18" charset="0"/>
              </a:rPr>
              <a:t> Driver: </a:t>
            </a:r>
            <a:r>
              <a:rPr lang="en-US" dirty="0">
                <a:latin typeface="Calibri" panose="020F0502020204030204" pitchFamily="34" charset="0"/>
                <a:ea typeface="Times New Roman" panose="02020603050405020304" pitchFamily="18" charset="0"/>
                <a:cs typeface="Times New Roman" panose="02020603050405020304" pitchFamily="18" charset="0"/>
              </a:rPr>
              <a:t>368.39</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p:cNvSpPr txBox="1"/>
          <p:nvPr/>
        </p:nvSpPr>
        <p:spPr>
          <a:xfrm>
            <a:off x="9163250" y="6092547"/>
            <a:ext cx="2859207" cy="461665"/>
          </a:xfrm>
          <a:prstGeom prst="rect">
            <a:avLst/>
          </a:prstGeom>
          <a:noFill/>
        </p:spPr>
        <p:txBody>
          <a:bodyPr wrap="square" rtlCol="0">
            <a:spAutoFit/>
          </a:bodyPr>
          <a:lstStyle/>
          <a:p>
            <a:pPr>
              <a:spcAft>
                <a:spcPts val="600"/>
              </a:spcAft>
              <a:buClr>
                <a:schemeClr val="bg2"/>
              </a:buClr>
            </a:pPr>
            <a:r>
              <a:rPr lang="en-US" sz="1200" i="1" dirty="0" smtClean="0"/>
              <a:t>Detailed performance </a:t>
            </a:r>
            <a:r>
              <a:rPr lang="en-US" sz="1200" i="1" dirty="0" smtClean="0"/>
              <a:t>data can be found in the appendix section</a:t>
            </a:r>
            <a:endParaRPr lang="en-US" sz="1200" i="1" dirty="0" smtClean="0"/>
          </a:p>
        </p:txBody>
      </p:sp>
    </p:spTree>
    <p:extLst>
      <p:ext uri="{BB962C8B-B14F-4D97-AF65-F5344CB8AC3E}">
        <p14:creationId xmlns:p14="http://schemas.microsoft.com/office/powerpoint/2010/main" val="1645694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grpSp>
        <p:nvGrpSpPr>
          <p:cNvPr id="17" name="Group 16"/>
          <p:cNvGrpSpPr/>
          <p:nvPr/>
        </p:nvGrpSpPr>
        <p:grpSpPr>
          <a:xfrm>
            <a:off x="9748790" y="6349309"/>
            <a:ext cx="2076006" cy="252213"/>
            <a:chOff x="9586340" y="6349309"/>
            <a:chExt cx="2238456" cy="271949"/>
          </a:xfrm>
        </p:grpSpPr>
        <p:pic>
          <p:nvPicPr>
            <p:cNvPr id="18" name="Picture 17"/>
            <p:cNvPicPr>
              <a:picLocks noChangeAspect="1"/>
            </p:cNvPicPr>
            <p:nvPr userDrawn="1"/>
          </p:nvPicPr>
          <p:blipFill rotWithShape="1">
            <a:blip r:embed="rId4" cstate="screen">
              <a:extLst>
                <a:ext uri="{28A0092B-C50C-407E-A947-70E740481C1C}">
                  <a14:useLocalDpi xmlns:a14="http://schemas.microsoft.com/office/drawing/2010/main"/>
                </a:ext>
              </a:extLst>
            </a:blip>
            <a:srcRect b="47217"/>
            <a:stretch/>
          </p:blipFill>
          <p:spPr>
            <a:xfrm>
              <a:off x="10603859" y="6422102"/>
              <a:ext cx="1220937" cy="175483"/>
            </a:xfrm>
            <a:prstGeom prst="rect">
              <a:avLst/>
            </a:prstGeom>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9586340" y="6403450"/>
              <a:ext cx="686769" cy="166436"/>
            </a:xfrm>
            <a:prstGeom prst="rect">
              <a:avLst/>
            </a:prstGeom>
          </p:spPr>
        </p:pic>
        <p:cxnSp>
          <p:nvCxnSpPr>
            <p:cNvPr id="20" name="Straight Connector 19"/>
            <p:cNvCxnSpPr/>
            <p:nvPr userDrawn="1"/>
          </p:nvCxnSpPr>
          <p:spPr>
            <a:xfrm>
              <a:off x="10432121" y="6349309"/>
              <a:ext cx="0" cy="271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 name="Rectangle 11"/>
          <p:cNvSpPr/>
          <p:nvPr/>
        </p:nvSpPr>
        <p:spPr>
          <a:xfrm>
            <a:off x="2490700" y="2764944"/>
            <a:ext cx="7207422" cy="1200329"/>
          </a:xfrm>
          <a:prstGeom prst="rect">
            <a:avLst/>
          </a:prstGeom>
        </p:spPr>
        <p:txBody>
          <a:bodyPr wrap="none">
            <a:spAutoFit/>
          </a:bodyPr>
          <a:lstStyle/>
          <a:p>
            <a:pPr lvl="0" algn="ctr"/>
            <a:r>
              <a:rPr lang="en-US" sz="3600" dirty="0">
                <a:latin typeface="Effra Light" panose="020B0403020203020204" pitchFamily="34" charset="0"/>
                <a:cs typeface="Effra Light" panose="020B0403020203020204" pitchFamily="34" charset="0"/>
              </a:rPr>
              <a:t>Today there are </a:t>
            </a:r>
            <a:r>
              <a:rPr lang="en-US" sz="3600" dirty="0">
                <a:latin typeface="Effra Medium" panose="020B0703020203020204" pitchFamily="34" charset="0"/>
                <a:cs typeface="Effra Medium" panose="020B0703020203020204" pitchFamily="34" charset="0"/>
              </a:rPr>
              <a:t>10,000,000+</a:t>
            </a:r>
            <a:r>
              <a:rPr lang="en-US" sz="3600" dirty="0">
                <a:latin typeface="Effra Light" panose="020B0403020203020204" pitchFamily="34" charset="0"/>
                <a:cs typeface="Effra Light" panose="020B0403020203020204" pitchFamily="34" charset="0"/>
              </a:rPr>
              <a:t/>
            </a:r>
            <a:br>
              <a:rPr lang="en-US" sz="3600" dirty="0">
                <a:latin typeface="Effra Light" panose="020B0403020203020204" pitchFamily="34" charset="0"/>
                <a:cs typeface="Effra Light" panose="020B0403020203020204" pitchFamily="34" charset="0"/>
              </a:rPr>
            </a:br>
            <a:r>
              <a:rPr lang="en-US" sz="3600" dirty="0">
                <a:latin typeface="Effra Light" panose="020B0403020203020204" pitchFamily="34" charset="0"/>
                <a:cs typeface="Effra Light" panose="020B0403020203020204" pitchFamily="34" charset="0"/>
              </a:rPr>
              <a:t>professional creators and designers.</a:t>
            </a:r>
          </a:p>
        </p:txBody>
      </p:sp>
    </p:spTree>
    <p:extLst>
      <p:ext uri="{BB962C8B-B14F-4D97-AF65-F5344CB8AC3E}">
        <p14:creationId xmlns:p14="http://schemas.microsoft.com/office/powerpoint/2010/main" val="3737783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rotWithShape="1">
          <a:blip r:embed="rId3" cstate="print">
            <a:extLst>
              <a:ext uri="{28A0092B-C50C-407E-A947-70E740481C1C}">
                <a14:useLocalDpi xmlns:a14="http://schemas.microsoft.com/office/drawing/2010/main" val="0"/>
              </a:ext>
            </a:extLst>
          </a:blip>
          <a:srcRect l="6884" t="46192" r="10502" b="-4255"/>
          <a:stretch/>
        </p:blipFill>
        <p:spPr>
          <a:xfrm flipH="1">
            <a:off x="1495200" y="0"/>
            <a:ext cx="9198422" cy="6464968"/>
          </a:xfrm>
          <a:prstGeom prst="rect">
            <a:avLst/>
          </a:prstGeom>
        </p:spPr>
      </p:pic>
      <p:sp>
        <p:nvSpPr>
          <p:cNvPr id="10" name="TextBox 9"/>
          <p:cNvSpPr txBox="1"/>
          <p:nvPr/>
        </p:nvSpPr>
        <p:spPr>
          <a:xfrm>
            <a:off x="1692271" y="4000095"/>
            <a:ext cx="8441659" cy="954107"/>
          </a:xfrm>
          <a:prstGeom prst="rect">
            <a:avLst/>
          </a:prstGeom>
          <a:noFill/>
        </p:spPr>
        <p:txBody>
          <a:bodyPr wrap="square" rtlCol="0">
            <a:spAutoFit/>
          </a:bodyPr>
          <a:lstStyle/>
          <a:p>
            <a:pPr algn="ctr">
              <a:spcAft>
                <a:spcPts val="450"/>
              </a:spcAft>
              <a:buClr>
                <a:srgbClr val="EEECE1"/>
              </a:buClr>
            </a:pPr>
            <a:r>
              <a:rPr lang="de-DE" sz="2800" b="1" dirty="0">
                <a:latin typeface="Effra Light" panose="020B0403020203020204" pitchFamily="34" charset="0"/>
                <a:cs typeface="Effra Light" panose="020B0403020203020204" pitchFamily="34" charset="0"/>
              </a:rPr>
              <a:t>World‘s Fastest </a:t>
            </a:r>
            <a:r>
              <a:rPr lang="de-DE" sz="2800" b="1" dirty="0" smtClean="0">
                <a:latin typeface="Effra Light" panose="020B0403020203020204" pitchFamily="34" charset="0"/>
                <a:cs typeface="Effra Light" panose="020B0403020203020204" pitchFamily="34" charset="0"/>
              </a:rPr>
              <a:t>Low-Profile </a:t>
            </a:r>
            <a:r>
              <a:rPr lang="de-DE" sz="2800" b="1" dirty="0">
                <a:latin typeface="Effra Light" panose="020B0403020203020204" pitchFamily="34" charset="0"/>
                <a:cs typeface="Effra Light" panose="020B0403020203020204" pitchFamily="34" charset="0"/>
              </a:rPr>
              <a:t>Workstation Graphics </a:t>
            </a:r>
            <a:r>
              <a:rPr lang="de-DE" sz="2800" b="1" dirty="0" smtClean="0">
                <a:latin typeface="Effra Light" panose="020B0403020203020204" pitchFamily="34" charset="0"/>
                <a:cs typeface="Effra Light" panose="020B0403020203020204" pitchFamily="34" charset="0"/>
              </a:rPr>
              <a:t>Card</a:t>
            </a:r>
            <a:r>
              <a:rPr lang="de-DE" sz="2800" b="1" baseline="30000" dirty="0" smtClean="0">
                <a:latin typeface="Effra Light" panose="020B0403020203020204" pitchFamily="34" charset="0"/>
                <a:cs typeface="Effra Light" panose="020B0403020203020204" pitchFamily="34" charset="0"/>
              </a:rPr>
              <a:t>1</a:t>
            </a:r>
            <a:endParaRPr lang="de-DE" sz="2800" b="1" dirty="0">
              <a:latin typeface="Effra Light" panose="020B0403020203020204" pitchFamily="34" charset="0"/>
              <a:cs typeface="Effra Light" panose="020B0403020203020204" pitchFamily="34" charset="0"/>
            </a:endParaRP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15982" t="22578" r="18819" b="16089"/>
          <a:stretch/>
        </p:blipFill>
        <p:spPr>
          <a:xfrm>
            <a:off x="4559298" y="208512"/>
            <a:ext cx="3347012" cy="3187631"/>
          </a:xfrm>
          <a:prstGeom prst="rect">
            <a:avLst/>
          </a:prstGeom>
          <a:effectLst>
            <a:outerShdw blurRad="127000" dist="101600" dir="2700000" sx="101000" sy="101000" algn="tl" rotWithShape="0">
              <a:prstClr val="black">
                <a:alpha val="40000"/>
              </a:prstClr>
            </a:outerShdw>
          </a:effectLst>
        </p:spPr>
      </p:pic>
      <p:pic>
        <p:nvPicPr>
          <p:cNvPr id="32" name="Picture 31"/>
          <p:cNvPicPr>
            <a:picLocks noChangeAspect="1"/>
          </p:cNvPicPr>
          <p:nvPr/>
        </p:nvPicPr>
        <p:blipFill rotWithShape="1">
          <a:blip r:embed="rId5" cstate="print">
            <a:extLst>
              <a:ext uri="{28A0092B-C50C-407E-A947-70E740481C1C}">
                <a14:useLocalDpi xmlns:a14="http://schemas.microsoft.com/office/drawing/2010/main" val="0"/>
              </a:ext>
            </a:extLst>
          </a:blip>
          <a:srcRect l="50418" t="-4156"/>
          <a:stretch/>
        </p:blipFill>
        <p:spPr>
          <a:xfrm>
            <a:off x="4436098" y="3526210"/>
            <a:ext cx="3462901" cy="371487"/>
          </a:xfrm>
          <a:prstGeom prst="rect">
            <a:avLst/>
          </a:prstGeom>
        </p:spPr>
      </p:pic>
      <p:grpSp>
        <p:nvGrpSpPr>
          <p:cNvPr id="63" name="Group 62"/>
          <p:cNvGrpSpPr/>
          <p:nvPr/>
        </p:nvGrpSpPr>
        <p:grpSpPr>
          <a:xfrm>
            <a:off x="766046" y="4942213"/>
            <a:ext cx="10656732" cy="1141088"/>
            <a:chOff x="766046" y="4942213"/>
            <a:chExt cx="10656732" cy="1141088"/>
          </a:xfrm>
        </p:grpSpPr>
        <p:grpSp>
          <p:nvGrpSpPr>
            <p:cNvPr id="64" name="Group 63"/>
            <p:cNvGrpSpPr/>
            <p:nvPr/>
          </p:nvGrpSpPr>
          <p:grpSpPr>
            <a:xfrm>
              <a:off x="766046" y="4942213"/>
              <a:ext cx="10656732" cy="1141088"/>
              <a:chOff x="1200331" y="3292939"/>
              <a:chExt cx="9788159" cy="2080699"/>
            </a:xfrm>
          </p:grpSpPr>
          <p:sp>
            <p:nvSpPr>
              <p:cNvPr id="101" name="Rectangle 100"/>
              <p:cNvSpPr/>
              <p:nvPr/>
            </p:nvSpPr>
            <p:spPr>
              <a:xfrm>
                <a:off x="1267697" y="3292939"/>
                <a:ext cx="9653425" cy="2080699"/>
              </a:xfrm>
              <a:prstGeom prst="rect">
                <a:avLst/>
              </a:prstGeom>
              <a:gradFill flip="none" rotWithShape="1">
                <a:gsLst>
                  <a:gs pos="30000">
                    <a:schemeClr val="bg1">
                      <a:alpha val="80000"/>
                    </a:schemeClr>
                  </a:gs>
                  <a:gs pos="0">
                    <a:schemeClr val="bg1">
                      <a:alpha val="0"/>
                    </a:schemeClr>
                  </a:gs>
                  <a:gs pos="67000">
                    <a:schemeClr val="bg1">
                      <a:alpha val="8000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02" name="Straight Connector 101"/>
              <p:cNvCxnSpPr/>
              <p:nvPr/>
            </p:nvCxnSpPr>
            <p:spPr>
              <a:xfrm>
                <a:off x="1200331" y="3292939"/>
                <a:ext cx="9788159" cy="0"/>
              </a:xfrm>
              <a:prstGeom prst="line">
                <a:avLst/>
              </a:prstGeom>
              <a:ln w="19050">
                <a:gradFill>
                  <a:gsLst>
                    <a:gs pos="0">
                      <a:srgbClr val="033ADA">
                        <a:alpha val="0"/>
                      </a:srgbClr>
                    </a:gs>
                    <a:gs pos="25000">
                      <a:srgbClr val="033ADA"/>
                    </a:gs>
                    <a:gs pos="75000">
                      <a:srgbClr val="033ADA"/>
                    </a:gs>
                    <a:gs pos="100000">
                      <a:srgbClr val="033ADA">
                        <a:alpha val="0"/>
                      </a:srgbClr>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1200331" y="5373637"/>
                <a:ext cx="9788159" cy="0"/>
              </a:xfrm>
              <a:prstGeom prst="line">
                <a:avLst/>
              </a:prstGeom>
              <a:ln w="19050">
                <a:gradFill>
                  <a:gsLst>
                    <a:gs pos="0">
                      <a:srgbClr val="033ADA">
                        <a:alpha val="0"/>
                      </a:srgbClr>
                    </a:gs>
                    <a:gs pos="25000">
                      <a:srgbClr val="033ADA"/>
                    </a:gs>
                    <a:gs pos="75000">
                      <a:srgbClr val="033ADA"/>
                    </a:gs>
                    <a:gs pos="100000">
                      <a:srgbClr val="033ADA">
                        <a:alpha val="0"/>
                      </a:srgbClr>
                    </a:gs>
                  </a:gsLst>
                  <a:lin ang="10800000" scaled="0"/>
                </a:gradFill>
              </a:ln>
            </p:spPr>
            <p:style>
              <a:lnRef idx="1">
                <a:schemeClr val="accent1"/>
              </a:lnRef>
              <a:fillRef idx="0">
                <a:schemeClr val="accent1"/>
              </a:fillRef>
              <a:effectRef idx="0">
                <a:schemeClr val="accent1"/>
              </a:effectRef>
              <a:fontRef idx="minor">
                <a:schemeClr val="tx1"/>
              </a:fontRef>
            </p:style>
          </p:cxnSp>
        </p:grpSp>
        <p:grpSp>
          <p:nvGrpSpPr>
            <p:cNvPr id="65" name="Group 64"/>
            <p:cNvGrpSpPr/>
            <p:nvPr/>
          </p:nvGrpSpPr>
          <p:grpSpPr>
            <a:xfrm>
              <a:off x="3014054" y="4990250"/>
              <a:ext cx="1422044" cy="979052"/>
              <a:chOff x="2851906" y="4911387"/>
              <a:chExt cx="1422044" cy="979052"/>
            </a:xfrm>
          </p:grpSpPr>
          <p:sp>
            <p:nvSpPr>
              <p:cNvPr id="99" name="Rectangle 98"/>
              <p:cNvSpPr/>
              <p:nvPr/>
            </p:nvSpPr>
            <p:spPr bwMode="auto">
              <a:xfrm>
                <a:off x="2851906" y="4911387"/>
                <a:ext cx="1375172" cy="707886"/>
              </a:xfrm>
              <a:prstGeom prst="rect">
                <a:avLst/>
              </a:prstGeom>
            </p:spPr>
            <p:txBody>
              <a:bodyPr>
                <a:spAutoFit/>
              </a:bodyPr>
              <a:lstStyle/>
              <a:p>
                <a:pPr>
                  <a:spcAft>
                    <a:spcPts val="450"/>
                  </a:spcAft>
                  <a:buClr>
                    <a:srgbClr val="FFFFFF"/>
                  </a:buClr>
                  <a:defRPr/>
                </a:pPr>
                <a:r>
                  <a:rPr lang="de-DE" sz="4000" spc="-300" dirty="0">
                    <a:solidFill>
                      <a:srgbClr val="0245FF"/>
                    </a:solidFill>
                    <a:latin typeface="Effra Medium" charset="0"/>
                    <a:ea typeface="Effra Medium" charset="0"/>
                    <a:cs typeface="Effra Medium" charset="0"/>
                  </a:rPr>
                  <a:t>2.4</a:t>
                </a:r>
                <a:endParaRPr lang="en-US" sz="4000" spc="-300" dirty="0">
                  <a:solidFill>
                    <a:srgbClr val="0245FF"/>
                  </a:solidFill>
                  <a:latin typeface="Effra Medium" charset="0"/>
                  <a:ea typeface="Effra Medium" charset="0"/>
                  <a:cs typeface="Effra Medium" charset="0"/>
                </a:endParaRPr>
              </a:p>
            </p:txBody>
          </p:sp>
          <p:sp>
            <p:nvSpPr>
              <p:cNvPr id="100" name="Rectangle 99"/>
              <p:cNvSpPr/>
              <p:nvPr/>
            </p:nvSpPr>
            <p:spPr bwMode="auto">
              <a:xfrm>
                <a:off x="2889154" y="5428774"/>
                <a:ext cx="1384796" cy="461665"/>
              </a:xfrm>
              <a:prstGeom prst="rect">
                <a:avLst/>
              </a:prstGeom>
            </p:spPr>
            <p:txBody>
              <a:bodyPr wrap="square">
                <a:spAutoFit/>
              </a:bodyPr>
              <a:lstStyle/>
              <a:p>
                <a:pPr>
                  <a:spcAft>
                    <a:spcPts val="450"/>
                  </a:spcAft>
                  <a:buClr>
                    <a:srgbClr val="FFFFFF"/>
                  </a:buClr>
                  <a:defRPr/>
                </a:pPr>
                <a:r>
                  <a:rPr lang="en-US" sz="1200" dirty="0">
                    <a:solidFill>
                      <a:prstClr val="white"/>
                    </a:solidFill>
                    <a:latin typeface="Effra" charset="0"/>
                    <a:ea typeface="Effra" charset="0"/>
                    <a:cs typeface="Effra" charset="0"/>
                  </a:rPr>
                  <a:t>TFLOPS Peak</a:t>
                </a:r>
                <a:br>
                  <a:rPr lang="en-US" sz="1200" dirty="0">
                    <a:solidFill>
                      <a:prstClr val="white"/>
                    </a:solidFill>
                    <a:latin typeface="Effra" charset="0"/>
                    <a:ea typeface="Effra" charset="0"/>
                    <a:cs typeface="Effra" charset="0"/>
                  </a:rPr>
                </a:br>
                <a:r>
                  <a:rPr lang="de-DE" sz="1200" dirty="0">
                    <a:solidFill>
                      <a:prstClr val="white"/>
                    </a:solidFill>
                    <a:latin typeface="Effra" charset="0"/>
                    <a:ea typeface="Effra" charset="0"/>
                    <a:cs typeface="Effra" charset="0"/>
                  </a:rPr>
                  <a:t>Single Precision</a:t>
                </a:r>
                <a:endParaRPr lang="en-US" sz="1200" dirty="0">
                  <a:solidFill>
                    <a:prstClr val="white"/>
                  </a:solidFill>
                  <a:latin typeface="Effra" charset="0"/>
                  <a:ea typeface="Effra" charset="0"/>
                  <a:cs typeface="Effra" charset="0"/>
                </a:endParaRPr>
              </a:p>
            </p:txBody>
          </p:sp>
        </p:grpSp>
        <p:grpSp>
          <p:nvGrpSpPr>
            <p:cNvPr id="66" name="Group 65"/>
            <p:cNvGrpSpPr/>
            <p:nvPr/>
          </p:nvGrpSpPr>
          <p:grpSpPr>
            <a:xfrm>
              <a:off x="4898689" y="4990250"/>
              <a:ext cx="2028825" cy="990528"/>
              <a:chOff x="4736541" y="4899911"/>
              <a:chExt cx="2028825" cy="990528"/>
            </a:xfrm>
          </p:grpSpPr>
          <p:sp>
            <p:nvSpPr>
              <p:cNvPr id="96" name="Rectangle 95"/>
              <p:cNvSpPr/>
              <p:nvPr/>
            </p:nvSpPr>
            <p:spPr bwMode="auto">
              <a:xfrm>
                <a:off x="5162988" y="4899911"/>
                <a:ext cx="1326356" cy="707886"/>
              </a:xfrm>
              <a:prstGeom prst="rect">
                <a:avLst/>
              </a:prstGeom>
            </p:spPr>
            <p:txBody>
              <a:bodyPr>
                <a:spAutoFit/>
              </a:bodyPr>
              <a:lstStyle/>
              <a:p>
                <a:pPr>
                  <a:spcAft>
                    <a:spcPts val="450"/>
                  </a:spcAft>
                  <a:buClr>
                    <a:srgbClr val="FFFFFF"/>
                  </a:buClr>
                  <a:defRPr/>
                </a:pPr>
                <a:r>
                  <a:rPr lang="de-DE" sz="4000" spc="-150" dirty="0">
                    <a:solidFill>
                      <a:srgbClr val="0245FF"/>
                    </a:solidFill>
                    <a:latin typeface="Effra Medium" charset="0"/>
                    <a:ea typeface="Effra Medium" charset="0"/>
                    <a:cs typeface="Effra Medium" charset="0"/>
                  </a:rPr>
                  <a:t>4K</a:t>
                </a:r>
                <a:endParaRPr lang="en-US" sz="4000" spc="-150" dirty="0">
                  <a:solidFill>
                    <a:srgbClr val="0245FF"/>
                  </a:solidFill>
                  <a:latin typeface="Effra Medium" charset="0"/>
                  <a:ea typeface="Effra Medium" charset="0"/>
                  <a:cs typeface="Effra Medium" charset="0"/>
                </a:endParaRPr>
              </a:p>
            </p:txBody>
          </p:sp>
          <p:sp>
            <p:nvSpPr>
              <p:cNvPr id="97" name="Rectangle 96"/>
              <p:cNvSpPr/>
              <p:nvPr/>
            </p:nvSpPr>
            <p:spPr bwMode="auto">
              <a:xfrm>
                <a:off x="5154445" y="5428774"/>
                <a:ext cx="1607953" cy="461665"/>
              </a:xfrm>
              <a:prstGeom prst="rect">
                <a:avLst/>
              </a:prstGeom>
            </p:spPr>
            <p:txBody>
              <a:bodyPr wrap="square">
                <a:spAutoFit/>
              </a:bodyPr>
              <a:lstStyle/>
              <a:p>
                <a:pPr>
                  <a:spcAft>
                    <a:spcPts val="450"/>
                  </a:spcAft>
                  <a:buClr>
                    <a:srgbClr val="FFFFFF"/>
                  </a:buClr>
                  <a:defRPr/>
                </a:pPr>
                <a:r>
                  <a:rPr lang="en-US" sz="1200" dirty="0">
                    <a:solidFill>
                      <a:prstClr val="white"/>
                    </a:solidFill>
                    <a:latin typeface="Effra" charset="0"/>
                    <a:ea typeface="Effra" charset="0"/>
                    <a:cs typeface="Effra" charset="0"/>
                  </a:rPr>
                  <a:t>Displays with DisplayPort 1.4 HDR</a:t>
                </a:r>
              </a:p>
            </p:txBody>
          </p:sp>
          <p:sp>
            <p:nvSpPr>
              <p:cNvPr id="98" name="Rectangle 97"/>
              <p:cNvSpPr/>
              <p:nvPr/>
            </p:nvSpPr>
            <p:spPr bwMode="auto">
              <a:xfrm>
                <a:off x="4736541" y="4995371"/>
                <a:ext cx="2028825" cy="246221"/>
              </a:xfrm>
              <a:prstGeom prst="rect">
                <a:avLst/>
              </a:prstGeom>
            </p:spPr>
            <p:txBody>
              <a:bodyPr>
                <a:spAutoFit/>
              </a:bodyPr>
              <a:lstStyle/>
              <a:p>
                <a:pPr>
                  <a:spcAft>
                    <a:spcPts val="450"/>
                  </a:spcAft>
                  <a:buClr>
                    <a:srgbClr val="FFFFFF"/>
                  </a:buClr>
                  <a:defRPr/>
                </a:pPr>
                <a:r>
                  <a:rPr lang="en-US" sz="1000" i="1" dirty="0">
                    <a:solidFill>
                      <a:prstClr val="white"/>
                    </a:solidFill>
                    <a:latin typeface="Effra" charset="0"/>
                    <a:ea typeface="Effra" charset="0"/>
                    <a:cs typeface="Effra" charset="0"/>
                  </a:rPr>
                  <a:t>Up to 4</a:t>
                </a:r>
              </a:p>
            </p:txBody>
          </p:sp>
        </p:grpSp>
        <p:grpSp>
          <p:nvGrpSpPr>
            <p:cNvPr id="67" name="Group 66"/>
            <p:cNvGrpSpPr/>
            <p:nvPr/>
          </p:nvGrpSpPr>
          <p:grpSpPr>
            <a:xfrm>
              <a:off x="7250573" y="4990250"/>
              <a:ext cx="1264842" cy="815062"/>
              <a:chOff x="7088425" y="4890711"/>
              <a:chExt cx="1264842" cy="815062"/>
            </a:xfrm>
          </p:grpSpPr>
          <p:sp>
            <p:nvSpPr>
              <p:cNvPr id="94" name="Rectangle 93"/>
              <p:cNvSpPr/>
              <p:nvPr/>
            </p:nvSpPr>
            <p:spPr bwMode="auto">
              <a:xfrm>
                <a:off x="7088425" y="4890711"/>
                <a:ext cx="1262727" cy="707886"/>
              </a:xfrm>
              <a:prstGeom prst="rect">
                <a:avLst/>
              </a:prstGeom>
            </p:spPr>
            <p:txBody>
              <a:bodyPr wrap="square">
                <a:spAutoFit/>
              </a:bodyPr>
              <a:lstStyle/>
              <a:p>
                <a:pPr>
                  <a:spcAft>
                    <a:spcPts val="450"/>
                  </a:spcAft>
                  <a:buClr>
                    <a:srgbClr val="FFFFFF"/>
                  </a:buClr>
                  <a:defRPr/>
                </a:pPr>
                <a:r>
                  <a:rPr lang="de-DE" sz="4000" spc="-150" dirty="0">
                    <a:solidFill>
                      <a:srgbClr val="0245FF"/>
                    </a:solidFill>
                    <a:latin typeface="Effra Medium" charset="0"/>
                    <a:ea typeface="Effra Medium" charset="0"/>
                    <a:cs typeface="Effra Medium" charset="0"/>
                  </a:rPr>
                  <a:t>4GB</a:t>
                </a:r>
                <a:endParaRPr lang="en-US" sz="4000" spc="-150" dirty="0">
                  <a:solidFill>
                    <a:srgbClr val="0245FF"/>
                  </a:solidFill>
                  <a:latin typeface="Effra Medium" charset="0"/>
                  <a:ea typeface="Effra Medium" charset="0"/>
                  <a:cs typeface="Effra Medium" charset="0"/>
                </a:endParaRPr>
              </a:p>
            </p:txBody>
          </p:sp>
          <p:sp>
            <p:nvSpPr>
              <p:cNvPr id="95" name="Rectangle 94"/>
              <p:cNvSpPr/>
              <p:nvPr/>
            </p:nvSpPr>
            <p:spPr bwMode="auto">
              <a:xfrm>
                <a:off x="7146096" y="5428774"/>
                <a:ext cx="1207171" cy="276999"/>
              </a:xfrm>
              <a:prstGeom prst="rect">
                <a:avLst/>
              </a:prstGeom>
            </p:spPr>
            <p:txBody>
              <a:bodyPr wrap="square">
                <a:spAutoFit/>
              </a:bodyPr>
              <a:lstStyle/>
              <a:p>
                <a:pPr>
                  <a:spcAft>
                    <a:spcPts val="450"/>
                  </a:spcAft>
                  <a:buClr>
                    <a:srgbClr val="FFFFFF"/>
                  </a:buClr>
                  <a:defRPr/>
                </a:pPr>
                <a:r>
                  <a:rPr lang="en-US" sz="1200" dirty="0">
                    <a:solidFill>
                      <a:prstClr val="white"/>
                    </a:solidFill>
                    <a:latin typeface="Effra" charset="0"/>
                    <a:ea typeface="Effra" charset="0"/>
                    <a:cs typeface="Effra" charset="0"/>
                  </a:rPr>
                  <a:t>GPU Memory</a:t>
                </a:r>
              </a:p>
            </p:txBody>
          </p:sp>
        </p:grpSp>
        <p:grpSp>
          <p:nvGrpSpPr>
            <p:cNvPr id="68" name="Group 67"/>
            <p:cNvGrpSpPr/>
            <p:nvPr/>
          </p:nvGrpSpPr>
          <p:grpSpPr>
            <a:xfrm>
              <a:off x="9304862" y="4990250"/>
              <a:ext cx="1807897" cy="775289"/>
              <a:chOff x="9501911" y="4939628"/>
              <a:chExt cx="1807897" cy="775289"/>
            </a:xfrm>
          </p:grpSpPr>
          <p:sp>
            <p:nvSpPr>
              <p:cNvPr id="92" name="Rectangle 91"/>
              <p:cNvSpPr/>
              <p:nvPr/>
            </p:nvSpPr>
            <p:spPr bwMode="auto">
              <a:xfrm>
                <a:off x="9501911" y="4939628"/>
                <a:ext cx="1303938" cy="707886"/>
              </a:xfrm>
              <a:prstGeom prst="rect">
                <a:avLst/>
              </a:prstGeom>
            </p:spPr>
            <p:txBody>
              <a:bodyPr wrap="square">
                <a:spAutoFit/>
              </a:bodyPr>
              <a:lstStyle/>
              <a:p>
                <a:pPr>
                  <a:spcAft>
                    <a:spcPts val="450"/>
                  </a:spcAft>
                  <a:buClr>
                    <a:srgbClr val="FFFFFF"/>
                  </a:buClr>
                  <a:defRPr/>
                </a:pPr>
                <a:r>
                  <a:rPr lang="de-DE" sz="4000" spc="-300" dirty="0">
                    <a:solidFill>
                      <a:srgbClr val="0245FF"/>
                    </a:solidFill>
                    <a:latin typeface="Effra Medium" charset="0"/>
                    <a:ea typeface="Effra Medium" charset="0"/>
                    <a:cs typeface="Effra Medium" charset="0"/>
                  </a:rPr>
                  <a:t>128</a:t>
                </a:r>
                <a:endParaRPr lang="en-US" sz="4000" spc="-300" dirty="0">
                  <a:solidFill>
                    <a:srgbClr val="0245FF"/>
                  </a:solidFill>
                  <a:latin typeface="Effra Medium" charset="0"/>
                  <a:ea typeface="Effra Medium" charset="0"/>
                  <a:cs typeface="Effra Medium" charset="0"/>
                </a:endParaRPr>
              </a:p>
            </p:txBody>
          </p:sp>
          <p:sp>
            <p:nvSpPr>
              <p:cNvPr id="93" name="Rectangle 92"/>
              <p:cNvSpPr/>
              <p:nvPr/>
            </p:nvSpPr>
            <p:spPr bwMode="auto">
              <a:xfrm>
                <a:off x="9545847" y="5437918"/>
                <a:ext cx="1763961" cy="276999"/>
              </a:xfrm>
              <a:prstGeom prst="rect">
                <a:avLst/>
              </a:prstGeom>
            </p:spPr>
            <p:txBody>
              <a:bodyPr wrap="square">
                <a:spAutoFit/>
              </a:bodyPr>
              <a:lstStyle/>
              <a:p>
                <a:pPr>
                  <a:spcAft>
                    <a:spcPts val="450"/>
                  </a:spcAft>
                  <a:buClr>
                    <a:srgbClr val="FFFFFF"/>
                  </a:buClr>
                  <a:defRPr/>
                </a:pPr>
                <a:r>
                  <a:rPr lang="en-US" sz="1200" dirty="0">
                    <a:solidFill>
                      <a:prstClr val="white"/>
                    </a:solidFill>
                    <a:latin typeface="Effra" charset="0"/>
                    <a:ea typeface="Effra" charset="0"/>
                    <a:cs typeface="Effra" charset="0"/>
                  </a:rPr>
                  <a:t>Bit Memory Bandwidth </a:t>
                </a:r>
              </a:p>
            </p:txBody>
          </p:sp>
        </p:grpSp>
        <p:grpSp>
          <p:nvGrpSpPr>
            <p:cNvPr id="69" name="Group 68"/>
            <p:cNvGrpSpPr/>
            <p:nvPr/>
          </p:nvGrpSpPr>
          <p:grpSpPr>
            <a:xfrm>
              <a:off x="1144957" y="4990250"/>
              <a:ext cx="1350169" cy="991512"/>
              <a:chOff x="982809" y="4898927"/>
              <a:chExt cx="1350169" cy="991512"/>
            </a:xfrm>
          </p:grpSpPr>
          <p:sp>
            <p:nvSpPr>
              <p:cNvPr id="90" name="Rectangle 89"/>
              <p:cNvSpPr/>
              <p:nvPr/>
            </p:nvSpPr>
            <p:spPr bwMode="auto">
              <a:xfrm>
                <a:off x="982809" y="4898927"/>
                <a:ext cx="1350169" cy="707886"/>
              </a:xfrm>
              <a:prstGeom prst="rect">
                <a:avLst/>
              </a:prstGeom>
            </p:spPr>
            <p:txBody>
              <a:bodyPr>
                <a:spAutoFit/>
              </a:bodyPr>
              <a:lstStyle/>
              <a:p>
                <a:pPr>
                  <a:spcAft>
                    <a:spcPts val="450"/>
                  </a:spcAft>
                  <a:buClr>
                    <a:srgbClr val="FFFFFF"/>
                  </a:buClr>
                  <a:defRPr/>
                </a:pPr>
                <a:r>
                  <a:rPr lang="de-DE" sz="4000" spc="-300" dirty="0">
                    <a:solidFill>
                      <a:srgbClr val="0245FF"/>
                    </a:solidFill>
                    <a:latin typeface="Effra Medium" charset="0"/>
                    <a:ea typeface="Effra Medium" charset="0"/>
                    <a:cs typeface="Effra Medium" charset="0"/>
                  </a:rPr>
                  <a:t>16</a:t>
                </a:r>
                <a:endParaRPr lang="en-US" sz="4000" spc="-300" dirty="0">
                  <a:solidFill>
                    <a:srgbClr val="0245FF"/>
                  </a:solidFill>
                  <a:latin typeface="Effra Medium" charset="0"/>
                  <a:ea typeface="Effra Medium" charset="0"/>
                  <a:cs typeface="Effra Medium" charset="0"/>
                </a:endParaRPr>
              </a:p>
            </p:txBody>
          </p:sp>
          <p:sp>
            <p:nvSpPr>
              <p:cNvPr id="91" name="Rectangle 90"/>
              <p:cNvSpPr/>
              <p:nvPr/>
            </p:nvSpPr>
            <p:spPr bwMode="auto">
              <a:xfrm>
                <a:off x="993707" y="5428774"/>
                <a:ext cx="1221437" cy="461665"/>
              </a:xfrm>
              <a:prstGeom prst="rect">
                <a:avLst/>
              </a:prstGeom>
            </p:spPr>
            <p:txBody>
              <a:bodyPr wrap="square">
                <a:spAutoFit/>
              </a:bodyPr>
              <a:lstStyle/>
              <a:p>
                <a:pPr>
                  <a:buClr>
                    <a:srgbClr val="FFFFFF"/>
                  </a:buClr>
                  <a:defRPr/>
                </a:pPr>
                <a:r>
                  <a:rPr lang="en-US" sz="1200" dirty="0">
                    <a:solidFill>
                      <a:prstClr val="white"/>
                    </a:solidFill>
                    <a:latin typeface="Effra" charset="0"/>
                    <a:ea typeface="Effra" charset="0"/>
                    <a:cs typeface="Effra" charset="0"/>
                  </a:rPr>
                  <a:t>4</a:t>
                </a:r>
                <a:r>
                  <a:rPr lang="en-US" sz="1200" baseline="30000" dirty="0">
                    <a:solidFill>
                      <a:prstClr val="white"/>
                    </a:solidFill>
                    <a:latin typeface="Effra" charset="0"/>
                    <a:ea typeface="Effra" charset="0"/>
                    <a:cs typeface="Effra" charset="0"/>
                  </a:rPr>
                  <a:t>th</a:t>
                </a:r>
                <a:r>
                  <a:rPr lang="en-US" sz="1200" dirty="0">
                    <a:solidFill>
                      <a:prstClr val="white"/>
                    </a:solidFill>
                    <a:latin typeface="Effra" charset="0"/>
                    <a:ea typeface="Effra" charset="0"/>
                    <a:cs typeface="Effra" charset="0"/>
                  </a:rPr>
                  <a:t> Gen GCN Compute Units</a:t>
                </a:r>
              </a:p>
            </p:txBody>
          </p:sp>
        </p:grpSp>
        <p:grpSp>
          <p:nvGrpSpPr>
            <p:cNvPr id="70" name="Group 69"/>
            <p:cNvGrpSpPr/>
            <p:nvPr/>
          </p:nvGrpSpPr>
          <p:grpSpPr>
            <a:xfrm>
              <a:off x="2702327" y="4966975"/>
              <a:ext cx="6218838" cy="1012555"/>
              <a:chOff x="2702327" y="4725931"/>
              <a:chExt cx="6218838" cy="1181407"/>
            </a:xfrm>
          </p:grpSpPr>
          <p:cxnSp>
            <p:nvCxnSpPr>
              <p:cNvPr id="71" name="Straight Connector 70"/>
              <p:cNvCxnSpPr/>
              <p:nvPr/>
            </p:nvCxnSpPr>
            <p:spPr>
              <a:xfrm rot="5400000">
                <a:off x="2112974" y="5315284"/>
                <a:ext cx="1178705" cy="0"/>
              </a:xfrm>
              <a:prstGeom prst="line">
                <a:avLst/>
              </a:prstGeom>
              <a:ln w="19050">
                <a:gradFill>
                  <a:gsLst>
                    <a:gs pos="0">
                      <a:srgbClr val="033ADA">
                        <a:alpha val="0"/>
                      </a:srgbClr>
                    </a:gs>
                    <a:gs pos="25000">
                      <a:srgbClr val="033ADA"/>
                    </a:gs>
                    <a:gs pos="75000">
                      <a:srgbClr val="033ADA"/>
                    </a:gs>
                    <a:gs pos="100000">
                      <a:srgbClr val="033ADA">
                        <a:alpha val="0"/>
                      </a:srgbClr>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5400000">
                <a:off x="3982080" y="5317983"/>
                <a:ext cx="1178705" cy="0"/>
              </a:xfrm>
              <a:prstGeom prst="line">
                <a:avLst/>
              </a:prstGeom>
              <a:ln w="19050">
                <a:gradFill>
                  <a:gsLst>
                    <a:gs pos="0">
                      <a:srgbClr val="033ADA">
                        <a:alpha val="0"/>
                      </a:srgbClr>
                    </a:gs>
                    <a:gs pos="25000">
                      <a:srgbClr val="033ADA"/>
                    </a:gs>
                    <a:gs pos="75000">
                      <a:srgbClr val="033ADA"/>
                    </a:gs>
                    <a:gs pos="100000">
                      <a:srgbClr val="033ADA">
                        <a:alpha val="0"/>
                      </a:srgbClr>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a:off x="6373867" y="5317984"/>
                <a:ext cx="1178705" cy="0"/>
              </a:xfrm>
              <a:prstGeom prst="line">
                <a:avLst/>
              </a:prstGeom>
              <a:ln w="19050">
                <a:gradFill>
                  <a:gsLst>
                    <a:gs pos="0">
                      <a:srgbClr val="033ADA">
                        <a:alpha val="0"/>
                      </a:srgbClr>
                    </a:gs>
                    <a:gs pos="25000">
                      <a:srgbClr val="033ADA"/>
                    </a:gs>
                    <a:gs pos="75000">
                      <a:srgbClr val="033ADA"/>
                    </a:gs>
                    <a:gs pos="100000">
                      <a:srgbClr val="033ADA">
                        <a:alpha val="0"/>
                      </a:srgbClr>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5400000">
                <a:off x="8331812" y="5317986"/>
                <a:ext cx="1178705" cy="0"/>
              </a:xfrm>
              <a:prstGeom prst="line">
                <a:avLst/>
              </a:prstGeom>
              <a:ln w="19050">
                <a:gradFill>
                  <a:gsLst>
                    <a:gs pos="0">
                      <a:srgbClr val="033ADA">
                        <a:alpha val="0"/>
                      </a:srgbClr>
                    </a:gs>
                    <a:gs pos="25000">
                      <a:srgbClr val="033ADA"/>
                    </a:gs>
                    <a:gs pos="75000">
                      <a:srgbClr val="033ADA"/>
                    </a:gs>
                    <a:gs pos="100000">
                      <a:srgbClr val="033ADA">
                        <a:alpha val="0"/>
                      </a:srgbClr>
                    </a:gs>
                  </a:gsLst>
                  <a:lin ang="10800000" scaled="0"/>
                </a:gra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752779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rotWithShape="1">
          <a:blip r:embed="rId3" cstate="print">
            <a:extLst>
              <a:ext uri="{28A0092B-C50C-407E-A947-70E740481C1C}">
                <a14:useLocalDpi xmlns:a14="http://schemas.microsoft.com/office/drawing/2010/main" val="0"/>
              </a:ext>
            </a:extLst>
          </a:blip>
          <a:srcRect l="6884" t="46192" r="21662" b="-4255"/>
          <a:stretch/>
        </p:blipFill>
        <p:spPr>
          <a:xfrm flipH="1">
            <a:off x="-69012" y="0"/>
            <a:ext cx="7955853" cy="6464968"/>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15982" t="22578" r="18819" b="16089"/>
          <a:stretch/>
        </p:blipFill>
        <p:spPr>
          <a:xfrm>
            <a:off x="1752518" y="208512"/>
            <a:ext cx="3347012" cy="3187631"/>
          </a:xfrm>
          <a:prstGeom prst="rect">
            <a:avLst/>
          </a:prstGeom>
          <a:effectLst>
            <a:outerShdw blurRad="127000" dist="101600" dir="2700000" sx="101000" sy="101000" algn="tl" rotWithShape="0">
              <a:prstClr val="black">
                <a:alpha val="40000"/>
              </a:prstClr>
            </a:outerShdw>
          </a:effectLst>
        </p:spPr>
      </p:pic>
      <p:pic>
        <p:nvPicPr>
          <p:cNvPr id="32" name="Picture 31"/>
          <p:cNvPicPr>
            <a:picLocks noChangeAspect="1"/>
          </p:cNvPicPr>
          <p:nvPr/>
        </p:nvPicPr>
        <p:blipFill rotWithShape="1">
          <a:blip r:embed="rId5" cstate="print">
            <a:extLst>
              <a:ext uri="{28A0092B-C50C-407E-A947-70E740481C1C}">
                <a14:useLocalDpi xmlns:a14="http://schemas.microsoft.com/office/drawing/2010/main" val="0"/>
              </a:ext>
            </a:extLst>
          </a:blip>
          <a:srcRect l="50418" t="-4156"/>
          <a:stretch/>
        </p:blipFill>
        <p:spPr>
          <a:xfrm>
            <a:off x="1629318" y="3526210"/>
            <a:ext cx="3462901" cy="371487"/>
          </a:xfrm>
          <a:prstGeom prst="rect">
            <a:avLst/>
          </a:prstGeom>
        </p:spPr>
      </p:pic>
      <p:sp>
        <p:nvSpPr>
          <p:cNvPr id="8" name="TextBox 7"/>
          <p:cNvSpPr txBox="1"/>
          <p:nvPr/>
        </p:nvSpPr>
        <p:spPr>
          <a:xfrm>
            <a:off x="155843" y="4956681"/>
            <a:ext cx="6579327" cy="954107"/>
          </a:xfrm>
          <a:prstGeom prst="rect">
            <a:avLst/>
          </a:prstGeom>
          <a:noFill/>
        </p:spPr>
        <p:txBody>
          <a:bodyPr wrap="square" rtlCol="0">
            <a:spAutoFit/>
          </a:bodyPr>
          <a:lstStyle/>
          <a:p>
            <a:pPr algn="ctr">
              <a:spcAft>
                <a:spcPts val="450"/>
              </a:spcAft>
              <a:buClr>
                <a:srgbClr val="EEECE1"/>
              </a:buClr>
            </a:pPr>
            <a:r>
              <a:rPr lang="de-DE" sz="2800" b="1" dirty="0">
                <a:latin typeface="Effra Light" panose="020B0403020203020204" pitchFamily="34" charset="0"/>
                <a:cs typeface="Effra Light" panose="020B0403020203020204" pitchFamily="34" charset="0"/>
              </a:rPr>
              <a:t>World‘s Fastest </a:t>
            </a:r>
            <a:r>
              <a:rPr lang="de-DE" sz="2800" b="1" dirty="0" smtClean="0">
                <a:latin typeface="Effra Light" panose="020B0403020203020204" pitchFamily="34" charset="0"/>
                <a:cs typeface="Effra Light" panose="020B0403020203020204" pitchFamily="34" charset="0"/>
              </a:rPr>
              <a:t>Low-Profile</a:t>
            </a:r>
            <a:r>
              <a:rPr lang="de-DE" sz="2800" b="1" dirty="0">
                <a:latin typeface="Effra Light" panose="020B0403020203020204" pitchFamily="34" charset="0"/>
                <a:cs typeface="Effra Light" panose="020B0403020203020204" pitchFamily="34" charset="0"/>
              </a:rPr>
              <a:t/>
            </a:r>
            <a:br>
              <a:rPr lang="de-DE" sz="2800" b="1" dirty="0">
                <a:latin typeface="Effra Light" panose="020B0403020203020204" pitchFamily="34" charset="0"/>
                <a:cs typeface="Effra Light" panose="020B0403020203020204" pitchFamily="34" charset="0"/>
              </a:rPr>
            </a:br>
            <a:r>
              <a:rPr lang="de-DE" sz="2800" b="1" dirty="0">
                <a:latin typeface="Effra Light" panose="020B0403020203020204" pitchFamily="34" charset="0"/>
                <a:cs typeface="Effra Light" panose="020B0403020203020204" pitchFamily="34" charset="0"/>
              </a:rPr>
              <a:t>Workstation Graphics </a:t>
            </a:r>
            <a:r>
              <a:rPr lang="de-DE" sz="2800" b="1" dirty="0" smtClean="0">
                <a:latin typeface="Effra Light" panose="020B0403020203020204" pitchFamily="34" charset="0"/>
                <a:cs typeface="Effra Light" panose="020B0403020203020204" pitchFamily="34" charset="0"/>
              </a:rPr>
              <a:t>Card</a:t>
            </a:r>
            <a:r>
              <a:rPr lang="de-DE" sz="2800" b="1" baseline="30000" dirty="0" smtClean="0">
                <a:latin typeface="Effra Light" panose="020B0403020203020204" pitchFamily="34" charset="0"/>
                <a:cs typeface="Effra Light" panose="020B0403020203020204" pitchFamily="34" charset="0"/>
              </a:rPr>
              <a:t>1</a:t>
            </a:r>
            <a:endParaRPr lang="de-DE" sz="2800" b="1" dirty="0">
              <a:latin typeface="Effra Light" panose="020B0403020203020204" pitchFamily="34" charset="0"/>
              <a:cs typeface="Effra Light" panose="020B0403020203020204" pitchFamily="34" charset="0"/>
            </a:endParaRPr>
          </a:p>
        </p:txBody>
      </p:sp>
      <p:graphicFrame>
        <p:nvGraphicFramePr>
          <p:cNvPr id="9" name="Table 8"/>
          <p:cNvGraphicFramePr>
            <a:graphicFrameLocks noGrp="1"/>
          </p:cNvGraphicFramePr>
          <p:nvPr>
            <p:extLst>
              <p:ext uri="{D42A27DB-BD31-4B8C-83A1-F6EECF244321}">
                <p14:modId xmlns:p14="http://schemas.microsoft.com/office/powerpoint/2010/main" val="2629519739"/>
              </p:ext>
            </p:extLst>
          </p:nvPr>
        </p:nvGraphicFramePr>
        <p:xfrm>
          <a:off x="7218073" y="778009"/>
          <a:ext cx="4375714" cy="4480560"/>
        </p:xfrm>
        <a:graphic>
          <a:graphicData uri="http://schemas.openxmlformats.org/drawingml/2006/table">
            <a:tbl>
              <a:tblPr firstRow="1" bandRow="1">
                <a:tableStyleId>{2D5ABB26-0587-4C30-8999-92F81FD0307C}</a:tableStyleId>
              </a:tblPr>
              <a:tblGrid>
                <a:gridCol w="2453007">
                  <a:extLst>
                    <a:ext uri="{9D8B030D-6E8A-4147-A177-3AD203B41FA5}">
                      <a16:colId xmlns:a16="http://schemas.microsoft.com/office/drawing/2014/main" xmlns="" val="20000"/>
                    </a:ext>
                  </a:extLst>
                </a:gridCol>
                <a:gridCol w="1922707">
                  <a:extLst>
                    <a:ext uri="{9D8B030D-6E8A-4147-A177-3AD203B41FA5}">
                      <a16:colId xmlns:a16="http://schemas.microsoft.com/office/drawing/2014/main" xmlns="" val="20001"/>
                    </a:ext>
                  </a:extLst>
                </a:gridCol>
              </a:tblGrid>
              <a:tr h="274320">
                <a:tc>
                  <a:txBody>
                    <a:bodyPr/>
                    <a:lstStyle/>
                    <a:p>
                      <a:r>
                        <a:rPr lang="en-US" sz="1200" dirty="0">
                          <a:solidFill>
                            <a:schemeClr val="tx1"/>
                          </a:solidFill>
                          <a:latin typeface="Effra Light" panose="020B0403020203020204" pitchFamily="34" charset="0"/>
                          <a:cs typeface="Effra Light" panose="020B0403020203020204" pitchFamily="34" charset="0"/>
                        </a:rPr>
                        <a:t>GPU Architecture</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Effra Light" panose="020B0403020203020204" pitchFamily="34" charset="0"/>
                          <a:cs typeface="Effra Light" panose="020B0403020203020204" pitchFamily="34" charset="0"/>
                        </a:rPr>
                        <a:t>GCN 4</a:t>
                      </a:r>
                      <a:r>
                        <a:rPr lang="en-US" sz="1200" baseline="30000" dirty="0">
                          <a:solidFill>
                            <a:schemeClr val="tx1"/>
                          </a:solidFill>
                          <a:latin typeface="Effra Light" panose="020B0403020203020204" pitchFamily="34" charset="0"/>
                          <a:cs typeface="Effra Light" panose="020B0403020203020204" pitchFamily="34" charset="0"/>
                        </a:rPr>
                        <a:t>th</a:t>
                      </a:r>
                      <a:r>
                        <a:rPr lang="en-US" sz="1200" dirty="0">
                          <a:solidFill>
                            <a:schemeClr val="tx1"/>
                          </a:solidFill>
                          <a:latin typeface="Effra Light" panose="020B0403020203020204" pitchFamily="34" charset="0"/>
                          <a:cs typeface="Effra Light" panose="020B0403020203020204" pitchFamily="34" charset="0"/>
                        </a:rPr>
                        <a:t> Generation</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0"/>
                  </a:ext>
                </a:extLst>
              </a:tr>
              <a:tr h="274320">
                <a:tc>
                  <a:txBody>
                    <a:bodyPr/>
                    <a:lstStyle/>
                    <a:p>
                      <a:r>
                        <a:rPr lang="en-US" sz="1200" dirty="0">
                          <a:solidFill>
                            <a:schemeClr val="tx1"/>
                          </a:solidFill>
                          <a:latin typeface="Effra Light" panose="020B0403020203020204" pitchFamily="34" charset="0"/>
                          <a:cs typeface="Effra Light" panose="020B0403020203020204" pitchFamily="34" charset="0"/>
                        </a:rPr>
                        <a:t>Stream Processors</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Effra Light" panose="020B0403020203020204" pitchFamily="34" charset="0"/>
                          <a:ea typeface="+mn-ea"/>
                          <a:cs typeface="Effra Light" panose="020B0403020203020204" pitchFamily="34" charset="0"/>
                        </a:rPr>
                        <a:t>1024</a:t>
                      </a:r>
                      <a:endParaRPr lang="en-US" sz="1200" kern="1200" dirty="0">
                        <a:solidFill>
                          <a:schemeClr val="tx1"/>
                        </a:solidFill>
                        <a:latin typeface="Effra Light" panose="020B0403020203020204" pitchFamily="34" charset="0"/>
                        <a:ea typeface="+mn-ea"/>
                        <a:cs typeface="Effra Light" panose="020B0403020203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1"/>
                  </a:ext>
                </a:extLst>
              </a:tr>
              <a:tr h="274320">
                <a:tc>
                  <a:txBody>
                    <a:bodyPr/>
                    <a:lstStyle/>
                    <a:p>
                      <a:r>
                        <a:rPr lang="en-US" sz="1200" dirty="0">
                          <a:solidFill>
                            <a:schemeClr val="tx1"/>
                          </a:solidFill>
                          <a:latin typeface="Effra Light" panose="020B0403020203020204" pitchFamily="34" charset="0"/>
                          <a:cs typeface="Effra Light" panose="020B0403020203020204" pitchFamily="34" charset="0"/>
                        </a:rPr>
                        <a:t>Peak Performance</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Effra Light" panose="020B0403020203020204" pitchFamily="34" charset="0"/>
                          <a:ea typeface="+mn-ea"/>
                          <a:cs typeface="Effra Light" panose="020B0403020203020204" pitchFamily="34" charset="0"/>
                        </a:rPr>
                        <a:t>2.4 </a:t>
                      </a:r>
                      <a:r>
                        <a:rPr lang="en-US" sz="1200" kern="1200" dirty="0">
                          <a:solidFill>
                            <a:schemeClr val="tx1"/>
                          </a:solidFill>
                          <a:latin typeface="Effra Light" panose="020B0403020203020204" pitchFamily="34" charset="0"/>
                          <a:ea typeface="+mn-ea"/>
                          <a:cs typeface="Effra Light" panose="020B0403020203020204" pitchFamily="34" charset="0"/>
                        </a:rPr>
                        <a:t>TFLOPS</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2"/>
                  </a:ext>
                </a:extLst>
              </a:tr>
              <a:tr h="274320">
                <a:tc>
                  <a:txBody>
                    <a:bodyPr/>
                    <a:lstStyle/>
                    <a:p>
                      <a:r>
                        <a:rPr lang="en-US" sz="1200" kern="1200" baseline="0" dirty="0">
                          <a:solidFill>
                            <a:schemeClr val="tx1"/>
                          </a:solidFill>
                          <a:latin typeface="Effra Light" panose="020B0403020203020204" pitchFamily="34" charset="0"/>
                          <a:ea typeface="+mn-ea"/>
                          <a:cs typeface="Effra Light" panose="020B0403020203020204" pitchFamily="34" charset="0"/>
                        </a:rPr>
                        <a:t>Memory Type</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Effra Light" panose="020B0403020203020204" pitchFamily="34" charset="0"/>
                          <a:ea typeface="+mn-ea"/>
                          <a:cs typeface="Effra Light" panose="020B0403020203020204" pitchFamily="34" charset="0"/>
                        </a:rPr>
                        <a:t>4 </a:t>
                      </a:r>
                      <a:r>
                        <a:rPr lang="en-US" sz="1200" kern="1200" dirty="0">
                          <a:solidFill>
                            <a:schemeClr val="tx1"/>
                          </a:solidFill>
                          <a:latin typeface="Effra Light" panose="020B0403020203020204" pitchFamily="34" charset="0"/>
                          <a:ea typeface="+mn-ea"/>
                          <a:cs typeface="Effra Light" panose="020B0403020203020204" pitchFamily="34" charset="0"/>
                        </a:rPr>
                        <a:t>GB</a:t>
                      </a:r>
                      <a:r>
                        <a:rPr lang="en-US" sz="1200" kern="1200" baseline="0" dirty="0">
                          <a:solidFill>
                            <a:schemeClr val="tx1"/>
                          </a:solidFill>
                          <a:latin typeface="Effra Light" panose="020B0403020203020204" pitchFamily="34" charset="0"/>
                          <a:ea typeface="+mn-ea"/>
                          <a:cs typeface="Effra Light" panose="020B0403020203020204" pitchFamily="34" charset="0"/>
                        </a:rPr>
                        <a:t> GDDR5</a:t>
                      </a:r>
                      <a:endParaRPr lang="en-US" sz="1200" kern="1200" dirty="0">
                        <a:solidFill>
                          <a:schemeClr val="tx1"/>
                        </a:solidFill>
                        <a:latin typeface="Effra Light" panose="020B0403020203020204" pitchFamily="34" charset="0"/>
                        <a:ea typeface="+mn-ea"/>
                        <a:cs typeface="Effra Light" panose="020B0403020203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3"/>
                  </a:ext>
                </a:extLst>
              </a:tr>
              <a:tr h="274320">
                <a:tc>
                  <a:txBody>
                    <a:bodyPr/>
                    <a:lstStyle/>
                    <a:p>
                      <a:r>
                        <a:rPr lang="en-US" sz="1200" dirty="0">
                          <a:solidFill>
                            <a:schemeClr val="tx1"/>
                          </a:solidFill>
                          <a:latin typeface="Effra Light" panose="020B0403020203020204" pitchFamily="34" charset="0"/>
                          <a:cs typeface="Effra Light" panose="020B0403020203020204" pitchFamily="34" charset="0"/>
                        </a:rPr>
                        <a:t>Typical Board Power</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Effra Light" panose="020B0403020203020204" pitchFamily="34" charset="0"/>
                          <a:ea typeface="+mn-ea"/>
                          <a:cs typeface="Effra Light" panose="020B0403020203020204" pitchFamily="34" charset="0"/>
                        </a:rPr>
                        <a:t>&lt;50 </a:t>
                      </a:r>
                      <a:r>
                        <a:rPr lang="en-US" sz="1200" kern="1200" dirty="0">
                          <a:solidFill>
                            <a:schemeClr val="tx1"/>
                          </a:solidFill>
                          <a:latin typeface="Effra Light" panose="020B0403020203020204" pitchFamily="34" charset="0"/>
                          <a:ea typeface="+mn-ea"/>
                          <a:cs typeface="Effra Light" panose="020B0403020203020204" pitchFamily="34" charset="0"/>
                        </a:rPr>
                        <a:t>W</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4"/>
                  </a:ext>
                </a:extLst>
              </a:tr>
              <a:tr h="274320">
                <a:tc>
                  <a:txBody>
                    <a:bodyPr/>
                    <a:lstStyle/>
                    <a:p>
                      <a:r>
                        <a:rPr lang="en-US" sz="1200" dirty="0">
                          <a:solidFill>
                            <a:schemeClr val="tx1"/>
                          </a:solidFill>
                          <a:latin typeface="Effra Light" panose="020B0403020203020204" pitchFamily="34" charset="0"/>
                          <a:cs typeface="Effra Light" panose="020B0403020203020204" pitchFamily="34" charset="0"/>
                        </a:rPr>
                        <a:t>PCI-Express Version</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Effra Light" panose="020B0403020203020204" pitchFamily="34" charset="0"/>
                          <a:ea typeface="+mn-ea"/>
                          <a:cs typeface="Effra Light" panose="020B0403020203020204" pitchFamily="34" charset="0"/>
                        </a:rPr>
                        <a:t>3.0</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74320">
                <a:tc>
                  <a:txBody>
                    <a:bodyPr/>
                    <a:lstStyle/>
                    <a:p>
                      <a:r>
                        <a:rPr lang="en-US" sz="1200" dirty="0">
                          <a:solidFill>
                            <a:schemeClr val="tx1"/>
                          </a:solidFill>
                          <a:latin typeface="Effra Light" panose="020B0403020203020204" pitchFamily="34" charset="0"/>
                          <a:cs typeface="Effra Light" panose="020B0403020203020204" pitchFamily="34" charset="0"/>
                        </a:rPr>
                        <a:t>AMD FreeSync™ Technology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Effra Light" panose="020B0403020203020204" pitchFamily="34" charset="0"/>
                          <a:ea typeface="+mn-ea"/>
                          <a:cs typeface="Effra Light" panose="020B0403020203020204" pitchFamily="34" charset="0"/>
                        </a:rPr>
                        <a:t>Yes</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5"/>
                  </a:ext>
                </a:extLst>
              </a:tr>
              <a:tr h="274320">
                <a:tc>
                  <a:txBody>
                    <a:bodyPr/>
                    <a:lstStyle/>
                    <a:p>
                      <a:r>
                        <a:rPr lang="en-US" sz="1200" dirty="0">
                          <a:solidFill>
                            <a:schemeClr val="tx1"/>
                          </a:solidFill>
                          <a:latin typeface="Effra Light" panose="020B0403020203020204" pitchFamily="34" charset="0"/>
                          <a:cs typeface="Effra Light" panose="020B0403020203020204" pitchFamily="34" charset="0"/>
                        </a:rPr>
                        <a:t>AMD </a:t>
                      </a:r>
                      <a:r>
                        <a:rPr lang="en-US" sz="1200" dirty="0" err="1">
                          <a:solidFill>
                            <a:schemeClr val="tx1"/>
                          </a:solidFill>
                          <a:latin typeface="Effra Light" panose="020B0403020203020204" pitchFamily="34" charset="0"/>
                          <a:cs typeface="Effra Light" panose="020B0403020203020204" pitchFamily="34" charset="0"/>
                        </a:rPr>
                        <a:t>CrossFire</a:t>
                      </a:r>
                      <a:r>
                        <a:rPr lang="en-US" sz="1200" dirty="0">
                          <a:solidFill>
                            <a:schemeClr val="tx1"/>
                          </a:solidFill>
                          <a:latin typeface="Effra Light" panose="020B0403020203020204" pitchFamily="34" charset="0"/>
                          <a:cs typeface="Effra Light" panose="020B0403020203020204" pitchFamily="34" charset="0"/>
                        </a:rPr>
                        <a:t>™ Pro Technology</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Effra Light" panose="020B0403020203020204" pitchFamily="34" charset="0"/>
                          <a:ea typeface="+mn-ea"/>
                          <a:cs typeface="Effra Light" panose="020B0403020203020204" pitchFamily="34" charset="0"/>
                        </a:rPr>
                        <a:t>Yes</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6"/>
                  </a:ext>
                </a:extLst>
              </a:tr>
              <a:tr h="274320">
                <a:tc>
                  <a:txBody>
                    <a:bodyPr/>
                    <a:lstStyle/>
                    <a:p>
                      <a:r>
                        <a:rPr lang="en-US" sz="1200" dirty="0">
                          <a:solidFill>
                            <a:schemeClr val="tx1"/>
                          </a:solidFill>
                          <a:latin typeface="Effra Light" panose="020B0403020203020204" pitchFamily="34" charset="0"/>
                          <a:cs typeface="Effra Light" panose="020B0403020203020204" pitchFamily="34" charset="0"/>
                        </a:rPr>
                        <a:t>DisplayPort</a:t>
                      </a:r>
                      <a:r>
                        <a:rPr lang="en-US" sz="1200" baseline="0" dirty="0">
                          <a:solidFill>
                            <a:schemeClr val="tx1"/>
                          </a:solidFill>
                          <a:latin typeface="Effra Light" panose="020B0403020203020204" pitchFamily="34" charset="0"/>
                          <a:cs typeface="Effra Light" panose="020B0403020203020204" pitchFamily="34" charset="0"/>
                        </a:rPr>
                        <a:t> Version</a:t>
                      </a:r>
                      <a:endParaRPr lang="en-US" sz="1200" dirty="0">
                        <a:solidFill>
                          <a:schemeClr val="tx1"/>
                        </a:solidFill>
                        <a:latin typeface="Effra Light" panose="020B0403020203020204" pitchFamily="34" charset="0"/>
                        <a:cs typeface="Effra Light" panose="020B0403020203020204" pitchFamily="34" charset="0"/>
                      </a:endParaRP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Effra Light" panose="020B0403020203020204" pitchFamily="34" charset="0"/>
                          <a:ea typeface="+mn-ea"/>
                          <a:cs typeface="Effra Light" panose="020B0403020203020204" pitchFamily="34" charset="0"/>
                        </a:rPr>
                        <a:t>1.3 HBR3 / 1.4 HDR Ready</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8"/>
                  </a:ext>
                </a:extLst>
              </a:tr>
              <a:tr h="274320">
                <a:tc>
                  <a:txBody>
                    <a:bodyPr/>
                    <a:lstStyle/>
                    <a:p>
                      <a:r>
                        <a:rPr lang="en-US" sz="1200" dirty="0">
                          <a:solidFill>
                            <a:schemeClr val="tx1"/>
                          </a:solidFill>
                          <a:latin typeface="Effra Light" panose="020B0403020203020204" pitchFamily="34" charset="0"/>
                          <a:cs typeface="Effra Light" panose="020B0403020203020204" pitchFamily="34" charset="0"/>
                        </a:rPr>
                        <a:t>Display Color Depth</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Effra Light" panose="020B0403020203020204" pitchFamily="34" charset="0"/>
                          <a:ea typeface="+mn-ea"/>
                          <a:cs typeface="Effra Light" panose="020B0403020203020204" pitchFamily="34" charset="0"/>
                        </a:rPr>
                        <a:t>10-bit Support</a:t>
                      </a: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9"/>
                  </a:ext>
                </a:extLst>
              </a:tr>
              <a:tr h="801871">
                <a:tc>
                  <a:txBody>
                    <a:bodyPr/>
                    <a:lstStyle/>
                    <a:p>
                      <a:r>
                        <a:rPr lang="en-US" sz="1200" dirty="0" smtClean="0">
                          <a:solidFill>
                            <a:schemeClr val="tx1"/>
                          </a:solidFill>
                          <a:latin typeface="Effra Light" panose="020B0403020203020204" pitchFamily="34" charset="0"/>
                          <a:cs typeface="Effra Light" panose="020B0403020203020204" pitchFamily="34" charset="0"/>
                        </a:rPr>
                        <a:t>API Support</a:t>
                      </a:r>
                      <a:endParaRPr lang="en-US" sz="1200" dirty="0">
                        <a:solidFill>
                          <a:schemeClr val="tx1"/>
                        </a:solidFill>
                        <a:latin typeface="Effra Light" panose="020B0403020203020204" pitchFamily="34" charset="0"/>
                        <a:cs typeface="Effra Light" panose="020B0403020203020204" pitchFamily="34" charset="0"/>
                      </a:endParaRP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Effra Light" panose="020B0403020203020204" pitchFamily="34" charset="0"/>
                          <a:ea typeface="+mn-ea"/>
                          <a:cs typeface="Effra Light" panose="020B0403020203020204" pitchFamily="34" charset="0"/>
                        </a:rPr>
                        <a:t>DirectX 12</a:t>
                      </a:r>
                      <a:endParaRPr lang="en-US" sz="1200" kern="1200" dirty="0">
                        <a:solidFill>
                          <a:schemeClr val="tx1"/>
                        </a:solidFill>
                        <a:latin typeface="Effra Light" panose="020B0403020203020204" pitchFamily="34" charset="0"/>
                        <a:ea typeface="+mn-ea"/>
                        <a:cs typeface="Effra Light" panose="020B040302020302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Effra Light" panose="020B0403020203020204" pitchFamily="34" charset="0"/>
                          <a:ea typeface="+mn-ea"/>
                          <a:cs typeface="Effra Light" panose="020B0403020203020204" pitchFamily="34" charset="0"/>
                        </a:rPr>
                        <a:t>OpenGL</a:t>
                      </a:r>
                      <a:r>
                        <a:rPr lang="en-US" sz="1200" kern="1200" baseline="0" dirty="0" smtClean="0">
                          <a:solidFill>
                            <a:schemeClr val="tx1"/>
                          </a:solidFill>
                          <a:latin typeface="Effra Light" panose="020B0403020203020204" pitchFamily="34" charset="0"/>
                          <a:ea typeface="+mn-ea"/>
                          <a:cs typeface="Effra Light" panose="020B0403020203020204" pitchFamily="34" charset="0"/>
                        </a:rPr>
                        <a:t> </a:t>
                      </a:r>
                      <a:r>
                        <a:rPr lang="en-US" sz="1200" kern="1200" dirty="0" smtClean="0">
                          <a:solidFill>
                            <a:schemeClr val="tx1"/>
                          </a:solidFill>
                          <a:latin typeface="Effra Light" panose="020B0403020203020204" pitchFamily="34" charset="0"/>
                          <a:ea typeface="+mn-ea"/>
                          <a:cs typeface="Effra Light" panose="020B0403020203020204" pitchFamily="34" charset="0"/>
                        </a:rPr>
                        <a:t>4.5</a:t>
                      </a:r>
                      <a:endParaRPr lang="en-US" sz="1200" kern="1200" dirty="0">
                        <a:solidFill>
                          <a:schemeClr val="tx1"/>
                        </a:solidFill>
                        <a:latin typeface="Effra Light" panose="020B0403020203020204" pitchFamily="34" charset="0"/>
                        <a:ea typeface="+mn-ea"/>
                        <a:cs typeface="Effra Light" panose="020B040302020302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Effra Light" panose="020B0403020203020204" pitchFamily="34" charset="0"/>
                          <a:ea typeface="+mn-ea"/>
                          <a:cs typeface="Effra Light" panose="020B0403020203020204" pitchFamily="34" charset="0"/>
                        </a:rPr>
                        <a:t>OpenCL 2.0</a:t>
                      </a:r>
                      <a:endParaRPr lang="en-US" sz="1200" kern="1200" dirty="0">
                        <a:solidFill>
                          <a:schemeClr val="tx1"/>
                        </a:solidFill>
                        <a:latin typeface="Effra Light" panose="020B0403020203020204" pitchFamily="34" charset="0"/>
                        <a:ea typeface="+mn-ea"/>
                        <a:cs typeface="Effra Light" panose="020B040302020302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latin typeface="Effra Light" panose="020B0403020203020204" pitchFamily="34" charset="0"/>
                          <a:ea typeface="+mn-ea"/>
                          <a:cs typeface="Effra Light" panose="020B0403020203020204" pitchFamily="34" charset="0"/>
                        </a:rPr>
                        <a:t>Vulkan</a:t>
                      </a:r>
                      <a:r>
                        <a:rPr lang="en-US" sz="1200" kern="1200" dirty="0" smtClean="0">
                          <a:solidFill>
                            <a:schemeClr val="tx1"/>
                          </a:solidFill>
                          <a:latin typeface="Effra Light" panose="020B0403020203020204" pitchFamily="34" charset="0"/>
                          <a:ea typeface="+mn-ea"/>
                          <a:cs typeface="Effra Light" panose="020B0403020203020204" pitchFamily="34" charset="0"/>
                        </a:rPr>
                        <a:t> 1.0</a:t>
                      </a:r>
                      <a:endParaRPr lang="en-US" sz="1200" kern="1200" dirty="0">
                        <a:solidFill>
                          <a:schemeClr val="tx1"/>
                        </a:solidFill>
                        <a:latin typeface="Effra Light" panose="020B0403020203020204" pitchFamily="34" charset="0"/>
                        <a:ea typeface="+mn-ea"/>
                        <a:cs typeface="Effra Light" panose="020B0403020203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11"/>
                  </a:ext>
                </a:extLst>
              </a:tr>
              <a:tr h="274320">
                <a:tc>
                  <a:txBody>
                    <a:bodyPr/>
                    <a:lstStyle/>
                    <a:p>
                      <a:r>
                        <a:rPr lang="en-US" sz="1200" dirty="0">
                          <a:solidFill>
                            <a:schemeClr val="tx1"/>
                          </a:solidFill>
                          <a:latin typeface="Effra Light" panose="020B0403020203020204" pitchFamily="34" charset="0"/>
                          <a:cs typeface="Effra Light" panose="020B0403020203020204" pitchFamily="34" charset="0"/>
                        </a:rPr>
                        <a:t>Operating System  Support</a:t>
                      </a: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Effra Light" panose="020B0403020203020204" pitchFamily="34" charset="0"/>
                          <a:ea typeface="+mn-ea"/>
                          <a:cs typeface="Effra Light" panose="020B0403020203020204" pitchFamily="34" charset="0"/>
                        </a:rPr>
                        <a:t>Windows® 7 64-bit</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Effra Light" panose="020B0403020203020204" pitchFamily="34" charset="0"/>
                          <a:ea typeface="+mn-ea"/>
                          <a:cs typeface="Effra Light" panose="020B0403020203020204" pitchFamily="34" charset="0"/>
                        </a:rPr>
                        <a:t>Windows®</a:t>
                      </a:r>
                      <a:r>
                        <a:rPr lang="en-US" sz="1200" kern="1200" baseline="0" dirty="0">
                          <a:solidFill>
                            <a:schemeClr val="tx1"/>
                          </a:solidFill>
                          <a:latin typeface="Effra Light" panose="020B0403020203020204" pitchFamily="34" charset="0"/>
                          <a:ea typeface="+mn-ea"/>
                          <a:cs typeface="Effra Light" panose="020B0403020203020204" pitchFamily="34" charset="0"/>
                        </a:rPr>
                        <a:t> 10 64-bit</a:t>
                      </a:r>
                    </a:p>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Effra Light" panose="020B0403020203020204" pitchFamily="34" charset="0"/>
                          <a:ea typeface="+mn-ea"/>
                          <a:cs typeface="Effra Light" panose="020B0403020203020204" pitchFamily="34" charset="0"/>
                        </a:rPr>
                        <a:t>Linux</a:t>
                      </a:r>
                      <a:r>
                        <a:rPr lang="en-US" sz="1200" kern="1200" dirty="0">
                          <a:solidFill>
                            <a:schemeClr val="tx1"/>
                          </a:solidFill>
                          <a:latin typeface="Effra Light" panose="020B0403020203020204" pitchFamily="34" charset="0"/>
                          <a:ea typeface="+mn-ea"/>
                          <a:cs typeface="Effra Light" panose="020B0403020203020204" pitchFamily="34" charset="0"/>
                        </a:rPr>
                        <a:t>®</a:t>
                      </a:r>
                      <a:r>
                        <a:rPr lang="en-US" sz="1200" kern="1200" baseline="0" dirty="0">
                          <a:solidFill>
                            <a:schemeClr val="tx1"/>
                          </a:solidFill>
                          <a:latin typeface="Effra Light" panose="020B0403020203020204" pitchFamily="34" charset="0"/>
                          <a:ea typeface="+mn-ea"/>
                          <a:cs typeface="Effra Light" panose="020B0403020203020204" pitchFamily="34" charset="0"/>
                        </a:rPr>
                        <a:t> 64-bit</a:t>
                      </a:r>
                      <a:endParaRPr lang="en-US" sz="1200" kern="1200" dirty="0">
                        <a:solidFill>
                          <a:schemeClr val="tx1"/>
                        </a:solidFill>
                        <a:latin typeface="Effra Light" panose="020B0403020203020204" pitchFamily="34" charset="0"/>
                        <a:ea typeface="+mn-ea"/>
                        <a:cs typeface="Effra Light" panose="020B0403020203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15"/>
                  </a:ext>
                </a:extLst>
              </a:tr>
              <a:tr h="274320">
                <a:tc>
                  <a:txBody>
                    <a:bodyPr/>
                    <a:lstStyle/>
                    <a:p>
                      <a:r>
                        <a:rPr lang="en-US" sz="1200" dirty="0" smtClean="0">
                          <a:solidFill>
                            <a:schemeClr val="tx1"/>
                          </a:solidFill>
                          <a:latin typeface="Effra Light" panose="020B0403020203020204" pitchFamily="34" charset="0"/>
                          <a:cs typeface="Effra Light" panose="020B0403020203020204" pitchFamily="34" charset="0"/>
                        </a:rPr>
                        <a:t>Form Factor</a:t>
                      </a:r>
                      <a:endParaRPr lang="en-US" sz="1200" dirty="0">
                        <a:solidFill>
                          <a:schemeClr val="tx1"/>
                        </a:solidFill>
                        <a:latin typeface="Effra Light" panose="020B0403020203020204" pitchFamily="34" charset="0"/>
                        <a:cs typeface="Effra Light" panose="020B0403020203020204" pitchFamily="34" charset="0"/>
                      </a:endParaRPr>
                    </a:p>
                  </a:txBody>
                  <a:tcPr anchor="ctr">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Effra Light" panose="020B0403020203020204" pitchFamily="34" charset="0"/>
                          <a:ea typeface="+mn-ea"/>
                          <a:cs typeface="Effra Light" panose="020B0403020203020204" pitchFamily="34" charset="0"/>
                        </a:rPr>
                        <a:t>Half-Height,</a:t>
                      </a:r>
                      <a:r>
                        <a:rPr lang="en-US" sz="1200" kern="1200" baseline="0" dirty="0" smtClean="0">
                          <a:solidFill>
                            <a:schemeClr val="tx1"/>
                          </a:solidFill>
                          <a:latin typeface="Effra Light" panose="020B0403020203020204" pitchFamily="34" charset="0"/>
                          <a:ea typeface="+mn-ea"/>
                          <a:cs typeface="Effra Light" panose="020B0403020203020204" pitchFamily="34" charset="0"/>
                        </a:rPr>
                        <a:t> Half-Length</a:t>
                      </a:r>
                      <a:endParaRPr lang="en-US" sz="1200" kern="1200" dirty="0">
                        <a:solidFill>
                          <a:schemeClr val="tx1"/>
                        </a:solidFill>
                        <a:latin typeface="Effra Light" panose="020B0403020203020204" pitchFamily="34" charset="0"/>
                        <a:ea typeface="+mn-ea"/>
                        <a:cs typeface="Effra Light" panose="020B0403020203020204" pitchFamily="34" charset="0"/>
                      </a:endParaRPr>
                    </a:p>
                  </a:txBody>
                  <a:tcPr anchor="ct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val="903890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44590" y="0"/>
            <a:ext cx="3657600" cy="6858000"/>
          </a:xfrm>
          <a:prstGeom prst="rect">
            <a:avLst/>
          </a:prstGeom>
          <a:gradFill>
            <a:gsLst>
              <a:gs pos="0">
                <a:srgbClr val="0000E1"/>
              </a:gs>
              <a:gs pos="74000">
                <a:schemeClr val="bg1">
                  <a:lumMod val="85000"/>
                  <a:lumOff val="15000"/>
                  <a:alpha val="54000"/>
                </a:schemeClr>
              </a:gs>
              <a:gs pos="100000">
                <a:schemeClr val="bg1">
                  <a:lumMod val="75000"/>
                  <a:lumOff val="25000"/>
                  <a:alpha val="0"/>
                </a:schemeClr>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sp>
        <p:nvSpPr>
          <p:cNvPr id="33" name="TextBox 32"/>
          <p:cNvSpPr txBox="1"/>
          <p:nvPr/>
        </p:nvSpPr>
        <p:spPr>
          <a:xfrm>
            <a:off x="755169" y="5374988"/>
            <a:ext cx="10362010" cy="954107"/>
          </a:xfrm>
          <a:prstGeom prst="rect">
            <a:avLst/>
          </a:prstGeom>
          <a:noFill/>
        </p:spPr>
        <p:txBody>
          <a:bodyPr wrap="square" rtlCol="0">
            <a:spAutoFit/>
          </a:bodyPr>
          <a:lstStyle/>
          <a:p>
            <a:pPr algn="ctr">
              <a:spcAft>
                <a:spcPts val="450"/>
              </a:spcAft>
              <a:buClr>
                <a:srgbClr val="EEECE1"/>
              </a:buClr>
            </a:pPr>
            <a:r>
              <a:rPr lang="en-US" sz="2800" b="1" dirty="0" smtClean="0"/>
              <a:t>The Radeon™ </a:t>
            </a:r>
            <a:r>
              <a:rPr lang="en-US" sz="2800" b="1" dirty="0"/>
              <a:t>Pro WX4100 delivers up to 97% more performance than </a:t>
            </a:r>
            <a:r>
              <a:rPr lang="en-US" sz="2800" b="1" dirty="0" smtClean="0"/>
              <a:t>NVIDIA </a:t>
            </a:r>
            <a:r>
              <a:rPr lang="en-US" sz="2800" b="1" dirty="0" err="1"/>
              <a:t>Quadro</a:t>
            </a:r>
            <a:r>
              <a:rPr lang="en-US" sz="2800" b="1" dirty="0"/>
              <a:t> K1200 in </a:t>
            </a:r>
            <a:r>
              <a:rPr lang="en-US" sz="2800" b="1" dirty="0" err="1"/>
              <a:t>SPECapc</a:t>
            </a:r>
            <a:r>
              <a:rPr lang="en-US" sz="2800" b="1" dirty="0"/>
              <a:t> </a:t>
            </a:r>
            <a:r>
              <a:rPr lang="en-US" sz="2800" b="1" dirty="0" smtClean="0"/>
              <a:t>SOLIDWORKS </a:t>
            </a:r>
            <a:r>
              <a:rPr lang="en-US" sz="2800" b="1" dirty="0"/>
              <a:t>2015</a:t>
            </a:r>
            <a:endParaRPr lang="de-DE" sz="2800" b="1" dirty="0">
              <a:latin typeface="Effra Light" panose="020B0403020203020204" pitchFamily="34" charset="0"/>
              <a:cs typeface="Effra Light" panose="020B0403020203020204" pitchFamily="34" charset="0"/>
            </a:endParaRPr>
          </a:p>
        </p:txBody>
      </p:sp>
      <p:sp>
        <p:nvSpPr>
          <p:cNvPr id="7" name="TextBox 6"/>
          <p:cNvSpPr txBox="1"/>
          <p:nvPr/>
        </p:nvSpPr>
        <p:spPr>
          <a:xfrm>
            <a:off x="8194974" y="1053569"/>
            <a:ext cx="3029997" cy="3693319"/>
          </a:xfrm>
          <a:prstGeom prst="rect">
            <a:avLst/>
          </a:prstGeom>
          <a:noFill/>
        </p:spPr>
        <p:txBody>
          <a:bodyPr wrap="none" rtlCol="0">
            <a:spAutoFit/>
          </a:bodyPr>
          <a:lstStyle/>
          <a:p>
            <a:pPr>
              <a:spcAft>
                <a:spcPts val="600"/>
              </a:spcAft>
              <a:buClr>
                <a:schemeClr val="bg2"/>
              </a:buClr>
            </a:pPr>
            <a:r>
              <a:rPr lang="en-US" sz="2000" dirty="0" smtClean="0">
                <a:latin typeface="Effra Light" panose="020B0403020203020204" pitchFamily="34" charset="0"/>
                <a:cs typeface="Effra Light" panose="020B0403020203020204" pitchFamily="34" charset="0"/>
              </a:rPr>
              <a:t>Up to</a:t>
            </a:r>
          </a:p>
          <a:p>
            <a:pPr>
              <a:spcAft>
                <a:spcPts val="600"/>
              </a:spcAft>
              <a:buClr>
                <a:schemeClr val="bg2"/>
              </a:buClr>
            </a:pPr>
            <a:r>
              <a:rPr lang="en-US" sz="11500" b="1" dirty="0" smtClean="0">
                <a:solidFill>
                  <a:srgbClr val="0245FF"/>
                </a:solidFill>
                <a:latin typeface="Effra Light" panose="020B0403020203020204" pitchFamily="34" charset="0"/>
                <a:cs typeface="Effra Light" panose="020B0403020203020204" pitchFamily="34" charset="0"/>
              </a:rPr>
              <a:t>97%</a:t>
            </a:r>
          </a:p>
          <a:p>
            <a:pPr>
              <a:spcAft>
                <a:spcPts val="600"/>
              </a:spcAft>
              <a:buClr>
                <a:schemeClr val="bg2"/>
              </a:buClr>
            </a:pPr>
            <a:r>
              <a:rPr lang="en-US" sz="6000" b="1" i="1" dirty="0" smtClean="0">
                <a:latin typeface="Effra Light" panose="020B0403020203020204" pitchFamily="34" charset="0"/>
                <a:cs typeface="Effra Light" panose="020B0403020203020204" pitchFamily="34" charset="0"/>
              </a:rPr>
              <a:t>FASTER</a:t>
            </a:r>
          </a:p>
          <a:p>
            <a:pPr>
              <a:spcAft>
                <a:spcPts val="600"/>
              </a:spcAft>
              <a:buClr>
                <a:schemeClr val="bg2"/>
              </a:buClr>
            </a:pPr>
            <a:r>
              <a:rPr lang="en-US" sz="2000" dirty="0" smtClean="0">
                <a:latin typeface="Effra Light" panose="020B0403020203020204" pitchFamily="34" charset="0"/>
                <a:cs typeface="Effra Light" panose="020B0403020203020204" pitchFamily="34" charset="0"/>
              </a:rPr>
              <a:t>vs. NVIDIA </a:t>
            </a:r>
            <a:r>
              <a:rPr lang="en-US" sz="2000" dirty="0" err="1" smtClean="0">
                <a:latin typeface="Effra Light" panose="020B0403020203020204" pitchFamily="34" charset="0"/>
                <a:cs typeface="Effra Light" panose="020B0403020203020204" pitchFamily="34" charset="0"/>
              </a:rPr>
              <a:t>Quadro</a:t>
            </a:r>
            <a:r>
              <a:rPr lang="en-US" sz="2000" dirty="0" smtClean="0">
                <a:latin typeface="Effra Light" panose="020B0403020203020204" pitchFamily="34" charset="0"/>
                <a:cs typeface="Effra Light" panose="020B0403020203020204" pitchFamily="34" charset="0"/>
              </a:rPr>
              <a:t> K1200</a:t>
            </a:r>
            <a:endParaRPr lang="en-US" dirty="0" smtClean="0">
              <a:latin typeface="Effra Light" panose="020B0403020203020204" pitchFamily="34" charset="0"/>
              <a:cs typeface="Effra Light" panose="020B0403020203020204" pitchFamily="34"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624" y="142009"/>
            <a:ext cx="7488396" cy="4680248"/>
          </a:xfrm>
          <a:prstGeom prst="rect">
            <a:avLst/>
          </a:prstGeom>
        </p:spPr>
      </p:pic>
    </p:spTree>
    <p:extLst>
      <p:ext uri="{BB962C8B-B14F-4D97-AF65-F5344CB8AC3E}">
        <p14:creationId xmlns:p14="http://schemas.microsoft.com/office/powerpoint/2010/main" val="650693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424539"/>
            <a:ext cx="12188825" cy="5184728"/>
          </a:xfrm>
          <a:prstGeom prst="rect">
            <a:avLst/>
          </a:prstGeom>
          <a:solidFill>
            <a:schemeClr val="accent3">
              <a:alpha val="6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graphicFrame>
        <p:nvGraphicFramePr>
          <p:cNvPr id="5" name="Chart 4"/>
          <p:cNvGraphicFramePr/>
          <p:nvPr>
            <p:extLst>
              <p:ext uri="{D42A27DB-BD31-4B8C-83A1-F6EECF244321}">
                <p14:modId xmlns:p14="http://schemas.microsoft.com/office/powerpoint/2010/main" val="847910752"/>
              </p:ext>
            </p:extLst>
          </p:nvPr>
        </p:nvGraphicFramePr>
        <p:xfrm>
          <a:off x="519765" y="1424538"/>
          <a:ext cx="7617992" cy="5184727"/>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4408370" y="1644286"/>
            <a:ext cx="1316258" cy="369332"/>
          </a:xfrm>
          <a:prstGeom prst="rect">
            <a:avLst/>
          </a:prstGeom>
          <a:noFill/>
        </p:spPr>
        <p:txBody>
          <a:bodyPr wrap="none" rtlCol="0">
            <a:spAutoFit/>
          </a:bodyPr>
          <a:lstStyle/>
          <a:p>
            <a:pPr>
              <a:spcAft>
                <a:spcPts val="600"/>
              </a:spcAft>
              <a:buClr>
                <a:schemeClr val="bg2"/>
              </a:buClr>
            </a:pPr>
            <a:r>
              <a:rPr lang="en-US" dirty="0" smtClean="0"/>
              <a:t>46% FASTER</a:t>
            </a:r>
            <a:endParaRPr lang="en-US" dirty="0" smtClean="0"/>
          </a:p>
        </p:txBody>
      </p:sp>
      <p:sp>
        <p:nvSpPr>
          <p:cNvPr id="7" name="TextBox 6"/>
          <p:cNvSpPr txBox="1"/>
          <p:nvPr/>
        </p:nvSpPr>
        <p:spPr>
          <a:xfrm>
            <a:off x="5436283" y="2368258"/>
            <a:ext cx="1316258" cy="369332"/>
          </a:xfrm>
          <a:prstGeom prst="rect">
            <a:avLst/>
          </a:prstGeom>
          <a:noFill/>
        </p:spPr>
        <p:txBody>
          <a:bodyPr wrap="none" rtlCol="0">
            <a:spAutoFit/>
          </a:bodyPr>
          <a:lstStyle/>
          <a:p>
            <a:pPr>
              <a:spcAft>
                <a:spcPts val="600"/>
              </a:spcAft>
              <a:buClr>
                <a:schemeClr val="bg2"/>
              </a:buClr>
            </a:pPr>
            <a:r>
              <a:rPr lang="en-US" dirty="0" smtClean="0"/>
              <a:t>97% FASTER</a:t>
            </a:r>
            <a:endParaRPr lang="en-US" dirty="0" smtClean="0"/>
          </a:p>
        </p:txBody>
      </p:sp>
      <p:sp>
        <p:nvSpPr>
          <p:cNvPr id="8" name="TextBox 7"/>
          <p:cNvSpPr txBox="1"/>
          <p:nvPr/>
        </p:nvSpPr>
        <p:spPr>
          <a:xfrm>
            <a:off x="5344423" y="3092230"/>
            <a:ext cx="1316258" cy="369332"/>
          </a:xfrm>
          <a:prstGeom prst="rect">
            <a:avLst/>
          </a:prstGeom>
          <a:noFill/>
        </p:spPr>
        <p:txBody>
          <a:bodyPr wrap="none" rtlCol="0">
            <a:spAutoFit/>
          </a:bodyPr>
          <a:lstStyle/>
          <a:p>
            <a:pPr>
              <a:spcAft>
                <a:spcPts val="600"/>
              </a:spcAft>
              <a:buClr>
                <a:schemeClr val="bg2"/>
              </a:buClr>
            </a:pPr>
            <a:r>
              <a:rPr lang="en-US" dirty="0" smtClean="0"/>
              <a:t>93% FASTER</a:t>
            </a:r>
            <a:endParaRPr lang="en-US" dirty="0" smtClean="0"/>
          </a:p>
        </p:txBody>
      </p:sp>
      <p:sp>
        <p:nvSpPr>
          <p:cNvPr id="10" name="Title 2"/>
          <p:cNvSpPr txBox="1">
            <a:spLocks/>
          </p:cNvSpPr>
          <p:nvPr/>
        </p:nvSpPr>
        <p:spPr>
          <a:xfrm>
            <a:off x="347572" y="282522"/>
            <a:ext cx="11473780" cy="474345"/>
          </a:xfrm>
          <a:prstGeom prst="rect">
            <a:avLst/>
          </a:prstGeom>
        </p:spPr>
        <p:txBody>
          <a:bodyPr/>
          <a:lstStyle>
            <a:lvl1pPr algn="l" defTabSz="914400" rtl="0" eaLnBrk="1" latinLnBrk="0" hangingPunct="1">
              <a:spcBef>
                <a:spcPct val="0"/>
              </a:spcBef>
              <a:buNone/>
              <a:defRPr sz="3200" b="0" i="0" strike="noStrike" kern="1200" cap="none" spc="-60" baseline="0">
                <a:solidFill>
                  <a:schemeClr val="tx1"/>
                </a:solidFill>
                <a:latin typeface="Effra Light" charset="0"/>
                <a:ea typeface="Effra Light" charset="0"/>
                <a:cs typeface="Effra Light" charset="0"/>
              </a:defRPr>
            </a:lvl1pPr>
          </a:lstStyle>
          <a:p>
            <a:r>
              <a:rPr lang="en-US" b="1" dirty="0" smtClean="0"/>
              <a:t>Radeon Pro WX 4100 vs. NVIDIA </a:t>
            </a:r>
            <a:r>
              <a:rPr lang="en-US" b="1" dirty="0" err="1" smtClean="0"/>
              <a:t>Quadro</a:t>
            </a:r>
            <a:r>
              <a:rPr lang="en-US" b="1" dirty="0" smtClean="0"/>
              <a:t> K1200</a:t>
            </a:r>
            <a:endParaRPr lang="en-US" b="1" dirty="0">
              <a:solidFill>
                <a:srgbClr val="0245FF"/>
              </a:solidFill>
            </a:endParaRPr>
          </a:p>
        </p:txBody>
      </p:sp>
      <p:sp>
        <p:nvSpPr>
          <p:cNvPr id="11" name="TextBox 10"/>
          <p:cNvSpPr txBox="1"/>
          <p:nvPr/>
        </p:nvSpPr>
        <p:spPr>
          <a:xfrm>
            <a:off x="4298281" y="3816202"/>
            <a:ext cx="1316258" cy="369332"/>
          </a:xfrm>
          <a:prstGeom prst="rect">
            <a:avLst/>
          </a:prstGeom>
          <a:noFill/>
        </p:spPr>
        <p:txBody>
          <a:bodyPr wrap="none" rtlCol="0">
            <a:spAutoFit/>
          </a:bodyPr>
          <a:lstStyle/>
          <a:p>
            <a:pPr>
              <a:spcAft>
                <a:spcPts val="600"/>
              </a:spcAft>
              <a:buClr>
                <a:schemeClr val="bg2"/>
              </a:buClr>
            </a:pPr>
            <a:r>
              <a:rPr lang="en-US" dirty="0" smtClean="0"/>
              <a:t>43% FASTER</a:t>
            </a:r>
            <a:endParaRPr lang="en-US" dirty="0" smtClean="0"/>
          </a:p>
        </p:txBody>
      </p:sp>
      <p:sp>
        <p:nvSpPr>
          <p:cNvPr id="12" name="TextBox 11"/>
          <p:cNvSpPr txBox="1"/>
          <p:nvPr/>
        </p:nvSpPr>
        <p:spPr>
          <a:xfrm>
            <a:off x="4328761" y="4540174"/>
            <a:ext cx="1316258" cy="369332"/>
          </a:xfrm>
          <a:prstGeom prst="rect">
            <a:avLst/>
          </a:prstGeom>
          <a:noFill/>
        </p:spPr>
        <p:txBody>
          <a:bodyPr wrap="none" rtlCol="0">
            <a:spAutoFit/>
          </a:bodyPr>
          <a:lstStyle/>
          <a:p>
            <a:pPr>
              <a:spcAft>
                <a:spcPts val="600"/>
              </a:spcAft>
              <a:buClr>
                <a:schemeClr val="bg2"/>
              </a:buClr>
            </a:pPr>
            <a:r>
              <a:rPr lang="en-US" dirty="0" smtClean="0"/>
              <a:t>50% FASTER</a:t>
            </a:r>
            <a:endParaRPr lang="en-US" dirty="0" smtClean="0"/>
          </a:p>
        </p:txBody>
      </p:sp>
      <p:sp>
        <p:nvSpPr>
          <p:cNvPr id="13" name="TextBox 12"/>
          <p:cNvSpPr txBox="1"/>
          <p:nvPr/>
        </p:nvSpPr>
        <p:spPr>
          <a:xfrm>
            <a:off x="4120025" y="5264146"/>
            <a:ext cx="1316258" cy="369332"/>
          </a:xfrm>
          <a:prstGeom prst="rect">
            <a:avLst/>
          </a:prstGeom>
          <a:noFill/>
        </p:spPr>
        <p:txBody>
          <a:bodyPr wrap="none" rtlCol="0">
            <a:spAutoFit/>
          </a:bodyPr>
          <a:lstStyle/>
          <a:p>
            <a:pPr>
              <a:spcAft>
                <a:spcPts val="600"/>
              </a:spcAft>
              <a:buClr>
                <a:schemeClr val="bg2"/>
              </a:buClr>
            </a:pPr>
            <a:r>
              <a:rPr lang="en-US" dirty="0" smtClean="0"/>
              <a:t>36% FASTER</a:t>
            </a:r>
            <a:endParaRPr lang="en-US" dirty="0" smtClean="0"/>
          </a:p>
        </p:txBody>
      </p:sp>
      <p:sp>
        <p:nvSpPr>
          <p:cNvPr id="14" name="Rectangle 13"/>
          <p:cNvSpPr/>
          <p:nvPr/>
        </p:nvSpPr>
        <p:spPr>
          <a:xfrm>
            <a:off x="9533714" y="2951133"/>
            <a:ext cx="2287638" cy="1837426"/>
          </a:xfrm>
          <a:prstGeom prst="rect">
            <a:avLst/>
          </a:prstGeom>
        </p:spPr>
        <p:txBody>
          <a:bodyPr wrap="square">
            <a:spAutoFit/>
          </a:bodyPr>
          <a:lstStyle/>
          <a:p>
            <a:pPr fontAlgn="base">
              <a:lnSpc>
                <a:spcPct val="90000"/>
              </a:lnSpc>
              <a:spcAft>
                <a:spcPts val="800"/>
              </a:spcAft>
            </a:pPr>
            <a:r>
              <a:rPr lang="en-US" b="1" dirty="0">
                <a:latin typeface="Calibri" panose="020F0502020204030204" pitchFamily="34" charset="0"/>
                <a:ea typeface="Times New Roman" panose="02020603050405020304" pitchFamily="18" charset="0"/>
                <a:cs typeface="Times New Roman" panose="02020603050405020304" pitchFamily="18" charset="0"/>
              </a:rPr>
              <a:t>CPU: </a:t>
            </a:r>
            <a:r>
              <a:rPr lang="en-US" dirty="0">
                <a:latin typeface="Calibri" panose="020F0502020204030204" pitchFamily="34" charset="0"/>
                <a:ea typeface="Times New Roman" panose="02020603050405020304" pitchFamily="18" charset="0"/>
                <a:cs typeface="Times New Roman" panose="02020603050405020304" pitchFamily="18" charset="0"/>
              </a:rPr>
              <a:t>Intel E5-1650 v3 3.50GHz</a:t>
            </a:r>
            <a:r>
              <a:rPr lang="en-US" b="1" dirty="0">
                <a:latin typeface="Calibri" panose="020F0502020204030204" pitchFamily="34" charset="0"/>
                <a:ea typeface="Times New Roman" panose="02020603050405020304" pitchFamily="18" charset="0"/>
                <a:cs typeface="Times New Roman" panose="02020603050405020304" pitchFamily="18" charset="0"/>
              </a:rPr>
              <a:t>, Memory: </a:t>
            </a:r>
            <a:r>
              <a:rPr lang="en-US" dirty="0">
                <a:latin typeface="Calibri" panose="020F0502020204030204" pitchFamily="34" charset="0"/>
                <a:ea typeface="Times New Roman" panose="02020603050405020304" pitchFamily="18" charset="0"/>
                <a:cs typeface="Times New Roman" panose="02020603050405020304" pitchFamily="18" charset="0"/>
              </a:rPr>
              <a:t>16GB RAM</a:t>
            </a:r>
            <a:r>
              <a:rPr lang="en-US" b="1" dirty="0">
                <a:latin typeface="Calibri" panose="020F0502020204030204" pitchFamily="34" charset="0"/>
                <a:ea typeface="Times New Roman" panose="02020603050405020304" pitchFamily="18" charset="0"/>
                <a:cs typeface="Times New Roman" panose="02020603050405020304" pitchFamily="18" charset="0"/>
              </a:rPr>
              <a:t>, OS: </a:t>
            </a:r>
            <a:r>
              <a:rPr lang="en-US" dirty="0">
                <a:latin typeface="Calibri" panose="020F0502020204030204" pitchFamily="34" charset="0"/>
                <a:ea typeface="Times New Roman" panose="02020603050405020304" pitchFamily="18" charset="0"/>
                <a:cs typeface="Times New Roman" panose="02020603050405020304" pitchFamily="18" charset="0"/>
              </a:rPr>
              <a:t>Win7 64-bit SP1</a:t>
            </a:r>
            <a:r>
              <a:rPr lang="en-US" b="1" dirty="0">
                <a:latin typeface="Calibri" panose="020F0502020204030204" pitchFamily="34" charset="0"/>
                <a:ea typeface="Times New Roman" panose="02020603050405020304" pitchFamily="18" charset="0"/>
                <a:cs typeface="Times New Roman" panose="02020603050405020304" pitchFamily="18" charset="0"/>
              </a:rPr>
              <a:t>, AMD Driver: </a:t>
            </a:r>
            <a:r>
              <a:rPr lang="en-US" dirty="0">
                <a:latin typeface="Calibri" panose="020F0502020204030204" pitchFamily="34" charset="0"/>
                <a:ea typeface="Times New Roman" panose="02020603050405020304" pitchFamily="18" charset="0"/>
                <a:cs typeface="Times New Roman" panose="02020603050405020304" pitchFamily="18" charset="0"/>
              </a:rPr>
              <a:t>15.301.2601.1002 RC3 </a:t>
            </a:r>
            <a:r>
              <a:rPr lang="en-US" b="1" dirty="0" err="1">
                <a:latin typeface="Calibri" panose="020F0502020204030204" pitchFamily="34" charset="0"/>
                <a:ea typeface="Times New Roman" panose="02020603050405020304" pitchFamily="18" charset="0"/>
                <a:cs typeface="Times New Roman" panose="02020603050405020304" pitchFamily="18" charset="0"/>
              </a:rPr>
              <a:t>Nvidia</a:t>
            </a:r>
            <a:r>
              <a:rPr lang="en-US" b="1" dirty="0">
                <a:latin typeface="Calibri" panose="020F0502020204030204" pitchFamily="34" charset="0"/>
                <a:ea typeface="Times New Roman" panose="02020603050405020304" pitchFamily="18" charset="0"/>
                <a:cs typeface="Times New Roman" panose="02020603050405020304" pitchFamily="18" charset="0"/>
              </a:rPr>
              <a:t> Driver: </a:t>
            </a:r>
            <a:r>
              <a:rPr lang="en-US" dirty="0">
                <a:latin typeface="Calibri" panose="020F0502020204030204" pitchFamily="34" charset="0"/>
                <a:ea typeface="Times New Roman" panose="02020603050405020304" pitchFamily="18" charset="0"/>
                <a:cs typeface="Times New Roman" panose="02020603050405020304" pitchFamily="18" charset="0"/>
              </a:rPr>
              <a:t>368.39</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p:cNvSpPr txBox="1"/>
          <p:nvPr/>
        </p:nvSpPr>
        <p:spPr>
          <a:xfrm>
            <a:off x="9163250" y="6092547"/>
            <a:ext cx="2859207" cy="461665"/>
          </a:xfrm>
          <a:prstGeom prst="rect">
            <a:avLst/>
          </a:prstGeom>
          <a:noFill/>
        </p:spPr>
        <p:txBody>
          <a:bodyPr wrap="square" rtlCol="0">
            <a:spAutoFit/>
          </a:bodyPr>
          <a:lstStyle/>
          <a:p>
            <a:pPr>
              <a:spcAft>
                <a:spcPts val="600"/>
              </a:spcAft>
              <a:buClr>
                <a:schemeClr val="bg2"/>
              </a:buClr>
            </a:pPr>
            <a:r>
              <a:rPr lang="en-US" sz="1200" i="1" dirty="0" smtClean="0"/>
              <a:t>Detailed performance </a:t>
            </a:r>
            <a:r>
              <a:rPr lang="en-US" sz="1200" i="1" dirty="0" smtClean="0"/>
              <a:t>data can be found in the appendix section</a:t>
            </a:r>
            <a:endParaRPr lang="en-US" sz="1200" i="1" dirty="0" smtClean="0"/>
          </a:p>
        </p:txBody>
      </p:sp>
    </p:spTree>
    <p:extLst>
      <p:ext uri="{BB962C8B-B14F-4D97-AF65-F5344CB8AC3E}">
        <p14:creationId xmlns:p14="http://schemas.microsoft.com/office/powerpoint/2010/main" val="2706113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rotWithShape="1">
          <a:blip r:embed="rId3">
            <a:extLst>
              <a:ext uri="{28A0092B-C50C-407E-A947-70E740481C1C}">
                <a14:useLocalDpi xmlns:a14="http://schemas.microsoft.com/office/drawing/2010/main" val="0"/>
              </a:ext>
            </a:extLst>
          </a:blip>
          <a:srcRect l="8833" t="6280" r="11428" b="5586"/>
          <a:stretch/>
        </p:blipFill>
        <p:spPr>
          <a:xfrm rot="16200000" flipH="1">
            <a:off x="4205602" y="17017"/>
            <a:ext cx="3993949" cy="4296799"/>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50353" t="-3495" b="-2"/>
          <a:stretch/>
        </p:blipFill>
        <p:spPr>
          <a:xfrm>
            <a:off x="4899952" y="3980862"/>
            <a:ext cx="2605248" cy="277349"/>
          </a:xfrm>
          <a:prstGeom prst="rect">
            <a:avLst/>
          </a:prstGeom>
        </p:spPr>
      </p:pic>
      <p:sp>
        <p:nvSpPr>
          <p:cNvPr id="26" name="TextBox 25"/>
          <p:cNvSpPr txBox="1"/>
          <p:nvPr/>
        </p:nvSpPr>
        <p:spPr>
          <a:xfrm>
            <a:off x="4424429" y="4459110"/>
            <a:ext cx="3556294" cy="914400"/>
          </a:xfrm>
          <a:prstGeom prst="rect">
            <a:avLst/>
          </a:prstGeom>
        </p:spPr>
        <p:txBody>
          <a:bodyPr vert="horz" wrap="none" lIns="216000" tIns="45720" rIns="91440" bIns="45720" rtlCol="0" anchor="ctr">
            <a:noAutofit/>
          </a:bodyPr>
          <a:lstStyle/>
          <a:p>
            <a:pPr algn="ctr"/>
            <a:r>
              <a:rPr lang="en-US" b="1" spc="10" dirty="0">
                <a:latin typeface="Effra Light" panose="020B0403020203020204" pitchFamily="34" charset="0"/>
                <a:ea typeface="Effra Medium" charset="0"/>
                <a:cs typeface="Effra Light" panose="020B0403020203020204" pitchFamily="34" charset="0"/>
              </a:rPr>
              <a:t>Ready for the Game Engine</a:t>
            </a:r>
          </a:p>
          <a:p>
            <a:pPr algn="ctr"/>
            <a:r>
              <a:rPr lang="en-US" b="1" spc="10" dirty="0">
                <a:latin typeface="Effra Light" panose="020B0403020203020204" pitchFamily="34" charset="0"/>
                <a:ea typeface="Effra Medium" charset="0"/>
                <a:cs typeface="Effra Light" panose="020B0403020203020204" pitchFamily="34" charset="0"/>
              </a:rPr>
              <a:t>Revolution in CAD</a:t>
            </a:r>
          </a:p>
        </p:txBody>
      </p:sp>
      <p:grpSp>
        <p:nvGrpSpPr>
          <p:cNvPr id="49" name="Group 48"/>
          <p:cNvGrpSpPr/>
          <p:nvPr/>
        </p:nvGrpSpPr>
        <p:grpSpPr>
          <a:xfrm>
            <a:off x="4437490" y="4489686"/>
            <a:ext cx="3530173" cy="852781"/>
            <a:chOff x="5000442" y="4836783"/>
            <a:chExt cx="2191959" cy="1231785"/>
          </a:xfrm>
        </p:grpSpPr>
        <p:cxnSp>
          <p:nvCxnSpPr>
            <p:cNvPr id="42" name="Straight Connector 41"/>
            <p:cNvCxnSpPr/>
            <p:nvPr/>
          </p:nvCxnSpPr>
          <p:spPr>
            <a:xfrm flipH="1" flipV="1">
              <a:off x="5000442" y="4836783"/>
              <a:ext cx="2191959" cy="393"/>
            </a:xfrm>
            <a:prstGeom prst="line">
              <a:avLst/>
            </a:prstGeom>
            <a:ln w="19050">
              <a:gradFill>
                <a:gsLst>
                  <a:gs pos="0">
                    <a:srgbClr val="033ADA">
                      <a:alpha val="0"/>
                    </a:srgbClr>
                  </a:gs>
                  <a:gs pos="25000">
                    <a:srgbClr val="033ADA"/>
                  </a:gs>
                  <a:gs pos="75000">
                    <a:srgbClr val="033ADA"/>
                  </a:gs>
                  <a:gs pos="100000">
                    <a:srgbClr val="033ADA">
                      <a:alpha val="0"/>
                    </a:srgbClr>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flipV="1">
              <a:off x="5000442" y="6068175"/>
              <a:ext cx="2191959" cy="393"/>
            </a:xfrm>
            <a:prstGeom prst="line">
              <a:avLst/>
            </a:prstGeom>
            <a:ln w="19050">
              <a:gradFill>
                <a:gsLst>
                  <a:gs pos="0">
                    <a:srgbClr val="033ADA">
                      <a:alpha val="0"/>
                    </a:srgbClr>
                  </a:gs>
                  <a:gs pos="25000">
                    <a:srgbClr val="033ADA"/>
                  </a:gs>
                  <a:gs pos="75000">
                    <a:srgbClr val="033ADA"/>
                  </a:gs>
                  <a:gs pos="100000">
                    <a:srgbClr val="033ADA">
                      <a:alpha val="0"/>
                    </a:srgbClr>
                  </a:gs>
                </a:gsLst>
                <a:lin ang="10800000" scaled="0"/>
              </a:gradFill>
            </a:ln>
          </p:spPr>
          <p:style>
            <a:lnRef idx="1">
              <a:schemeClr val="accent1"/>
            </a:lnRef>
            <a:fillRef idx="0">
              <a:schemeClr val="accent1"/>
            </a:fillRef>
            <a:effectRef idx="0">
              <a:schemeClr val="accent1"/>
            </a:effectRef>
            <a:fontRef idx="minor">
              <a:schemeClr val="tx1"/>
            </a:fontRef>
          </p:style>
        </p:cxnSp>
      </p:grpSp>
      <p:pic>
        <p:nvPicPr>
          <p:cNvPr id="35" name="Picture 34"/>
          <p:cNvPicPr>
            <a:picLocks noChangeAspect="1"/>
          </p:cNvPicPr>
          <p:nvPr/>
        </p:nvPicPr>
        <p:blipFill rotWithShape="1">
          <a:blip r:embed="rId5" cstate="print">
            <a:extLst>
              <a:ext uri="{28A0092B-C50C-407E-A947-70E740481C1C}">
                <a14:useLocalDpi xmlns:a14="http://schemas.microsoft.com/office/drawing/2010/main" val="0"/>
              </a:ext>
            </a:extLst>
          </a:blip>
          <a:srcRect l="20954" t="15866" r="21662" b="13867"/>
          <a:stretch/>
        </p:blipFill>
        <p:spPr>
          <a:xfrm>
            <a:off x="4973558" y="600684"/>
            <a:ext cx="2458037" cy="3040810"/>
          </a:xfrm>
          <a:prstGeom prst="rect">
            <a:avLst/>
          </a:prstGeom>
          <a:effectLst>
            <a:outerShdw blurRad="127000" dist="101600" dir="2700000" sx="101000" sy="101000" algn="tl" rotWithShape="0">
              <a:prstClr val="black">
                <a:alpha val="40000"/>
              </a:prstClr>
            </a:outerShdw>
          </a:effectLst>
        </p:spPr>
      </p:pic>
      <p:pic>
        <p:nvPicPr>
          <p:cNvPr id="36" name="Picture 35"/>
          <p:cNvPicPr>
            <a:picLocks noChangeAspect="1"/>
          </p:cNvPicPr>
          <p:nvPr/>
        </p:nvPicPr>
        <p:blipFill rotWithShape="1">
          <a:blip r:embed="rId6" cstate="print">
            <a:extLst>
              <a:ext uri="{28A0092B-C50C-407E-A947-70E740481C1C}">
                <a14:useLocalDpi xmlns:a14="http://schemas.microsoft.com/office/drawing/2010/main" val="0"/>
              </a:ext>
            </a:extLst>
          </a:blip>
          <a:srcRect l="8833" t="8141" r="14843" b="8154"/>
          <a:stretch/>
        </p:blipFill>
        <p:spPr>
          <a:xfrm flipH="1">
            <a:off x="8183033" y="1"/>
            <a:ext cx="3914217" cy="4178300"/>
          </a:xfrm>
          <a:prstGeom prst="rect">
            <a:avLst/>
          </a:prstGeom>
        </p:spPr>
      </p:pic>
      <p:pic>
        <p:nvPicPr>
          <p:cNvPr id="7" name="Picture 6"/>
          <p:cNvPicPr>
            <a:picLocks noChangeAspect="1"/>
          </p:cNvPicPr>
          <p:nvPr/>
        </p:nvPicPr>
        <p:blipFill rotWithShape="1">
          <a:blip r:embed="rId7" cstate="print">
            <a:extLst>
              <a:ext uri="{28A0092B-C50C-407E-A947-70E740481C1C}">
                <a14:useLocalDpi xmlns:a14="http://schemas.microsoft.com/office/drawing/2010/main" val="0"/>
              </a:ext>
            </a:extLst>
          </a:blip>
          <a:srcRect l="50125" t="-275"/>
          <a:stretch/>
        </p:blipFill>
        <p:spPr>
          <a:xfrm>
            <a:off x="8744014" y="3988431"/>
            <a:ext cx="2617132" cy="268704"/>
          </a:xfrm>
          <a:prstGeom prst="rect">
            <a:avLst/>
          </a:prstGeom>
        </p:spPr>
      </p:pic>
      <p:pic>
        <p:nvPicPr>
          <p:cNvPr id="40" name="Picture 39"/>
          <p:cNvPicPr>
            <a:picLocks noChangeAspect="1"/>
          </p:cNvPicPr>
          <p:nvPr/>
        </p:nvPicPr>
        <p:blipFill rotWithShape="1">
          <a:blip r:embed="rId8" cstate="print">
            <a:extLst>
              <a:ext uri="{28A0092B-C50C-407E-A947-70E740481C1C}">
                <a14:useLocalDpi xmlns:a14="http://schemas.microsoft.com/office/drawing/2010/main" val="0"/>
              </a:ext>
            </a:extLst>
          </a:blip>
          <a:srcRect l="15982" t="22578" r="18819" b="16089"/>
          <a:stretch/>
        </p:blipFill>
        <p:spPr>
          <a:xfrm>
            <a:off x="8976380" y="1078274"/>
            <a:ext cx="2295428" cy="2186122"/>
          </a:xfrm>
          <a:prstGeom prst="rect">
            <a:avLst/>
          </a:prstGeom>
          <a:effectLst>
            <a:outerShdw blurRad="127000" dist="101600" dir="2700000" sx="101000" sy="101000" algn="tl" rotWithShape="0">
              <a:prstClr val="black">
                <a:alpha val="40000"/>
              </a:prstClr>
            </a:outerShdw>
          </a:effectLst>
        </p:spPr>
      </p:pic>
      <p:sp>
        <p:nvSpPr>
          <p:cNvPr id="38" name="TextBox 37"/>
          <p:cNvSpPr txBox="1"/>
          <p:nvPr/>
        </p:nvSpPr>
        <p:spPr>
          <a:xfrm>
            <a:off x="8274433" y="4459110"/>
            <a:ext cx="3556294" cy="914400"/>
          </a:xfrm>
          <a:prstGeom prst="rect">
            <a:avLst/>
          </a:prstGeom>
        </p:spPr>
        <p:txBody>
          <a:bodyPr vert="horz" wrap="none" lIns="216000" tIns="45720" rIns="91440" bIns="45720" rtlCol="0" anchor="ctr">
            <a:noAutofit/>
          </a:bodyPr>
          <a:lstStyle/>
          <a:p>
            <a:pPr algn="ctr"/>
            <a:r>
              <a:rPr lang="en-US" b="1" spc="10" dirty="0">
                <a:latin typeface="Effra Light" panose="020B0403020203020204" pitchFamily="34" charset="0"/>
                <a:ea typeface="Effra Medium" charset="0"/>
                <a:cs typeface="Effra Light" panose="020B0403020203020204" pitchFamily="34" charset="0"/>
              </a:rPr>
              <a:t>Putting Pro Performance into</a:t>
            </a:r>
          </a:p>
          <a:p>
            <a:pPr algn="ctr"/>
            <a:r>
              <a:rPr lang="en-US" b="1" spc="10" dirty="0">
                <a:latin typeface="Effra Light" panose="020B0403020203020204" pitchFamily="34" charset="0"/>
                <a:ea typeface="Effra Medium" charset="0"/>
                <a:cs typeface="Effra Light" panose="020B0403020203020204" pitchFamily="34" charset="0"/>
              </a:rPr>
              <a:t>SFF Workstations</a:t>
            </a:r>
          </a:p>
        </p:txBody>
      </p:sp>
      <p:grpSp>
        <p:nvGrpSpPr>
          <p:cNvPr id="50" name="Group 49"/>
          <p:cNvGrpSpPr/>
          <p:nvPr/>
        </p:nvGrpSpPr>
        <p:grpSpPr>
          <a:xfrm>
            <a:off x="8287494" y="4489349"/>
            <a:ext cx="3530173" cy="852781"/>
            <a:chOff x="5000442" y="4836783"/>
            <a:chExt cx="2191959" cy="1231785"/>
          </a:xfrm>
        </p:grpSpPr>
        <p:cxnSp>
          <p:nvCxnSpPr>
            <p:cNvPr id="51" name="Straight Connector 50"/>
            <p:cNvCxnSpPr/>
            <p:nvPr/>
          </p:nvCxnSpPr>
          <p:spPr>
            <a:xfrm flipH="1" flipV="1">
              <a:off x="5000442" y="4836783"/>
              <a:ext cx="2191959" cy="393"/>
            </a:xfrm>
            <a:prstGeom prst="line">
              <a:avLst/>
            </a:prstGeom>
            <a:ln w="19050">
              <a:gradFill>
                <a:gsLst>
                  <a:gs pos="0">
                    <a:srgbClr val="033ADA">
                      <a:alpha val="0"/>
                    </a:srgbClr>
                  </a:gs>
                  <a:gs pos="25000">
                    <a:srgbClr val="033ADA"/>
                  </a:gs>
                  <a:gs pos="75000">
                    <a:srgbClr val="033ADA"/>
                  </a:gs>
                  <a:gs pos="100000">
                    <a:srgbClr val="033ADA">
                      <a:alpha val="0"/>
                    </a:srgbClr>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flipV="1">
              <a:off x="5000442" y="6068175"/>
              <a:ext cx="2191959" cy="393"/>
            </a:xfrm>
            <a:prstGeom prst="line">
              <a:avLst/>
            </a:prstGeom>
            <a:ln w="19050">
              <a:gradFill>
                <a:gsLst>
                  <a:gs pos="0">
                    <a:srgbClr val="033ADA">
                      <a:alpha val="0"/>
                    </a:srgbClr>
                  </a:gs>
                  <a:gs pos="25000">
                    <a:srgbClr val="033ADA"/>
                  </a:gs>
                  <a:gs pos="75000">
                    <a:srgbClr val="033ADA"/>
                  </a:gs>
                  <a:gs pos="100000">
                    <a:srgbClr val="033ADA">
                      <a:alpha val="0"/>
                    </a:srgbClr>
                  </a:gs>
                </a:gsLst>
                <a:lin ang="10800000" scaled="0"/>
              </a:gradFill>
            </a:ln>
          </p:spPr>
          <p:style>
            <a:lnRef idx="1">
              <a:schemeClr val="accent1"/>
            </a:lnRef>
            <a:fillRef idx="0">
              <a:schemeClr val="accent1"/>
            </a:fillRef>
            <a:effectRef idx="0">
              <a:schemeClr val="accent1"/>
            </a:effectRef>
            <a:fontRef idx="minor">
              <a:schemeClr val="tx1"/>
            </a:fontRef>
          </p:style>
        </p:cxnSp>
      </p:grpSp>
      <p:pic>
        <p:nvPicPr>
          <p:cNvPr id="33" name="Picture 32"/>
          <p:cNvPicPr>
            <a:picLocks noChangeAspect="1"/>
          </p:cNvPicPr>
          <p:nvPr/>
        </p:nvPicPr>
        <p:blipFill rotWithShape="1">
          <a:blip r:embed="rId9" cstate="print">
            <a:extLst>
              <a:ext uri="{28A0092B-C50C-407E-A947-70E740481C1C}">
                <a14:useLocalDpi xmlns:a14="http://schemas.microsoft.com/office/drawing/2010/main" val="0"/>
              </a:ext>
            </a:extLst>
          </a:blip>
          <a:srcRect l="12109" t="5189" r="10099" b="5574"/>
          <a:stretch/>
        </p:blipFill>
        <p:spPr>
          <a:xfrm rot="10800000">
            <a:off x="380525" y="0"/>
            <a:ext cx="3727930" cy="4162389"/>
          </a:xfrm>
          <a:prstGeom prst="rect">
            <a:avLst/>
          </a:prstGeom>
        </p:spPr>
      </p:pic>
      <p:pic>
        <p:nvPicPr>
          <p:cNvPr id="21" name="Picture 20"/>
          <p:cNvPicPr>
            <a:picLocks noChangeAspect="1"/>
          </p:cNvPicPr>
          <p:nvPr/>
        </p:nvPicPr>
        <p:blipFill rotWithShape="1">
          <a:blip r:embed="rId10" cstate="print">
            <a:extLst>
              <a:ext uri="{28A0092B-C50C-407E-A947-70E740481C1C}">
                <a14:useLocalDpi xmlns:a14="http://schemas.microsoft.com/office/drawing/2010/main" val="0"/>
              </a:ext>
            </a:extLst>
          </a:blip>
          <a:srcRect l="16223" t="13315" r="17963" b="10905"/>
          <a:stretch/>
        </p:blipFill>
        <p:spPr>
          <a:xfrm>
            <a:off x="553901" y="585554"/>
            <a:ext cx="3381176" cy="3373662"/>
          </a:xfrm>
          <a:prstGeom prst="rect">
            <a:avLst/>
          </a:prstGeom>
          <a:effectLst>
            <a:outerShdw blurRad="127000" dist="101600" dir="2700000" sx="101000" sy="101000" algn="tl" rotWithShape="0">
              <a:prstClr val="black">
                <a:alpha val="40000"/>
              </a:prstClr>
            </a:outerShdw>
          </a:effectLst>
        </p:spPr>
      </p:pic>
      <p:sp>
        <p:nvSpPr>
          <p:cNvPr id="8" name="TextBox 7"/>
          <p:cNvSpPr txBox="1"/>
          <p:nvPr/>
        </p:nvSpPr>
        <p:spPr>
          <a:xfrm>
            <a:off x="466342" y="4459110"/>
            <a:ext cx="3556294" cy="914400"/>
          </a:xfrm>
          <a:prstGeom prst="rect">
            <a:avLst/>
          </a:prstGeom>
        </p:spPr>
        <p:txBody>
          <a:bodyPr vert="horz" wrap="none" lIns="216000" tIns="45720" rIns="91440" bIns="45720" rtlCol="0" anchor="ctr">
            <a:noAutofit/>
          </a:bodyPr>
          <a:lstStyle/>
          <a:p>
            <a:pPr algn="ctr"/>
            <a:r>
              <a:rPr lang="en-US" b="1" spc="10" dirty="0">
                <a:latin typeface="Effra Light" panose="020B0403020203020204" pitchFamily="34" charset="0"/>
                <a:ea typeface="Effra Medium" charset="0"/>
                <a:cs typeface="Effra Light" panose="020B0403020203020204" pitchFamily="34" charset="0"/>
              </a:rPr>
              <a:t>The Most Affordable Workstation Solution</a:t>
            </a:r>
            <a:br>
              <a:rPr lang="en-US" b="1" spc="10" dirty="0">
                <a:latin typeface="Effra Light" panose="020B0403020203020204" pitchFamily="34" charset="0"/>
                <a:ea typeface="Effra Medium" charset="0"/>
                <a:cs typeface="Effra Light" panose="020B0403020203020204" pitchFamily="34" charset="0"/>
              </a:rPr>
            </a:br>
            <a:r>
              <a:rPr lang="en-US" b="1" spc="10" dirty="0">
                <a:latin typeface="Effra Light" panose="020B0403020203020204" pitchFamily="34" charset="0"/>
                <a:ea typeface="Effra Medium" charset="0"/>
                <a:cs typeface="Effra Light" panose="020B0403020203020204" pitchFamily="34" charset="0"/>
              </a:rPr>
              <a:t>for Professional VR Content Creation</a:t>
            </a:r>
          </a:p>
        </p:txBody>
      </p:sp>
      <p:pic>
        <p:nvPicPr>
          <p:cNvPr id="12" name="Picture 11"/>
          <p:cNvPicPr>
            <a:picLocks noChangeAspect="1"/>
          </p:cNvPicPr>
          <p:nvPr/>
        </p:nvPicPr>
        <p:blipFill rotWithShape="1">
          <a:blip r:embed="rId11" cstate="print">
            <a:extLst>
              <a:ext uri="{28A0092B-C50C-407E-A947-70E740481C1C}">
                <a14:useLocalDpi xmlns:a14="http://schemas.microsoft.com/office/drawing/2010/main" val="0"/>
              </a:ext>
            </a:extLst>
          </a:blip>
          <a:srcRect l="50255" t="167" b="-1"/>
          <a:stretch/>
        </p:blipFill>
        <p:spPr>
          <a:xfrm>
            <a:off x="897566" y="3980836"/>
            <a:ext cx="2693846" cy="276093"/>
          </a:xfrm>
          <a:prstGeom prst="rect">
            <a:avLst/>
          </a:prstGeom>
        </p:spPr>
      </p:pic>
      <p:grpSp>
        <p:nvGrpSpPr>
          <p:cNvPr id="53" name="Group 52"/>
          <p:cNvGrpSpPr/>
          <p:nvPr/>
        </p:nvGrpSpPr>
        <p:grpSpPr>
          <a:xfrm>
            <a:off x="479403" y="4489351"/>
            <a:ext cx="3530173" cy="850338"/>
            <a:chOff x="5000442" y="4839598"/>
            <a:chExt cx="2191959" cy="1228970"/>
          </a:xfrm>
        </p:grpSpPr>
        <p:cxnSp>
          <p:nvCxnSpPr>
            <p:cNvPr id="54" name="Straight Connector 53"/>
            <p:cNvCxnSpPr/>
            <p:nvPr/>
          </p:nvCxnSpPr>
          <p:spPr>
            <a:xfrm flipH="1" flipV="1">
              <a:off x="5000442" y="4839598"/>
              <a:ext cx="2191959" cy="393"/>
            </a:xfrm>
            <a:prstGeom prst="line">
              <a:avLst/>
            </a:prstGeom>
            <a:ln w="19050">
              <a:gradFill>
                <a:gsLst>
                  <a:gs pos="0">
                    <a:srgbClr val="033ADA">
                      <a:alpha val="0"/>
                    </a:srgbClr>
                  </a:gs>
                  <a:gs pos="25000">
                    <a:srgbClr val="033ADA"/>
                  </a:gs>
                  <a:gs pos="75000">
                    <a:srgbClr val="033ADA"/>
                  </a:gs>
                  <a:gs pos="100000">
                    <a:srgbClr val="033ADA">
                      <a:alpha val="0"/>
                    </a:srgbClr>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flipV="1">
              <a:off x="5000442" y="6068175"/>
              <a:ext cx="2191959" cy="393"/>
            </a:xfrm>
            <a:prstGeom prst="line">
              <a:avLst/>
            </a:prstGeom>
            <a:ln w="19050">
              <a:gradFill>
                <a:gsLst>
                  <a:gs pos="0">
                    <a:srgbClr val="033ADA">
                      <a:alpha val="0"/>
                    </a:srgbClr>
                  </a:gs>
                  <a:gs pos="25000">
                    <a:srgbClr val="033ADA"/>
                  </a:gs>
                  <a:gs pos="75000">
                    <a:srgbClr val="033ADA"/>
                  </a:gs>
                  <a:gs pos="100000">
                    <a:srgbClr val="033ADA">
                      <a:alpha val="0"/>
                    </a:srgbClr>
                  </a:gs>
                </a:gsLst>
                <a:lin ang="10800000" scaled="0"/>
              </a:gradFill>
            </a:ln>
          </p:spPr>
          <p:style>
            <a:lnRef idx="1">
              <a:schemeClr val="accent1"/>
            </a:lnRef>
            <a:fillRef idx="0">
              <a:schemeClr val="accent1"/>
            </a:fillRef>
            <a:effectRef idx="0">
              <a:schemeClr val="accent1"/>
            </a:effectRef>
            <a:fontRef idx="minor">
              <a:schemeClr val="tx1"/>
            </a:fontRef>
          </p:style>
        </p:cxnSp>
      </p:grpSp>
      <p:sp>
        <p:nvSpPr>
          <p:cNvPr id="27" name="TextBox 26"/>
          <p:cNvSpPr txBox="1"/>
          <p:nvPr/>
        </p:nvSpPr>
        <p:spPr>
          <a:xfrm>
            <a:off x="2177714" y="6162039"/>
            <a:ext cx="7684893" cy="523220"/>
          </a:xfrm>
          <a:prstGeom prst="rect">
            <a:avLst/>
          </a:prstGeom>
          <a:noFill/>
        </p:spPr>
        <p:txBody>
          <a:bodyPr wrap="square" rtlCol="0">
            <a:spAutoFit/>
          </a:bodyPr>
          <a:lstStyle/>
          <a:p>
            <a:pPr algn="ctr">
              <a:spcAft>
                <a:spcPts val="450"/>
              </a:spcAft>
              <a:buClr>
                <a:srgbClr val="EEECE1"/>
              </a:buClr>
            </a:pPr>
            <a:r>
              <a:rPr lang="de-DE" sz="2800" b="1" dirty="0">
                <a:latin typeface="Effra Light" panose="020B0403020203020204" pitchFamily="34" charset="0"/>
                <a:cs typeface="Effra Light" panose="020B0403020203020204" pitchFamily="34" charset="0"/>
              </a:rPr>
              <a:t>Planned availability Q4 2016</a:t>
            </a:r>
          </a:p>
        </p:txBody>
      </p:sp>
      <p:sp>
        <p:nvSpPr>
          <p:cNvPr id="24" name="Title 2"/>
          <p:cNvSpPr txBox="1">
            <a:spLocks/>
          </p:cNvSpPr>
          <p:nvPr/>
        </p:nvSpPr>
        <p:spPr>
          <a:xfrm>
            <a:off x="1231373" y="5432961"/>
            <a:ext cx="2030801" cy="474345"/>
          </a:xfrm>
          <a:prstGeom prst="rect">
            <a:avLst/>
          </a:prstGeom>
        </p:spPr>
        <p:txBody>
          <a:bodyPr/>
          <a:lstStyle>
            <a:lvl1pPr algn="l" defTabSz="914400" rtl="0" eaLnBrk="1" latinLnBrk="0" hangingPunct="1">
              <a:spcBef>
                <a:spcPct val="0"/>
              </a:spcBef>
              <a:buNone/>
              <a:defRPr sz="3200" b="0" i="0" strike="noStrike" kern="1200" cap="none" spc="-60" baseline="0">
                <a:solidFill>
                  <a:schemeClr val="tx1"/>
                </a:solidFill>
                <a:latin typeface="Effra Light" charset="0"/>
                <a:ea typeface="Effra Light" charset="0"/>
                <a:cs typeface="Effra Light" charset="0"/>
              </a:defRPr>
            </a:lvl1pPr>
          </a:lstStyle>
          <a:p>
            <a:pPr algn="ctr"/>
            <a:r>
              <a:rPr lang="en-US" spc="300" dirty="0">
                <a:latin typeface="Effra" panose="020B0603020203020204" pitchFamily="34" charset="0"/>
                <a:cs typeface="Effra" panose="020B0603020203020204" pitchFamily="34" charset="0"/>
              </a:rPr>
              <a:t>$799</a:t>
            </a:r>
          </a:p>
        </p:txBody>
      </p:sp>
      <p:sp>
        <p:nvSpPr>
          <p:cNvPr id="25" name="Title 2"/>
          <p:cNvSpPr txBox="1">
            <a:spLocks/>
          </p:cNvSpPr>
          <p:nvPr/>
        </p:nvSpPr>
        <p:spPr>
          <a:xfrm>
            <a:off x="5187175" y="5432960"/>
            <a:ext cx="2030801" cy="474345"/>
          </a:xfrm>
          <a:prstGeom prst="rect">
            <a:avLst/>
          </a:prstGeom>
        </p:spPr>
        <p:txBody>
          <a:bodyPr/>
          <a:lstStyle>
            <a:lvl1pPr algn="l" defTabSz="914400" rtl="0" eaLnBrk="1" latinLnBrk="0" hangingPunct="1">
              <a:spcBef>
                <a:spcPct val="0"/>
              </a:spcBef>
              <a:buNone/>
              <a:defRPr sz="3200" b="0" i="0" strike="noStrike" kern="1200" cap="none" spc="-60" baseline="0">
                <a:solidFill>
                  <a:schemeClr val="tx1"/>
                </a:solidFill>
                <a:latin typeface="Effra Light" charset="0"/>
                <a:ea typeface="Effra Light" charset="0"/>
                <a:cs typeface="Effra Light" charset="0"/>
              </a:defRPr>
            </a:lvl1pPr>
          </a:lstStyle>
          <a:p>
            <a:pPr algn="ctr"/>
            <a:r>
              <a:rPr lang="en-US" spc="300" dirty="0">
                <a:latin typeface="Effra" panose="020B0603020203020204" pitchFamily="34" charset="0"/>
                <a:cs typeface="Effra" panose="020B0603020203020204" pitchFamily="34" charset="0"/>
              </a:rPr>
              <a:t>$499</a:t>
            </a:r>
          </a:p>
        </p:txBody>
      </p:sp>
      <p:sp>
        <p:nvSpPr>
          <p:cNvPr id="28" name="Title 2"/>
          <p:cNvSpPr txBox="1">
            <a:spLocks/>
          </p:cNvSpPr>
          <p:nvPr/>
        </p:nvSpPr>
        <p:spPr>
          <a:xfrm>
            <a:off x="9037179" y="5434979"/>
            <a:ext cx="2030801" cy="474345"/>
          </a:xfrm>
          <a:prstGeom prst="rect">
            <a:avLst/>
          </a:prstGeom>
        </p:spPr>
        <p:txBody>
          <a:bodyPr/>
          <a:lstStyle>
            <a:lvl1pPr algn="l" defTabSz="914400" rtl="0" eaLnBrk="1" latinLnBrk="0" hangingPunct="1">
              <a:spcBef>
                <a:spcPct val="0"/>
              </a:spcBef>
              <a:buNone/>
              <a:defRPr sz="3200" b="0" i="0" strike="noStrike" kern="1200" cap="none" spc="-60" baseline="0">
                <a:solidFill>
                  <a:schemeClr val="tx1"/>
                </a:solidFill>
                <a:latin typeface="Effra Light" charset="0"/>
                <a:ea typeface="Effra Light" charset="0"/>
                <a:cs typeface="Effra Light" charset="0"/>
              </a:defRPr>
            </a:lvl1pPr>
          </a:lstStyle>
          <a:p>
            <a:pPr algn="ctr"/>
            <a:r>
              <a:rPr lang="en-US" spc="300" dirty="0">
                <a:latin typeface="Effra" panose="020B0603020203020204" pitchFamily="34" charset="0"/>
                <a:cs typeface="Effra" panose="020B0603020203020204" pitchFamily="34" charset="0"/>
              </a:rPr>
              <a:t>$399</a:t>
            </a:r>
          </a:p>
        </p:txBody>
      </p:sp>
    </p:spTree>
    <p:extLst>
      <p:ext uri="{BB962C8B-B14F-4D97-AF65-F5344CB8AC3E}">
        <p14:creationId xmlns:p14="http://schemas.microsoft.com/office/powerpoint/2010/main" val="965437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 y="0"/>
            <a:ext cx="12188826" cy="6869700"/>
            <a:chOff x="-1" y="0"/>
            <a:chExt cx="12188826" cy="6869700"/>
          </a:xfrm>
        </p:grpSpPr>
        <p:pic>
          <p:nvPicPr>
            <p:cNvPr id="23" name="Picture 22"/>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flipH="1">
              <a:off x="0" y="0"/>
              <a:ext cx="12188825" cy="6858000"/>
            </a:xfrm>
            <a:prstGeom prst="rect">
              <a:avLst/>
            </a:prstGeom>
          </p:spPr>
        </p:pic>
        <p:sp>
          <p:nvSpPr>
            <p:cNvPr id="26" name="Rectangle 25"/>
            <p:cNvSpPr/>
            <p:nvPr/>
          </p:nvSpPr>
          <p:spPr>
            <a:xfrm>
              <a:off x="-1" y="5376180"/>
              <a:ext cx="12188824" cy="1493520"/>
            </a:xfrm>
            <a:prstGeom prst="rect">
              <a:avLst/>
            </a:prstGeom>
            <a:gradFill>
              <a:gsLst>
                <a:gs pos="0">
                  <a:schemeClr val="bg1">
                    <a:alpha val="0"/>
                  </a:schemeClr>
                </a:gs>
                <a:gs pos="65000">
                  <a:schemeClr val="bg1">
                    <a:alpha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rot="10800000">
              <a:off x="1" y="0"/>
              <a:ext cx="12188824" cy="1493520"/>
            </a:xfrm>
            <a:prstGeom prst="rect">
              <a:avLst/>
            </a:prstGeom>
            <a:gradFill>
              <a:gsLst>
                <a:gs pos="0">
                  <a:schemeClr val="bg1">
                    <a:alpha val="0"/>
                  </a:schemeClr>
                </a:gs>
                <a:gs pos="65000">
                  <a:schemeClr val="bg1">
                    <a:alpha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p:nvGrpSpPr>
        <p:grpSpPr>
          <a:xfrm>
            <a:off x="784422" y="2631523"/>
            <a:ext cx="10619980" cy="1829771"/>
            <a:chOff x="489102" y="2673779"/>
            <a:chExt cx="11210616" cy="2699859"/>
          </a:xfrm>
        </p:grpSpPr>
        <p:sp>
          <p:nvSpPr>
            <p:cNvPr id="9" name="Rectangle 8"/>
            <p:cNvSpPr/>
            <p:nvPr/>
          </p:nvSpPr>
          <p:spPr>
            <a:xfrm>
              <a:off x="489102" y="2673779"/>
              <a:ext cx="11210616" cy="2699859"/>
            </a:xfrm>
            <a:prstGeom prst="rect">
              <a:avLst/>
            </a:prstGeom>
            <a:gradFill flip="none" rotWithShape="1">
              <a:gsLst>
                <a:gs pos="30000">
                  <a:schemeClr val="bg1">
                    <a:alpha val="80000"/>
                  </a:schemeClr>
                </a:gs>
                <a:gs pos="0">
                  <a:schemeClr val="bg1">
                    <a:alpha val="0"/>
                  </a:schemeClr>
                </a:gs>
                <a:gs pos="67000">
                  <a:schemeClr val="bg1">
                    <a:alpha val="8000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0" name="Straight Connector 9"/>
            <p:cNvCxnSpPr/>
            <p:nvPr/>
          </p:nvCxnSpPr>
          <p:spPr>
            <a:xfrm>
              <a:off x="1200331" y="2678639"/>
              <a:ext cx="9788159" cy="0"/>
            </a:xfrm>
            <a:prstGeom prst="line">
              <a:avLst/>
            </a:prstGeom>
            <a:ln w="19050">
              <a:gradFill>
                <a:gsLst>
                  <a:gs pos="0">
                    <a:srgbClr val="033ADA">
                      <a:alpha val="0"/>
                    </a:srgbClr>
                  </a:gs>
                  <a:gs pos="25000">
                    <a:srgbClr val="033ADA"/>
                  </a:gs>
                  <a:gs pos="75000">
                    <a:srgbClr val="033ADA"/>
                  </a:gs>
                  <a:gs pos="100000">
                    <a:srgbClr val="033ADA">
                      <a:alpha val="0"/>
                    </a:srgbClr>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200331" y="5373637"/>
              <a:ext cx="9788159" cy="0"/>
            </a:xfrm>
            <a:prstGeom prst="line">
              <a:avLst/>
            </a:prstGeom>
            <a:ln w="19050">
              <a:gradFill>
                <a:gsLst>
                  <a:gs pos="0">
                    <a:srgbClr val="033ADA">
                      <a:alpha val="0"/>
                    </a:srgbClr>
                  </a:gs>
                  <a:gs pos="25000">
                    <a:srgbClr val="033ADA"/>
                  </a:gs>
                  <a:gs pos="75000">
                    <a:srgbClr val="033ADA"/>
                  </a:gs>
                  <a:gs pos="100000">
                    <a:srgbClr val="033ADA">
                      <a:alpha val="0"/>
                    </a:srgbClr>
                  </a:gs>
                </a:gsLst>
                <a:lin ang="10800000" scaled="0"/>
              </a:gradFill>
            </a:ln>
          </p:spPr>
          <p:style>
            <a:lnRef idx="1">
              <a:schemeClr val="accent1"/>
            </a:lnRef>
            <a:fillRef idx="0">
              <a:schemeClr val="accent1"/>
            </a:fillRef>
            <a:effectRef idx="0">
              <a:schemeClr val="accent1"/>
            </a:effectRef>
            <a:fontRef idx="minor">
              <a:schemeClr val="tx1"/>
            </a:fontRef>
          </p:style>
        </p:cxnSp>
      </p:grpSp>
      <p:sp>
        <p:nvSpPr>
          <p:cNvPr id="43" name="Rectangle 42"/>
          <p:cNvSpPr/>
          <p:nvPr/>
        </p:nvSpPr>
        <p:spPr>
          <a:xfrm>
            <a:off x="1673288" y="3130908"/>
            <a:ext cx="8842248" cy="769441"/>
          </a:xfrm>
          <a:prstGeom prst="rect">
            <a:avLst/>
          </a:prstGeom>
        </p:spPr>
        <p:txBody>
          <a:bodyPr wrap="square">
            <a:spAutoFit/>
          </a:bodyPr>
          <a:lstStyle/>
          <a:p>
            <a:pPr lvl="0" algn="ctr"/>
            <a:r>
              <a:rPr lang="en-US" sz="4400" b="1" dirty="0">
                <a:solidFill>
                  <a:srgbClr val="FFFFFF"/>
                </a:solidFill>
                <a:latin typeface="Effra Light" charset="0"/>
                <a:ea typeface="Effra Light" charset="0"/>
                <a:cs typeface="Effra Light" charset="0"/>
              </a:rPr>
              <a:t>Radeon Pro Enterprise Driver</a:t>
            </a:r>
            <a:endParaRPr lang="en-US" sz="4400" b="1" dirty="0">
              <a:solidFill>
                <a:srgbClr val="FFFFFF"/>
              </a:solidFill>
              <a:latin typeface="Effra Medium" charset="0"/>
              <a:ea typeface="Effra Medium" charset="0"/>
              <a:cs typeface="Effra Medium" charset="0"/>
            </a:endParaRPr>
          </a:p>
        </p:txBody>
      </p:sp>
    </p:spTree>
    <p:extLst>
      <p:ext uri="{BB962C8B-B14F-4D97-AF65-F5344CB8AC3E}">
        <p14:creationId xmlns:p14="http://schemas.microsoft.com/office/powerpoint/2010/main" val="1742139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589916" y="1647315"/>
            <a:ext cx="4725788" cy="3323805"/>
            <a:chOff x="6992701" y="1639768"/>
            <a:chExt cx="4725788" cy="3323805"/>
          </a:xfrm>
          <a:scene3d>
            <a:camera prst="perspectiveContrastingLeftFacing">
              <a:rot lat="0" lon="1200000" rev="0"/>
            </a:camera>
            <a:lightRig rig="threePt" dir="t"/>
          </a:scene3d>
        </p:grpSpPr>
        <p:pic>
          <p:nvPicPr>
            <p:cNvPr id="2050" name="Picture 2" descr="2017 Yearly Blank Calendar Templ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2701" y="1639768"/>
              <a:ext cx="4725788" cy="332380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8" name="Rectangle 7"/>
            <p:cNvSpPr/>
            <p:nvPr/>
          </p:nvSpPr>
          <p:spPr>
            <a:xfrm>
              <a:off x="9263229" y="1738852"/>
              <a:ext cx="184731" cy="646331"/>
            </a:xfrm>
            <a:prstGeom prst="rect">
              <a:avLst/>
            </a:prstGeom>
            <a:noFill/>
            <a:effectLst>
              <a:glow rad="228600">
                <a:schemeClr val="accent3">
                  <a:satMod val="175000"/>
                  <a:alpha val="40000"/>
                </a:schemeClr>
              </a:glow>
            </a:effectLst>
            <a:sp3d z="6350"/>
          </p:spPr>
          <p:txBody>
            <a:bodyPr wrap="none" lIns="91440" tIns="45720" rIns="91440" bIns="45720">
              <a:spAutoFit/>
            </a:bodyPr>
            <a:lstStyle/>
            <a:p>
              <a:pPr algn="ctr">
                <a:spcAft>
                  <a:spcPts val="600"/>
                </a:spcAft>
                <a:buClr>
                  <a:schemeClr val="bg2"/>
                </a:buClr>
              </a:pPr>
              <a:endParaRPr lang="en-US" sz="3600" dirty="0">
                <a:ln w="0"/>
                <a:solidFill>
                  <a:srgbClr val="0000E1"/>
                </a:solidFill>
                <a:effectLst>
                  <a:outerShdw blurRad="50800" dist="38100" algn="l" rotWithShape="0">
                    <a:prstClr val="black">
                      <a:alpha val="67000"/>
                    </a:prstClr>
                  </a:outerShdw>
                </a:effectLst>
              </a:endParaRPr>
            </a:p>
          </p:txBody>
        </p:sp>
      </p:grpSp>
      <p:sp>
        <p:nvSpPr>
          <p:cNvPr id="2" name="Content Placeholder 1"/>
          <p:cNvSpPr>
            <a:spLocks noGrp="1"/>
          </p:cNvSpPr>
          <p:nvPr>
            <p:ph idx="1"/>
          </p:nvPr>
        </p:nvSpPr>
        <p:spPr>
          <a:xfrm>
            <a:off x="347572" y="2136710"/>
            <a:ext cx="6531592" cy="4146579"/>
          </a:xfrm>
        </p:spPr>
        <p:txBody>
          <a:bodyPr/>
          <a:lstStyle/>
          <a:p>
            <a:r>
              <a:rPr lang="en-US" sz="2000" dirty="0">
                <a:latin typeface="Effra Light" panose="020B0403020203020204"/>
              </a:rPr>
              <a:t>Quarterly Driver Updates</a:t>
            </a:r>
          </a:p>
          <a:p>
            <a:pPr lvl="1"/>
            <a:r>
              <a:rPr lang="en-US" i="1" dirty="0">
                <a:latin typeface="Effra Light" panose="020B0403020203020204"/>
              </a:rPr>
              <a:t>January 10</a:t>
            </a:r>
            <a:r>
              <a:rPr lang="en-US" i="1" baseline="30000" dirty="0">
                <a:latin typeface="Effra Light" panose="020B0403020203020204"/>
              </a:rPr>
              <a:t>th</a:t>
            </a:r>
            <a:r>
              <a:rPr lang="en-US" i="1" dirty="0">
                <a:latin typeface="Effra Light" panose="020B0403020203020204"/>
              </a:rPr>
              <a:t>, April 11</a:t>
            </a:r>
            <a:r>
              <a:rPr lang="en-US" i="1" baseline="30000" dirty="0">
                <a:latin typeface="Effra Light" panose="020B0403020203020204"/>
              </a:rPr>
              <a:t>th</a:t>
            </a:r>
            <a:r>
              <a:rPr lang="en-US" i="1" dirty="0">
                <a:latin typeface="Effra Light" panose="020B0403020203020204"/>
              </a:rPr>
              <a:t>, July 11</a:t>
            </a:r>
            <a:r>
              <a:rPr lang="en-US" i="1" baseline="30000" dirty="0">
                <a:latin typeface="Effra Light" panose="020B0403020203020204"/>
              </a:rPr>
              <a:t>th</a:t>
            </a:r>
            <a:r>
              <a:rPr lang="en-US" i="1" dirty="0">
                <a:latin typeface="Effra Light" panose="020B0403020203020204"/>
              </a:rPr>
              <a:t>, October 10</a:t>
            </a:r>
            <a:r>
              <a:rPr lang="en-US" i="1" baseline="30000" dirty="0">
                <a:latin typeface="Effra Light" panose="020B0403020203020204"/>
              </a:rPr>
              <a:t>th</a:t>
            </a:r>
            <a:r>
              <a:rPr lang="en-US" i="1" dirty="0">
                <a:latin typeface="Effra Light" panose="020B0403020203020204"/>
              </a:rPr>
              <a:t>, 2017</a:t>
            </a:r>
          </a:p>
          <a:p>
            <a:r>
              <a:rPr lang="en-US" sz="2000" dirty="0">
                <a:latin typeface="Effra Light" panose="020B0403020203020204"/>
              </a:rPr>
              <a:t>Enterprise Driver Program to include:</a:t>
            </a:r>
          </a:p>
          <a:p>
            <a:pPr lvl="1"/>
            <a:r>
              <a:rPr lang="en-US" sz="1800" dirty="0">
                <a:latin typeface="Effra Light" panose="020B0403020203020204"/>
              </a:rPr>
              <a:t>Industry-leading stability and performance</a:t>
            </a:r>
          </a:p>
          <a:p>
            <a:pPr lvl="1"/>
            <a:r>
              <a:rPr lang="en-US" sz="1800" dirty="0">
                <a:latin typeface="Effra Light" panose="020B0403020203020204"/>
              </a:rPr>
              <a:t>New productivity features</a:t>
            </a:r>
          </a:p>
          <a:p>
            <a:pPr lvl="1"/>
            <a:r>
              <a:rPr lang="en-US" sz="1800" dirty="0">
                <a:latin typeface="Effra Light" panose="020B0403020203020204"/>
              </a:rPr>
              <a:t>Prioritized Support</a:t>
            </a:r>
          </a:p>
          <a:p>
            <a:endParaRPr lang="en-US" sz="2000" dirty="0">
              <a:latin typeface="Effra Light" panose="020B0403020203020204"/>
            </a:endParaRPr>
          </a:p>
        </p:txBody>
      </p:sp>
      <p:sp>
        <p:nvSpPr>
          <p:cNvPr id="3" name="Title 2"/>
          <p:cNvSpPr>
            <a:spLocks noGrp="1"/>
          </p:cNvSpPr>
          <p:nvPr>
            <p:ph type="title"/>
          </p:nvPr>
        </p:nvSpPr>
        <p:spPr/>
        <p:txBody>
          <a:bodyPr/>
          <a:lstStyle/>
          <a:p>
            <a:r>
              <a:rPr lang="en-US" b="1" dirty="0"/>
              <a:t>Radeon Pro Enterprise Driver: </a:t>
            </a:r>
            <a:r>
              <a:rPr lang="en-US" b="1" dirty="0">
                <a:solidFill>
                  <a:srgbClr val="0245FF"/>
                </a:solidFill>
              </a:rPr>
              <a:t>Commitment to Updates</a:t>
            </a:r>
          </a:p>
        </p:txBody>
      </p:sp>
      <p:sp>
        <p:nvSpPr>
          <p:cNvPr id="5" name="Title 2"/>
          <p:cNvSpPr txBox="1">
            <a:spLocks/>
          </p:cNvSpPr>
          <p:nvPr/>
        </p:nvSpPr>
        <p:spPr>
          <a:xfrm>
            <a:off x="347573" y="727746"/>
            <a:ext cx="11473780" cy="474345"/>
          </a:xfrm>
          <a:prstGeom prst="rect">
            <a:avLst/>
          </a:prstGeom>
        </p:spPr>
        <p:txBody>
          <a:bodyPr vert="horz" lIns="0" tIns="45720" rIns="0" bIns="0" rtlCol="0" anchor="b" anchorCtr="0">
            <a:noAutofit/>
          </a:bodyPr>
          <a:lstStyle>
            <a:lvl1pPr algn="l" defTabSz="914400" rtl="0" eaLnBrk="1" latinLnBrk="0" hangingPunct="1">
              <a:spcBef>
                <a:spcPct val="0"/>
              </a:spcBef>
              <a:buNone/>
              <a:defRPr sz="3200" b="0" i="0" strike="noStrike" kern="1200" cap="none" spc="-60" baseline="0">
                <a:solidFill>
                  <a:schemeClr val="tx1"/>
                </a:solidFill>
                <a:latin typeface="Effra Light" charset="0"/>
                <a:ea typeface="Effra Light" charset="0"/>
                <a:cs typeface="Effra Light" charset="0"/>
              </a:defRPr>
            </a:lvl1pPr>
          </a:lstStyle>
          <a:p>
            <a:r>
              <a:rPr lang="en-US" sz="2400" b="1" dirty="0"/>
              <a:t>Predictable Feature, Performance and Stability Improvements </a:t>
            </a:r>
          </a:p>
        </p:txBody>
      </p:sp>
      <p:sp>
        <p:nvSpPr>
          <p:cNvPr id="6" name="Title 2"/>
          <p:cNvSpPr txBox="1">
            <a:spLocks/>
          </p:cNvSpPr>
          <p:nvPr/>
        </p:nvSpPr>
        <p:spPr>
          <a:xfrm>
            <a:off x="715045" y="5628228"/>
            <a:ext cx="11473780" cy="533929"/>
          </a:xfrm>
          <a:prstGeom prst="rect">
            <a:avLst/>
          </a:prstGeom>
        </p:spPr>
        <p:txBody>
          <a:bodyPr vert="horz" lIns="0" tIns="45720" rIns="0" bIns="0" rtlCol="0" anchor="b" anchorCtr="0">
            <a:noAutofit/>
          </a:bodyPr>
          <a:lstStyle>
            <a:lvl1pPr algn="l" defTabSz="914400" rtl="0" eaLnBrk="1" latinLnBrk="0" hangingPunct="1">
              <a:spcBef>
                <a:spcPct val="0"/>
              </a:spcBef>
              <a:buNone/>
              <a:defRPr sz="3200" b="0" i="0" strike="noStrike" kern="1200" cap="none" spc="-60" baseline="0">
                <a:solidFill>
                  <a:schemeClr val="tx1"/>
                </a:solidFill>
                <a:latin typeface="Effra Light" charset="0"/>
                <a:ea typeface="Effra Light" charset="0"/>
                <a:cs typeface="Effra Light" charset="0"/>
              </a:defRPr>
            </a:lvl1pPr>
          </a:lstStyle>
          <a:p>
            <a:r>
              <a:rPr lang="en-US" sz="1600" b="1" dirty="0"/>
              <a:t>Available on: </a:t>
            </a:r>
            <a:r>
              <a:rPr lang="en-US" sz="1600" dirty="0"/>
              <a:t>AMD Radeon Pro WX-Series</a:t>
            </a:r>
            <a:br>
              <a:rPr lang="en-US" sz="1600" dirty="0"/>
            </a:br>
            <a:r>
              <a:rPr lang="en-US" sz="1600" dirty="0"/>
              <a:t>	  Windows 7/10, Linux</a:t>
            </a:r>
          </a:p>
        </p:txBody>
      </p:sp>
      <p:sp>
        <p:nvSpPr>
          <p:cNvPr id="11" name="Oval 10"/>
          <p:cNvSpPr/>
          <p:nvPr/>
        </p:nvSpPr>
        <p:spPr>
          <a:xfrm>
            <a:off x="7226836" y="2435289"/>
            <a:ext cx="214037" cy="158620"/>
          </a:xfrm>
          <a:prstGeom prst="ellipse">
            <a:avLst/>
          </a:prstGeom>
          <a:no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Oval 12"/>
          <p:cNvSpPr/>
          <p:nvPr/>
        </p:nvSpPr>
        <p:spPr>
          <a:xfrm>
            <a:off x="10355707" y="2355979"/>
            <a:ext cx="214037" cy="158620"/>
          </a:xfrm>
          <a:prstGeom prst="ellipse">
            <a:avLst/>
          </a:prstGeom>
          <a:no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 name="Oval 13"/>
          <p:cNvSpPr/>
          <p:nvPr/>
        </p:nvSpPr>
        <p:spPr>
          <a:xfrm>
            <a:off x="9240932" y="3354511"/>
            <a:ext cx="214037" cy="158620"/>
          </a:xfrm>
          <a:prstGeom prst="ellipse">
            <a:avLst/>
          </a:prstGeom>
          <a:no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 name="Oval 14"/>
          <p:cNvSpPr/>
          <p:nvPr/>
        </p:nvSpPr>
        <p:spPr>
          <a:xfrm>
            <a:off x="8189683" y="4209999"/>
            <a:ext cx="214037" cy="158620"/>
          </a:xfrm>
          <a:prstGeom prst="ellipse">
            <a:avLst/>
          </a:prstGeom>
          <a:no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4235630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47572" y="1647315"/>
            <a:ext cx="6277163" cy="4551999"/>
          </a:xfrm>
        </p:spPr>
        <p:txBody>
          <a:bodyPr/>
          <a:lstStyle/>
          <a:p>
            <a:r>
              <a:rPr lang="en-US" dirty="0">
                <a:latin typeface="Effra Light" panose="020B0403020203020204"/>
              </a:rPr>
              <a:t>Continuing AMD’s stability story in 2016: only 2 customer field issues so far.</a:t>
            </a:r>
          </a:p>
          <a:p>
            <a:r>
              <a:rPr lang="en-US" dirty="0">
                <a:latin typeface="Effra Light" panose="020B0403020203020204"/>
              </a:rPr>
              <a:t>On top-tier ISV applications AMD has as few as zero issues:</a:t>
            </a:r>
          </a:p>
          <a:p>
            <a:pPr lvl="1"/>
            <a:r>
              <a:rPr lang="en-US" dirty="0">
                <a:latin typeface="Effra Light" panose="020B0403020203020204"/>
              </a:rPr>
              <a:t>Only one issue in Siemens NX all year.</a:t>
            </a:r>
          </a:p>
          <a:p>
            <a:r>
              <a:rPr lang="en-US" dirty="0">
                <a:solidFill>
                  <a:srgbClr val="FFFF00"/>
                </a:solidFill>
                <a:latin typeface="Effra Light" panose="020B0403020203020204"/>
              </a:rPr>
              <a:t>Q&amp;A Labs stats and quote [TBA]</a:t>
            </a:r>
            <a:r>
              <a:rPr lang="en-US" dirty="0">
                <a:latin typeface="Effra Light" panose="020B0403020203020204"/>
              </a:rPr>
              <a:t/>
            </a:r>
            <a:br>
              <a:rPr lang="en-US" dirty="0">
                <a:latin typeface="Effra Light" panose="020B0403020203020204"/>
              </a:rPr>
            </a:br>
            <a:endParaRPr lang="en-US" sz="2200" dirty="0">
              <a:solidFill>
                <a:srgbClr val="FFFF00"/>
              </a:solidFill>
              <a:latin typeface="Effra Light" panose="020B0403020203020204"/>
            </a:endParaRPr>
          </a:p>
          <a:p>
            <a:pPr marL="0" indent="0">
              <a:buNone/>
            </a:pPr>
            <a:endParaRPr lang="en-US" sz="2000" dirty="0">
              <a:solidFill>
                <a:srgbClr val="FFFF00"/>
              </a:solidFill>
              <a:latin typeface="Effra Light" panose="020B0403020203020204"/>
            </a:endParaRPr>
          </a:p>
        </p:txBody>
      </p:sp>
      <p:sp>
        <p:nvSpPr>
          <p:cNvPr id="3" name="Title 2"/>
          <p:cNvSpPr>
            <a:spLocks noGrp="1"/>
          </p:cNvSpPr>
          <p:nvPr>
            <p:ph type="title"/>
          </p:nvPr>
        </p:nvSpPr>
        <p:spPr/>
        <p:txBody>
          <a:bodyPr/>
          <a:lstStyle/>
          <a:p>
            <a:r>
              <a:rPr lang="en-US" b="1" dirty="0"/>
              <a:t>Radeon Pro Enterprise Driver: </a:t>
            </a:r>
            <a:r>
              <a:rPr lang="en-US" b="1" dirty="0">
                <a:solidFill>
                  <a:srgbClr val="0245FF"/>
                </a:solidFill>
              </a:rPr>
              <a:t>Stability</a:t>
            </a:r>
          </a:p>
        </p:txBody>
      </p:sp>
      <p:sp>
        <p:nvSpPr>
          <p:cNvPr id="5" name="Title 2"/>
          <p:cNvSpPr txBox="1">
            <a:spLocks/>
          </p:cNvSpPr>
          <p:nvPr/>
        </p:nvSpPr>
        <p:spPr>
          <a:xfrm>
            <a:off x="347573" y="727746"/>
            <a:ext cx="11473780" cy="474345"/>
          </a:xfrm>
          <a:prstGeom prst="rect">
            <a:avLst/>
          </a:prstGeom>
        </p:spPr>
        <p:txBody>
          <a:bodyPr vert="horz" lIns="0" tIns="45720" rIns="0" bIns="0" rtlCol="0" anchor="b" anchorCtr="0">
            <a:noAutofit/>
          </a:bodyPr>
          <a:lstStyle>
            <a:lvl1pPr algn="l" defTabSz="914400" rtl="0" eaLnBrk="1" latinLnBrk="0" hangingPunct="1">
              <a:spcBef>
                <a:spcPct val="0"/>
              </a:spcBef>
              <a:buNone/>
              <a:defRPr sz="3200" b="0" i="0" strike="noStrike" kern="1200" cap="none" spc="-60" baseline="0">
                <a:solidFill>
                  <a:schemeClr val="tx1"/>
                </a:solidFill>
                <a:latin typeface="Effra Light" charset="0"/>
                <a:ea typeface="Effra Light" charset="0"/>
                <a:cs typeface="Effra Light" charset="0"/>
              </a:defRPr>
            </a:lvl1pPr>
          </a:lstStyle>
          <a:p>
            <a:r>
              <a:rPr lang="en-US" sz="2400" b="1" dirty="0"/>
              <a:t>Unprecedented Driver Quality and Reliability</a:t>
            </a:r>
          </a:p>
        </p:txBody>
      </p:sp>
      <p:sp>
        <p:nvSpPr>
          <p:cNvPr id="6" name="Rectangle 5"/>
          <p:cNvSpPr/>
          <p:nvPr/>
        </p:nvSpPr>
        <p:spPr>
          <a:xfrm>
            <a:off x="6792153" y="1262357"/>
            <a:ext cx="5029200" cy="3545456"/>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FF00"/>
                </a:solidFill>
              </a:rPr>
              <a:t>Q&amp;A IMAGE TBD</a:t>
            </a:r>
          </a:p>
        </p:txBody>
      </p:sp>
      <p:sp>
        <p:nvSpPr>
          <p:cNvPr id="4" name="Rectangle 3"/>
          <p:cNvSpPr/>
          <p:nvPr/>
        </p:nvSpPr>
        <p:spPr>
          <a:xfrm>
            <a:off x="347572" y="4567116"/>
            <a:ext cx="6092825" cy="1138773"/>
          </a:xfrm>
          <a:prstGeom prst="rect">
            <a:avLst/>
          </a:prstGeom>
        </p:spPr>
        <p:txBody>
          <a:bodyPr>
            <a:spAutoFit/>
          </a:bodyPr>
          <a:lstStyle/>
          <a:p>
            <a:pPr marL="205740" lvl="1" indent="0" fontAlgn="base">
              <a:buNone/>
            </a:pPr>
            <a:r>
              <a:rPr lang="en-CA" sz="1400" i="1" dirty="0">
                <a:latin typeface="Effra Light" panose="020B0403020203020204" pitchFamily="34" charset="0"/>
                <a:cs typeface="Effra Light" panose="020B0403020203020204" pitchFamily="34" charset="0"/>
              </a:rPr>
              <a:t>"</a:t>
            </a:r>
            <a:r>
              <a:rPr lang="en-CA" b="1" i="1" dirty="0">
                <a:solidFill>
                  <a:srgbClr val="FFFF00"/>
                </a:solidFill>
                <a:latin typeface="Effra Light" panose="020B0403020203020204" pitchFamily="34" charset="0"/>
                <a:cs typeface="Effra Light" panose="020B0403020203020204" pitchFamily="34" charset="0"/>
              </a:rPr>
              <a:t>AMD consistently delivers quality drivers for AMD FirePro professional graphics matched with performance and robust support, </a:t>
            </a:r>
            <a:r>
              <a:rPr lang="en-CA" sz="1400" i="1" dirty="0">
                <a:latin typeface="Effra Light" panose="020B0403020203020204" pitchFamily="34" charset="0"/>
                <a:cs typeface="Effra Light" panose="020B0403020203020204" pitchFamily="34" charset="0"/>
              </a:rPr>
              <a:t>so that </a:t>
            </a:r>
            <a:r>
              <a:rPr lang="en-CA" sz="1400" i="1" dirty="0" err="1">
                <a:latin typeface="Effra Light" panose="020B0403020203020204" pitchFamily="34" charset="0"/>
                <a:cs typeface="Effra Light" panose="020B0403020203020204" pitchFamily="34" charset="0"/>
              </a:rPr>
              <a:t>Creo</a:t>
            </a:r>
            <a:r>
              <a:rPr lang="en-CA" sz="1400" i="1" dirty="0">
                <a:latin typeface="Effra Light" panose="020B0403020203020204" pitchFamily="34" charset="0"/>
                <a:cs typeface="Effra Light" panose="020B0403020203020204" pitchFamily="34" charset="0"/>
              </a:rPr>
              <a:t> customers can accomplish their design potential.” </a:t>
            </a:r>
            <a:r>
              <a:rPr lang="en-CA" sz="1400" dirty="0"/>
              <a:t>Paul </a:t>
            </a:r>
            <a:r>
              <a:rPr lang="en-CA" sz="1400" dirty="0" err="1"/>
              <a:t>Sagar</a:t>
            </a:r>
            <a:r>
              <a:rPr lang="en-CA" sz="1400" dirty="0"/>
              <a:t>, Vice President of Product Management, MCAD Segment, PTC</a:t>
            </a:r>
          </a:p>
        </p:txBody>
      </p:sp>
      <p:sp>
        <p:nvSpPr>
          <p:cNvPr id="7" name="Rectangle 6"/>
          <p:cNvSpPr/>
          <p:nvPr/>
        </p:nvSpPr>
        <p:spPr>
          <a:xfrm>
            <a:off x="4142792" y="2118049"/>
            <a:ext cx="5962261" cy="4081265"/>
          </a:xfrm>
          <a:prstGeom prst="rect">
            <a:avLst/>
          </a:prstGeom>
          <a:solidFill>
            <a:srgbClr val="FFF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bg1"/>
                </a:solidFill>
              </a:rPr>
              <a:t>Sasa’s</a:t>
            </a:r>
            <a:r>
              <a:rPr lang="en-US" dirty="0">
                <a:solidFill>
                  <a:schemeClr val="bg1"/>
                </a:solidFill>
              </a:rPr>
              <a:t> team to update</a:t>
            </a:r>
          </a:p>
        </p:txBody>
      </p:sp>
    </p:spTree>
    <p:extLst>
      <p:ext uri="{BB962C8B-B14F-4D97-AF65-F5344CB8AC3E}">
        <p14:creationId xmlns:p14="http://schemas.microsoft.com/office/powerpoint/2010/main" val="3135650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6319073" y="1056955"/>
            <a:ext cx="5708086" cy="4970621"/>
          </a:xfrm>
          <a:prstGeom prst="rect">
            <a:avLst/>
          </a:prstGeom>
          <a:gradFill flip="none" rotWithShape="1">
            <a:gsLst>
              <a:gs pos="30000">
                <a:schemeClr val="bg1">
                  <a:alpha val="80000"/>
                </a:schemeClr>
              </a:gs>
              <a:gs pos="0">
                <a:schemeClr val="bg1">
                  <a:alpha val="0"/>
                </a:schemeClr>
              </a:gs>
              <a:gs pos="67000">
                <a:schemeClr val="bg1">
                  <a:alpha val="8000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4" name="Straight Connector 13"/>
          <p:cNvCxnSpPr/>
          <p:nvPr/>
        </p:nvCxnSpPr>
        <p:spPr>
          <a:xfrm>
            <a:off x="6451935" y="1056955"/>
            <a:ext cx="5463257" cy="0"/>
          </a:xfrm>
          <a:prstGeom prst="line">
            <a:avLst/>
          </a:prstGeom>
          <a:ln w="19050">
            <a:gradFill>
              <a:gsLst>
                <a:gs pos="0">
                  <a:srgbClr val="033ADA">
                    <a:alpha val="0"/>
                  </a:srgbClr>
                </a:gs>
                <a:gs pos="25000">
                  <a:srgbClr val="033ADA"/>
                </a:gs>
                <a:gs pos="75000">
                  <a:srgbClr val="033ADA"/>
                </a:gs>
                <a:gs pos="100000">
                  <a:srgbClr val="033ADA">
                    <a:alpha val="0"/>
                  </a:srgbClr>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587662" y="6028836"/>
            <a:ext cx="4983817" cy="0"/>
          </a:xfrm>
          <a:prstGeom prst="line">
            <a:avLst/>
          </a:prstGeom>
          <a:ln w="19050">
            <a:gradFill>
              <a:gsLst>
                <a:gs pos="0">
                  <a:srgbClr val="033ADA">
                    <a:alpha val="0"/>
                  </a:srgbClr>
                </a:gs>
                <a:gs pos="25000">
                  <a:srgbClr val="033ADA"/>
                </a:gs>
                <a:gs pos="75000">
                  <a:srgbClr val="033ADA"/>
                </a:gs>
                <a:gs pos="100000">
                  <a:srgbClr val="033ADA">
                    <a:alpha val="0"/>
                  </a:srgbClr>
                </a:gs>
              </a:gsLst>
              <a:lin ang="10800000" scaled="0"/>
            </a:gradFill>
          </a:ln>
        </p:spPr>
        <p:style>
          <a:lnRef idx="1">
            <a:schemeClr val="accent1"/>
          </a:lnRef>
          <a:fillRef idx="0">
            <a:schemeClr val="accent1"/>
          </a:fillRef>
          <a:effectRef idx="0">
            <a:schemeClr val="accent1"/>
          </a:effectRef>
          <a:fontRef idx="minor">
            <a:schemeClr val="tx1"/>
          </a:fontRef>
        </p:style>
      </p:cxnSp>
      <p:sp>
        <p:nvSpPr>
          <p:cNvPr id="2" name="Content Placeholder 1"/>
          <p:cNvSpPr>
            <a:spLocks noGrp="1"/>
          </p:cNvSpPr>
          <p:nvPr>
            <p:ph idx="1"/>
          </p:nvPr>
        </p:nvSpPr>
        <p:spPr>
          <a:xfrm>
            <a:off x="317318" y="1531300"/>
            <a:ext cx="6496092" cy="4852981"/>
          </a:xfrm>
        </p:spPr>
        <p:txBody>
          <a:bodyPr/>
          <a:lstStyle/>
          <a:p>
            <a:r>
              <a:rPr lang="en-US" dirty="0">
                <a:latin typeface="Effra Light" panose="020B0403020203020204"/>
              </a:rPr>
              <a:t>Certified in over 100 industry leading applications in multiple verticals, including media and entertainment, engineering and design, geographical information systems, life sciences and oil and gas.</a:t>
            </a:r>
          </a:p>
          <a:p>
            <a:pPr marL="0" indent="0">
              <a:buNone/>
            </a:pPr>
            <a:r>
              <a:rPr lang="en-US" sz="2000" b="1" dirty="0">
                <a:latin typeface="Effra Light" panose="020B0403020203020204"/>
              </a:rPr>
              <a:t>Applications include</a:t>
            </a:r>
          </a:p>
          <a:p>
            <a:endParaRPr lang="en-US" sz="2000" dirty="0">
              <a:latin typeface="Effra Light" panose="020B0403020203020204"/>
            </a:endParaRPr>
          </a:p>
          <a:p>
            <a:endParaRPr lang="en-US" sz="2000" dirty="0">
              <a:latin typeface="Effra Light" panose="020B0403020203020204"/>
            </a:endParaRPr>
          </a:p>
          <a:p>
            <a:endParaRPr lang="en-US" sz="2000" dirty="0">
              <a:latin typeface="Effra Light" panose="020B0403020203020204"/>
            </a:endParaRPr>
          </a:p>
          <a:p>
            <a:endParaRPr lang="en-US" sz="2000" dirty="0">
              <a:latin typeface="Effra Light" panose="020B0403020203020204"/>
            </a:endParaRPr>
          </a:p>
          <a:p>
            <a:endParaRPr lang="en-US" sz="2000" dirty="0">
              <a:latin typeface="Effra Light" panose="020B0403020203020204"/>
            </a:endParaRPr>
          </a:p>
          <a:p>
            <a:pPr marL="0" indent="0">
              <a:buNone/>
            </a:pPr>
            <a:endParaRPr lang="en-US" sz="2000" dirty="0">
              <a:latin typeface="Effra Light" panose="020B0403020203020204"/>
            </a:endParaRPr>
          </a:p>
          <a:p>
            <a:pPr marL="0" indent="0">
              <a:buNone/>
            </a:pPr>
            <a:endParaRPr lang="en-US" sz="2000" dirty="0">
              <a:latin typeface="Effra Light" panose="020B0403020203020204"/>
            </a:endParaRPr>
          </a:p>
          <a:p>
            <a:endParaRPr lang="en-US" dirty="0"/>
          </a:p>
        </p:txBody>
      </p:sp>
      <p:sp>
        <p:nvSpPr>
          <p:cNvPr id="3" name="Title 2"/>
          <p:cNvSpPr>
            <a:spLocks noGrp="1"/>
          </p:cNvSpPr>
          <p:nvPr>
            <p:ph type="title"/>
          </p:nvPr>
        </p:nvSpPr>
        <p:spPr/>
        <p:txBody>
          <a:bodyPr/>
          <a:lstStyle/>
          <a:p>
            <a:r>
              <a:rPr lang="en-US" b="1" dirty="0"/>
              <a:t>Radeon Pro Enterprise Driver: </a:t>
            </a:r>
            <a:r>
              <a:rPr lang="en-US" b="1" dirty="0">
                <a:solidFill>
                  <a:srgbClr val="0245FF"/>
                </a:solidFill>
              </a:rPr>
              <a:t>Certifications</a:t>
            </a:r>
          </a:p>
        </p:txBody>
      </p:sp>
      <p:sp>
        <p:nvSpPr>
          <p:cNvPr id="5" name="Title 2"/>
          <p:cNvSpPr txBox="1">
            <a:spLocks/>
          </p:cNvSpPr>
          <p:nvPr/>
        </p:nvSpPr>
        <p:spPr>
          <a:xfrm>
            <a:off x="347573" y="727746"/>
            <a:ext cx="11473780" cy="474345"/>
          </a:xfrm>
          <a:prstGeom prst="rect">
            <a:avLst/>
          </a:prstGeom>
        </p:spPr>
        <p:txBody>
          <a:bodyPr vert="horz" lIns="0" tIns="45720" rIns="0" bIns="0" rtlCol="0" anchor="b" anchorCtr="0">
            <a:noAutofit/>
          </a:bodyPr>
          <a:lstStyle>
            <a:lvl1pPr algn="l" defTabSz="914400" rtl="0" eaLnBrk="1" latinLnBrk="0" hangingPunct="1">
              <a:spcBef>
                <a:spcPct val="0"/>
              </a:spcBef>
              <a:buNone/>
              <a:defRPr sz="3200" b="0" i="0" strike="noStrike" kern="1200" cap="none" spc="-60" baseline="0">
                <a:solidFill>
                  <a:schemeClr val="tx1"/>
                </a:solidFill>
                <a:latin typeface="Effra Light" charset="0"/>
                <a:ea typeface="Effra Light" charset="0"/>
                <a:cs typeface="Effra Light" charset="0"/>
              </a:defRPr>
            </a:lvl1pPr>
          </a:lstStyle>
          <a:p>
            <a:r>
              <a:rPr lang="en-US" sz="2400" b="1" dirty="0"/>
              <a:t>AMD is Certified on Leading ISV Applications</a:t>
            </a:r>
          </a:p>
        </p:txBody>
      </p:sp>
      <p:sp>
        <p:nvSpPr>
          <p:cNvPr id="6" name="Title 2"/>
          <p:cNvSpPr txBox="1">
            <a:spLocks/>
          </p:cNvSpPr>
          <p:nvPr/>
        </p:nvSpPr>
        <p:spPr>
          <a:xfrm>
            <a:off x="715045" y="5867400"/>
            <a:ext cx="11473780" cy="308204"/>
          </a:xfrm>
          <a:prstGeom prst="rect">
            <a:avLst/>
          </a:prstGeom>
        </p:spPr>
        <p:txBody>
          <a:bodyPr vert="horz" lIns="0" tIns="45720" rIns="0" bIns="0" rtlCol="0" anchor="b" anchorCtr="0">
            <a:noAutofit/>
          </a:bodyPr>
          <a:lstStyle>
            <a:lvl1pPr algn="l" defTabSz="914400" rtl="0" eaLnBrk="1" latinLnBrk="0" hangingPunct="1">
              <a:spcBef>
                <a:spcPct val="0"/>
              </a:spcBef>
              <a:buNone/>
              <a:defRPr sz="3200" b="0" i="0" strike="noStrike" kern="1200" cap="none" spc="-60" baseline="0">
                <a:solidFill>
                  <a:schemeClr val="tx1"/>
                </a:solidFill>
                <a:latin typeface="Effra Light" charset="0"/>
                <a:ea typeface="Effra Light" charset="0"/>
                <a:cs typeface="Effra Light" charset="0"/>
              </a:defRPr>
            </a:lvl1pPr>
          </a:lstStyle>
          <a:p>
            <a:r>
              <a:rPr lang="en-US" sz="1600" b="1" dirty="0"/>
              <a:t>Available on: </a:t>
            </a:r>
            <a:r>
              <a:rPr lang="en-US" sz="1600" dirty="0"/>
              <a:t>Windows, OS X, Linux  </a:t>
            </a:r>
          </a:p>
        </p:txBody>
      </p:sp>
      <p:pic>
        <p:nvPicPr>
          <p:cNvPr id="3074" name="Picture 2" descr="Image result for autodesk logo 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7283" b="36942"/>
          <a:stretch/>
        </p:blipFill>
        <p:spPr bwMode="auto">
          <a:xfrm>
            <a:off x="6975076" y="1225132"/>
            <a:ext cx="4328160" cy="836675"/>
          </a:xfrm>
          <a:prstGeom prst="rect">
            <a:avLst/>
          </a:prstGeom>
          <a:noFill/>
          <a:effectLst>
            <a:glow rad="635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3076" name="Picture 4" descr="Image result for ptc logo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7979" y="2176888"/>
            <a:ext cx="2526030" cy="126301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adobe logo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38324" y="2209835"/>
            <a:ext cx="1333500" cy="1333500"/>
          </a:xfrm>
          <a:prstGeom prst="rect">
            <a:avLst/>
          </a:prstGeom>
          <a:noFill/>
          <a:effectLst>
            <a:glow rad="635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3084" name="Picture 12" descr="Image result for Siemens nx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42762" y="3527057"/>
            <a:ext cx="1623060" cy="1120140"/>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Image result for solidworks logo 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48464" y="4734351"/>
            <a:ext cx="4023360" cy="832961"/>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Image result for sidefx 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82979" y="3908168"/>
            <a:ext cx="2188845" cy="468630"/>
          </a:xfrm>
          <a:prstGeom prst="rect">
            <a:avLst/>
          </a:prstGeom>
          <a:noFill/>
          <a:effectLst>
            <a:glow rad="635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graphicFrame>
        <p:nvGraphicFramePr>
          <p:cNvPr id="9" name="Table 8"/>
          <p:cNvGraphicFramePr>
            <a:graphicFrameLocks noGrp="1"/>
          </p:cNvGraphicFramePr>
          <p:nvPr>
            <p:extLst>
              <p:ext uri="{D42A27DB-BD31-4B8C-83A1-F6EECF244321}">
                <p14:modId xmlns:p14="http://schemas.microsoft.com/office/powerpoint/2010/main" val="1973534958"/>
              </p:ext>
            </p:extLst>
          </p:nvPr>
        </p:nvGraphicFramePr>
        <p:xfrm>
          <a:off x="347572" y="3281311"/>
          <a:ext cx="5580248" cy="2286000"/>
        </p:xfrm>
        <a:graphic>
          <a:graphicData uri="http://schemas.openxmlformats.org/drawingml/2006/table">
            <a:tbl>
              <a:tblPr firstRow="1" bandRow="1">
                <a:tableStyleId>{5C22544A-7EE6-4342-B048-85BDC9FD1C3A}</a:tableStyleId>
              </a:tblPr>
              <a:tblGrid>
                <a:gridCol w="2790124">
                  <a:extLst>
                    <a:ext uri="{9D8B030D-6E8A-4147-A177-3AD203B41FA5}">
                      <a16:colId xmlns:a16="http://schemas.microsoft.com/office/drawing/2014/main" xmlns="" val="20000"/>
                    </a:ext>
                  </a:extLst>
                </a:gridCol>
                <a:gridCol w="2790124">
                  <a:extLst>
                    <a:ext uri="{9D8B030D-6E8A-4147-A177-3AD203B41FA5}">
                      <a16:colId xmlns:a16="http://schemas.microsoft.com/office/drawing/2014/main" xmlns="" val="20001"/>
                    </a:ext>
                  </a:extLst>
                </a:gridCol>
              </a:tblGrid>
              <a:tr h="2055159">
                <a:tc>
                  <a:txBody>
                    <a:bodyPr/>
                    <a:lstStyle/>
                    <a:p>
                      <a:pPr marL="742950" lvl="1" indent="-285750">
                        <a:buClr>
                          <a:schemeClr val="accent1"/>
                        </a:buClr>
                        <a:buSzPct val="80000"/>
                        <a:buFont typeface="Wingdings" panose="05000000000000000000" pitchFamily="2" charset="2"/>
                        <a:buChar char="§"/>
                      </a:pPr>
                      <a:r>
                        <a:rPr lang="en-US" sz="1800" b="0" dirty="0">
                          <a:latin typeface="Effra Light" panose="020B0403020203020204"/>
                        </a:rPr>
                        <a:t>Autodesk 3ds Max</a:t>
                      </a:r>
                    </a:p>
                    <a:p>
                      <a:pPr marL="742950" lvl="1" indent="-285750">
                        <a:buClr>
                          <a:schemeClr val="accent1"/>
                        </a:buClr>
                        <a:buSzPct val="80000"/>
                        <a:buFont typeface="Wingdings" panose="05000000000000000000" pitchFamily="2" charset="2"/>
                        <a:buChar char="§"/>
                      </a:pPr>
                      <a:r>
                        <a:rPr lang="en-US" sz="1800" b="0" dirty="0" err="1">
                          <a:latin typeface="Effra Light" panose="020B0403020203020204"/>
                        </a:rPr>
                        <a:t>Allplan</a:t>
                      </a:r>
                      <a:endParaRPr lang="en-US" sz="1800" b="0" dirty="0">
                        <a:latin typeface="Effra Light" panose="020B0403020203020204"/>
                      </a:endParaRPr>
                    </a:p>
                    <a:p>
                      <a:pPr marL="742950" lvl="1" indent="-285750">
                        <a:buClr>
                          <a:schemeClr val="accent1"/>
                        </a:buClr>
                        <a:buSzPct val="80000"/>
                        <a:buFont typeface="Wingdings" panose="05000000000000000000" pitchFamily="2" charset="2"/>
                        <a:buChar char="§"/>
                      </a:pPr>
                      <a:r>
                        <a:rPr lang="en-US" sz="1800" b="0" dirty="0">
                          <a:latin typeface="Effra Light" panose="020B0403020203020204"/>
                        </a:rPr>
                        <a:t>Autodesk AutoCAD</a:t>
                      </a:r>
                    </a:p>
                    <a:p>
                      <a:pPr marL="742950" lvl="1" indent="-285750">
                        <a:buClr>
                          <a:schemeClr val="accent1"/>
                        </a:buClr>
                        <a:buSzPct val="80000"/>
                        <a:buFont typeface="Wingdings" panose="05000000000000000000" pitchFamily="2" charset="2"/>
                        <a:buChar char="§"/>
                      </a:pPr>
                      <a:r>
                        <a:rPr lang="en-US" sz="1800" b="0" dirty="0">
                          <a:latin typeface="Effra Light" panose="020B0403020203020204"/>
                        </a:rPr>
                        <a:t>PTC Creo</a:t>
                      </a:r>
                    </a:p>
                    <a:p>
                      <a:pPr marL="742950" lvl="1" indent="-285750">
                        <a:buClr>
                          <a:schemeClr val="accent1"/>
                        </a:buClr>
                        <a:buSzPct val="80000"/>
                        <a:buFont typeface="Wingdings" panose="05000000000000000000" pitchFamily="2" charset="2"/>
                        <a:buChar char="§"/>
                      </a:pPr>
                      <a:r>
                        <a:rPr lang="en-US" sz="1800" b="0" dirty="0" err="1">
                          <a:latin typeface="Effra Light" panose="020B0403020203020204"/>
                        </a:rPr>
                        <a:t>Blackmagic</a:t>
                      </a:r>
                      <a:r>
                        <a:rPr lang="en-US" sz="1800" b="0" dirty="0">
                          <a:latin typeface="Effra Light" panose="020B0403020203020204"/>
                        </a:rPr>
                        <a:t> Design</a:t>
                      </a:r>
                    </a:p>
                    <a:p>
                      <a:pPr marL="742950" lvl="1" indent="-285750">
                        <a:buClr>
                          <a:schemeClr val="accent1"/>
                        </a:buClr>
                        <a:buSzPct val="80000"/>
                        <a:buFont typeface="Wingdings" panose="05000000000000000000" pitchFamily="2" charset="2"/>
                        <a:buChar char="§"/>
                      </a:pPr>
                      <a:r>
                        <a:rPr lang="en-US" sz="1800" b="0" dirty="0" err="1">
                          <a:latin typeface="Effra Light" panose="020B0403020203020204"/>
                        </a:rPr>
                        <a:t>DaVinci</a:t>
                      </a:r>
                      <a:r>
                        <a:rPr lang="en-US" sz="1800" b="0" dirty="0">
                          <a:latin typeface="Effra Light" panose="020B0403020203020204"/>
                        </a:rPr>
                        <a:t> Resolve</a:t>
                      </a:r>
                    </a:p>
                    <a:p>
                      <a:endParaRPr lang="en-US" sz="1600" b="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742950" lvl="1" indent="-285750">
                        <a:buClr>
                          <a:schemeClr val="accent1"/>
                        </a:buClr>
                        <a:buSzPct val="80000"/>
                        <a:buFont typeface="Wingdings" panose="05000000000000000000" pitchFamily="2" charset="2"/>
                        <a:buChar char="§"/>
                      </a:pPr>
                      <a:r>
                        <a:rPr lang="en-US" b="0" dirty="0" err="1">
                          <a:latin typeface="Effra Light" panose="020B0403020203020204"/>
                        </a:rPr>
                        <a:t>EnSight</a:t>
                      </a:r>
                      <a:endParaRPr lang="en-US" b="0" dirty="0">
                        <a:latin typeface="Effra Light" panose="020B0403020203020204"/>
                      </a:endParaRPr>
                    </a:p>
                    <a:p>
                      <a:pPr marL="742950" lvl="1" indent="-285750">
                        <a:buClr>
                          <a:schemeClr val="accent1"/>
                        </a:buClr>
                        <a:buSzPct val="80000"/>
                        <a:buFont typeface="Wingdings" panose="05000000000000000000" pitchFamily="2" charset="2"/>
                        <a:buChar char="§"/>
                      </a:pPr>
                      <a:r>
                        <a:rPr lang="en-US" b="0" dirty="0">
                          <a:latin typeface="Effra Light" panose="020B0403020203020204"/>
                        </a:rPr>
                        <a:t>Siemens </a:t>
                      </a:r>
                      <a:r>
                        <a:rPr lang="en-US" b="0" dirty="0" err="1">
                          <a:latin typeface="Effra Light" panose="020B0403020203020204"/>
                        </a:rPr>
                        <a:t>Femap</a:t>
                      </a:r>
                      <a:endParaRPr lang="en-US" b="0" dirty="0">
                        <a:latin typeface="Effra Light" panose="020B0403020203020204"/>
                      </a:endParaRPr>
                    </a:p>
                    <a:p>
                      <a:pPr marL="742950" lvl="1" indent="-285750">
                        <a:buClr>
                          <a:schemeClr val="accent1"/>
                        </a:buClr>
                        <a:buSzPct val="80000"/>
                        <a:buFont typeface="Wingdings" panose="05000000000000000000" pitchFamily="2" charset="2"/>
                        <a:buChar char="§"/>
                      </a:pPr>
                      <a:r>
                        <a:rPr lang="en-US" b="0" dirty="0" err="1">
                          <a:latin typeface="Effra Light" panose="020B0403020203020204"/>
                        </a:rPr>
                        <a:t>SideFX</a:t>
                      </a:r>
                      <a:r>
                        <a:rPr lang="en-US" b="0" dirty="0">
                          <a:latin typeface="Effra Light" panose="020B0403020203020204"/>
                        </a:rPr>
                        <a:t> Houdini</a:t>
                      </a:r>
                    </a:p>
                    <a:p>
                      <a:pPr marL="742950" lvl="1" indent="-285750">
                        <a:buClr>
                          <a:schemeClr val="accent1"/>
                        </a:buClr>
                        <a:buSzPct val="80000"/>
                        <a:buFont typeface="Wingdings" panose="05000000000000000000" pitchFamily="2" charset="2"/>
                        <a:buChar char="§"/>
                      </a:pPr>
                      <a:r>
                        <a:rPr lang="en-US" b="0" dirty="0">
                          <a:latin typeface="Effra Light" panose="020B0403020203020204"/>
                        </a:rPr>
                        <a:t>Siemens NX</a:t>
                      </a:r>
                    </a:p>
                    <a:p>
                      <a:pPr marL="742950" lvl="1" indent="-285750">
                        <a:buClr>
                          <a:schemeClr val="accent1"/>
                        </a:buClr>
                        <a:buSzPct val="80000"/>
                        <a:buFont typeface="Wingdings" panose="05000000000000000000" pitchFamily="2" charset="2"/>
                        <a:buChar char="§"/>
                      </a:pPr>
                      <a:r>
                        <a:rPr lang="en-US" b="0" dirty="0">
                          <a:latin typeface="Effra Light" panose="020B0403020203020204"/>
                        </a:rPr>
                        <a:t>Adobe Premiere Pro</a:t>
                      </a:r>
                    </a:p>
                    <a:p>
                      <a:pPr marL="742950" lvl="1" indent="-285750">
                        <a:buClr>
                          <a:schemeClr val="accent1"/>
                        </a:buClr>
                        <a:buSzPct val="80000"/>
                        <a:buFont typeface="Wingdings" panose="05000000000000000000" pitchFamily="2" charset="2"/>
                        <a:buChar char="§"/>
                      </a:pPr>
                      <a:r>
                        <a:rPr lang="en-US" b="0" baseline="0" dirty="0" err="1">
                          <a:latin typeface="Effra Light" panose="020B0403020203020204"/>
                        </a:rPr>
                        <a:t>Dassault</a:t>
                      </a:r>
                      <a:r>
                        <a:rPr lang="en-US" b="0" baseline="0" dirty="0">
                          <a:latin typeface="Effra Light" panose="020B0403020203020204"/>
                        </a:rPr>
                        <a:t> </a:t>
                      </a:r>
                      <a:r>
                        <a:rPr lang="en-US" b="0" baseline="0" dirty="0" err="1">
                          <a:latin typeface="Effra Light" panose="020B0403020203020204"/>
                        </a:rPr>
                        <a:t>Systèmes</a:t>
                      </a:r>
                      <a:r>
                        <a:rPr lang="en-US" b="0" baseline="0" dirty="0">
                          <a:latin typeface="Effra Light" panose="020B0403020203020204"/>
                        </a:rPr>
                        <a:t> </a:t>
                      </a:r>
                      <a:r>
                        <a:rPr lang="en-US" b="0" dirty="0">
                          <a:latin typeface="Effra Light" panose="020B0403020203020204"/>
                        </a:rPr>
                        <a:t>SOLIDWORKS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bl>
          </a:graphicData>
        </a:graphic>
      </p:graphicFrame>
    </p:spTree>
    <p:extLst>
      <p:ext uri="{BB962C8B-B14F-4D97-AF65-F5344CB8AC3E}">
        <p14:creationId xmlns:p14="http://schemas.microsoft.com/office/powerpoint/2010/main" val="451336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47572" y="1439639"/>
            <a:ext cx="6137204" cy="4852981"/>
          </a:xfrm>
        </p:spPr>
        <p:txBody>
          <a:bodyPr/>
          <a:lstStyle/>
          <a:p>
            <a:r>
              <a:rPr lang="en-US" sz="2000" dirty="0">
                <a:latin typeface="Effra Light" panose="020B0403020203020204"/>
              </a:rPr>
              <a:t>Carrying over improvements from our July AMD FirePro™  performance driver to our quarterly Enterprise Driver.</a:t>
            </a:r>
          </a:p>
          <a:p>
            <a:r>
              <a:rPr lang="en-CA" sz="2000" dirty="0">
                <a:latin typeface="Effra Light" panose="020B0403020203020204"/>
              </a:rPr>
              <a:t>Get up to a 31% improvement in applications like CATIA , PTC Creo, and Siemens NX.</a:t>
            </a:r>
            <a:br>
              <a:rPr lang="en-CA" sz="2000" dirty="0">
                <a:latin typeface="Effra Light" panose="020B0403020203020204"/>
              </a:rPr>
            </a:br>
            <a:endParaRPr lang="en-CA" sz="2000" dirty="0">
              <a:latin typeface="Effra Light" panose="020B0403020203020204"/>
            </a:endParaRPr>
          </a:p>
          <a:p>
            <a:pPr marL="0" indent="0" fontAlgn="base">
              <a:buNone/>
            </a:pPr>
            <a:endParaRPr lang="en-CA" dirty="0"/>
          </a:p>
          <a:p>
            <a:pPr marL="205740" lvl="1" indent="0" fontAlgn="base">
              <a:buNone/>
            </a:pPr>
            <a:r>
              <a:rPr lang="en-CA" sz="1400" i="1" dirty="0">
                <a:latin typeface="Effra Light" panose="020B0403020203020204" pitchFamily="34" charset="0"/>
                <a:cs typeface="Effra Light" panose="020B0403020203020204" pitchFamily="34" charset="0"/>
              </a:rPr>
              <a:t>"</a:t>
            </a:r>
            <a:r>
              <a:rPr lang="en-CA" sz="1800" b="1" i="1" dirty="0">
                <a:solidFill>
                  <a:srgbClr val="FFFF00"/>
                </a:solidFill>
                <a:latin typeface="Effra Light" panose="020B0403020203020204" pitchFamily="34" charset="0"/>
                <a:cs typeface="Effra Light" panose="020B0403020203020204" pitchFamily="34" charset="0"/>
              </a:rPr>
              <a:t>AMD's improved benchmark results meet our customer's expectations of high quality and increased performance.</a:t>
            </a:r>
            <a:r>
              <a:rPr lang="en-CA" sz="1400" i="1" dirty="0">
                <a:latin typeface="Effra Light" panose="020B0403020203020204" pitchFamily="34" charset="0"/>
                <a:cs typeface="Effra Light" panose="020B0403020203020204" pitchFamily="34" charset="0"/>
              </a:rPr>
              <a:t>  Siemens PLM Software relies on the latest AMD professional graphics drivers built for performance and reliability to enhance customer productivity for their design, engineering and manufacturing efforts.“</a:t>
            </a:r>
            <a:r>
              <a:rPr lang="en-CA" sz="1400" i="1" dirty="0"/>
              <a:t> </a:t>
            </a:r>
            <a:r>
              <a:rPr lang="en-CA" sz="1400" dirty="0"/>
              <a:t>Chris </a:t>
            </a:r>
            <a:r>
              <a:rPr lang="en-CA" sz="1400" dirty="0" err="1"/>
              <a:t>Brosz</a:t>
            </a:r>
            <a:r>
              <a:rPr lang="en-CA" sz="1400" dirty="0"/>
              <a:t>, Vice President, Technical Operations, Siemens PLM Software</a:t>
            </a:r>
          </a:p>
          <a:p>
            <a:endParaRPr lang="en-CA" sz="2000" dirty="0">
              <a:latin typeface="Effra Light" panose="020B0403020203020204"/>
            </a:endParaRPr>
          </a:p>
          <a:p>
            <a:endParaRPr lang="en-CA" sz="2000" dirty="0">
              <a:latin typeface="Effra Light" panose="020B0403020203020204"/>
            </a:endParaRPr>
          </a:p>
          <a:p>
            <a:endParaRPr lang="en-US" sz="2000" dirty="0">
              <a:latin typeface="Effra Light" panose="020B0403020203020204"/>
            </a:endParaRPr>
          </a:p>
          <a:p>
            <a:pPr marL="0" indent="0">
              <a:buNone/>
            </a:pPr>
            <a:endParaRPr lang="en-US" dirty="0"/>
          </a:p>
          <a:p>
            <a:endParaRPr lang="en-US" dirty="0"/>
          </a:p>
        </p:txBody>
      </p:sp>
      <p:sp>
        <p:nvSpPr>
          <p:cNvPr id="3" name="Title 2"/>
          <p:cNvSpPr>
            <a:spLocks noGrp="1"/>
          </p:cNvSpPr>
          <p:nvPr>
            <p:ph type="title"/>
          </p:nvPr>
        </p:nvSpPr>
        <p:spPr/>
        <p:txBody>
          <a:bodyPr/>
          <a:lstStyle/>
          <a:p>
            <a:r>
              <a:rPr lang="en-US" b="1" dirty="0"/>
              <a:t>Radeon Pro Enterprise Driver: </a:t>
            </a:r>
            <a:r>
              <a:rPr lang="en-US" b="1" dirty="0">
                <a:solidFill>
                  <a:srgbClr val="0245FF"/>
                </a:solidFill>
              </a:rPr>
              <a:t>Performance</a:t>
            </a:r>
          </a:p>
        </p:txBody>
      </p:sp>
      <p:sp>
        <p:nvSpPr>
          <p:cNvPr id="5" name="Title 2"/>
          <p:cNvSpPr txBox="1">
            <a:spLocks/>
          </p:cNvSpPr>
          <p:nvPr/>
        </p:nvSpPr>
        <p:spPr>
          <a:xfrm>
            <a:off x="347573" y="727746"/>
            <a:ext cx="11473780" cy="474345"/>
          </a:xfrm>
          <a:prstGeom prst="rect">
            <a:avLst/>
          </a:prstGeom>
        </p:spPr>
        <p:txBody>
          <a:bodyPr vert="horz" lIns="0" tIns="45720" rIns="0" bIns="0" rtlCol="0" anchor="b" anchorCtr="0">
            <a:noAutofit/>
          </a:bodyPr>
          <a:lstStyle>
            <a:lvl1pPr algn="l" defTabSz="914400" rtl="0" eaLnBrk="1" latinLnBrk="0" hangingPunct="1">
              <a:spcBef>
                <a:spcPct val="0"/>
              </a:spcBef>
              <a:buNone/>
              <a:defRPr sz="3200" b="0" i="0" strike="noStrike" kern="1200" cap="none" spc="-60" baseline="0">
                <a:solidFill>
                  <a:schemeClr val="tx1"/>
                </a:solidFill>
                <a:latin typeface="Effra Light" charset="0"/>
                <a:ea typeface="Effra Light" charset="0"/>
                <a:cs typeface="Effra Light" charset="0"/>
              </a:defRPr>
            </a:lvl1pPr>
          </a:lstStyle>
          <a:p>
            <a:r>
              <a:rPr lang="en-US" sz="2400" b="1" dirty="0"/>
              <a:t>AMD FirePro™ and Radeon Pro Performance Leads in Key Applications</a:t>
            </a:r>
          </a:p>
        </p:txBody>
      </p:sp>
      <p:pic>
        <p:nvPicPr>
          <p:cNvPr id="2050" name="Picture 2" descr="https://community.amd.com/servlet/JiveServlet/showImage/38-1358-108771/pastedImage_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5293" y="1676436"/>
            <a:ext cx="5324475" cy="3295650"/>
          </a:xfrm>
          <a:prstGeom prst="rect">
            <a:avLst/>
          </a:prstGeom>
          <a:noFill/>
          <a:effectLst>
            <a:reflection blurRad="6350" stA="50000" endA="300" endPos="55000" dir="5400000" sy="-100000" algn="bl" rotWithShape="0"/>
          </a:effectLst>
          <a:scene3d>
            <a:camera prst="perspectiveContrastingLeftFacing">
              <a:rot lat="0" lon="1200000" rev="0"/>
            </a:camera>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3298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4" name="Rectangle 13"/>
          <p:cNvSpPr/>
          <p:nvPr/>
        </p:nvSpPr>
        <p:spPr>
          <a:xfrm>
            <a:off x="0" y="0"/>
            <a:ext cx="12188825" cy="6858000"/>
          </a:xfrm>
          <a:prstGeom prst="rect">
            <a:avLst/>
          </a:prstGeom>
          <a:gradFill flip="none" rotWithShape="1">
            <a:gsLst>
              <a:gs pos="0">
                <a:schemeClr val="bg1">
                  <a:alpha val="5000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7" name="Group 16"/>
          <p:cNvGrpSpPr/>
          <p:nvPr/>
        </p:nvGrpSpPr>
        <p:grpSpPr>
          <a:xfrm>
            <a:off x="9748790" y="6349309"/>
            <a:ext cx="2076006" cy="252213"/>
            <a:chOff x="9586340" y="6349309"/>
            <a:chExt cx="2238456" cy="271949"/>
          </a:xfrm>
        </p:grpSpPr>
        <p:pic>
          <p:nvPicPr>
            <p:cNvPr id="18" name="Picture 17"/>
            <p:cNvPicPr>
              <a:picLocks noChangeAspect="1"/>
            </p:cNvPicPr>
            <p:nvPr userDrawn="1"/>
          </p:nvPicPr>
          <p:blipFill rotWithShape="1">
            <a:blip r:embed="rId4" cstate="screen">
              <a:extLst>
                <a:ext uri="{28A0092B-C50C-407E-A947-70E740481C1C}">
                  <a14:useLocalDpi xmlns:a14="http://schemas.microsoft.com/office/drawing/2010/main"/>
                </a:ext>
              </a:extLst>
            </a:blip>
            <a:srcRect b="47217"/>
            <a:stretch/>
          </p:blipFill>
          <p:spPr>
            <a:xfrm>
              <a:off x="10603859" y="6422102"/>
              <a:ext cx="1220937" cy="175483"/>
            </a:xfrm>
            <a:prstGeom prst="rect">
              <a:avLst/>
            </a:prstGeom>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9586340" y="6403450"/>
              <a:ext cx="686769" cy="166436"/>
            </a:xfrm>
            <a:prstGeom prst="rect">
              <a:avLst/>
            </a:prstGeom>
          </p:spPr>
        </p:pic>
        <p:cxnSp>
          <p:nvCxnSpPr>
            <p:cNvPr id="20" name="Straight Connector 19"/>
            <p:cNvCxnSpPr/>
            <p:nvPr userDrawn="1"/>
          </p:nvCxnSpPr>
          <p:spPr>
            <a:xfrm>
              <a:off x="10432121" y="6349309"/>
              <a:ext cx="0" cy="271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 name="Rectangle 8"/>
          <p:cNvSpPr/>
          <p:nvPr/>
        </p:nvSpPr>
        <p:spPr>
          <a:xfrm>
            <a:off x="313244" y="2827942"/>
            <a:ext cx="6900868" cy="1754326"/>
          </a:xfrm>
          <a:prstGeom prst="rect">
            <a:avLst/>
          </a:prstGeom>
        </p:spPr>
        <p:txBody>
          <a:bodyPr wrap="square">
            <a:spAutoFit/>
          </a:bodyPr>
          <a:lstStyle/>
          <a:p>
            <a:pPr lvl="0"/>
            <a:r>
              <a:rPr lang="en-US" sz="3600" dirty="0">
                <a:latin typeface="Effra Light" panose="020B0403020203020204" pitchFamily="34" charset="0"/>
                <a:cs typeface="Effra Light" panose="020B0403020203020204" pitchFamily="34" charset="0"/>
              </a:rPr>
              <a:t>And </a:t>
            </a:r>
            <a:r>
              <a:rPr lang="en-US" sz="3600" dirty="0">
                <a:latin typeface="Effra Medium" panose="020B0703020203020204" pitchFamily="34" charset="0"/>
                <a:cs typeface="Effra Medium" panose="020B0703020203020204" pitchFamily="34" charset="0"/>
              </a:rPr>
              <a:t>1,000,000,000+ </a:t>
            </a:r>
            <a:r>
              <a:rPr lang="en-US" sz="3600" dirty="0">
                <a:latin typeface="Effra Light" panose="020B0403020203020204" pitchFamily="34" charset="0"/>
                <a:cs typeface="Effra Light" panose="020B0403020203020204" pitchFamily="34" charset="0"/>
              </a:rPr>
              <a:t>amateur creators and designers aspiring</a:t>
            </a:r>
          </a:p>
          <a:p>
            <a:pPr lvl="0"/>
            <a:r>
              <a:rPr lang="en-US" sz="3600" dirty="0">
                <a:latin typeface="Effra Light" panose="020B0403020203020204" pitchFamily="34" charset="0"/>
                <a:cs typeface="Effra Light" panose="020B0403020203020204" pitchFamily="34" charset="0"/>
              </a:rPr>
              <a:t>to be more professional .</a:t>
            </a:r>
          </a:p>
        </p:txBody>
      </p:sp>
    </p:spTree>
    <p:extLst>
      <p:ext uri="{BB962C8B-B14F-4D97-AF65-F5344CB8AC3E}">
        <p14:creationId xmlns:p14="http://schemas.microsoft.com/office/powerpoint/2010/main" val="629442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latin typeface="Effra Light" panose="020B0403020203020204"/>
              </a:rPr>
              <a:t/>
            </a:r>
            <a:br>
              <a:rPr lang="en-US" dirty="0">
                <a:latin typeface="Effra Light" panose="020B0403020203020204"/>
              </a:rPr>
            </a:br>
            <a:endParaRPr lang="en-US" sz="2200" dirty="0">
              <a:solidFill>
                <a:srgbClr val="FFFF00"/>
              </a:solidFill>
              <a:latin typeface="Effra Light" panose="020B0403020203020204"/>
            </a:endParaRPr>
          </a:p>
          <a:p>
            <a:pPr marL="0" indent="0">
              <a:buNone/>
            </a:pPr>
            <a:endParaRPr lang="en-US" sz="2000" dirty="0">
              <a:solidFill>
                <a:srgbClr val="FFFF00"/>
              </a:solidFill>
              <a:latin typeface="Effra Light" panose="020B0403020203020204"/>
            </a:endParaRPr>
          </a:p>
        </p:txBody>
      </p:sp>
      <p:sp>
        <p:nvSpPr>
          <p:cNvPr id="3" name="Title 2"/>
          <p:cNvSpPr>
            <a:spLocks noGrp="1"/>
          </p:cNvSpPr>
          <p:nvPr>
            <p:ph type="title"/>
          </p:nvPr>
        </p:nvSpPr>
        <p:spPr/>
        <p:txBody>
          <a:bodyPr/>
          <a:lstStyle/>
          <a:p>
            <a:r>
              <a:rPr lang="en-US" b="1" dirty="0"/>
              <a:t>Radeon Pro Enterprise Driver: </a:t>
            </a:r>
            <a:r>
              <a:rPr lang="en-US" b="1" dirty="0">
                <a:solidFill>
                  <a:srgbClr val="0245FF"/>
                </a:solidFill>
              </a:rPr>
              <a:t>Value</a:t>
            </a:r>
          </a:p>
        </p:txBody>
      </p:sp>
      <p:sp>
        <p:nvSpPr>
          <p:cNvPr id="5" name="Title 2"/>
          <p:cNvSpPr txBox="1">
            <a:spLocks/>
          </p:cNvSpPr>
          <p:nvPr/>
        </p:nvSpPr>
        <p:spPr>
          <a:xfrm>
            <a:off x="347573" y="727746"/>
            <a:ext cx="11473780" cy="474345"/>
          </a:xfrm>
          <a:prstGeom prst="rect">
            <a:avLst/>
          </a:prstGeom>
        </p:spPr>
        <p:txBody>
          <a:bodyPr vert="horz" lIns="0" tIns="45720" rIns="0" bIns="0" rtlCol="0" anchor="b" anchorCtr="0">
            <a:noAutofit/>
          </a:bodyPr>
          <a:lstStyle>
            <a:lvl1pPr algn="l" defTabSz="914400" rtl="0" eaLnBrk="1" latinLnBrk="0" hangingPunct="1">
              <a:spcBef>
                <a:spcPct val="0"/>
              </a:spcBef>
              <a:buNone/>
              <a:defRPr sz="3200" b="0" i="0" strike="noStrike" kern="1200" cap="none" spc="-60" baseline="0">
                <a:solidFill>
                  <a:schemeClr val="tx1"/>
                </a:solidFill>
                <a:latin typeface="Effra Light" charset="0"/>
                <a:ea typeface="Effra Light" charset="0"/>
                <a:cs typeface="Effra Light" charset="0"/>
              </a:defRPr>
            </a:lvl1pPr>
          </a:lstStyle>
          <a:p>
            <a:r>
              <a:rPr lang="en-US" sz="2400" b="1" dirty="0"/>
              <a:t>Unprecedented Driver Quality and Reliability</a:t>
            </a:r>
          </a:p>
        </p:txBody>
      </p:sp>
      <p:sp>
        <p:nvSpPr>
          <p:cNvPr id="4" name="Rectangle 3"/>
          <p:cNvSpPr/>
          <p:nvPr/>
        </p:nvSpPr>
        <p:spPr>
          <a:xfrm>
            <a:off x="3293706" y="1558212"/>
            <a:ext cx="5831633" cy="4310743"/>
          </a:xfrm>
          <a:prstGeom prst="rect">
            <a:avLst/>
          </a:prstGeom>
          <a:solidFill>
            <a:srgbClr val="FFF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bg1"/>
                </a:solidFill>
              </a:rPr>
              <a:t>Sasa’s</a:t>
            </a:r>
            <a:r>
              <a:rPr lang="en-US" dirty="0">
                <a:solidFill>
                  <a:schemeClr val="bg1"/>
                </a:solidFill>
              </a:rPr>
              <a:t> team to update</a:t>
            </a:r>
          </a:p>
        </p:txBody>
      </p:sp>
    </p:spTree>
    <p:extLst>
      <p:ext uri="{BB962C8B-B14F-4D97-AF65-F5344CB8AC3E}">
        <p14:creationId xmlns:p14="http://schemas.microsoft.com/office/powerpoint/2010/main" val="3585672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47573" y="1494667"/>
            <a:ext cx="6174526" cy="4620671"/>
          </a:xfrm>
        </p:spPr>
        <p:txBody>
          <a:bodyPr/>
          <a:lstStyle/>
          <a:p>
            <a:r>
              <a:rPr lang="en-US" dirty="0">
                <a:latin typeface="Effra Light" panose="020B0403020203020204"/>
              </a:rPr>
              <a:t>View content in VR in applications such as:</a:t>
            </a:r>
          </a:p>
          <a:p>
            <a:pPr lvl="1"/>
            <a:r>
              <a:rPr lang="en-US" dirty="0">
                <a:latin typeface="Effra Light" panose="020B0403020203020204"/>
              </a:rPr>
              <a:t>Maya (via 3</a:t>
            </a:r>
            <a:r>
              <a:rPr lang="en-US" baseline="30000" dirty="0">
                <a:latin typeface="Effra Light" panose="020B0403020203020204"/>
              </a:rPr>
              <a:t>rd</a:t>
            </a:r>
            <a:r>
              <a:rPr lang="en-US" dirty="0">
                <a:latin typeface="Effra Light" panose="020B0403020203020204"/>
              </a:rPr>
              <a:t> party plug-in)</a:t>
            </a:r>
          </a:p>
          <a:p>
            <a:pPr lvl="1"/>
            <a:r>
              <a:rPr lang="en-US" dirty="0">
                <a:latin typeface="Effra Light" panose="020B0403020203020204"/>
              </a:rPr>
              <a:t>Autodesk VRED™ 3D </a:t>
            </a:r>
          </a:p>
          <a:p>
            <a:pPr lvl="1"/>
            <a:r>
              <a:rPr lang="en-US" dirty="0" err="1">
                <a:latin typeface="Effra Light" panose="020B0403020203020204"/>
              </a:rPr>
              <a:t>Dassault</a:t>
            </a:r>
            <a:r>
              <a:rPr lang="en-US" dirty="0">
                <a:latin typeface="Effra Light" panose="020B0403020203020204"/>
              </a:rPr>
              <a:t> </a:t>
            </a:r>
            <a:r>
              <a:rPr lang="en-US" dirty="0" err="1">
                <a:latin typeface="Effra Light" panose="020B0403020203020204"/>
              </a:rPr>
              <a:t>Systèmes</a:t>
            </a:r>
            <a:r>
              <a:rPr lang="en-US" dirty="0">
                <a:latin typeface="Effra Light" panose="020B0403020203020204"/>
              </a:rPr>
              <a:t> 3DEXPERIENCE </a:t>
            </a:r>
            <a:endParaRPr lang="en-US" dirty="0"/>
          </a:p>
          <a:p>
            <a:pPr lvl="1"/>
            <a:endParaRPr lang="en-US" dirty="0">
              <a:latin typeface="Effra Light" panose="020B0403020203020204"/>
            </a:endParaRPr>
          </a:p>
          <a:p>
            <a:r>
              <a:rPr lang="en-US" dirty="0">
                <a:latin typeface="Effra Light" panose="020B0403020203020204"/>
              </a:rPr>
              <a:t>Ready to revolutionary tools like Unity VR Editor, Unreal Engine VR Editor</a:t>
            </a:r>
          </a:p>
          <a:p>
            <a:r>
              <a:rPr lang="en-US" dirty="0">
                <a:latin typeface="Effra Light" panose="020B0403020203020204"/>
              </a:rPr>
              <a:t>No longer a need to use separate hardware to view and edit content</a:t>
            </a:r>
          </a:p>
          <a:p>
            <a:pPr marL="0" indent="0">
              <a:buNone/>
            </a:pPr>
            <a:r>
              <a:rPr lang="en-US" b="1" dirty="0">
                <a:latin typeface="Effra Light" panose="020B0403020203020204"/>
              </a:rPr>
              <a:t>Features</a:t>
            </a:r>
          </a:p>
          <a:p>
            <a:r>
              <a:rPr lang="en-US" dirty="0">
                <a:latin typeface="Effra Light" panose="020B0403020203020204"/>
              </a:rPr>
              <a:t>Support for VR HMD’s on VR Ready Creator hardware</a:t>
            </a:r>
          </a:p>
          <a:p>
            <a:endParaRPr lang="en-US" dirty="0">
              <a:latin typeface="Effra Light" panose="020B0403020203020204"/>
            </a:endParaRPr>
          </a:p>
          <a:p>
            <a:endParaRPr lang="en-US" dirty="0">
              <a:latin typeface="Effra Light" panose="020B0403020203020204"/>
            </a:endParaRPr>
          </a:p>
        </p:txBody>
      </p:sp>
      <p:sp>
        <p:nvSpPr>
          <p:cNvPr id="3" name="Title 2"/>
          <p:cNvSpPr>
            <a:spLocks noGrp="1"/>
          </p:cNvSpPr>
          <p:nvPr>
            <p:ph type="title"/>
          </p:nvPr>
        </p:nvSpPr>
        <p:spPr/>
        <p:txBody>
          <a:bodyPr/>
          <a:lstStyle/>
          <a:p>
            <a:r>
              <a:rPr lang="en-US" b="1" dirty="0"/>
              <a:t>Radeon Pro Enterprise Driver: </a:t>
            </a:r>
            <a:r>
              <a:rPr lang="en-US" b="1" dirty="0">
                <a:solidFill>
                  <a:srgbClr val="0245FF"/>
                </a:solidFill>
              </a:rPr>
              <a:t>VR HMD Support</a:t>
            </a:r>
          </a:p>
        </p:txBody>
      </p:sp>
      <p:sp>
        <p:nvSpPr>
          <p:cNvPr id="5" name="Title 2"/>
          <p:cNvSpPr txBox="1">
            <a:spLocks/>
          </p:cNvSpPr>
          <p:nvPr/>
        </p:nvSpPr>
        <p:spPr>
          <a:xfrm>
            <a:off x="347573" y="727746"/>
            <a:ext cx="11473780" cy="474345"/>
          </a:xfrm>
          <a:prstGeom prst="rect">
            <a:avLst/>
          </a:prstGeom>
        </p:spPr>
        <p:txBody>
          <a:bodyPr vert="horz" lIns="0" tIns="45720" rIns="0" bIns="0" rtlCol="0" anchor="b" anchorCtr="0">
            <a:noAutofit/>
          </a:bodyPr>
          <a:lstStyle>
            <a:lvl1pPr algn="l" defTabSz="914400" rtl="0" eaLnBrk="1" latinLnBrk="0" hangingPunct="1">
              <a:spcBef>
                <a:spcPct val="0"/>
              </a:spcBef>
              <a:buNone/>
              <a:defRPr sz="3200" b="0" i="0" strike="noStrike" kern="1200" cap="none" spc="-60" baseline="0">
                <a:solidFill>
                  <a:schemeClr val="tx1"/>
                </a:solidFill>
                <a:latin typeface="Effra Light" charset="0"/>
                <a:ea typeface="Effra Light" charset="0"/>
                <a:cs typeface="Effra Light" charset="0"/>
              </a:defRPr>
            </a:lvl1pPr>
          </a:lstStyle>
          <a:p>
            <a:r>
              <a:rPr lang="en-US" sz="2400" b="1" dirty="0"/>
              <a:t>VR HMD Support for Content Creators </a:t>
            </a:r>
          </a:p>
        </p:txBody>
      </p:sp>
      <p:sp>
        <p:nvSpPr>
          <p:cNvPr id="6" name="Title 2"/>
          <p:cNvSpPr txBox="1">
            <a:spLocks/>
          </p:cNvSpPr>
          <p:nvPr/>
        </p:nvSpPr>
        <p:spPr>
          <a:xfrm>
            <a:off x="715045" y="5876365"/>
            <a:ext cx="11473780" cy="299239"/>
          </a:xfrm>
          <a:prstGeom prst="rect">
            <a:avLst/>
          </a:prstGeom>
        </p:spPr>
        <p:txBody>
          <a:bodyPr vert="horz" lIns="0" tIns="45720" rIns="0" bIns="0" rtlCol="0" anchor="b" anchorCtr="0">
            <a:noAutofit/>
          </a:bodyPr>
          <a:lstStyle>
            <a:lvl1pPr algn="l" defTabSz="914400" rtl="0" eaLnBrk="1" latinLnBrk="0" hangingPunct="1">
              <a:spcBef>
                <a:spcPct val="0"/>
              </a:spcBef>
              <a:buNone/>
              <a:defRPr sz="3200" b="0" i="0" strike="noStrike" kern="1200" cap="none" spc="-60" baseline="0">
                <a:solidFill>
                  <a:schemeClr val="tx1"/>
                </a:solidFill>
                <a:latin typeface="Effra Light" charset="0"/>
                <a:ea typeface="Effra Light" charset="0"/>
                <a:cs typeface="Effra Light" charset="0"/>
              </a:defRPr>
            </a:lvl1pPr>
          </a:lstStyle>
          <a:p>
            <a:r>
              <a:rPr lang="en-US" sz="1600" b="1" dirty="0"/>
              <a:t>Available on: </a:t>
            </a:r>
            <a:r>
              <a:rPr lang="en-US" sz="1600" dirty="0"/>
              <a:t>AMD Radeon™ Pro WX 7100 </a:t>
            </a:r>
            <a:br>
              <a:rPr lang="en-US" sz="1600" dirty="0"/>
            </a:br>
            <a:r>
              <a:rPr lang="en-US" sz="1600" dirty="0"/>
              <a:t>	  Windows 7/10 </a:t>
            </a:r>
          </a:p>
        </p:txBody>
      </p:sp>
      <p:grpSp>
        <p:nvGrpSpPr>
          <p:cNvPr id="4" name="Group 3"/>
          <p:cNvGrpSpPr/>
          <p:nvPr/>
        </p:nvGrpSpPr>
        <p:grpSpPr>
          <a:xfrm>
            <a:off x="6654407" y="1683729"/>
            <a:ext cx="4836265" cy="3454836"/>
            <a:chOff x="6654407" y="1683729"/>
            <a:chExt cx="4836265" cy="3454836"/>
          </a:xfrm>
        </p:grpSpPr>
        <p:pic>
          <p:nvPicPr>
            <p:cNvPr id="12" name="Picture 2" descr="Content Brows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46450" y="3495945"/>
              <a:ext cx="2944222" cy="1349754"/>
            </a:xfrm>
            <a:prstGeom prst="rect">
              <a:avLst/>
            </a:prstGeom>
            <a:noFill/>
            <a:scene3d>
              <a:camera prst="orthographicFront">
                <a:rot lat="0" lon="1200000" rev="0"/>
              </a:camera>
              <a:lightRig rig="threePt" dir="t"/>
            </a:scene3d>
            <a:extLst>
              <a:ext uri="{909E8E84-426E-40DD-AFC4-6F175D3DCCD1}">
                <a14:hiddenFill xmlns:a14="http://schemas.microsoft.com/office/drawing/2010/main">
                  <a:solidFill>
                    <a:srgbClr val="FFFFFF"/>
                  </a:solidFill>
                </a14:hiddenFill>
              </a:ext>
            </a:extLst>
          </p:spPr>
        </p:pic>
        <p:pic>
          <p:nvPicPr>
            <p:cNvPr id="13" name="Picture 4" descr="Image result for unity logo png whit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45965" y="3894072"/>
              <a:ext cx="1282250" cy="466618"/>
            </a:xfrm>
            <a:prstGeom prst="rect">
              <a:avLst/>
            </a:prstGeom>
            <a:noFill/>
            <a:scene3d>
              <a:camera prst="orthographicFront">
                <a:rot lat="0" lon="1200000" rev="0"/>
              </a:camera>
              <a:lightRig rig="threePt" dir="t"/>
            </a:scene3d>
            <a:extLst>
              <a:ext uri="{909E8E84-426E-40DD-AFC4-6F175D3DCCD1}">
                <a14:hiddenFill xmlns:a14="http://schemas.microsoft.com/office/drawing/2010/main">
                  <a:solidFill>
                    <a:srgbClr val="FFFFFF"/>
                  </a:solidFill>
                </a14:hiddenFill>
              </a:ext>
            </a:extLst>
          </p:spPr>
        </p:pic>
        <p:pic>
          <p:nvPicPr>
            <p:cNvPr id="14" name="Picture 6" descr="Image result for unreal editor logo white 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07596" y="2684464"/>
              <a:ext cx="1158988" cy="1158988"/>
            </a:xfrm>
            <a:prstGeom prst="rect">
              <a:avLst/>
            </a:prstGeom>
            <a:noFill/>
            <a:scene3d>
              <a:camera prst="orthographicFront">
                <a:rot lat="0" lon="1200000" rev="0"/>
              </a:camera>
              <a:lightRig rig="threePt" dir="t"/>
            </a:scene3d>
            <a:extLst>
              <a:ext uri="{909E8E84-426E-40DD-AFC4-6F175D3DCCD1}">
                <a14:hiddenFill xmlns:a14="http://schemas.microsoft.com/office/drawing/2010/main">
                  <a:solidFill>
                    <a:srgbClr val="FFFFFF"/>
                  </a:solidFill>
                </a14:hiddenFill>
              </a:ext>
            </a:extLst>
          </p:spPr>
        </p:pic>
        <p:pic>
          <p:nvPicPr>
            <p:cNvPr id="15" name="Picture 2" descr="http://static-dc.autodesk.net/content/dam/autodesk/www/products/vred/images/banners/vred-2017-lockup-610x66.png"/>
            <p:cNvPicPr>
              <a:picLocks noChangeAspect="1" noChangeArrowheads="1"/>
            </p:cNvPicPr>
            <p:nvPr/>
          </p:nvPicPr>
          <p:blipFill rotWithShape="1">
            <a:blip r:embed="rId7">
              <a:extLst>
                <a:ext uri="{28A0092B-C50C-407E-A947-70E740481C1C}">
                  <a14:useLocalDpi xmlns:a14="http://schemas.microsoft.com/office/drawing/2010/main" val="0"/>
                </a:ext>
              </a:extLst>
            </a:blip>
            <a:srcRect r="68512"/>
            <a:stretch/>
          </p:blipFill>
          <p:spPr bwMode="auto">
            <a:xfrm>
              <a:off x="6694817" y="1683729"/>
              <a:ext cx="1384545" cy="475745"/>
            </a:xfrm>
            <a:prstGeom prst="rect">
              <a:avLst/>
            </a:prstGeom>
            <a:noFill/>
            <a:effectLst>
              <a:glow rad="101600">
                <a:schemeClr val="accent2">
                  <a:satMod val="175000"/>
                  <a:alpha val="40000"/>
                </a:schemeClr>
              </a:glow>
            </a:effectLst>
            <a:scene3d>
              <a:camera prst="orthographicFront">
                <a:rot lat="0" lon="1200000" rev="0"/>
              </a:camera>
              <a:lightRig rig="threePt" dir="t"/>
            </a:scene3d>
            <a:extLst>
              <a:ext uri="{909E8E84-426E-40DD-AFC4-6F175D3DCCD1}">
                <a14:hiddenFill xmlns:a14="http://schemas.microsoft.com/office/drawing/2010/main">
                  <a:solidFill>
                    <a:srgbClr val="FFFFFF"/>
                  </a:solidFill>
                </a14:hiddenFill>
              </a:ext>
            </a:extLst>
          </p:spPr>
        </p:pic>
        <p:graphicFrame>
          <p:nvGraphicFramePr>
            <p:cNvPr id="16" name="Object 15"/>
            <p:cNvGraphicFramePr>
              <a:graphicFrameLocks noChangeAspect="1"/>
            </p:cNvGraphicFramePr>
            <p:nvPr>
              <p:extLst/>
            </p:nvPr>
          </p:nvGraphicFramePr>
          <p:xfrm>
            <a:off x="8530034" y="1758413"/>
            <a:ext cx="2960638" cy="1543321"/>
          </p:xfrm>
          <a:graphic>
            <a:graphicData uri="http://schemas.openxmlformats.org/presentationml/2006/ole">
              <mc:AlternateContent xmlns:mc="http://schemas.openxmlformats.org/markup-compatibility/2006">
                <mc:Choice xmlns:v="urn:schemas-microsoft-com:vml" Requires="v">
                  <p:oleObj spid="_x0000_s1106" name="Image" r:id="rId8" imgW="5409360" imgH="2818800" progId="Photoshop.Image.17">
                    <p:embed/>
                  </p:oleObj>
                </mc:Choice>
                <mc:Fallback>
                  <p:oleObj name="Image" r:id="rId8" imgW="5409360" imgH="2818800" progId="Photoshop.Image.17">
                    <p:embed/>
                    <p:pic>
                      <p:nvPicPr>
                        <p:cNvPr id="16" name="Object 15"/>
                        <p:cNvPicPr/>
                        <p:nvPr/>
                      </p:nvPicPr>
                      <p:blipFill>
                        <a:blip r:embed="rId9"/>
                        <a:stretch>
                          <a:fillRect/>
                        </a:stretch>
                      </p:blipFill>
                      <p:spPr>
                        <a:xfrm>
                          <a:off x="8530034" y="1758413"/>
                          <a:ext cx="2960638" cy="1543321"/>
                        </a:xfrm>
                        <a:prstGeom prst="rect">
                          <a:avLst/>
                        </a:prstGeom>
                      </p:spPr>
                    </p:pic>
                  </p:oleObj>
                </mc:Fallback>
              </mc:AlternateContent>
            </a:graphicData>
          </a:graphic>
        </p:graphicFrame>
        <p:pic>
          <p:nvPicPr>
            <p:cNvPr id="17" name="Picture 79" descr="3D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54407" y="4662315"/>
              <a:ext cx="1685925" cy="476250"/>
            </a:xfrm>
            <a:prstGeom prst="rect">
              <a:avLst/>
            </a:prstGeom>
            <a:noFill/>
            <a:scene3d>
              <a:camera prst="orthographicFront">
                <a:rot lat="0" lon="1200000" rev="0"/>
              </a:camera>
              <a:lightRig rig="threePt" dir="t"/>
            </a:scene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66747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47572" y="1626001"/>
            <a:ext cx="5528873" cy="4489337"/>
          </a:xfrm>
        </p:spPr>
        <p:txBody>
          <a:bodyPr/>
          <a:lstStyle/>
          <a:p>
            <a:r>
              <a:rPr lang="en-US" dirty="0">
                <a:latin typeface="Effra Light" panose="020B0403020203020204"/>
              </a:rPr>
              <a:t>LiquidVR™ enables fully immersive and comfortable VR experiences by creating technology that fully exploits the capabilities of VR Ready Radeon Pro GPUs.</a:t>
            </a:r>
          </a:p>
          <a:p>
            <a:pPr marL="0" indent="0">
              <a:buNone/>
            </a:pPr>
            <a:r>
              <a:rPr lang="en-US" sz="2000" b="1" dirty="0">
                <a:latin typeface="Effra Light" panose="020B0403020203020204"/>
              </a:rPr>
              <a:t>Features</a:t>
            </a:r>
          </a:p>
          <a:p>
            <a:pPr lvl="1"/>
            <a:r>
              <a:rPr lang="en-US" sz="1800" dirty="0">
                <a:latin typeface="Effra Light" panose="020B0403020203020204"/>
              </a:rPr>
              <a:t>Support for LiquidVR™ features of the LiquidVR™ SDK</a:t>
            </a:r>
          </a:p>
          <a:p>
            <a:pPr lvl="2"/>
            <a:r>
              <a:rPr lang="en-US" sz="1600" dirty="0" err="1">
                <a:latin typeface="Effra Light" panose="020B0403020203020204"/>
              </a:rPr>
              <a:t>TrueAudio</a:t>
            </a:r>
            <a:r>
              <a:rPr lang="en-US" sz="1600" dirty="0">
                <a:latin typeface="Effra Light" panose="020B0403020203020204"/>
              </a:rPr>
              <a:t> Next.</a:t>
            </a:r>
          </a:p>
          <a:p>
            <a:pPr lvl="2"/>
            <a:r>
              <a:rPr lang="en-US" sz="1600" dirty="0">
                <a:latin typeface="Effra Light" panose="020B0403020203020204"/>
              </a:rPr>
              <a:t>Asynchronous </a:t>
            </a:r>
            <a:r>
              <a:rPr lang="en-US" sz="1600" dirty="0" err="1">
                <a:latin typeface="Effra Light" panose="020B0403020203020204"/>
              </a:rPr>
              <a:t>Shaders</a:t>
            </a:r>
            <a:r>
              <a:rPr lang="en-US" sz="1600" dirty="0">
                <a:latin typeface="Effra Light" panose="020B0403020203020204"/>
              </a:rPr>
              <a:t>.</a:t>
            </a:r>
          </a:p>
          <a:p>
            <a:pPr lvl="2"/>
            <a:r>
              <a:rPr lang="en-US" sz="1600" dirty="0">
                <a:latin typeface="Effra Light" panose="020B0403020203020204"/>
              </a:rPr>
              <a:t>Affinity Multi-GPU.</a:t>
            </a:r>
          </a:p>
          <a:p>
            <a:endParaRPr lang="en-US" dirty="0"/>
          </a:p>
          <a:p>
            <a:endParaRPr lang="en-US" dirty="0"/>
          </a:p>
        </p:txBody>
      </p:sp>
      <p:sp>
        <p:nvSpPr>
          <p:cNvPr id="3" name="Title 2"/>
          <p:cNvSpPr>
            <a:spLocks noGrp="1"/>
          </p:cNvSpPr>
          <p:nvPr>
            <p:ph type="title"/>
          </p:nvPr>
        </p:nvSpPr>
        <p:spPr/>
        <p:txBody>
          <a:bodyPr/>
          <a:lstStyle/>
          <a:p>
            <a:r>
              <a:rPr lang="en-US" b="1" dirty="0"/>
              <a:t>Radeon Pro Enterprise Driver: </a:t>
            </a:r>
            <a:r>
              <a:rPr lang="en-US" b="1" dirty="0">
                <a:solidFill>
                  <a:srgbClr val="0245FF"/>
                </a:solidFill>
              </a:rPr>
              <a:t>LiquidVR™ Support</a:t>
            </a:r>
          </a:p>
        </p:txBody>
      </p:sp>
      <p:sp>
        <p:nvSpPr>
          <p:cNvPr id="5" name="Title 2"/>
          <p:cNvSpPr txBox="1">
            <a:spLocks/>
          </p:cNvSpPr>
          <p:nvPr/>
        </p:nvSpPr>
        <p:spPr>
          <a:xfrm>
            <a:off x="347573" y="727746"/>
            <a:ext cx="11473780" cy="474345"/>
          </a:xfrm>
          <a:prstGeom prst="rect">
            <a:avLst/>
          </a:prstGeom>
        </p:spPr>
        <p:txBody>
          <a:bodyPr vert="horz" lIns="0" tIns="45720" rIns="0" bIns="0" rtlCol="0" anchor="b" anchorCtr="0">
            <a:noAutofit/>
          </a:bodyPr>
          <a:lstStyle>
            <a:lvl1pPr algn="l" defTabSz="914400" rtl="0" eaLnBrk="1" latinLnBrk="0" hangingPunct="1">
              <a:spcBef>
                <a:spcPct val="0"/>
              </a:spcBef>
              <a:buNone/>
              <a:defRPr sz="3200" b="0" i="0" strike="noStrike" kern="1200" cap="none" spc="-60" baseline="0">
                <a:solidFill>
                  <a:schemeClr val="tx1"/>
                </a:solidFill>
                <a:latin typeface="Effra Light" charset="0"/>
                <a:ea typeface="Effra Light" charset="0"/>
                <a:cs typeface="Effra Light" charset="0"/>
              </a:defRPr>
            </a:lvl1pPr>
          </a:lstStyle>
          <a:p>
            <a:r>
              <a:rPr lang="en-US" sz="2400" b="1" dirty="0"/>
              <a:t>Brings AMD </a:t>
            </a:r>
            <a:r>
              <a:rPr lang="en-US" sz="2400" b="1" dirty="0" err="1"/>
              <a:t>LiquidVR</a:t>
            </a:r>
            <a:r>
              <a:rPr lang="en-US" sz="2400" b="1" dirty="0"/>
              <a:t>™ Technology to Professional Graphics </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6445" y="1896120"/>
            <a:ext cx="6315555" cy="3111111"/>
          </a:xfrm>
          <a:prstGeom prst="rect">
            <a:avLst/>
          </a:prstGeom>
        </p:spPr>
      </p:pic>
      <p:sp>
        <p:nvSpPr>
          <p:cNvPr id="8" name="Title 2"/>
          <p:cNvSpPr txBox="1">
            <a:spLocks/>
          </p:cNvSpPr>
          <p:nvPr/>
        </p:nvSpPr>
        <p:spPr>
          <a:xfrm>
            <a:off x="715045" y="5876365"/>
            <a:ext cx="11473780" cy="299239"/>
          </a:xfrm>
          <a:prstGeom prst="rect">
            <a:avLst/>
          </a:prstGeom>
        </p:spPr>
        <p:txBody>
          <a:bodyPr vert="horz" lIns="0" tIns="45720" rIns="0" bIns="0" rtlCol="0" anchor="b" anchorCtr="0">
            <a:noAutofit/>
          </a:bodyPr>
          <a:lstStyle>
            <a:lvl1pPr algn="l" defTabSz="914400" rtl="0" eaLnBrk="1" latinLnBrk="0" hangingPunct="1">
              <a:spcBef>
                <a:spcPct val="0"/>
              </a:spcBef>
              <a:buNone/>
              <a:defRPr sz="3200" b="0" i="0" strike="noStrike" kern="1200" cap="none" spc="-60" baseline="0">
                <a:solidFill>
                  <a:schemeClr val="tx1"/>
                </a:solidFill>
                <a:latin typeface="Effra Light" charset="0"/>
                <a:ea typeface="Effra Light" charset="0"/>
                <a:cs typeface="Effra Light" charset="0"/>
              </a:defRPr>
            </a:lvl1pPr>
          </a:lstStyle>
          <a:p>
            <a:r>
              <a:rPr lang="en-US" sz="1600" b="1" dirty="0"/>
              <a:t>Available on: </a:t>
            </a:r>
            <a:r>
              <a:rPr lang="en-US" sz="1600" dirty="0"/>
              <a:t>AMD Radeon Pro WX 7100 </a:t>
            </a:r>
            <a:br>
              <a:rPr lang="en-US" sz="1600" dirty="0"/>
            </a:br>
            <a:r>
              <a:rPr lang="en-US" sz="1600" dirty="0"/>
              <a:t>	  Windows 7/10 </a:t>
            </a:r>
          </a:p>
        </p:txBody>
      </p:sp>
    </p:spTree>
    <p:extLst>
      <p:ext uri="{BB962C8B-B14F-4D97-AF65-F5344CB8AC3E}">
        <p14:creationId xmlns:p14="http://schemas.microsoft.com/office/powerpoint/2010/main" val="952075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47572" y="1514450"/>
            <a:ext cx="6762355" cy="4600888"/>
          </a:xfrm>
        </p:spPr>
        <p:txBody>
          <a:bodyPr/>
          <a:lstStyle/>
          <a:p>
            <a:r>
              <a:rPr lang="en-US" dirty="0">
                <a:latin typeface="Effra Light" panose="020B0403020203020204"/>
              </a:rPr>
              <a:t>AMD’s first release of the AMDGPU-PRO Hybrid Driver approach that combines an open-source core Linux driver with AMD’s closed-source Radeon Pro technologies.</a:t>
            </a:r>
          </a:p>
          <a:p>
            <a:pPr marL="0" indent="0">
              <a:buNone/>
            </a:pPr>
            <a:r>
              <a:rPr lang="en-US" sz="2000" b="1" dirty="0">
                <a:latin typeface="Effra Light" panose="020B0403020203020204"/>
              </a:rPr>
              <a:t>Features</a:t>
            </a:r>
            <a:endParaRPr lang="en-US" sz="2000" b="1" dirty="0">
              <a:solidFill>
                <a:srgbClr val="FFFF00"/>
              </a:solidFill>
              <a:latin typeface="Effra Light" panose="020B0403020203020204"/>
            </a:endParaRPr>
          </a:p>
          <a:p>
            <a:pPr lvl="1"/>
            <a:r>
              <a:rPr lang="en-US" sz="1800" dirty="0">
                <a:latin typeface="Effra Light" panose="020B0403020203020204"/>
              </a:rPr>
              <a:t>Open Source: Base Graphics and Multimedia support.</a:t>
            </a:r>
          </a:p>
          <a:p>
            <a:pPr lvl="1"/>
            <a:r>
              <a:rPr lang="en-US" sz="1800" dirty="0">
                <a:latin typeface="Effra Light" panose="020B0403020203020204"/>
              </a:rPr>
              <a:t>Closed Source: OpenCL, OpenGL.</a:t>
            </a:r>
            <a:endParaRPr lang="en-US" sz="1800" dirty="0">
              <a:solidFill>
                <a:srgbClr val="FFFF00"/>
              </a:solidFill>
              <a:latin typeface="Effra Light" panose="020B0403020203020204"/>
            </a:endParaRPr>
          </a:p>
          <a:p>
            <a:pPr lvl="1"/>
            <a:r>
              <a:rPr lang="en-US" sz="1800" dirty="0">
                <a:latin typeface="Effra Light" panose="020B0403020203020204"/>
              </a:rPr>
              <a:t>30-bit RGB color format for display.</a:t>
            </a:r>
          </a:p>
          <a:p>
            <a:pPr lvl="1"/>
            <a:r>
              <a:rPr lang="en-US" sz="1800" dirty="0">
                <a:latin typeface="Effra Light" panose="020B0403020203020204"/>
              </a:rPr>
              <a:t>Virtual connector management.</a:t>
            </a:r>
          </a:p>
          <a:p>
            <a:pPr marL="367665" lvl="1" indent="0">
              <a:buNone/>
            </a:pPr>
            <a:endParaRPr lang="en-US" dirty="0"/>
          </a:p>
          <a:p>
            <a:pPr lvl="1"/>
            <a:endParaRPr lang="en-US" dirty="0"/>
          </a:p>
        </p:txBody>
      </p:sp>
      <p:sp>
        <p:nvSpPr>
          <p:cNvPr id="3" name="Title 2"/>
          <p:cNvSpPr>
            <a:spLocks noGrp="1"/>
          </p:cNvSpPr>
          <p:nvPr>
            <p:ph type="title"/>
          </p:nvPr>
        </p:nvSpPr>
        <p:spPr/>
        <p:txBody>
          <a:bodyPr/>
          <a:lstStyle/>
          <a:p>
            <a:r>
              <a:rPr lang="en-US" b="1" dirty="0"/>
              <a:t>Radeon Pro Enterprise Driver: </a:t>
            </a:r>
            <a:r>
              <a:rPr lang="en-US" b="1" dirty="0">
                <a:solidFill>
                  <a:srgbClr val="0245FF"/>
                </a:solidFill>
              </a:rPr>
              <a:t>Hybrid Linux Driver</a:t>
            </a:r>
          </a:p>
        </p:txBody>
      </p:sp>
      <p:sp>
        <p:nvSpPr>
          <p:cNvPr id="5" name="Title 2"/>
          <p:cNvSpPr txBox="1">
            <a:spLocks/>
          </p:cNvSpPr>
          <p:nvPr/>
        </p:nvSpPr>
        <p:spPr>
          <a:xfrm>
            <a:off x="347573" y="727746"/>
            <a:ext cx="11473780" cy="474345"/>
          </a:xfrm>
          <a:prstGeom prst="rect">
            <a:avLst/>
          </a:prstGeom>
        </p:spPr>
        <p:txBody>
          <a:bodyPr vert="horz" lIns="0" tIns="45720" rIns="0" bIns="0" rtlCol="0" anchor="b" anchorCtr="0">
            <a:noAutofit/>
          </a:bodyPr>
          <a:lstStyle>
            <a:lvl1pPr algn="l" defTabSz="914400" rtl="0" eaLnBrk="1" latinLnBrk="0" hangingPunct="1">
              <a:spcBef>
                <a:spcPct val="0"/>
              </a:spcBef>
              <a:buNone/>
              <a:defRPr sz="3200" b="0" i="0" strike="noStrike" kern="1200" cap="none" spc="-60" baseline="0">
                <a:solidFill>
                  <a:schemeClr val="tx1"/>
                </a:solidFill>
                <a:latin typeface="Effra Light" charset="0"/>
                <a:ea typeface="Effra Light" charset="0"/>
                <a:cs typeface="Effra Light" charset="0"/>
              </a:defRPr>
            </a:lvl1pPr>
          </a:lstStyle>
          <a:p>
            <a:r>
              <a:rPr lang="en-US" sz="2400" b="1" dirty="0"/>
              <a:t>Combines the Best of Both Worlds for Linux Professional Graphics</a:t>
            </a:r>
          </a:p>
        </p:txBody>
      </p:sp>
      <p:pic>
        <p:nvPicPr>
          <p:cNvPr id="1026" name="Picture 2" descr="http://design.ubuntu.com/wp-content/uploads/logo-ubuntu_st_no%C2%AE-white-hex.png"/>
          <p:cNvPicPr>
            <a:picLocks noChangeAspect="1" noChangeArrowheads="1"/>
          </p:cNvPicPr>
          <p:nvPr/>
        </p:nvPicPr>
        <p:blipFill rotWithShape="1">
          <a:blip r:embed="rId2">
            <a:extLst>
              <a:ext uri="{28A0092B-C50C-407E-A947-70E740481C1C}">
                <a14:useLocalDpi xmlns:a14="http://schemas.microsoft.com/office/drawing/2010/main" val="0"/>
              </a:ext>
            </a:extLst>
          </a:blip>
          <a:srcRect l="20229" t="12639" r="23471" b="21369"/>
          <a:stretch/>
        </p:blipFill>
        <p:spPr bwMode="auto">
          <a:xfrm>
            <a:off x="7705942" y="1514450"/>
            <a:ext cx="2935224" cy="243230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mage result for Red hat linux"/>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05941" y="4227178"/>
            <a:ext cx="3072233" cy="999736"/>
          </a:xfrm>
          <a:prstGeom prst="rect">
            <a:avLst/>
          </a:prstGeom>
          <a:noFill/>
          <a:effectLst>
            <a:glow rad="101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sp>
        <p:nvSpPr>
          <p:cNvPr id="8" name="Title 2"/>
          <p:cNvSpPr txBox="1">
            <a:spLocks/>
          </p:cNvSpPr>
          <p:nvPr/>
        </p:nvSpPr>
        <p:spPr>
          <a:xfrm>
            <a:off x="715045" y="5641675"/>
            <a:ext cx="11473780" cy="533929"/>
          </a:xfrm>
          <a:prstGeom prst="rect">
            <a:avLst/>
          </a:prstGeom>
        </p:spPr>
        <p:txBody>
          <a:bodyPr vert="horz" lIns="0" tIns="45720" rIns="0" bIns="0" rtlCol="0" anchor="b" anchorCtr="0">
            <a:noAutofit/>
          </a:bodyPr>
          <a:lstStyle>
            <a:lvl1pPr algn="l" defTabSz="914400" rtl="0" eaLnBrk="1" latinLnBrk="0" hangingPunct="1">
              <a:spcBef>
                <a:spcPct val="0"/>
              </a:spcBef>
              <a:buNone/>
              <a:defRPr sz="3200" b="0" i="0" strike="noStrike" kern="1200" cap="none" spc="-60" baseline="0">
                <a:solidFill>
                  <a:schemeClr val="tx1"/>
                </a:solidFill>
                <a:latin typeface="Effra Light" charset="0"/>
                <a:ea typeface="Effra Light" charset="0"/>
                <a:cs typeface="Effra Light" charset="0"/>
              </a:defRPr>
            </a:lvl1pPr>
          </a:lstStyle>
          <a:p>
            <a:r>
              <a:rPr lang="en-US" sz="1600" b="1" dirty="0"/>
              <a:t>Available on: </a:t>
            </a:r>
            <a:r>
              <a:rPr lang="en-US" sz="1600" dirty="0"/>
              <a:t>AMD Radeon Pro WX Series GPUs, </a:t>
            </a:r>
            <a:br>
              <a:rPr lang="en-US" sz="1600" dirty="0"/>
            </a:br>
            <a:r>
              <a:rPr lang="en-US" sz="1600" dirty="0"/>
              <a:t>	  Ubuntu, Red Hat Enterprise Linux </a:t>
            </a:r>
          </a:p>
        </p:txBody>
      </p:sp>
    </p:spTree>
    <p:extLst>
      <p:ext uri="{BB962C8B-B14F-4D97-AF65-F5344CB8AC3E}">
        <p14:creationId xmlns:p14="http://schemas.microsoft.com/office/powerpoint/2010/main" val="4145188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47572" y="1582266"/>
            <a:ext cx="6249171" cy="4533072"/>
          </a:xfrm>
        </p:spPr>
        <p:txBody>
          <a:bodyPr/>
          <a:lstStyle/>
          <a:p>
            <a:r>
              <a:rPr lang="en-US" dirty="0">
                <a:latin typeface="Effra Light" panose="020B0403020203020204"/>
              </a:rPr>
              <a:t>Support for DirectX 12 and Vulkan™ is critical due to the trend of real-time game engines that use these APIs disrupting content creation workflows.</a:t>
            </a:r>
          </a:p>
          <a:p>
            <a:r>
              <a:rPr lang="en-US" dirty="0">
                <a:latin typeface="Effra Light" panose="020B0403020203020204"/>
              </a:rPr>
              <a:t>Other leading content-creation tools are being updated to support these new low-level APIs.</a:t>
            </a:r>
          </a:p>
          <a:p>
            <a:pPr marL="0" indent="0">
              <a:buNone/>
            </a:pPr>
            <a:r>
              <a:rPr lang="en-US" sz="2000" b="1" dirty="0">
                <a:latin typeface="Effra Light" panose="020B0403020203020204" pitchFamily="34" charset="0"/>
                <a:cs typeface="Effra Light" panose="020B0403020203020204" pitchFamily="34" charset="0"/>
              </a:rPr>
              <a:t>Features</a:t>
            </a:r>
          </a:p>
          <a:p>
            <a:pPr lvl="1"/>
            <a:r>
              <a:rPr lang="en-US" sz="1800" dirty="0">
                <a:latin typeface="Effra Light" panose="020B0403020203020204"/>
              </a:rPr>
              <a:t>Close-to-metal control enabling faster performance across Windows 7/8.1/10 for Vulkan™ and Windows 10 for DirectX 12.</a:t>
            </a:r>
          </a:p>
          <a:p>
            <a:pPr lvl="1"/>
            <a:r>
              <a:rPr lang="en-US" sz="1800" dirty="0">
                <a:latin typeface="Effra Light" panose="020B0403020203020204"/>
              </a:rPr>
              <a:t>Compared to OpenGL, Vulkan™ substantially reduces “API overhead.”</a:t>
            </a:r>
          </a:p>
          <a:p>
            <a:pPr lvl="1"/>
            <a:r>
              <a:rPr lang="en-US" sz="1800" dirty="0">
                <a:latin typeface="Effra Light" panose="020B0403020203020204"/>
              </a:rPr>
              <a:t>DirectX 12 asynchronous </a:t>
            </a:r>
            <a:r>
              <a:rPr lang="en-US" sz="1800" dirty="0" err="1">
                <a:latin typeface="Effra Light" panose="020B0403020203020204"/>
              </a:rPr>
              <a:t>shaders</a:t>
            </a:r>
            <a:r>
              <a:rPr lang="en-US" sz="1800" dirty="0">
                <a:latin typeface="Effra Light" panose="020B0403020203020204"/>
              </a:rPr>
              <a:t> allow the GPU to execute multiple tasks at the same time.</a:t>
            </a:r>
          </a:p>
          <a:p>
            <a:endParaRPr lang="en-US" dirty="0"/>
          </a:p>
          <a:p>
            <a:endParaRPr lang="en-US" dirty="0"/>
          </a:p>
        </p:txBody>
      </p:sp>
      <p:sp>
        <p:nvSpPr>
          <p:cNvPr id="3" name="Title 2"/>
          <p:cNvSpPr>
            <a:spLocks noGrp="1"/>
          </p:cNvSpPr>
          <p:nvPr>
            <p:ph type="title"/>
          </p:nvPr>
        </p:nvSpPr>
        <p:spPr/>
        <p:txBody>
          <a:bodyPr/>
          <a:lstStyle/>
          <a:p>
            <a:r>
              <a:rPr lang="en-US" b="1" dirty="0"/>
              <a:t>Radeon Pro Enterprise Driver: </a:t>
            </a:r>
            <a:r>
              <a:rPr lang="en-US" b="1" dirty="0">
                <a:solidFill>
                  <a:srgbClr val="0245FF"/>
                </a:solidFill>
              </a:rPr>
              <a:t>DirectX 12 and Vulkan™ Support</a:t>
            </a:r>
          </a:p>
        </p:txBody>
      </p:sp>
      <p:sp>
        <p:nvSpPr>
          <p:cNvPr id="5" name="Title 2"/>
          <p:cNvSpPr txBox="1">
            <a:spLocks/>
          </p:cNvSpPr>
          <p:nvPr/>
        </p:nvSpPr>
        <p:spPr>
          <a:xfrm>
            <a:off x="347573" y="727746"/>
            <a:ext cx="11473780" cy="474345"/>
          </a:xfrm>
          <a:prstGeom prst="rect">
            <a:avLst/>
          </a:prstGeom>
        </p:spPr>
        <p:txBody>
          <a:bodyPr vert="horz" lIns="0" tIns="45720" rIns="0" bIns="0" rtlCol="0" anchor="b" anchorCtr="0">
            <a:noAutofit/>
          </a:bodyPr>
          <a:lstStyle>
            <a:lvl1pPr algn="l" defTabSz="914400" rtl="0" eaLnBrk="1" latinLnBrk="0" hangingPunct="1">
              <a:spcBef>
                <a:spcPct val="0"/>
              </a:spcBef>
              <a:buNone/>
              <a:defRPr sz="3200" b="0" i="0" strike="noStrike" kern="1200" cap="none" spc="-60" baseline="0">
                <a:solidFill>
                  <a:schemeClr val="tx1"/>
                </a:solidFill>
                <a:latin typeface="Effra Light" charset="0"/>
                <a:ea typeface="Effra Light" charset="0"/>
                <a:cs typeface="Effra Light" charset="0"/>
              </a:defRPr>
            </a:lvl1pPr>
          </a:lstStyle>
          <a:p>
            <a:r>
              <a:rPr lang="en-US" sz="2400" b="1" dirty="0"/>
              <a:t>Low-level API Support for Next-Gen Applications</a:t>
            </a:r>
          </a:p>
        </p:txBody>
      </p:sp>
      <p:sp>
        <p:nvSpPr>
          <p:cNvPr id="6" name="Title 2"/>
          <p:cNvSpPr txBox="1">
            <a:spLocks/>
          </p:cNvSpPr>
          <p:nvPr/>
        </p:nvSpPr>
        <p:spPr>
          <a:xfrm>
            <a:off x="715045" y="5615797"/>
            <a:ext cx="11473780" cy="559808"/>
          </a:xfrm>
          <a:prstGeom prst="rect">
            <a:avLst/>
          </a:prstGeom>
        </p:spPr>
        <p:txBody>
          <a:bodyPr vert="horz" lIns="0" tIns="45720" rIns="0" bIns="0" rtlCol="0" anchor="b" anchorCtr="0">
            <a:noAutofit/>
          </a:bodyPr>
          <a:lstStyle>
            <a:lvl1pPr algn="l" defTabSz="914400" rtl="0" eaLnBrk="1" latinLnBrk="0" hangingPunct="1">
              <a:spcBef>
                <a:spcPct val="0"/>
              </a:spcBef>
              <a:buNone/>
              <a:defRPr sz="3200" b="0" i="0" strike="noStrike" kern="1200" cap="none" spc="-60" baseline="0">
                <a:solidFill>
                  <a:schemeClr val="tx1"/>
                </a:solidFill>
                <a:latin typeface="Effra Light" charset="0"/>
                <a:ea typeface="Effra Light" charset="0"/>
                <a:cs typeface="Effra Light" charset="0"/>
              </a:defRPr>
            </a:lvl1pPr>
          </a:lstStyle>
          <a:p>
            <a:r>
              <a:rPr lang="en-US" sz="1600" b="1" dirty="0"/>
              <a:t>Available on: </a:t>
            </a:r>
            <a:r>
              <a:rPr lang="en-US" sz="1600" dirty="0"/>
              <a:t>AMD Radeon Pro WX Series GPUs</a:t>
            </a:r>
            <a:br>
              <a:rPr lang="en-US" sz="1600" dirty="0"/>
            </a:br>
            <a:r>
              <a:rPr lang="en-US" sz="1600" dirty="0"/>
              <a:t>	  </a:t>
            </a:r>
            <a:r>
              <a:rPr lang="en-US" sz="1600" b="1" i="1" dirty="0" err="1"/>
              <a:t>Vulkan</a:t>
            </a:r>
            <a:r>
              <a:rPr lang="en-US" sz="1600" dirty="0">
                <a:latin typeface="Effra Light" panose="020B0403020203020204"/>
              </a:rPr>
              <a:t> </a:t>
            </a:r>
            <a:r>
              <a:rPr lang="en-US" sz="1600" i="1" dirty="0">
                <a:latin typeface="Effra Light" panose="020B0403020203020204"/>
              </a:rPr>
              <a:t>™</a:t>
            </a:r>
            <a:r>
              <a:rPr lang="en-US" sz="1600" dirty="0">
                <a:latin typeface="Effra Light" panose="020B0403020203020204"/>
              </a:rPr>
              <a:t> </a:t>
            </a:r>
            <a:r>
              <a:rPr lang="en-US" sz="1600" b="1" dirty="0"/>
              <a:t>:</a:t>
            </a:r>
            <a:r>
              <a:rPr lang="en-US" sz="1600" dirty="0"/>
              <a:t> Windows 7/10 </a:t>
            </a:r>
            <a:r>
              <a:rPr lang="en-US" sz="1600" b="1" i="1" dirty="0"/>
              <a:t>DX12:</a:t>
            </a:r>
            <a:r>
              <a:rPr lang="en-US" sz="1600" dirty="0"/>
              <a:t> Windows 10   </a:t>
            </a:r>
          </a:p>
        </p:txBody>
      </p:sp>
      <p:pic>
        <p:nvPicPr>
          <p:cNvPr id="1026" name="Picture 2" descr="Image result for Vulkan 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76517" y="1645563"/>
            <a:ext cx="4331084" cy="115044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DX12 logo png"/>
          <p:cNvPicPr>
            <a:picLocks noChangeAspect="1" noChangeArrowheads="1"/>
          </p:cNvPicPr>
          <p:nvPr/>
        </p:nvPicPr>
        <p:blipFill rotWithShape="1">
          <a:blip r:embed="rId3">
            <a:extLst>
              <a:ext uri="{28A0092B-C50C-407E-A947-70E740481C1C}">
                <a14:useLocalDpi xmlns:a14="http://schemas.microsoft.com/office/drawing/2010/main" val="0"/>
              </a:ext>
            </a:extLst>
          </a:blip>
          <a:srcRect l="28282" t="26360" r="24486" b="29807"/>
          <a:stretch/>
        </p:blipFill>
        <p:spPr bwMode="auto">
          <a:xfrm>
            <a:off x="7330313" y="3239480"/>
            <a:ext cx="3823492" cy="1996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9866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47573" y="1647315"/>
            <a:ext cx="7275538" cy="4468023"/>
          </a:xfrm>
        </p:spPr>
        <p:txBody>
          <a:bodyPr/>
          <a:lstStyle/>
          <a:p>
            <a:r>
              <a:rPr lang="en-US" dirty="0">
                <a:latin typeface="Effra Light" panose="020B0403020203020204"/>
              </a:rPr>
              <a:t>Radeon Pro WHQL Enterprise Driver.</a:t>
            </a:r>
          </a:p>
          <a:p>
            <a:r>
              <a:rPr lang="en-US" dirty="0">
                <a:latin typeface="Effra Light" panose="020B0403020203020204"/>
              </a:rPr>
              <a:t>Support for Windows 10 Device Guard, Microsoft’s new advanced malware protection feature.</a:t>
            </a:r>
          </a:p>
          <a:p>
            <a:endParaRPr lang="en-US" dirty="0"/>
          </a:p>
          <a:p>
            <a:endParaRPr lang="en-US" dirty="0"/>
          </a:p>
          <a:p>
            <a:endParaRPr lang="en-US" dirty="0"/>
          </a:p>
          <a:p>
            <a:endParaRPr lang="en-US" dirty="0"/>
          </a:p>
          <a:p>
            <a:endParaRPr lang="en-US" dirty="0"/>
          </a:p>
        </p:txBody>
      </p:sp>
      <p:sp>
        <p:nvSpPr>
          <p:cNvPr id="3" name="Title 2"/>
          <p:cNvSpPr>
            <a:spLocks noGrp="1"/>
          </p:cNvSpPr>
          <p:nvPr>
            <p:ph type="title"/>
          </p:nvPr>
        </p:nvSpPr>
        <p:spPr/>
        <p:txBody>
          <a:bodyPr/>
          <a:lstStyle/>
          <a:p>
            <a:r>
              <a:rPr lang="en-US" b="1" dirty="0"/>
              <a:t>Radeon Pro Enterprise Driver: </a:t>
            </a:r>
            <a:r>
              <a:rPr lang="en-US" b="1" dirty="0">
                <a:solidFill>
                  <a:srgbClr val="0245FF"/>
                </a:solidFill>
              </a:rPr>
              <a:t>Windows 10 AU Support</a:t>
            </a:r>
          </a:p>
        </p:txBody>
      </p:sp>
      <p:sp>
        <p:nvSpPr>
          <p:cNvPr id="5" name="Title 2"/>
          <p:cNvSpPr txBox="1">
            <a:spLocks/>
          </p:cNvSpPr>
          <p:nvPr/>
        </p:nvSpPr>
        <p:spPr>
          <a:xfrm>
            <a:off x="347573" y="727746"/>
            <a:ext cx="11473780" cy="474345"/>
          </a:xfrm>
          <a:prstGeom prst="rect">
            <a:avLst/>
          </a:prstGeom>
        </p:spPr>
        <p:txBody>
          <a:bodyPr vert="horz" lIns="0" tIns="45720" rIns="0" bIns="0" rtlCol="0" anchor="b" anchorCtr="0">
            <a:noAutofit/>
          </a:bodyPr>
          <a:lstStyle>
            <a:lvl1pPr algn="l" defTabSz="914400" rtl="0" eaLnBrk="1" latinLnBrk="0" hangingPunct="1">
              <a:spcBef>
                <a:spcPct val="0"/>
              </a:spcBef>
              <a:buNone/>
              <a:defRPr sz="3200" b="0" i="0" strike="noStrike" kern="1200" cap="none" spc="-60" baseline="0">
                <a:solidFill>
                  <a:schemeClr val="tx1"/>
                </a:solidFill>
                <a:latin typeface="Effra Light" charset="0"/>
                <a:ea typeface="Effra Light" charset="0"/>
                <a:cs typeface="Effra Light" charset="0"/>
              </a:defRPr>
            </a:lvl1pPr>
          </a:lstStyle>
          <a:p>
            <a:r>
              <a:rPr lang="en-US" sz="2400" b="1" dirty="0"/>
              <a:t>Certified Support for the Windows 10 Anniversary Update</a:t>
            </a:r>
          </a:p>
        </p:txBody>
      </p:sp>
      <p:sp>
        <p:nvSpPr>
          <p:cNvPr id="6" name="Title 2"/>
          <p:cNvSpPr txBox="1">
            <a:spLocks/>
          </p:cNvSpPr>
          <p:nvPr/>
        </p:nvSpPr>
        <p:spPr>
          <a:xfrm>
            <a:off x="715045" y="5624423"/>
            <a:ext cx="11473780" cy="551181"/>
          </a:xfrm>
          <a:prstGeom prst="rect">
            <a:avLst/>
          </a:prstGeom>
        </p:spPr>
        <p:txBody>
          <a:bodyPr vert="horz" lIns="0" tIns="45720" rIns="0" bIns="0" rtlCol="0" anchor="b" anchorCtr="0">
            <a:noAutofit/>
          </a:bodyPr>
          <a:lstStyle>
            <a:lvl1pPr algn="l" defTabSz="914400" rtl="0" eaLnBrk="1" latinLnBrk="0" hangingPunct="1">
              <a:spcBef>
                <a:spcPct val="0"/>
              </a:spcBef>
              <a:buNone/>
              <a:defRPr sz="3200" b="0" i="0" strike="noStrike" kern="1200" cap="none" spc="-60" baseline="0">
                <a:solidFill>
                  <a:schemeClr val="tx1"/>
                </a:solidFill>
                <a:latin typeface="Effra Light" charset="0"/>
                <a:ea typeface="Effra Light" charset="0"/>
                <a:cs typeface="Effra Light" charset="0"/>
              </a:defRPr>
            </a:lvl1pPr>
          </a:lstStyle>
          <a:p>
            <a:r>
              <a:rPr lang="en-US" sz="1600" b="1" dirty="0"/>
              <a:t>Available on: </a:t>
            </a:r>
            <a:r>
              <a:rPr lang="en-US" sz="1600" dirty="0"/>
              <a:t>AMD Radeon Pro  WX Series GPUs</a:t>
            </a:r>
            <a:br>
              <a:rPr lang="en-US" sz="1600" dirty="0"/>
            </a:br>
            <a:r>
              <a:rPr lang="en-US" sz="1600" dirty="0"/>
              <a:t>                                  Windows 10 AU </a:t>
            </a:r>
          </a:p>
        </p:txBody>
      </p:sp>
      <p:pic>
        <p:nvPicPr>
          <p:cNvPr id="9" name="Picture 2" descr="Image result for WHQL logo windows 10"/>
          <p:cNvPicPr>
            <a:picLocks noChangeAspect="1" noChangeArrowheads="1"/>
          </p:cNvPicPr>
          <p:nvPr/>
        </p:nvPicPr>
        <p:blipFill rotWithShape="1">
          <a:blip r:embed="rId2">
            <a:extLst>
              <a:ext uri="{28A0092B-C50C-407E-A947-70E740481C1C}">
                <a14:useLocalDpi xmlns:a14="http://schemas.microsoft.com/office/drawing/2010/main" val="0"/>
              </a:ext>
            </a:extLst>
          </a:blip>
          <a:srcRect l="50989"/>
          <a:stretch/>
        </p:blipFill>
        <p:spPr bwMode="auto">
          <a:xfrm>
            <a:off x="7856154" y="1262357"/>
            <a:ext cx="2771809" cy="3427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00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 y="-13448"/>
            <a:ext cx="12188826" cy="6871448"/>
            <a:chOff x="-1" y="-13448"/>
            <a:chExt cx="12188826" cy="6871448"/>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230" b="42161"/>
            <a:stretch/>
          </p:blipFill>
          <p:spPr>
            <a:xfrm>
              <a:off x="0" y="-13448"/>
              <a:ext cx="12188825" cy="6871447"/>
            </a:xfrm>
            <a:prstGeom prst="rect">
              <a:avLst/>
            </a:prstGeom>
          </p:spPr>
        </p:pic>
        <p:sp>
          <p:nvSpPr>
            <p:cNvPr id="11" name="Rectangle 10"/>
            <p:cNvSpPr/>
            <p:nvPr/>
          </p:nvSpPr>
          <p:spPr>
            <a:xfrm>
              <a:off x="-1" y="5082988"/>
              <a:ext cx="12188824" cy="1775012"/>
            </a:xfrm>
            <a:prstGeom prst="rect">
              <a:avLst/>
            </a:prstGeom>
            <a:gradFill>
              <a:gsLst>
                <a:gs pos="0">
                  <a:schemeClr val="bg1">
                    <a:alpha val="0"/>
                  </a:schemeClr>
                </a:gs>
                <a:gs pos="65000">
                  <a:schemeClr val="bg1">
                    <a:alpha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p:nvGrpSpPr>
        <p:grpSpPr>
          <a:xfrm>
            <a:off x="1667912" y="1950362"/>
            <a:ext cx="8658609" cy="3446527"/>
            <a:chOff x="1667912" y="2084832"/>
            <a:chExt cx="8658609" cy="3446527"/>
          </a:xfrm>
        </p:grpSpPr>
        <p:grpSp>
          <p:nvGrpSpPr>
            <p:cNvPr id="7" name="Group 6"/>
            <p:cNvGrpSpPr/>
            <p:nvPr/>
          </p:nvGrpSpPr>
          <p:grpSpPr>
            <a:xfrm>
              <a:off x="2132851" y="2084832"/>
              <a:ext cx="7728730" cy="3446527"/>
              <a:chOff x="1200331" y="2673778"/>
              <a:chExt cx="9788159" cy="2874638"/>
            </a:xfrm>
          </p:grpSpPr>
          <p:sp>
            <p:nvSpPr>
              <p:cNvPr id="28" name="Rectangle 27"/>
              <p:cNvSpPr/>
              <p:nvPr/>
            </p:nvSpPr>
            <p:spPr>
              <a:xfrm>
                <a:off x="1267697" y="2673778"/>
                <a:ext cx="9653425" cy="2869851"/>
              </a:xfrm>
              <a:prstGeom prst="rect">
                <a:avLst/>
              </a:prstGeom>
              <a:gradFill flip="none" rotWithShape="1">
                <a:gsLst>
                  <a:gs pos="30000">
                    <a:schemeClr val="bg1">
                      <a:alpha val="80000"/>
                    </a:schemeClr>
                  </a:gs>
                  <a:gs pos="0">
                    <a:schemeClr val="bg1">
                      <a:alpha val="0"/>
                    </a:schemeClr>
                  </a:gs>
                  <a:gs pos="67000">
                    <a:schemeClr val="bg1">
                      <a:alpha val="8000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9" name="Straight Connector 28"/>
              <p:cNvCxnSpPr/>
              <p:nvPr/>
            </p:nvCxnSpPr>
            <p:spPr>
              <a:xfrm>
                <a:off x="1200331" y="2678639"/>
                <a:ext cx="9788159" cy="0"/>
              </a:xfrm>
              <a:prstGeom prst="line">
                <a:avLst/>
              </a:prstGeom>
              <a:ln w="19050">
                <a:gradFill>
                  <a:gsLst>
                    <a:gs pos="0">
                      <a:srgbClr val="033ADA">
                        <a:alpha val="0"/>
                      </a:srgbClr>
                    </a:gs>
                    <a:gs pos="25000">
                      <a:srgbClr val="033ADA"/>
                    </a:gs>
                    <a:gs pos="75000">
                      <a:srgbClr val="033ADA"/>
                    </a:gs>
                    <a:gs pos="100000">
                      <a:srgbClr val="033ADA">
                        <a:alpha val="0"/>
                      </a:srgbClr>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200331" y="5548416"/>
                <a:ext cx="9788159" cy="0"/>
              </a:xfrm>
              <a:prstGeom prst="line">
                <a:avLst/>
              </a:prstGeom>
              <a:ln w="19050">
                <a:gradFill>
                  <a:gsLst>
                    <a:gs pos="0">
                      <a:srgbClr val="033ADA">
                        <a:alpha val="0"/>
                      </a:srgbClr>
                    </a:gs>
                    <a:gs pos="25000">
                      <a:srgbClr val="033ADA"/>
                    </a:gs>
                    <a:gs pos="75000">
                      <a:srgbClr val="033ADA"/>
                    </a:gs>
                    <a:gs pos="100000">
                      <a:srgbClr val="033ADA">
                        <a:alpha val="0"/>
                      </a:srgbClr>
                    </a:gs>
                  </a:gsLst>
                  <a:lin ang="10800000" scaled="0"/>
                </a:gradFill>
              </a:ln>
            </p:spPr>
            <p:style>
              <a:lnRef idx="1">
                <a:schemeClr val="accent1"/>
              </a:lnRef>
              <a:fillRef idx="0">
                <a:schemeClr val="accent1"/>
              </a:fillRef>
              <a:effectRef idx="0">
                <a:schemeClr val="accent1"/>
              </a:effectRef>
              <a:fontRef idx="minor">
                <a:schemeClr val="tx1"/>
              </a:fontRef>
            </p:style>
          </p:cxnSp>
        </p:grpSp>
        <p:sp>
          <p:nvSpPr>
            <p:cNvPr id="9" name="TextBox 8"/>
            <p:cNvSpPr txBox="1"/>
            <p:nvPr/>
          </p:nvSpPr>
          <p:spPr>
            <a:xfrm>
              <a:off x="1667912" y="2160811"/>
              <a:ext cx="8658609" cy="914400"/>
            </a:xfrm>
            <a:prstGeom prst="rect">
              <a:avLst/>
            </a:prstGeom>
          </p:spPr>
          <p:txBody>
            <a:bodyPr vert="horz" wrap="none" lIns="216000" tIns="45720" rIns="91440" bIns="45720" rtlCol="0" anchor="ctr">
              <a:noAutofit/>
            </a:bodyPr>
            <a:lstStyle/>
            <a:p>
              <a:pPr algn="ctr">
                <a:lnSpc>
                  <a:spcPct val="150000"/>
                </a:lnSpc>
              </a:pPr>
              <a:r>
                <a:rPr lang="en-US" sz="3200" spc="-30" dirty="0">
                  <a:latin typeface="Effra Medium" charset="0"/>
                  <a:ea typeface="Effra Medium" charset="0"/>
                  <a:cs typeface="Effra Medium" charset="0"/>
                </a:rPr>
                <a:t>Our Software Approach</a:t>
              </a:r>
            </a:p>
          </p:txBody>
        </p:sp>
        <p:sp>
          <p:nvSpPr>
            <p:cNvPr id="10" name="TextBox 9"/>
            <p:cNvSpPr txBox="1"/>
            <p:nvPr/>
          </p:nvSpPr>
          <p:spPr>
            <a:xfrm>
              <a:off x="3040843" y="2999126"/>
              <a:ext cx="5912746" cy="1792231"/>
            </a:xfrm>
            <a:prstGeom prst="rect">
              <a:avLst/>
            </a:prstGeom>
          </p:spPr>
          <p:txBody>
            <a:bodyPr vert="horz" wrap="none" lIns="216000" tIns="45720" rIns="91440" bIns="45720" rtlCol="0" anchor="t">
              <a:noAutofit/>
            </a:bodyPr>
            <a:lstStyle/>
            <a:p>
              <a:pPr algn="ctr">
                <a:lnSpc>
                  <a:spcPct val="150000"/>
                </a:lnSpc>
              </a:pPr>
              <a:r>
                <a:rPr lang="en-US" sz="2400" spc="10" dirty="0">
                  <a:latin typeface="Effra Light" panose="020B0403020203020204" pitchFamily="34" charset="0"/>
                  <a:cs typeface="Effra Light" panose="020B0403020203020204" pitchFamily="34" charset="0"/>
                </a:rPr>
                <a:t>Open &amp; Non-Proprietary</a:t>
              </a:r>
            </a:p>
            <a:p>
              <a:pPr algn="ctr">
                <a:lnSpc>
                  <a:spcPct val="150000"/>
                </a:lnSpc>
              </a:pPr>
              <a:r>
                <a:rPr lang="en-US" sz="2400" spc="10" dirty="0">
                  <a:latin typeface="Effra Light" panose="020B0403020203020204" pitchFamily="34" charset="0"/>
                  <a:cs typeface="Effra Light" panose="020B0403020203020204" pitchFamily="34" charset="0"/>
                </a:rPr>
                <a:t>Low-Level Access</a:t>
              </a:r>
            </a:p>
            <a:p>
              <a:pPr algn="ctr">
                <a:lnSpc>
                  <a:spcPct val="150000"/>
                </a:lnSpc>
              </a:pPr>
              <a:r>
                <a:rPr lang="en-US" sz="2400" spc="10" dirty="0">
                  <a:latin typeface="Effra Light" panose="020B0403020203020204" pitchFamily="34" charset="0"/>
                  <a:cs typeface="Effra Light" panose="020B0403020203020204" pitchFamily="34" charset="0"/>
                </a:rPr>
                <a:t>Royalty-Free</a:t>
              </a:r>
            </a:p>
            <a:p>
              <a:pPr algn="ctr">
                <a:lnSpc>
                  <a:spcPct val="150000"/>
                </a:lnSpc>
              </a:pPr>
              <a:r>
                <a:rPr lang="en-US" sz="2400" spc="10" dirty="0">
                  <a:latin typeface="Effra Light" panose="020B0403020203020204" pitchFamily="34" charset="0"/>
                  <a:cs typeface="Effra Light" panose="020B0403020203020204" pitchFamily="34" charset="0"/>
                </a:rPr>
                <a:t>Inclusive</a:t>
              </a:r>
            </a:p>
          </p:txBody>
        </p:sp>
      </p:grpSp>
      <p:grpSp>
        <p:nvGrpSpPr>
          <p:cNvPr id="12" name="Group 11"/>
          <p:cNvGrpSpPr/>
          <p:nvPr/>
        </p:nvGrpSpPr>
        <p:grpSpPr>
          <a:xfrm>
            <a:off x="9748790" y="6349309"/>
            <a:ext cx="2076006" cy="252213"/>
            <a:chOff x="9586340" y="6349309"/>
            <a:chExt cx="2238456" cy="271949"/>
          </a:xfrm>
        </p:grpSpPr>
        <p:pic>
          <p:nvPicPr>
            <p:cNvPr id="13" name="Picture 12"/>
            <p:cNvPicPr>
              <a:picLocks noChangeAspect="1"/>
            </p:cNvPicPr>
            <p:nvPr userDrawn="1"/>
          </p:nvPicPr>
          <p:blipFill rotWithShape="1">
            <a:blip r:embed="rId4" cstate="screen">
              <a:extLst>
                <a:ext uri="{28A0092B-C50C-407E-A947-70E740481C1C}">
                  <a14:useLocalDpi xmlns:a14="http://schemas.microsoft.com/office/drawing/2010/main"/>
                </a:ext>
              </a:extLst>
            </a:blip>
            <a:srcRect b="47217"/>
            <a:stretch/>
          </p:blipFill>
          <p:spPr>
            <a:xfrm>
              <a:off x="10603859" y="6422102"/>
              <a:ext cx="1220937" cy="175483"/>
            </a:xfrm>
            <a:prstGeom prst="rect">
              <a:avLst/>
            </a:prstGeom>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9586340" y="6403450"/>
              <a:ext cx="686769" cy="166436"/>
            </a:xfrm>
            <a:prstGeom prst="rect">
              <a:avLst/>
            </a:prstGeom>
          </p:spPr>
        </p:pic>
        <p:cxnSp>
          <p:nvCxnSpPr>
            <p:cNvPr id="15" name="Straight Connector 14"/>
            <p:cNvCxnSpPr/>
            <p:nvPr userDrawn="1"/>
          </p:nvCxnSpPr>
          <p:spPr>
            <a:xfrm>
              <a:off x="10432121" y="6349309"/>
              <a:ext cx="0" cy="271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96492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rotWithShape="1">
          <a:blip r:embed="rId3">
            <a:extLst>
              <a:ext uri="{28A0092B-C50C-407E-A947-70E740481C1C}">
                <a14:useLocalDpi xmlns:a14="http://schemas.microsoft.com/office/drawing/2010/main" val="0"/>
              </a:ext>
            </a:extLst>
          </a:blip>
          <a:srcRect r="23545"/>
          <a:stretch/>
        </p:blipFill>
        <p:spPr>
          <a:xfrm rot="5400000">
            <a:off x="2665413" y="-2665413"/>
            <a:ext cx="6857998" cy="12188828"/>
          </a:xfrm>
          <a:prstGeom prst="rect">
            <a:avLst/>
          </a:prstGeom>
        </p:spPr>
      </p:pic>
      <p:sp>
        <p:nvSpPr>
          <p:cNvPr id="20" name="TextBox 19"/>
          <p:cNvSpPr txBox="1"/>
          <p:nvPr/>
        </p:nvSpPr>
        <p:spPr>
          <a:xfrm>
            <a:off x="1765104" y="446233"/>
            <a:ext cx="8658609" cy="914400"/>
          </a:xfrm>
          <a:prstGeom prst="rect">
            <a:avLst/>
          </a:prstGeom>
        </p:spPr>
        <p:txBody>
          <a:bodyPr vert="horz" wrap="none" lIns="216000" tIns="45720" rIns="91440" bIns="45720" rtlCol="0" anchor="ctr">
            <a:noAutofit/>
          </a:bodyPr>
          <a:lstStyle/>
          <a:p>
            <a:pPr algn="ctr">
              <a:lnSpc>
                <a:spcPct val="150000"/>
              </a:lnSpc>
            </a:pPr>
            <a:r>
              <a:rPr lang="en-US" sz="3600" spc="-30" dirty="0">
                <a:latin typeface="Effra" panose="020B0603020203020204" pitchFamily="34" charset="0"/>
                <a:ea typeface="Effra Medium" charset="0"/>
                <a:cs typeface="Effra" panose="020B0603020203020204" pitchFamily="34" charset="0"/>
              </a:rPr>
              <a:t>The Challenge of Real-Time 360 Video</a:t>
            </a:r>
          </a:p>
        </p:txBody>
      </p:sp>
      <p:grpSp>
        <p:nvGrpSpPr>
          <p:cNvPr id="7" name="Group 6"/>
          <p:cNvGrpSpPr/>
          <p:nvPr/>
        </p:nvGrpSpPr>
        <p:grpSpPr>
          <a:xfrm>
            <a:off x="786264" y="1389852"/>
            <a:ext cx="10616291" cy="4717034"/>
            <a:chOff x="1200331" y="2673779"/>
            <a:chExt cx="9788159" cy="2699859"/>
          </a:xfrm>
        </p:grpSpPr>
        <p:sp>
          <p:nvSpPr>
            <p:cNvPr id="8" name="Rectangle 7"/>
            <p:cNvSpPr/>
            <p:nvPr/>
          </p:nvSpPr>
          <p:spPr>
            <a:xfrm>
              <a:off x="1267697" y="2673779"/>
              <a:ext cx="9653425" cy="2699859"/>
            </a:xfrm>
            <a:prstGeom prst="rect">
              <a:avLst/>
            </a:prstGeom>
            <a:gradFill flip="none" rotWithShape="1">
              <a:gsLst>
                <a:gs pos="30000">
                  <a:schemeClr val="bg1">
                    <a:alpha val="80000"/>
                  </a:schemeClr>
                </a:gs>
                <a:gs pos="0">
                  <a:schemeClr val="bg1">
                    <a:alpha val="0"/>
                  </a:schemeClr>
                </a:gs>
                <a:gs pos="67000">
                  <a:schemeClr val="bg1">
                    <a:alpha val="8000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9" name="Straight Connector 8"/>
            <p:cNvCxnSpPr/>
            <p:nvPr/>
          </p:nvCxnSpPr>
          <p:spPr>
            <a:xfrm>
              <a:off x="1200331" y="2678639"/>
              <a:ext cx="9788159" cy="0"/>
            </a:xfrm>
            <a:prstGeom prst="line">
              <a:avLst/>
            </a:prstGeom>
            <a:ln w="19050">
              <a:gradFill>
                <a:gsLst>
                  <a:gs pos="0">
                    <a:srgbClr val="033ADA">
                      <a:alpha val="0"/>
                    </a:srgbClr>
                  </a:gs>
                  <a:gs pos="25000">
                    <a:srgbClr val="033ADA"/>
                  </a:gs>
                  <a:gs pos="75000">
                    <a:srgbClr val="033ADA"/>
                  </a:gs>
                  <a:gs pos="100000">
                    <a:srgbClr val="033ADA">
                      <a:alpha val="0"/>
                    </a:srgbClr>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200331" y="5373637"/>
              <a:ext cx="9788159" cy="0"/>
            </a:xfrm>
            <a:prstGeom prst="line">
              <a:avLst/>
            </a:prstGeom>
            <a:ln w="19050">
              <a:gradFill>
                <a:gsLst>
                  <a:gs pos="0">
                    <a:srgbClr val="033ADA">
                      <a:alpha val="0"/>
                    </a:srgbClr>
                  </a:gs>
                  <a:gs pos="25000">
                    <a:srgbClr val="033ADA"/>
                  </a:gs>
                  <a:gs pos="75000">
                    <a:srgbClr val="033ADA"/>
                  </a:gs>
                  <a:gs pos="100000">
                    <a:srgbClr val="033ADA">
                      <a:alpha val="0"/>
                    </a:srgbClr>
                  </a:gs>
                </a:gsLst>
                <a:lin ang="10800000" scaled="0"/>
              </a:gradFill>
            </a:ln>
          </p:spPr>
          <p:style>
            <a:lnRef idx="1">
              <a:schemeClr val="accent1"/>
            </a:lnRef>
            <a:fillRef idx="0">
              <a:schemeClr val="accent1"/>
            </a:fillRef>
            <a:effectRef idx="0">
              <a:schemeClr val="accent1"/>
            </a:effectRef>
            <a:fontRef idx="minor">
              <a:schemeClr val="tx1"/>
            </a:fontRef>
          </p:style>
        </p:cxnSp>
      </p:gr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667" y="1207977"/>
            <a:ext cx="10989598" cy="5028170"/>
          </a:xfrm>
          <a:prstGeom prst="rect">
            <a:avLst/>
          </a:prstGeom>
        </p:spPr>
      </p:pic>
      <p:pic>
        <p:nvPicPr>
          <p:cNvPr id="12" name="Picture 11"/>
          <p:cNvPicPr>
            <a:picLocks noChangeAspect="1"/>
          </p:cNvPicPr>
          <p:nvPr/>
        </p:nvPicPr>
        <p:blipFill rotWithShape="1">
          <a:blip r:embed="rId5" cstate="print">
            <a:clrChange>
              <a:clrFrom>
                <a:srgbClr val="0009E6"/>
              </a:clrFrom>
              <a:clrTo>
                <a:srgbClr val="0009E6">
                  <a:alpha val="0"/>
                </a:srgbClr>
              </a:clrTo>
            </a:clrChange>
            <a:extLst>
              <a:ext uri="{28A0092B-C50C-407E-A947-70E740481C1C}">
                <a14:useLocalDpi xmlns:a14="http://schemas.microsoft.com/office/drawing/2010/main" val="0"/>
              </a:ext>
            </a:extLst>
          </a:blip>
          <a:srcRect t="61042"/>
          <a:stretch/>
        </p:blipFill>
        <p:spPr>
          <a:xfrm rot="10800000">
            <a:off x="-172364" y="2947736"/>
            <a:ext cx="12504729" cy="3910263"/>
          </a:xfrm>
          <a:prstGeom prst="rect">
            <a:avLst/>
          </a:prstGeom>
          <a:ln w="19050">
            <a:noFill/>
          </a:ln>
        </p:spPr>
      </p:pic>
      <p:grpSp>
        <p:nvGrpSpPr>
          <p:cNvPr id="11" name="Group 10"/>
          <p:cNvGrpSpPr/>
          <p:nvPr/>
        </p:nvGrpSpPr>
        <p:grpSpPr>
          <a:xfrm>
            <a:off x="9748790" y="6349309"/>
            <a:ext cx="2076006" cy="252213"/>
            <a:chOff x="9586340" y="6349309"/>
            <a:chExt cx="2238456" cy="271949"/>
          </a:xfrm>
        </p:grpSpPr>
        <p:pic>
          <p:nvPicPr>
            <p:cNvPr id="13" name="Picture 12"/>
            <p:cNvPicPr>
              <a:picLocks noChangeAspect="1"/>
            </p:cNvPicPr>
            <p:nvPr userDrawn="1"/>
          </p:nvPicPr>
          <p:blipFill rotWithShape="1">
            <a:blip r:embed="rId6" cstate="screen">
              <a:extLst>
                <a:ext uri="{28A0092B-C50C-407E-A947-70E740481C1C}">
                  <a14:useLocalDpi xmlns:a14="http://schemas.microsoft.com/office/drawing/2010/main"/>
                </a:ext>
              </a:extLst>
            </a:blip>
            <a:srcRect b="47217"/>
            <a:stretch/>
          </p:blipFill>
          <p:spPr>
            <a:xfrm>
              <a:off x="10603859" y="6422102"/>
              <a:ext cx="1220937" cy="175483"/>
            </a:xfrm>
            <a:prstGeom prst="rect">
              <a:avLst/>
            </a:prstGeom>
          </p:spPr>
        </p:pic>
        <p:pic>
          <p:nvPicPr>
            <p:cNvPr id="14" name="Picture 13"/>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9586340" y="6403450"/>
              <a:ext cx="686769" cy="166436"/>
            </a:xfrm>
            <a:prstGeom prst="rect">
              <a:avLst/>
            </a:prstGeom>
          </p:spPr>
        </p:pic>
        <p:cxnSp>
          <p:nvCxnSpPr>
            <p:cNvPr id="15" name="Straight Connector 14"/>
            <p:cNvCxnSpPr/>
            <p:nvPr userDrawn="1"/>
          </p:nvCxnSpPr>
          <p:spPr>
            <a:xfrm>
              <a:off x="10432121" y="6349309"/>
              <a:ext cx="0" cy="271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84413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3341" r="23545"/>
          <a:stretch/>
        </p:blipFill>
        <p:spPr>
          <a:xfrm rot="5400000">
            <a:off x="2665414" y="-2665414"/>
            <a:ext cx="6857999" cy="12188828"/>
          </a:xfrm>
          <a:prstGeom prst="rect">
            <a:avLst/>
          </a:prstGeom>
        </p:spPr>
      </p:pic>
      <p:grpSp>
        <p:nvGrpSpPr>
          <p:cNvPr id="6" name="Group 5"/>
          <p:cNvGrpSpPr/>
          <p:nvPr/>
        </p:nvGrpSpPr>
        <p:grpSpPr>
          <a:xfrm>
            <a:off x="786266" y="4290073"/>
            <a:ext cx="10616291" cy="2310064"/>
            <a:chOff x="1200331" y="2673779"/>
            <a:chExt cx="9788159" cy="2699859"/>
          </a:xfrm>
        </p:grpSpPr>
        <p:sp>
          <p:nvSpPr>
            <p:cNvPr id="7" name="Rectangle 6"/>
            <p:cNvSpPr/>
            <p:nvPr/>
          </p:nvSpPr>
          <p:spPr>
            <a:xfrm>
              <a:off x="1267697" y="2673779"/>
              <a:ext cx="9653425" cy="2699859"/>
            </a:xfrm>
            <a:prstGeom prst="rect">
              <a:avLst/>
            </a:prstGeom>
            <a:gradFill flip="none" rotWithShape="1">
              <a:gsLst>
                <a:gs pos="30000">
                  <a:schemeClr val="bg1">
                    <a:alpha val="80000"/>
                  </a:schemeClr>
                </a:gs>
                <a:gs pos="0">
                  <a:schemeClr val="bg1">
                    <a:alpha val="0"/>
                  </a:schemeClr>
                </a:gs>
                <a:gs pos="67000">
                  <a:schemeClr val="bg1">
                    <a:alpha val="8000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8" name="Straight Connector 7"/>
            <p:cNvCxnSpPr/>
            <p:nvPr/>
          </p:nvCxnSpPr>
          <p:spPr>
            <a:xfrm>
              <a:off x="1200331" y="2678639"/>
              <a:ext cx="9788159" cy="0"/>
            </a:xfrm>
            <a:prstGeom prst="line">
              <a:avLst/>
            </a:prstGeom>
            <a:ln w="19050">
              <a:gradFill>
                <a:gsLst>
                  <a:gs pos="0">
                    <a:srgbClr val="033ADA">
                      <a:alpha val="0"/>
                    </a:srgbClr>
                  </a:gs>
                  <a:gs pos="25000">
                    <a:srgbClr val="033ADA"/>
                  </a:gs>
                  <a:gs pos="75000">
                    <a:srgbClr val="033ADA"/>
                  </a:gs>
                  <a:gs pos="100000">
                    <a:srgbClr val="033ADA">
                      <a:alpha val="0"/>
                    </a:srgbClr>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200331" y="5373637"/>
              <a:ext cx="9788159" cy="0"/>
            </a:xfrm>
            <a:prstGeom prst="line">
              <a:avLst/>
            </a:prstGeom>
            <a:ln w="19050">
              <a:gradFill>
                <a:gsLst>
                  <a:gs pos="0">
                    <a:srgbClr val="033ADA">
                      <a:alpha val="0"/>
                    </a:srgbClr>
                  </a:gs>
                  <a:gs pos="25000">
                    <a:srgbClr val="033ADA"/>
                  </a:gs>
                  <a:gs pos="75000">
                    <a:srgbClr val="033ADA"/>
                  </a:gs>
                  <a:gs pos="100000">
                    <a:srgbClr val="033ADA">
                      <a:alpha val="0"/>
                    </a:srgbClr>
                  </a:gs>
                </a:gsLst>
                <a:lin ang="10800000" scaled="0"/>
              </a:gradFill>
            </a:ln>
          </p:spPr>
          <p:style>
            <a:lnRef idx="1">
              <a:schemeClr val="accent1"/>
            </a:lnRef>
            <a:fillRef idx="0">
              <a:schemeClr val="accent1"/>
            </a:fillRef>
            <a:effectRef idx="0">
              <a:schemeClr val="accent1"/>
            </a:effectRef>
            <a:fontRef idx="minor">
              <a:schemeClr val="tx1"/>
            </a:fontRef>
          </p:style>
        </p:cxnSp>
      </p:grpSp>
      <p:sp>
        <p:nvSpPr>
          <p:cNvPr id="5" name="TextBox 4"/>
          <p:cNvSpPr txBox="1"/>
          <p:nvPr/>
        </p:nvSpPr>
        <p:spPr>
          <a:xfrm>
            <a:off x="1092501" y="4473979"/>
            <a:ext cx="10003825" cy="2272929"/>
          </a:xfrm>
          <a:prstGeom prst="rect">
            <a:avLst/>
          </a:prstGeom>
        </p:spPr>
        <p:txBody>
          <a:bodyPr vert="horz" wrap="none" lIns="216000" tIns="45720" rIns="91440" bIns="45720" rtlCol="0" anchor="t">
            <a:noAutofit/>
          </a:bodyPr>
          <a:lstStyle/>
          <a:p>
            <a:pPr algn="ctr">
              <a:lnSpc>
                <a:spcPct val="150000"/>
              </a:lnSpc>
            </a:pPr>
            <a:r>
              <a:rPr lang="en-US" sz="2000" b="1" spc="10" dirty="0">
                <a:latin typeface="Effra Light" panose="020B0403020203020204" pitchFamily="34" charset="0"/>
                <a:cs typeface="Effra Light" panose="020B0403020203020204" pitchFamily="34" charset="0"/>
              </a:rPr>
              <a:t>Real-time 360 video stitching solution for professional use</a:t>
            </a:r>
          </a:p>
          <a:p>
            <a:pPr algn="ctr">
              <a:lnSpc>
                <a:spcPct val="150000"/>
              </a:lnSpc>
            </a:pPr>
            <a:r>
              <a:rPr lang="en-US" sz="2000" b="1" spc="10" dirty="0">
                <a:latin typeface="Effra Light" panose="020B0403020203020204" pitchFamily="34" charset="0"/>
                <a:cs typeface="Effra Light" panose="020B0403020203020204" pitchFamily="34" charset="0"/>
              </a:rPr>
              <a:t>4-24 cameras, 1080p @ 60 fps outputting 4K @ 30 fps to HMDs and mobile devices</a:t>
            </a:r>
          </a:p>
          <a:p>
            <a:pPr algn="ctr">
              <a:lnSpc>
                <a:spcPct val="150000"/>
              </a:lnSpc>
            </a:pPr>
            <a:r>
              <a:rPr lang="en-US" sz="2000" b="1" spc="10" dirty="0">
                <a:latin typeface="Effra Light" panose="020B0403020203020204" pitchFamily="34" charset="0"/>
                <a:cs typeface="Effra Light" panose="020B0403020203020204" pitchFamily="34" charset="0"/>
              </a:rPr>
              <a:t>Enabled by Direct GMA</a:t>
            </a:r>
          </a:p>
          <a:p>
            <a:pPr algn="ctr">
              <a:lnSpc>
                <a:spcPct val="150000"/>
              </a:lnSpc>
            </a:pPr>
            <a:r>
              <a:rPr lang="en-US" sz="2000" b="1" spc="10" dirty="0">
                <a:latin typeface="Effra Light" panose="020B0403020203020204" pitchFamily="34" charset="0"/>
                <a:cs typeface="Effra Light" panose="020B0403020203020204" pitchFamily="34" charset="0"/>
              </a:rPr>
              <a:t>Planned availability as open source on </a:t>
            </a:r>
            <a:r>
              <a:rPr lang="en-US" sz="2000" b="1" spc="10" dirty="0" err="1">
                <a:latin typeface="Effra Light" panose="020B0403020203020204" pitchFamily="34" charset="0"/>
                <a:cs typeface="Effra Light" panose="020B0403020203020204" pitchFamily="34" charset="0"/>
              </a:rPr>
              <a:t>GPUOpen</a:t>
            </a:r>
            <a:r>
              <a:rPr lang="en-US" sz="2000" b="1" spc="10" dirty="0">
                <a:latin typeface="Effra Light" panose="020B0403020203020204" pitchFamily="34" charset="0"/>
                <a:cs typeface="Effra Light" panose="020B0403020203020204" pitchFamily="34" charset="0"/>
              </a:rPr>
              <a:t> later this year</a:t>
            </a:r>
            <a:endParaRPr lang="en-US" sz="2000" b="1" spc="10" dirty="0">
              <a:solidFill>
                <a:srgbClr val="7AAECE"/>
              </a:solidFill>
              <a:latin typeface="Effra Light" panose="020B0403020203020204" pitchFamily="34" charset="0"/>
              <a:cs typeface="Effra Light" panose="020B0403020203020204" pitchFamily="34" charset="0"/>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4201" y="159932"/>
            <a:ext cx="8742692" cy="3594060"/>
          </a:xfrm>
          <a:prstGeom prst="rect">
            <a:avLst/>
          </a:prstGeom>
        </p:spPr>
      </p:pic>
      <p:sp>
        <p:nvSpPr>
          <p:cNvPr id="11" name="TextBox 10"/>
          <p:cNvSpPr txBox="1"/>
          <p:nvPr/>
        </p:nvSpPr>
        <p:spPr>
          <a:xfrm>
            <a:off x="3900789" y="2911641"/>
            <a:ext cx="4309516" cy="914400"/>
          </a:xfrm>
          <a:prstGeom prst="rect">
            <a:avLst/>
          </a:prstGeom>
        </p:spPr>
        <p:txBody>
          <a:bodyPr vert="horz" wrap="none" lIns="216000" tIns="45720" rIns="91440" bIns="45720" rtlCol="0" anchor="ctr">
            <a:noAutofit/>
          </a:bodyPr>
          <a:lstStyle/>
          <a:p>
            <a:pPr algn="ctr">
              <a:lnSpc>
                <a:spcPct val="80000"/>
              </a:lnSpc>
            </a:pPr>
            <a:r>
              <a:rPr lang="en-US" sz="3200" spc="2200" dirty="0">
                <a:latin typeface="Effra" panose="020B0603020203020204" pitchFamily="34" charset="0"/>
                <a:ea typeface="Effra Medium" charset="0"/>
                <a:cs typeface="Effra" panose="020B0603020203020204" pitchFamily="34" charset="0"/>
              </a:rPr>
              <a:t> RADEON</a:t>
            </a:r>
            <a:r>
              <a:rPr lang="en-US" sz="3600" dirty="0">
                <a:latin typeface="Effra" panose="020B0603020203020204" pitchFamily="34" charset="0"/>
                <a:ea typeface="Effra Medium" charset="0"/>
                <a:cs typeface="Effra" panose="020B0603020203020204" pitchFamily="34" charset="0"/>
              </a:rPr>
              <a:t/>
            </a:r>
            <a:br>
              <a:rPr lang="en-US" sz="3600" dirty="0">
                <a:latin typeface="Effra" panose="020B0603020203020204" pitchFamily="34" charset="0"/>
                <a:ea typeface="Effra Medium" charset="0"/>
                <a:cs typeface="Effra" panose="020B0603020203020204" pitchFamily="34" charset="0"/>
              </a:rPr>
            </a:br>
            <a:r>
              <a:rPr lang="en-US" sz="9600" spc="-30" dirty="0">
                <a:latin typeface="Effra Medium" panose="020B0703020203020204" pitchFamily="34" charset="0"/>
                <a:ea typeface="Effra Medium" charset="0"/>
                <a:cs typeface="Effra Medium" panose="020B0703020203020204" pitchFamily="34" charset="0"/>
              </a:rPr>
              <a:t>LOOM</a:t>
            </a:r>
            <a:endParaRPr lang="en-US" sz="3600" spc="-30" dirty="0">
              <a:latin typeface="Effra Medium" panose="020B0703020203020204" pitchFamily="34" charset="0"/>
              <a:ea typeface="Effra Medium" charset="0"/>
              <a:cs typeface="Effra Medium" panose="020B0703020203020204" pitchFamily="34" charset="0"/>
            </a:endParaRPr>
          </a:p>
          <a:p>
            <a:pPr algn="ctr">
              <a:lnSpc>
                <a:spcPct val="40000"/>
              </a:lnSpc>
            </a:pPr>
            <a:r>
              <a:rPr lang="en-US" sz="2600" spc="-30" dirty="0">
                <a:latin typeface="Effra" panose="020B0603020203020204" pitchFamily="34" charset="0"/>
                <a:ea typeface="Effra Medium" charset="0"/>
                <a:cs typeface="Effra" panose="020B0603020203020204" pitchFamily="34" charset="0"/>
              </a:rPr>
              <a:t>A STITCH IN REAL-TIME</a:t>
            </a:r>
          </a:p>
        </p:txBody>
      </p:sp>
      <p:grpSp>
        <p:nvGrpSpPr>
          <p:cNvPr id="12" name="Group 11"/>
          <p:cNvGrpSpPr/>
          <p:nvPr/>
        </p:nvGrpSpPr>
        <p:grpSpPr>
          <a:xfrm>
            <a:off x="9748790" y="6349309"/>
            <a:ext cx="2076006" cy="252213"/>
            <a:chOff x="9586340" y="6349309"/>
            <a:chExt cx="2238456" cy="271949"/>
          </a:xfrm>
        </p:grpSpPr>
        <p:pic>
          <p:nvPicPr>
            <p:cNvPr id="13" name="Picture 12"/>
            <p:cNvPicPr>
              <a:picLocks noChangeAspect="1"/>
            </p:cNvPicPr>
            <p:nvPr userDrawn="1"/>
          </p:nvPicPr>
          <p:blipFill rotWithShape="1">
            <a:blip r:embed="rId5" cstate="screen">
              <a:extLst>
                <a:ext uri="{28A0092B-C50C-407E-A947-70E740481C1C}">
                  <a14:useLocalDpi xmlns:a14="http://schemas.microsoft.com/office/drawing/2010/main"/>
                </a:ext>
              </a:extLst>
            </a:blip>
            <a:srcRect b="47217"/>
            <a:stretch/>
          </p:blipFill>
          <p:spPr>
            <a:xfrm>
              <a:off x="10603859" y="6422102"/>
              <a:ext cx="1220937" cy="175483"/>
            </a:xfrm>
            <a:prstGeom prst="rect">
              <a:avLst/>
            </a:prstGeom>
          </p:spPr>
        </p:pic>
        <p:pic>
          <p:nvPicPr>
            <p:cNvPr id="14" name="Picture 13"/>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9586340" y="6403450"/>
              <a:ext cx="686769" cy="166436"/>
            </a:xfrm>
            <a:prstGeom prst="rect">
              <a:avLst/>
            </a:prstGeom>
          </p:spPr>
        </p:pic>
        <p:cxnSp>
          <p:nvCxnSpPr>
            <p:cNvPr id="15" name="Straight Connector 14"/>
            <p:cNvCxnSpPr/>
            <p:nvPr userDrawn="1"/>
          </p:nvCxnSpPr>
          <p:spPr>
            <a:xfrm>
              <a:off x="10432121" y="6349309"/>
              <a:ext cx="0" cy="271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31974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11026" b="31578"/>
          <a:stretch/>
        </p:blipFill>
        <p:spPr>
          <a:xfrm>
            <a:off x="0" y="0"/>
            <a:ext cx="12188825" cy="6858000"/>
          </a:xfrm>
          <a:prstGeom prst="rect">
            <a:avLst/>
          </a:prstGeom>
        </p:spPr>
      </p:pic>
      <p:grpSp>
        <p:nvGrpSpPr>
          <p:cNvPr id="7" name="Group 6"/>
          <p:cNvGrpSpPr/>
          <p:nvPr/>
        </p:nvGrpSpPr>
        <p:grpSpPr>
          <a:xfrm>
            <a:off x="719057" y="2179084"/>
            <a:ext cx="10750708" cy="3291616"/>
            <a:chOff x="1200331" y="2673779"/>
            <a:chExt cx="9788159" cy="2699859"/>
          </a:xfrm>
        </p:grpSpPr>
        <p:sp>
          <p:nvSpPr>
            <p:cNvPr id="8" name="Rectangle 7"/>
            <p:cNvSpPr/>
            <p:nvPr/>
          </p:nvSpPr>
          <p:spPr>
            <a:xfrm>
              <a:off x="1267697" y="2673779"/>
              <a:ext cx="9653425" cy="2699859"/>
            </a:xfrm>
            <a:prstGeom prst="rect">
              <a:avLst/>
            </a:prstGeom>
            <a:gradFill flip="none" rotWithShape="1">
              <a:gsLst>
                <a:gs pos="30000">
                  <a:schemeClr val="bg1">
                    <a:alpha val="80000"/>
                  </a:schemeClr>
                </a:gs>
                <a:gs pos="0">
                  <a:schemeClr val="bg1">
                    <a:alpha val="0"/>
                  </a:schemeClr>
                </a:gs>
                <a:gs pos="67000">
                  <a:schemeClr val="bg1">
                    <a:alpha val="8000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9" name="Straight Connector 8"/>
            <p:cNvCxnSpPr/>
            <p:nvPr/>
          </p:nvCxnSpPr>
          <p:spPr>
            <a:xfrm>
              <a:off x="1200331" y="2678639"/>
              <a:ext cx="9788159" cy="0"/>
            </a:xfrm>
            <a:prstGeom prst="line">
              <a:avLst/>
            </a:prstGeom>
            <a:ln w="19050">
              <a:gradFill>
                <a:gsLst>
                  <a:gs pos="0">
                    <a:srgbClr val="033ADA">
                      <a:alpha val="0"/>
                    </a:srgbClr>
                  </a:gs>
                  <a:gs pos="25000">
                    <a:srgbClr val="033ADA"/>
                  </a:gs>
                  <a:gs pos="75000">
                    <a:srgbClr val="033ADA"/>
                  </a:gs>
                  <a:gs pos="100000">
                    <a:srgbClr val="033ADA">
                      <a:alpha val="0"/>
                    </a:srgbClr>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200331" y="5373637"/>
              <a:ext cx="9788159" cy="0"/>
            </a:xfrm>
            <a:prstGeom prst="line">
              <a:avLst/>
            </a:prstGeom>
            <a:ln w="19050">
              <a:gradFill>
                <a:gsLst>
                  <a:gs pos="0">
                    <a:srgbClr val="033ADA">
                      <a:alpha val="0"/>
                    </a:srgbClr>
                  </a:gs>
                  <a:gs pos="25000">
                    <a:srgbClr val="033ADA"/>
                  </a:gs>
                  <a:gs pos="75000">
                    <a:srgbClr val="033ADA"/>
                  </a:gs>
                  <a:gs pos="100000">
                    <a:srgbClr val="033ADA">
                      <a:alpha val="0"/>
                    </a:srgbClr>
                  </a:gs>
                </a:gsLst>
                <a:lin ang="10800000" scaled="0"/>
              </a:gradFill>
            </a:ln>
          </p:spPr>
          <p:style>
            <a:lnRef idx="1">
              <a:schemeClr val="accent1"/>
            </a:lnRef>
            <a:fillRef idx="0">
              <a:schemeClr val="accent1"/>
            </a:fillRef>
            <a:effectRef idx="0">
              <a:schemeClr val="accent1"/>
            </a:effectRef>
            <a:fontRef idx="minor">
              <a:schemeClr val="tx1"/>
            </a:fontRef>
          </p:style>
        </p:cxnSp>
      </p:grpSp>
      <p:sp>
        <p:nvSpPr>
          <p:cNvPr id="2" name="Text Placeholder 2"/>
          <p:cNvSpPr txBox="1">
            <a:spLocks/>
          </p:cNvSpPr>
          <p:nvPr/>
        </p:nvSpPr>
        <p:spPr>
          <a:xfrm>
            <a:off x="356830" y="1044476"/>
            <a:ext cx="11516721" cy="744809"/>
          </a:xfrm>
          <a:prstGeom prst="rect">
            <a:avLst/>
          </a:prstGeom>
        </p:spPr>
        <p:txBody>
          <a:bodyPr/>
          <a:lstStyle>
            <a:lvl1pPr marL="342900" indent="-342900" algn="l" defTabSz="914400" rtl="0" eaLnBrk="1" latinLnBrk="0" hangingPunct="1">
              <a:spcBef>
                <a:spcPts val="800"/>
              </a:spcBef>
              <a:spcAft>
                <a:spcPts val="0"/>
              </a:spcAft>
              <a:buClr>
                <a:schemeClr val="accent1"/>
              </a:buClr>
              <a:buSzPct val="80000"/>
              <a:buFontTx/>
              <a:buBlip>
                <a:blip r:embed="rId4"/>
              </a:buBlip>
              <a:defRPr sz="2000" b="0" i="0" kern="1200">
                <a:solidFill>
                  <a:schemeClr val="tx1"/>
                </a:solidFill>
                <a:latin typeface="Effra Light" charset="0"/>
                <a:ea typeface="Effra Light" charset="0"/>
                <a:cs typeface="Effra Light" charset="0"/>
              </a:defRPr>
            </a:lvl1pPr>
            <a:lvl2pPr marL="548640" indent="-180975" algn="l" defTabSz="914400" rtl="0" eaLnBrk="1" latinLnBrk="0" hangingPunct="1">
              <a:spcBef>
                <a:spcPts val="300"/>
              </a:spcBef>
              <a:spcAft>
                <a:spcPts val="0"/>
              </a:spcAft>
              <a:buClr>
                <a:schemeClr val="accent1"/>
              </a:buClr>
              <a:buSzPct val="80000"/>
              <a:buFontTx/>
              <a:buBlip>
                <a:blip r:embed="rId4"/>
              </a:buBlip>
              <a:defRPr sz="1800" b="0" i="1" kern="1200" spc="0">
                <a:solidFill>
                  <a:schemeClr val="tx1"/>
                </a:solidFill>
                <a:latin typeface="Effra Light" charset="0"/>
                <a:ea typeface="Effra Light" charset="0"/>
                <a:cs typeface="Effra Light" charset="0"/>
              </a:defRPr>
            </a:lvl2pPr>
            <a:lvl3pPr marL="914400" indent="-168275" algn="l" defTabSz="914400" rtl="0" eaLnBrk="1" latinLnBrk="0" hangingPunct="1">
              <a:spcBef>
                <a:spcPts val="300"/>
              </a:spcBef>
              <a:spcAft>
                <a:spcPts val="0"/>
              </a:spcAft>
              <a:buClr>
                <a:schemeClr val="accent1"/>
              </a:buClr>
              <a:buSzPct val="80000"/>
              <a:buFontTx/>
              <a:buBlip>
                <a:blip r:embed="rId4"/>
              </a:buBlip>
              <a:defRPr sz="1400" b="0" i="0" kern="1200" spc="0">
                <a:solidFill>
                  <a:schemeClr val="tx1"/>
                </a:solidFill>
                <a:latin typeface="Effra" charset="0"/>
                <a:ea typeface="Effra" charset="0"/>
                <a:cs typeface="Effra" charset="0"/>
              </a:defRPr>
            </a:lvl3pPr>
            <a:lvl4pPr marL="1371600" indent="-182880" algn="l" defTabSz="914400" rtl="0" eaLnBrk="1" latinLnBrk="0" hangingPunct="1">
              <a:spcBef>
                <a:spcPts val="300"/>
              </a:spcBef>
              <a:buClr>
                <a:schemeClr val="accent1"/>
              </a:buClr>
              <a:buSzPct val="80000"/>
              <a:buFontTx/>
              <a:buBlip>
                <a:blip r:embed="rId4"/>
              </a:buBlip>
              <a:defRPr sz="1200" b="0" i="0" kern="1200" spc="0">
                <a:solidFill>
                  <a:schemeClr val="tx1"/>
                </a:solidFill>
                <a:latin typeface="Effra Light" charset="0"/>
                <a:ea typeface="Effra Light" charset="0"/>
                <a:cs typeface="Effra Light" charset="0"/>
              </a:defRPr>
            </a:lvl4pPr>
            <a:lvl5pPr marL="1645920" indent="-164592" algn="l" defTabSz="914400" rtl="0" eaLnBrk="1" latinLnBrk="0" hangingPunct="1">
              <a:spcBef>
                <a:spcPts val="300"/>
              </a:spcBef>
              <a:buClr>
                <a:schemeClr val="accent1"/>
              </a:buClr>
              <a:buSzPct val="80000"/>
              <a:buFontTx/>
              <a:buBlip>
                <a:blip r:embed="rId4"/>
              </a:buBlip>
              <a:defRPr sz="1050" b="0" i="0" kern="1200" spc="0">
                <a:solidFill>
                  <a:schemeClr val="tx1"/>
                </a:solidFill>
                <a:latin typeface="Effra Light" charset="0"/>
                <a:ea typeface="Effra Light" charset="0"/>
                <a:cs typeface="Effra Light"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3200" dirty="0">
                <a:latin typeface="Effra Medium" panose="020B0703020203020204" pitchFamily="34" charset="0"/>
                <a:cs typeface="Effra Medium" panose="020B0703020203020204" pitchFamily="34" charset="0"/>
              </a:rPr>
              <a:t>Our Passion</a:t>
            </a:r>
          </a:p>
        </p:txBody>
      </p:sp>
      <p:pic>
        <p:nvPicPr>
          <p:cNvPr id="2050" name="Picture 2" descr="http://www.edmontonjournal.com/cms/binary/10465000.jpg?size=640x420"/>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13000" contrast="18000"/>
                    </a14:imgEffect>
                  </a14:imgLayer>
                </a14:imgProps>
              </a:ext>
              <a:ext uri="{28A0092B-C50C-407E-A947-70E740481C1C}">
                <a14:useLocalDpi xmlns:a14="http://schemas.microsoft.com/office/drawing/2010/main" val="0"/>
              </a:ext>
            </a:extLst>
          </a:blip>
          <a:srcRect/>
          <a:stretch>
            <a:fillRect/>
          </a:stretch>
        </p:blipFill>
        <p:spPr bwMode="auto">
          <a:xfrm>
            <a:off x="356831" y="1921365"/>
            <a:ext cx="5895975" cy="38481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58405" y="5829008"/>
            <a:ext cx="6092825" cy="400110"/>
          </a:xfrm>
          <a:prstGeom prst="rect">
            <a:avLst/>
          </a:prstGeom>
        </p:spPr>
        <p:txBody>
          <a:bodyPr>
            <a:spAutoFit/>
          </a:bodyPr>
          <a:lstStyle/>
          <a:p>
            <a:r>
              <a:rPr lang="en-US" sz="1000" dirty="0">
                <a:solidFill>
                  <a:srgbClr val="888888"/>
                </a:solidFill>
                <a:latin typeface="arial" panose="020B0604020202020204" pitchFamily="34" charset="0"/>
              </a:rPr>
              <a:t>Concept artist Nick </a:t>
            </a:r>
            <a:r>
              <a:rPr lang="en-US" sz="1000" dirty="0" err="1">
                <a:solidFill>
                  <a:srgbClr val="888888"/>
                </a:solidFill>
                <a:latin typeface="arial" panose="020B0604020202020204" pitchFamily="34" charset="0"/>
              </a:rPr>
              <a:t>Thornborrow</a:t>
            </a:r>
            <a:r>
              <a:rPr lang="en-US" sz="1000" dirty="0">
                <a:solidFill>
                  <a:srgbClr val="888888"/>
                </a:solidFill>
                <a:latin typeface="arial" panose="020B0604020202020204" pitchFamily="34" charset="0"/>
              </a:rPr>
              <a:t> at work </a:t>
            </a:r>
            <a:br>
              <a:rPr lang="en-US" sz="1000" dirty="0">
                <a:solidFill>
                  <a:srgbClr val="888888"/>
                </a:solidFill>
                <a:latin typeface="arial" panose="020B0604020202020204" pitchFamily="34" charset="0"/>
              </a:rPr>
            </a:br>
            <a:r>
              <a:rPr lang="en-US" sz="1000" dirty="0">
                <a:solidFill>
                  <a:srgbClr val="888888"/>
                </a:solidFill>
                <a:latin typeface="arial" panose="020B0604020202020204" pitchFamily="34" charset="0"/>
              </a:rPr>
              <a:t>in </a:t>
            </a:r>
            <a:r>
              <a:rPr lang="en-US" sz="1000" dirty="0" err="1">
                <a:solidFill>
                  <a:srgbClr val="888888"/>
                </a:solidFill>
                <a:latin typeface="arial" panose="020B0604020202020204" pitchFamily="34" charset="0"/>
              </a:rPr>
              <a:t>BioWare’s</a:t>
            </a:r>
            <a:r>
              <a:rPr lang="en-US" sz="1000" dirty="0">
                <a:solidFill>
                  <a:srgbClr val="888888"/>
                </a:solidFill>
                <a:latin typeface="arial" panose="020B0604020202020204" pitchFamily="34" charset="0"/>
              </a:rPr>
              <a:t> main studio in Edmonton</a:t>
            </a:r>
            <a:endParaRPr lang="en-US" sz="1000" dirty="0"/>
          </a:p>
        </p:txBody>
      </p:sp>
      <p:sp>
        <p:nvSpPr>
          <p:cNvPr id="5" name="TextBox 4"/>
          <p:cNvSpPr txBox="1"/>
          <p:nvPr/>
        </p:nvSpPr>
        <p:spPr>
          <a:xfrm>
            <a:off x="6543212" y="2574809"/>
            <a:ext cx="5330339" cy="2631490"/>
          </a:xfrm>
          <a:prstGeom prst="rect">
            <a:avLst/>
          </a:prstGeom>
          <a:noFill/>
        </p:spPr>
        <p:txBody>
          <a:bodyPr wrap="square" rtlCol="0">
            <a:spAutoFit/>
          </a:bodyPr>
          <a:lstStyle/>
          <a:p>
            <a:pPr>
              <a:spcAft>
                <a:spcPts val="600"/>
              </a:spcAft>
              <a:buClr>
                <a:schemeClr val="bg2"/>
              </a:buClr>
            </a:pPr>
            <a:r>
              <a:rPr lang="en-US" sz="2000" dirty="0">
                <a:latin typeface="Effra Light" panose="020B0403020203020204" pitchFamily="34" charset="0"/>
                <a:cs typeface="Effra Light" panose="020B0403020203020204" pitchFamily="34" charset="0"/>
              </a:rPr>
              <a:t>Empower story tellers.  Support design and art technology that brings alive the visions for;</a:t>
            </a:r>
          </a:p>
          <a:p>
            <a:pPr marL="285750" indent="-285750">
              <a:spcAft>
                <a:spcPts val="600"/>
              </a:spcAft>
              <a:buClr>
                <a:schemeClr val="bg2"/>
              </a:buClr>
              <a:buFontTx/>
              <a:buChar char="-"/>
            </a:pPr>
            <a:r>
              <a:rPr lang="en-US" sz="2000" dirty="0">
                <a:latin typeface="Effra Light" panose="020B0403020203020204" pitchFamily="34" charset="0"/>
                <a:cs typeface="Effra Light" panose="020B0403020203020204" pitchFamily="34" charset="0"/>
              </a:rPr>
              <a:t>Professional designers, artists</a:t>
            </a:r>
          </a:p>
          <a:p>
            <a:pPr marL="285750" indent="-285750">
              <a:spcAft>
                <a:spcPts val="600"/>
              </a:spcAft>
              <a:buClr>
                <a:schemeClr val="bg2"/>
              </a:buClr>
              <a:buFontTx/>
              <a:buChar char="-"/>
            </a:pPr>
            <a:r>
              <a:rPr lang="en-US" sz="2000" dirty="0">
                <a:latin typeface="Effra Light" panose="020B0403020203020204" pitchFamily="34" charset="0"/>
                <a:cs typeface="Effra Light" panose="020B0403020203020204" pitchFamily="34" charset="0"/>
              </a:rPr>
              <a:t>Amateur designers, artists</a:t>
            </a:r>
          </a:p>
          <a:p>
            <a:pPr marL="285750" indent="-285750">
              <a:spcAft>
                <a:spcPts val="600"/>
              </a:spcAft>
              <a:buClr>
                <a:schemeClr val="bg2"/>
              </a:buClr>
              <a:buFontTx/>
              <a:buChar char="-"/>
            </a:pPr>
            <a:r>
              <a:rPr lang="en-US" sz="2000" dirty="0">
                <a:latin typeface="Effra Light" panose="020B0403020203020204" pitchFamily="34" charset="0"/>
                <a:cs typeface="Effra Light" panose="020B0403020203020204" pitchFamily="34" charset="0"/>
              </a:rPr>
              <a:t>Students of architecture, design, art and film</a:t>
            </a:r>
          </a:p>
          <a:p>
            <a:pPr marL="285750" indent="-285750">
              <a:spcAft>
                <a:spcPts val="600"/>
              </a:spcAft>
              <a:buClr>
                <a:schemeClr val="bg2"/>
              </a:buClr>
              <a:buFontTx/>
              <a:buChar char="-"/>
            </a:pPr>
            <a:r>
              <a:rPr lang="en-US" sz="2000" dirty="0">
                <a:latin typeface="Effra Light" panose="020B0403020203020204" pitchFamily="34" charset="0"/>
                <a:cs typeface="Effra Light" panose="020B0403020203020204" pitchFamily="34" charset="0"/>
              </a:rPr>
              <a:t>Casual creators</a:t>
            </a:r>
          </a:p>
          <a:p>
            <a:pPr marL="285750" indent="-285750">
              <a:spcAft>
                <a:spcPts val="600"/>
              </a:spcAft>
              <a:buClr>
                <a:schemeClr val="bg2"/>
              </a:buClr>
              <a:buFontTx/>
              <a:buChar char="-"/>
            </a:pPr>
            <a:r>
              <a:rPr lang="en-US" sz="2000" dirty="0">
                <a:latin typeface="Effra Light" panose="020B0403020203020204" pitchFamily="34" charset="0"/>
                <a:cs typeface="Effra Light" panose="020B0403020203020204" pitchFamily="34" charset="0"/>
              </a:rPr>
              <a:t>Anyone who wants to create</a:t>
            </a:r>
          </a:p>
        </p:txBody>
      </p:sp>
      <p:grpSp>
        <p:nvGrpSpPr>
          <p:cNvPr id="11" name="Group 10"/>
          <p:cNvGrpSpPr/>
          <p:nvPr/>
        </p:nvGrpSpPr>
        <p:grpSpPr>
          <a:xfrm>
            <a:off x="9748790" y="6349309"/>
            <a:ext cx="2076006" cy="252213"/>
            <a:chOff x="9586340" y="6349309"/>
            <a:chExt cx="2238456" cy="271949"/>
          </a:xfrm>
        </p:grpSpPr>
        <p:pic>
          <p:nvPicPr>
            <p:cNvPr id="12" name="Picture 11"/>
            <p:cNvPicPr>
              <a:picLocks noChangeAspect="1"/>
            </p:cNvPicPr>
            <p:nvPr userDrawn="1"/>
          </p:nvPicPr>
          <p:blipFill rotWithShape="1">
            <a:blip r:embed="rId7" cstate="screen">
              <a:extLst>
                <a:ext uri="{28A0092B-C50C-407E-A947-70E740481C1C}">
                  <a14:useLocalDpi xmlns:a14="http://schemas.microsoft.com/office/drawing/2010/main"/>
                </a:ext>
              </a:extLst>
            </a:blip>
            <a:srcRect b="47217"/>
            <a:stretch/>
          </p:blipFill>
          <p:spPr>
            <a:xfrm>
              <a:off x="10603859" y="6422102"/>
              <a:ext cx="1220937" cy="175483"/>
            </a:xfrm>
            <a:prstGeom prst="rect">
              <a:avLst/>
            </a:prstGeom>
          </p:spPr>
        </p:pic>
        <p:pic>
          <p:nvPicPr>
            <p:cNvPr id="13" name="Picture 12"/>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9586340" y="6403450"/>
              <a:ext cx="686769" cy="166436"/>
            </a:xfrm>
            <a:prstGeom prst="rect">
              <a:avLst/>
            </a:prstGeom>
          </p:spPr>
        </p:pic>
        <p:cxnSp>
          <p:nvCxnSpPr>
            <p:cNvPr id="14" name="Straight Connector 13"/>
            <p:cNvCxnSpPr/>
            <p:nvPr userDrawn="1"/>
          </p:nvCxnSpPr>
          <p:spPr>
            <a:xfrm>
              <a:off x="10432121" y="6349309"/>
              <a:ext cx="0" cy="271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12423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BG Explosion 3"/>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4" y="0"/>
            <a:ext cx="12188823" cy="6858000"/>
          </a:xfrm>
          <a:prstGeom prst="rect">
            <a:avLst/>
          </a:prstGeom>
        </p:spPr>
      </p:pic>
      <p:grpSp>
        <p:nvGrpSpPr>
          <p:cNvPr id="49" name="Group 48"/>
          <p:cNvGrpSpPr/>
          <p:nvPr/>
        </p:nvGrpSpPr>
        <p:grpSpPr>
          <a:xfrm>
            <a:off x="-38216" y="747705"/>
            <a:ext cx="12188823" cy="5718811"/>
            <a:chOff x="1200331" y="2673778"/>
            <a:chExt cx="9788159" cy="3282425"/>
          </a:xfrm>
        </p:grpSpPr>
        <p:sp>
          <p:nvSpPr>
            <p:cNvPr id="50" name="Rectangle 49"/>
            <p:cNvSpPr/>
            <p:nvPr/>
          </p:nvSpPr>
          <p:spPr>
            <a:xfrm>
              <a:off x="1267697" y="2673778"/>
              <a:ext cx="9653425" cy="3282425"/>
            </a:xfrm>
            <a:prstGeom prst="rect">
              <a:avLst/>
            </a:prstGeom>
            <a:gradFill flip="none" rotWithShape="1">
              <a:gsLst>
                <a:gs pos="15000">
                  <a:schemeClr val="bg1">
                    <a:alpha val="80000"/>
                  </a:schemeClr>
                </a:gs>
                <a:gs pos="0">
                  <a:schemeClr val="bg1">
                    <a:alpha val="0"/>
                  </a:schemeClr>
                </a:gs>
                <a:gs pos="85000">
                  <a:schemeClr val="bg1">
                    <a:alpha val="8000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51" name="Straight Connector 50"/>
            <p:cNvCxnSpPr/>
            <p:nvPr/>
          </p:nvCxnSpPr>
          <p:spPr>
            <a:xfrm>
              <a:off x="1200331" y="2678639"/>
              <a:ext cx="9788159" cy="0"/>
            </a:xfrm>
            <a:prstGeom prst="line">
              <a:avLst/>
            </a:prstGeom>
            <a:ln w="19050">
              <a:gradFill>
                <a:gsLst>
                  <a:gs pos="0">
                    <a:srgbClr val="033ADA">
                      <a:alpha val="0"/>
                    </a:srgbClr>
                  </a:gs>
                  <a:gs pos="25000">
                    <a:srgbClr val="033ADA"/>
                  </a:gs>
                  <a:gs pos="75000">
                    <a:srgbClr val="033ADA"/>
                  </a:gs>
                  <a:gs pos="100000">
                    <a:srgbClr val="033ADA">
                      <a:alpha val="0"/>
                    </a:srgbClr>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1200331" y="5956203"/>
              <a:ext cx="9788159" cy="0"/>
            </a:xfrm>
            <a:prstGeom prst="line">
              <a:avLst/>
            </a:prstGeom>
            <a:ln w="19050">
              <a:gradFill>
                <a:gsLst>
                  <a:gs pos="0">
                    <a:srgbClr val="033ADA">
                      <a:alpha val="0"/>
                    </a:srgbClr>
                  </a:gs>
                  <a:gs pos="25000">
                    <a:srgbClr val="033ADA"/>
                  </a:gs>
                  <a:gs pos="75000">
                    <a:srgbClr val="033ADA"/>
                  </a:gs>
                  <a:gs pos="100000">
                    <a:srgbClr val="033ADA">
                      <a:alpha val="0"/>
                    </a:srgbClr>
                  </a:gs>
                </a:gsLst>
                <a:lin ang="10800000" scaled="0"/>
              </a:gradFill>
            </a:ln>
          </p:spPr>
          <p:style>
            <a:lnRef idx="1">
              <a:schemeClr val="accent1"/>
            </a:lnRef>
            <a:fillRef idx="0">
              <a:schemeClr val="accent1"/>
            </a:fillRef>
            <a:effectRef idx="0">
              <a:schemeClr val="accent1"/>
            </a:effectRef>
            <a:fontRef idx="minor">
              <a:schemeClr val="tx1"/>
            </a:fontRef>
          </p:style>
        </p:cxnSp>
      </p:grpSp>
      <p:sp>
        <p:nvSpPr>
          <p:cNvPr id="47" name="Rectangle 46"/>
          <p:cNvSpPr/>
          <p:nvPr/>
        </p:nvSpPr>
        <p:spPr>
          <a:xfrm>
            <a:off x="2820921" y="881855"/>
            <a:ext cx="6546985" cy="1077218"/>
          </a:xfrm>
          <a:prstGeom prst="rect">
            <a:avLst/>
          </a:prstGeom>
        </p:spPr>
        <p:txBody>
          <a:bodyPr wrap="none">
            <a:spAutoFit/>
          </a:bodyPr>
          <a:lstStyle/>
          <a:p>
            <a:pPr lvl="0" algn="ctr"/>
            <a:r>
              <a:rPr lang="en-US" sz="2400" b="1" dirty="0">
                <a:latin typeface="Effra Light" panose="020B0403020203020204" pitchFamily="34" charset="0"/>
                <a:cs typeface="Effra Light" panose="020B0403020203020204" pitchFamily="34" charset="0"/>
              </a:rPr>
              <a:t>New Strategy</a:t>
            </a:r>
          </a:p>
          <a:p>
            <a:pPr lvl="0" algn="ctr"/>
            <a:r>
              <a:rPr lang="en-US" sz="4000" b="1" dirty="0">
                <a:latin typeface="Effra Light" panose="020B0403020203020204" pitchFamily="34" charset="0"/>
                <a:cs typeface="Effra Light" panose="020B0403020203020204" pitchFamily="34" charset="0"/>
              </a:rPr>
              <a:t>Intersect the Inflection Points</a:t>
            </a:r>
          </a:p>
        </p:txBody>
      </p:sp>
      <p:grpSp>
        <p:nvGrpSpPr>
          <p:cNvPr id="14" name="Group 13"/>
          <p:cNvGrpSpPr/>
          <p:nvPr/>
        </p:nvGrpSpPr>
        <p:grpSpPr>
          <a:xfrm>
            <a:off x="231364" y="2444650"/>
            <a:ext cx="1744806" cy="3563612"/>
            <a:chOff x="331753" y="2444650"/>
            <a:chExt cx="1744806" cy="3563612"/>
          </a:xfrm>
        </p:grpSpPr>
        <p:pic>
          <p:nvPicPr>
            <p:cNvPr id="25" name="Picture 24"/>
            <p:cNvPicPr>
              <a:picLocks noChangeAspect="1"/>
            </p:cNvPicPr>
            <p:nvPr/>
          </p:nvPicPr>
          <p:blipFill rotWithShape="1">
            <a:blip r:embed="rId4"/>
            <a:srcRect l="18695" t="5577" r="17918" b="8113"/>
            <a:stretch/>
          </p:blipFill>
          <p:spPr>
            <a:xfrm>
              <a:off x="558540" y="2444650"/>
              <a:ext cx="1352036" cy="1104606"/>
            </a:xfrm>
            <a:prstGeom prst="rect">
              <a:avLst/>
            </a:prstGeom>
            <a:effectLst>
              <a:outerShdw blurRad="177800" dist="12700" dir="2700000" sy="-23000" kx="-800400" algn="bl" rotWithShape="0">
                <a:prstClr val="black">
                  <a:alpha val="51000"/>
                </a:prstClr>
              </a:outerShdw>
            </a:effectLst>
          </p:spPr>
        </p:pic>
        <p:sp>
          <p:nvSpPr>
            <p:cNvPr id="56" name="Rectangle 55"/>
            <p:cNvSpPr/>
            <p:nvPr/>
          </p:nvSpPr>
          <p:spPr>
            <a:xfrm>
              <a:off x="331753" y="4192380"/>
              <a:ext cx="1744806" cy="1815882"/>
            </a:xfrm>
            <a:prstGeom prst="rect">
              <a:avLst/>
            </a:prstGeom>
          </p:spPr>
          <p:txBody>
            <a:bodyPr wrap="square">
              <a:spAutoFit/>
            </a:bodyPr>
            <a:lstStyle/>
            <a:p>
              <a:pPr lvl="0" algn="ctr"/>
              <a:r>
                <a:rPr lang="en-US" sz="1600" b="1" dirty="0">
                  <a:latin typeface="Effra Light" panose="020B0403020203020204" pitchFamily="34" charset="0"/>
                  <a:cs typeface="Effra Light" panose="020B0403020203020204" pitchFamily="34" charset="0"/>
                </a:rPr>
                <a:t>Design and assembly reviews; architectural walkthroughs; virtual collaborative interactions.</a:t>
              </a:r>
            </a:p>
          </p:txBody>
        </p:sp>
      </p:grpSp>
      <p:cxnSp>
        <p:nvCxnSpPr>
          <p:cNvPr id="67" name="Straight Connector 66"/>
          <p:cNvCxnSpPr/>
          <p:nvPr/>
        </p:nvCxnSpPr>
        <p:spPr>
          <a:xfrm>
            <a:off x="2243462" y="2340001"/>
            <a:ext cx="0" cy="3603599"/>
          </a:xfrm>
          <a:prstGeom prst="line">
            <a:avLst/>
          </a:prstGeom>
          <a:ln w="19050">
            <a:gradFill>
              <a:gsLst>
                <a:gs pos="0">
                  <a:srgbClr val="033ADA">
                    <a:alpha val="0"/>
                  </a:srgbClr>
                </a:gs>
                <a:gs pos="25000">
                  <a:srgbClr val="033ADA"/>
                </a:gs>
                <a:gs pos="75000">
                  <a:srgbClr val="033ADA"/>
                </a:gs>
                <a:gs pos="100000">
                  <a:srgbClr val="033ADA">
                    <a:alpha val="0"/>
                  </a:srgb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714847" y="2345596"/>
            <a:ext cx="0" cy="3603599"/>
          </a:xfrm>
          <a:prstGeom prst="line">
            <a:avLst/>
          </a:prstGeom>
          <a:ln w="19050">
            <a:gradFill>
              <a:gsLst>
                <a:gs pos="0">
                  <a:srgbClr val="033ADA">
                    <a:alpha val="0"/>
                  </a:srgbClr>
                </a:gs>
                <a:gs pos="25000">
                  <a:srgbClr val="033ADA"/>
                </a:gs>
                <a:gs pos="75000">
                  <a:srgbClr val="033ADA"/>
                </a:gs>
                <a:gs pos="100000">
                  <a:srgbClr val="033ADA">
                    <a:alpha val="0"/>
                  </a:srgb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7348575" y="2351191"/>
            <a:ext cx="0" cy="3603599"/>
          </a:xfrm>
          <a:prstGeom prst="line">
            <a:avLst/>
          </a:prstGeom>
          <a:ln w="19050">
            <a:gradFill>
              <a:gsLst>
                <a:gs pos="0">
                  <a:srgbClr val="033ADA">
                    <a:alpha val="0"/>
                  </a:srgbClr>
                </a:gs>
                <a:gs pos="25000">
                  <a:srgbClr val="033ADA"/>
                </a:gs>
                <a:gs pos="75000">
                  <a:srgbClr val="033ADA"/>
                </a:gs>
                <a:gs pos="100000">
                  <a:srgbClr val="033ADA">
                    <a:alpha val="0"/>
                  </a:srgb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9772675" y="2356785"/>
            <a:ext cx="0" cy="3603599"/>
          </a:xfrm>
          <a:prstGeom prst="line">
            <a:avLst/>
          </a:prstGeom>
          <a:ln w="19050">
            <a:gradFill>
              <a:gsLst>
                <a:gs pos="0">
                  <a:srgbClr val="033ADA">
                    <a:alpha val="0"/>
                  </a:srgbClr>
                </a:gs>
                <a:gs pos="25000">
                  <a:srgbClr val="033ADA"/>
                </a:gs>
                <a:gs pos="75000">
                  <a:srgbClr val="033ADA"/>
                </a:gs>
                <a:gs pos="100000">
                  <a:srgbClr val="033ADA">
                    <a:alpha val="0"/>
                  </a:srgbClr>
                </a:gs>
              </a:gsLst>
              <a:lin ang="5400000" scaled="0"/>
            </a:gradFill>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2508749" y="2468476"/>
            <a:ext cx="1884136" cy="3293565"/>
            <a:chOff x="2744638" y="2468476"/>
            <a:chExt cx="1884136" cy="3293565"/>
          </a:xfrm>
        </p:grpSpPr>
        <p:pic>
          <p:nvPicPr>
            <p:cNvPr id="71" name="Picture 70"/>
            <p:cNvPicPr>
              <a:picLocks noChangeAspect="1"/>
            </p:cNvPicPr>
            <p:nvPr/>
          </p:nvPicPr>
          <p:blipFill rotWithShape="1">
            <a:blip r:embed="rId5"/>
            <a:srcRect r="30786"/>
            <a:stretch/>
          </p:blipFill>
          <p:spPr>
            <a:xfrm>
              <a:off x="2780316" y="2468476"/>
              <a:ext cx="1812781" cy="1031967"/>
            </a:xfrm>
            <a:prstGeom prst="rect">
              <a:avLst/>
            </a:prstGeom>
            <a:effectLst>
              <a:outerShdw blurRad="101600" dist="12700" dir="9960000" sy="-23000" kx="-800400" algn="bl" rotWithShape="0">
                <a:prstClr val="black">
                  <a:alpha val="43000"/>
                </a:prstClr>
              </a:outerShdw>
            </a:effectLst>
          </p:spPr>
        </p:pic>
        <p:grpSp>
          <p:nvGrpSpPr>
            <p:cNvPr id="33" name="Group 32"/>
            <p:cNvGrpSpPr/>
            <p:nvPr/>
          </p:nvGrpSpPr>
          <p:grpSpPr>
            <a:xfrm>
              <a:off x="2744638" y="3767468"/>
              <a:ext cx="1884136" cy="1994573"/>
              <a:chOff x="220831" y="3643039"/>
              <a:chExt cx="1884136" cy="1994573"/>
            </a:xfrm>
          </p:grpSpPr>
          <p:sp>
            <p:nvSpPr>
              <p:cNvPr id="35" name="Rectangle 34"/>
              <p:cNvSpPr/>
              <p:nvPr/>
            </p:nvSpPr>
            <p:spPr>
              <a:xfrm>
                <a:off x="272343" y="3643039"/>
                <a:ext cx="1781112" cy="646331"/>
              </a:xfrm>
              <a:prstGeom prst="rect">
                <a:avLst/>
              </a:prstGeom>
            </p:spPr>
            <p:txBody>
              <a:bodyPr wrap="square">
                <a:spAutoFit/>
              </a:bodyPr>
              <a:lstStyle/>
              <a:p>
                <a:pPr lvl="0" algn="ctr"/>
                <a:r>
                  <a:rPr lang="en-US" spc="-50" dirty="0">
                    <a:latin typeface="Effra Medium" charset="0"/>
                    <a:ea typeface="Effra Medium" charset="0"/>
                    <a:cs typeface="Effra Medium" charset="0"/>
                  </a:rPr>
                  <a:t>Real-Time Game Engines</a:t>
                </a:r>
              </a:p>
            </p:txBody>
          </p:sp>
          <p:sp>
            <p:nvSpPr>
              <p:cNvPr id="36" name="Rectangle 35"/>
              <p:cNvSpPr/>
              <p:nvPr/>
            </p:nvSpPr>
            <p:spPr>
              <a:xfrm>
                <a:off x="220831" y="4314173"/>
                <a:ext cx="1884136" cy="1323439"/>
              </a:xfrm>
              <a:prstGeom prst="rect">
                <a:avLst/>
              </a:prstGeom>
            </p:spPr>
            <p:txBody>
              <a:bodyPr wrap="square">
                <a:spAutoFit/>
              </a:bodyPr>
              <a:lstStyle/>
              <a:p>
                <a:pPr lvl="0" algn="ctr"/>
                <a:r>
                  <a:rPr lang="en-US" sz="1600" b="1" dirty="0">
                    <a:latin typeface="Effra Light" panose="020B0403020203020204" pitchFamily="34" charset="0"/>
                    <a:cs typeface="Effra Light" panose="020B0403020203020204" pitchFamily="34" charset="0"/>
                  </a:rPr>
                  <a:t>They are disrupting professional</a:t>
                </a:r>
              </a:p>
              <a:p>
                <a:pPr lvl="0" algn="ctr"/>
                <a:r>
                  <a:rPr lang="en-US" sz="1600" b="1" dirty="0">
                    <a:latin typeface="Effra Light" panose="020B0403020203020204" pitchFamily="34" charset="0"/>
                    <a:cs typeface="Effra Light" panose="020B0403020203020204" pitchFamily="34" charset="0"/>
                  </a:rPr>
                  <a:t>creative processes.</a:t>
                </a:r>
              </a:p>
            </p:txBody>
          </p:sp>
        </p:grpSp>
      </p:grpSp>
      <p:grpSp>
        <p:nvGrpSpPr>
          <p:cNvPr id="12" name="Group 11"/>
          <p:cNvGrpSpPr/>
          <p:nvPr/>
        </p:nvGrpSpPr>
        <p:grpSpPr>
          <a:xfrm>
            <a:off x="5059510" y="2580604"/>
            <a:ext cx="1945093" cy="3181437"/>
            <a:chOff x="5078141" y="2580604"/>
            <a:chExt cx="1945093" cy="3181437"/>
          </a:xfrm>
        </p:grpSpPr>
        <p:grpSp>
          <p:nvGrpSpPr>
            <p:cNvPr id="72" name="Group 71"/>
            <p:cNvGrpSpPr/>
            <p:nvPr/>
          </p:nvGrpSpPr>
          <p:grpSpPr>
            <a:xfrm>
              <a:off x="5120758" y="3767468"/>
              <a:ext cx="1859858" cy="1994573"/>
              <a:chOff x="185368" y="3643039"/>
              <a:chExt cx="1859858" cy="1994573"/>
            </a:xfrm>
          </p:grpSpPr>
          <p:sp>
            <p:nvSpPr>
              <p:cNvPr id="76" name="Rectangle 75"/>
              <p:cNvSpPr/>
              <p:nvPr/>
            </p:nvSpPr>
            <p:spPr>
              <a:xfrm>
                <a:off x="224741" y="3643039"/>
                <a:ext cx="1781112" cy="646331"/>
              </a:xfrm>
              <a:prstGeom prst="rect">
                <a:avLst/>
              </a:prstGeom>
            </p:spPr>
            <p:txBody>
              <a:bodyPr wrap="square">
                <a:spAutoFit/>
              </a:bodyPr>
              <a:lstStyle/>
              <a:p>
                <a:pPr lvl="0" algn="ctr"/>
                <a:r>
                  <a:rPr lang="en-US" spc="-50" dirty="0">
                    <a:latin typeface="Effra Medium" charset="0"/>
                    <a:ea typeface="Effra Medium" charset="0"/>
                    <a:cs typeface="Effra Medium" charset="0"/>
                  </a:rPr>
                  <a:t>Low Level</a:t>
                </a:r>
              </a:p>
              <a:p>
                <a:pPr lvl="0" algn="ctr"/>
                <a:r>
                  <a:rPr lang="en-US" spc="-50" dirty="0">
                    <a:latin typeface="Effra Medium" charset="0"/>
                    <a:ea typeface="Effra Medium" charset="0"/>
                    <a:cs typeface="Effra Medium" charset="0"/>
                  </a:rPr>
                  <a:t>APIs</a:t>
                </a:r>
              </a:p>
            </p:txBody>
          </p:sp>
          <p:sp>
            <p:nvSpPr>
              <p:cNvPr id="79" name="Rectangle 78"/>
              <p:cNvSpPr/>
              <p:nvPr/>
            </p:nvSpPr>
            <p:spPr>
              <a:xfrm>
                <a:off x="185368" y="4314173"/>
                <a:ext cx="1859858" cy="1323439"/>
              </a:xfrm>
              <a:prstGeom prst="rect">
                <a:avLst/>
              </a:prstGeom>
            </p:spPr>
            <p:txBody>
              <a:bodyPr wrap="square">
                <a:spAutoFit/>
              </a:bodyPr>
              <a:lstStyle/>
              <a:p>
                <a:pPr lvl="0" algn="ctr"/>
                <a:r>
                  <a:rPr lang="en-US" sz="1600" b="1" dirty="0">
                    <a:latin typeface="Effra Light" panose="020B0403020203020204" pitchFamily="34" charset="0"/>
                    <a:cs typeface="Effra Light" panose="020B0403020203020204" pitchFamily="34" charset="0"/>
                  </a:rPr>
                  <a:t>Fastest ever adoption</a:t>
                </a:r>
              </a:p>
              <a:p>
                <a:pPr lvl="0" algn="ctr"/>
                <a:r>
                  <a:rPr lang="en-US" sz="1600" b="1" dirty="0">
                    <a:latin typeface="Effra Light" panose="020B0403020203020204" pitchFamily="34" charset="0"/>
                    <a:cs typeface="Effra Light" panose="020B0403020203020204" pitchFamily="34" charset="0"/>
                  </a:rPr>
                  <a:t>rate of new APIs:</a:t>
                </a:r>
                <a:br>
                  <a:rPr lang="en-US" sz="1600" b="1" dirty="0">
                    <a:latin typeface="Effra Light" panose="020B0403020203020204" pitchFamily="34" charset="0"/>
                    <a:cs typeface="Effra Light" panose="020B0403020203020204" pitchFamily="34" charset="0"/>
                  </a:rPr>
                </a:br>
                <a:r>
                  <a:rPr lang="en-US" sz="1600" b="1" dirty="0">
                    <a:latin typeface="Effra Light" panose="020B0403020203020204" pitchFamily="34" charset="0"/>
                    <a:cs typeface="Effra Light" panose="020B0403020203020204" pitchFamily="34" charset="0"/>
                  </a:rPr>
                  <a:t>DirectX® 12 and </a:t>
                </a:r>
                <a:r>
                  <a:rPr lang="en-US" sz="1600" b="1" dirty="0" err="1">
                    <a:latin typeface="Effra Light" panose="020B0403020203020204" pitchFamily="34" charset="0"/>
                    <a:cs typeface="Effra Light" panose="020B0403020203020204" pitchFamily="34" charset="0"/>
                  </a:rPr>
                  <a:t>Vulkan</a:t>
                </a:r>
                <a:r>
                  <a:rPr lang="en-US" sz="1600" b="1" dirty="0">
                    <a:latin typeface="Effra Light" panose="020B0403020203020204" pitchFamily="34" charset="0"/>
                    <a:cs typeface="Effra Light" panose="020B0403020203020204" pitchFamily="34" charset="0"/>
                  </a:rPr>
                  <a:t>™.</a:t>
                </a:r>
              </a:p>
            </p:txBody>
          </p:sp>
        </p:grpSp>
        <p:grpSp>
          <p:nvGrpSpPr>
            <p:cNvPr id="10" name="Group 9"/>
            <p:cNvGrpSpPr/>
            <p:nvPr/>
          </p:nvGrpSpPr>
          <p:grpSpPr>
            <a:xfrm>
              <a:off x="5078141" y="2580604"/>
              <a:ext cx="1945093" cy="803533"/>
              <a:chOff x="5078141" y="2464872"/>
              <a:chExt cx="1945093" cy="803533"/>
            </a:xfrm>
          </p:grpSpPr>
          <p:pic>
            <p:nvPicPr>
              <p:cNvPr id="80" name="Picture 79"/>
              <p:cNvPicPr>
                <a:picLocks noChangeAspect="1"/>
              </p:cNvPicPr>
              <p:nvPr/>
            </p:nvPicPr>
            <p:blipFill rotWithShape="1">
              <a:blip r:embed="rId6"/>
              <a:srcRect l="12263" t="25058" r="11439" b="37192"/>
              <a:stretch/>
            </p:blipFill>
            <p:spPr>
              <a:xfrm>
                <a:off x="6120942" y="3078418"/>
                <a:ext cx="902292" cy="173042"/>
              </a:xfrm>
              <a:prstGeom prst="rect">
                <a:avLst/>
              </a:prstGeom>
              <a:effectLst>
                <a:outerShdw blurRad="127000" dist="101600" dir="2700000" sx="101000" sy="101000" algn="tl" rotWithShape="0">
                  <a:prstClr val="black">
                    <a:alpha val="40000"/>
                  </a:prstClr>
                </a:outerShdw>
              </a:effectLst>
            </p:spPr>
          </p:pic>
          <p:pic>
            <p:nvPicPr>
              <p:cNvPr id="81" name="Picture 80"/>
              <p:cNvPicPr>
                <a:picLocks noChangeAspect="1"/>
              </p:cNvPicPr>
              <p:nvPr/>
            </p:nvPicPr>
            <p:blipFill>
              <a:blip r:embed="rId7">
                <a:biLevel thresh="25000"/>
              </a:blip>
              <a:stretch>
                <a:fillRect/>
              </a:stretch>
            </p:blipFill>
            <p:spPr>
              <a:xfrm>
                <a:off x="5078141" y="2997710"/>
                <a:ext cx="929013" cy="270695"/>
              </a:xfrm>
              <a:prstGeom prst="rect">
                <a:avLst/>
              </a:prstGeom>
              <a:effectLst>
                <a:outerShdw blurRad="50800" dist="76200" dir="2700000" algn="tl" rotWithShape="0">
                  <a:prstClr val="black">
                    <a:alpha val="28000"/>
                  </a:prstClr>
                </a:outerShdw>
              </a:effectLst>
            </p:spPr>
          </p:pic>
          <p:pic>
            <p:nvPicPr>
              <p:cNvPr id="82" name="Picture 81"/>
              <p:cNvPicPr>
                <a:picLocks noChangeAspect="1"/>
              </p:cNvPicPr>
              <p:nvPr/>
            </p:nvPicPr>
            <p:blipFill rotWithShape="1">
              <a:blip r:embed="rId8" cstate="print">
                <a:extLst>
                  <a:ext uri="{28A0092B-C50C-407E-A947-70E740481C1C}">
                    <a14:useLocalDpi xmlns:a14="http://schemas.microsoft.com/office/drawing/2010/main" val="0"/>
                  </a:ext>
                </a:extLst>
              </a:blip>
              <a:srcRect l="19953" t="9144" r="20470" b="13998"/>
              <a:stretch/>
            </p:blipFill>
            <p:spPr>
              <a:xfrm>
                <a:off x="5826497" y="2464872"/>
                <a:ext cx="419621" cy="553136"/>
              </a:xfrm>
              <a:prstGeom prst="rect">
                <a:avLst/>
              </a:prstGeom>
            </p:spPr>
          </p:pic>
        </p:grpSp>
      </p:grpSp>
      <p:grpSp>
        <p:nvGrpSpPr>
          <p:cNvPr id="15" name="Group 14"/>
          <p:cNvGrpSpPr/>
          <p:nvPr/>
        </p:nvGrpSpPr>
        <p:grpSpPr>
          <a:xfrm>
            <a:off x="7542023" y="2475259"/>
            <a:ext cx="2034409" cy="3040561"/>
            <a:chOff x="7571887" y="2475259"/>
            <a:chExt cx="2034409" cy="3040561"/>
          </a:xfrm>
        </p:grpSpPr>
        <p:pic>
          <p:nvPicPr>
            <p:cNvPr id="83" name="Picture 82"/>
            <p:cNvPicPr>
              <a:picLocks noChangeAspect="1"/>
            </p:cNvPicPr>
            <p:nvPr/>
          </p:nvPicPr>
          <p:blipFill rotWithShape="1">
            <a:blip r:embed="rId9"/>
            <a:srcRect l="24534" t="-55" r="27390" b="20290"/>
            <a:stretch/>
          </p:blipFill>
          <p:spPr>
            <a:xfrm rot="20577008">
              <a:off x="8039959" y="2475259"/>
              <a:ext cx="926514" cy="1018402"/>
            </a:xfrm>
            <a:prstGeom prst="rect">
              <a:avLst/>
            </a:prstGeom>
            <a:effectLst>
              <a:outerShdw blurRad="101600" dist="12700" dir="9960000" sy="-23000" kx="-800400" algn="bl" rotWithShape="0">
                <a:prstClr val="black">
                  <a:alpha val="43000"/>
                </a:prstClr>
              </a:outerShdw>
            </a:effectLst>
          </p:spPr>
        </p:pic>
        <p:grpSp>
          <p:nvGrpSpPr>
            <p:cNvPr id="84" name="Group 83"/>
            <p:cNvGrpSpPr/>
            <p:nvPr/>
          </p:nvGrpSpPr>
          <p:grpSpPr>
            <a:xfrm>
              <a:off x="7571887" y="3773264"/>
              <a:ext cx="2034409" cy="1742556"/>
              <a:chOff x="96226" y="3648835"/>
              <a:chExt cx="2034409" cy="1742556"/>
            </a:xfrm>
          </p:grpSpPr>
          <p:sp>
            <p:nvSpPr>
              <p:cNvPr id="85" name="Rectangle 84"/>
              <p:cNvSpPr/>
              <p:nvPr/>
            </p:nvSpPr>
            <p:spPr>
              <a:xfrm>
                <a:off x="224741" y="3648835"/>
                <a:ext cx="1781112" cy="646331"/>
              </a:xfrm>
              <a:prstGeom prst="rect">
                <a:avLst/>
              </a:prstGeom>
            </p:spPr>
            <p:txBody>
              <a:bodyPr wrap="square">
                <a:spAutoFit/>
              </a:bodyPr>
              <a:lstStyle/>
              <a:p>
                <a:pPr lvl="0" algn="ctr"/>
                <a:r>
                  <a:rPr lang="en-US" spc="-50" dirty="0">
                    <a:latin typeface="Effra Medium" charset="0"/>
                    <a:ea typeface="Effra Medium" charset="0"/>
                    <a:cs typeface="Effra Medium" charset="0"/>
                  </a:rPr>
                  <a:t>Open Source</a:t>
                </a:r>
              </a:p>
              <a:p>
                <a:pPr lvl="0" algn="ctr"/>
                <a:r>
                  <a:rPr lang="en-US" spc="-50" dirty="0">
                    <a:latin typeface="Effra Medium" charset="0"/>
                    <a:ea typeface="Effra Medium" charset="0"/>
                    <a:cs typeface="Effra Medium" charset="0"/>
                  </a:rPr>
                  <a:t>Software</a:t>
                </a:r>
              </a:p>
            </p:txBody>
          </p:sp>
          <p:sp>
            <p:nvSpPr>
              <p:cNvPr id="86" name="Rectangle 85"/>
              <p:cNvSpPr/>
              <p:nvPr/>
            </p:nvSpPr>
            <p:spPr>
              <a:xfrm>
                <a:off x="96226" y="4314173"/>
                <a:ext cx="2034409" cy="1077218"/>
              </a:xfrm>
              <a:prstGeom prst="rect">
                <a:avLst/>
              </a:prstGeom>
            </p:spPr>
            <p:txBody>
              <a:bodyPr wrap="square">
                <a:spAutoFit/>
              </a:bodyPr>
              <a:lstStyle/>
              <a:p>
                <a:pPr lvl="0" algn="ctr"/>
                <a:r>
                  <a:rPr lang="en-US" sz="1600" b="1" dirty="0">
                    <a:latin typeface="Effra Light" panose="020B0403020203020204" pitchFamily="34" charset="0"/>
                    <a:cs typeface="Effra Light" panose="020B0403020203020204" pitchFamily="34" charset="0"/>
                  </a:rPr>
                  <a:t>Most modern workflows include open source software.</a:t>
                </a:r>
              </a:p>
            </p:txBody>
          </p:sp>
        </p:grpSp>
      </p:grpSp>
      <p:grpSp>
        <p:nvGrpSpPr>
          <p:cNvPr id="16" name="Group 15"/>
          <p:cNvGrpSpPr/>
          <p:nvPr/>
        </p:nvGrpSpPr>
        <p:grpSpPr>
          <a:xfrm>
            <a:off x="9893936" y="2530785"/>
            <a:ext cx="2125876" cy="3231256"/>
            <a:chOff x="9918527" y="2530785"/>
            <a:chExt cx="2125876" cy="3231256"/>
          </a:xfrm>
        </p:grpSpPr>
        <p:grpSp>
          <p:nvGrpSpPr>
            <p:cNvPr id="87" name="Group 86"/>
            <p:cNvGrpSpPr/>
            <p:nvPr/>
          </p:nvGrpSpPr>
          <p:grpSpPr>
            <a:xfrm>
              <a:off x="9918527" y="3782110"/>
              <a:ext cx="2125876" cy="1979931"/>
              <a:chOff x="171005" y="3657681"/>
              <a:chExt cx="2125876" cy="1979931"/>
            </a:xfrm>
          </p:grpSpPr>
          <p:sp>
            <p:nvSpPr>
              <p:cNvPr id="88" name="Rectangle 87"/>
              <p:cNvSpPr/>
              <p:nvPr/>
            </p:nvSpPr>
            <p:spPr>
              <a:xfrm>
                <a:off x="343387" y="3657681"/>
                <a:ext cx="1781112" cy="646331"/>
              </a:xfrm>
              <a:prstGeom prst="rect">
                <a:avLst/>
              </a:prstGeom>
            </p:spPr>
            <p:txBody>
              <a:bodyPr wrap="square">
                <a:spAutoFit/>
              </a:bodyPr>
              <a:lstStyle/>
              <a:p>
                <a:pPr lvl="0" algn="ctr"/>
                <a:r>
                  <a:rPr lang="en-US" spc="-50" dirty="0">
                    <a:latin typeface="Effra Medium" charset="0"/>
                    <a:ea typeface="Effra Medium" charset="0"/>
                    <a:cs typeface="Effra Medium" charset="0"/>
                  </a:rPr>
                  <a:t>Create</a:t>
                </a:r>
              </a:p>
              <a:p>
                <a:pPr lvl="0" algn="ctr"/>
                <a:r>
                  <a:rPr lang="en-US" spc="-50" dirty="0">
                    <a:latin typeface="Effra Medium" charset="0"/>
                    <a:ea typeface="Effra Medium" charset="0"/>
                    <a:cs typeface="Effra Medium" charset="0"/>
                  </a:rPr>
                  <a:t>Anywhere</a:t>
                </a:r>
              </a:p>
            </p:txBody>
          </p:sp>
          <p:sp>
            <p:nvSpPr>
              <p:cNvPr id="89" name="Rectangle 88"/>
              <p:cNvSpPr/>
              <p:nvPr/>
            </p:nvSpPr>
            <p:spPr>
              <a:xfrm>
                <a:off x="171005" y="4314173"/>
                <a:ext cx="2125876" cy="1323439"/>
              </a:xfrm>
              <a:prstGeom prst="rect">
                <a:avLst/>
              </a:prstGeom>
            </p:spPr>
            <p:txBody>
              <a:bodyPr wrap="square">
                <a:spAutoFit/>
              </a:bodyPr>
              <a:lstStyle/>
              <a:p>
                <a:pPr lvl="0" algn="ctr"/>
                <a:r>
                  <a:rPr lang="en-US" sz="1600" b="1" dirty="0">
                    <a:latin typeface="Effra Light" panose="020B0403020203020204" pitchFamily="34" charset="0"/>
                    <a:cs typeface="Effra Light" panose="020B0403020203020204" pitchFamily="34" charset="0"/>
                  </a:rPr>
                  <a:t>Millions of mobile workstations, cloud rendering, and VDI are letting professionals</a:t>
                </a:r>
                <a:br>
                  <a:rPr lang="en-US" sz="1600" b="1" dirty="0">
                    <a:latin typeface="Effra Light" panose="020B0403020203020204" pitchFamily="34" charset="0"/>
                    <a:cs typeface="Effra Light" panose="020B0403020203020204" pitchFamily="34" charset="0"/>
                  </a:rPr>
                </a:br>
                <a:r>
                  <a:rPr lang="en-US" sz="1600" b="1" dirty="0">
                    <a:latin typeface="Effra Light" panose="020B0403020203020204" pitchFamily="34" charset="0"/>
                    <a:cs typeface="Effra Light" panose="020B0403020203020204" pitchFamily="34" charset="0"/>
                  </a:rPr>
                  <a:t>create anywhere.</a:t>
                </a:r>
              </a:p>
            </p:txBody>
          </p:sp>
        </p:grpSp>
        <p:pic>
          <p:nvPicPr>
            <p:cNvPr id="90" name="Picture 89"/>
            <p:cNvPicPr>
              <a:picLocks noChangeAspect="1"/>
            </p:cNvPicPr>
            <p:nvPr/>
          </p:nvPicPr>
          <p:blipFill rotWithShape="1">
            <a:blip r:embed="rId10" cstate="email">
              <a:extLst>
                <a:ext uri="{28A0092B-C50C-407E-A947-70E740481C1C}">
                  <a14:useLocalDpi xmlns:a14="http://schemas.microsoft.com/office/drawing/2010/main" val="0"/>
                </a:ext>
              </a:extLst>
            </a:blip>
            <a:srcRect/>
            <a:stretch/>
          </p:blipFill>
          <p:spPr>
            <a:xfrm>
              <a:off x="10268154" y="2530785"/>
              <a:ext cx="1435640" cy="1100211"/>
            </a:xfrm>
            <a:prstGeom prst="rect">
              <a:avLst/>
            </a:prstGeom>
            <a:effectLst>
              <a:outerShdw blurRad="101600" dist="177800" dir="4680000" sx="103000" sy="103000" algn="l" rotWithShape="0">
                <a:prstClr val="black">
                  <a:alpha val="40000"/>
                </a:prstClr>
              </a:outerShdw>
            </a:effectLst>
          </p:spPr>
        </p:pic>
      </p:grpSp>
      <p:sp>
        <p:nvSpPr>
          <p:cNvPr id="40" name="Rectangle 39"/>
          <p:cNvSpPr/>
          <p:nvPr/>
        </p:nvSpPr>
        <p:spPr>
          <a:xfrm>
            <a:off x="248775" y="3800380"/>
            <a:ext cx="1781112" cy="369332"/>
          </a:xfrm>
          <a:prstGeom prst="rect">
            <a:avLst/>
          </a:prstGeom>
        </p:spPr>
        <p:txBody>
          <a:bodyPr wrap="square">
            <a:spAutoFit/>
          </a:bodyPr>
          <a:lstStyle/>
          <a:p>
            <a:pPr lvl="0" algn="ctr"/>
            <a:r>
              <a:rPr lang="en-US" spc="-50" dirty="0">
                <a:latin typeface="Effra Medium" charset="0"/>
                <a:ea typeface="Effra Medium" charset="0"/>
                <a:cs typeface="Effra Medium" charset="0"/>
              </a:rPr>
              <a:t>Virtual Reality</a:t>
            </a:r>
          </a:p>
        </p:txBody>
      </p:sp>
    </p:spTree>
    <p:extLst>
      <p:ext uri="{BB962C8B-B14F-4D97-AF65-F5344CB8AC3E}">
        <p14:creationId xmlns:p14="http://schemas.microsoft.com/office/powerpoint/2010/main" val="729666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 name="Picture 129"/>
          <p:cNvPicPr>
            <a:picLocks noChangeAspect="1"/>
          </p:cNvPicPr>
          <p:nvPr/>
        </p:nvPicPr>
        <p:blipFill rotWithShape="1">
          <a:blip r:embed="rId3">
            <a:extLst>
              <a:ext uri="{28A0092B-C50C-407E-A947-70E740481C1C}">
                <a14:useLocalDpi xmlns:a14="http://schemas.microsoft.com/office/drawing/2010/main" val="0"/>
              </a:ext>
            </a:extLst>
          </a:blip>
          <a:srcRect t="11026" b="31578"/>
          <a:stretch/>
        </p:blipFill>
        <p:spPr>
          <a:xfrm>
            <a:off x="0" y="0"/>
            <a:ext cx="12188825" cy="6858000"/>
          </a:xfrm>
          <a:prstGeom prst="rect">
            <a:avLst/>
          </a:prstGeom>
        </p:spPr>
      </p:pic>
      <p:sp>
        <p:nvSpPr>
          <p:cNvPr id="54" name="Rectangle 53"/>
          <p:cNvSpPr/>
          <p:nvPr/>
        </p:nvSpPr>
        <p:spPr>
          <a:xfrm>
            <a:off x="208307" y="1363762"/>
            <a:ext cx="2260600" cy="4868996"/>
          </a:xfrm>
          <a:prstGeom prst="rect">
            <a:avLst/>
          </a:prstGeom>
          <a:solidFill>
            <a:schemeClr val="accent3"/>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3" name="Text Placeholder 2"/>
          <p:cNvSpPr txBox="1">
            <a:spLocks/>
          </p:cNvSpPr>
          <p:nvPr/>
        </p:nvSpPr>
        <p:spPr>
          <a:xfrm>
            <a:off x="3672253" y="447007"/>
            <a:ext cx="5495084" cy="860425"/>
          </a:xfrm>
          <a:prstGeom prst="rect">
            <a:avLst/>
          </a:prstGeom>
        </p:spPr>
        <p:txBody>
          <a:bodyPr/>
          <a:lstStyle>
            <a:lvl1pPr marL="342900" indent="-342900" algn="l" defTabSz="914400" rtl="0" eaLnBrk="1" latinLnBrk="0" hangingPunct="1">
              <a:spcBef>
                <a:spcPts val="800"/>
              </a:spcBef>
              <a:spcAft>
                <a:spcPts val="0"/>
              </a:spcAft>
              <a:buClr>
                <a:schemeClr val="accent1"/>
              </a:buClr>
              <a:buSzPct val="80000"/>
              <a:buFontTx/>
              <a:buBlip>
                <a:blip r:embed="rId4"/>
              </a:buBlip>
              <a:defRPr sz="2000" b="0" i="0" kern="1200">
                <a:solidFill>
                  <a:schemeClr val="tx1"/>
                </a:solidFill>
                <a:latin typeface="Effra Light" charset="0"/>
                <a:ea typeface="Effra Light" charset="0"/>
                <a:cs typeface="Effra Light" charset="0"/>
              </a:defRPr>
            </a:lvl1pPr>
            <a:lvl2pPr marL="548640" indent="-180975" algn="l" defTabSz="914400" rtl="0" eaLnBrk="1" latinLnBrk="0" hangingPunct="1">
              <a:spcBef>
                <a:spcPts val="300"/>
              </a:spcBef>
              <a:spcAft>
                <a:spcPts val="0"/>
              </a:spcAft>
              <a:buClr>
                <a:schemeClr val="accent1"/>
              </a:buClr>
              <a:buSzPct val="80000"/>
              <a:buFontTx/>
              <a:buBlip>
                <a:blip r:embed="rId4"/>
              </a:buBlip>
              <a:defRPr sz="1800" b="0" i="1" kern="1200" spc="0">
                <a:solidFill>
                  <a:schemeClr val="tx1"/>
                </a:solidFill>
                <a:latin typeface="Effra Light" charset="0"/>
                <a:ea typeface="Effra Light" charset="0"/>
                <a:cs typeface="Effra Light" charset="0"/>
              </a:defRPr>
            </a:lvl2pPr>
            <a:lvl3pPr marL="914400" indent="-168275" algn="l" defTabSz="914400" rtl="0" eaLnBrk="1" latinLnBrk="0" hangingPunct="1">
              <a:spcBef>
                <a:spcPts val="300"/>
              </a:spcBef>
              <a:spcAft>
                <a:spcPts val="0"/>
              </a:spcAft>
              <a:buClr>
                <a:schemeClr val="accent1"/>
              </a:buClr>
              <a:buSzPct val="80000"/>
              <a:buFontTx/>
              <a:buBlip>
                <a:blip r:embed="rId4"/>
              </a:buBlip>
              <a:defRPr sz="1400" b="0" i="0" kern="1200" spc="0">
                <a:solidFill>
                  <a:schemeClr val="tx1"/>
                </a:solidFill>
                <a:latin typeface="Effra" charset="0"/>
                <a:ea typeface="Effra" charset="0"/>
                <a:cs typeface="Effra" charset="0"/>
              </a:defRPr>
            </a:lvl3pPr>
            <a:lvl4pPr marL="1371600" indent="-182880" algn="l" defTabSz="914400" rtl="0" eaLnBrk="1" latinLnBrk="0" hangingPunct="1">
              <a:spcBef>
                <a:spcPts val="300"/>
              </a:spcBef>
              <a:buClr>
                <a:schemeClr val="accent1"/>
              </a:buClr>
              <a:buSzPct val="80000"/>
              <a:buFontTx/>
              <a:buBlip>
                <a:blip r:embed="rId4"/>
              </a:buBlip>
              <a:defRPr sz="1200" b="0" i="0" kern="1200" spc="0">
                <a:solidFill>
                  <a:schemeClr val="tx1"/>
                </a:solidFill>
                <a:latin typeface="Effra Light" charset="0"/>
                <a:ea typeface="Effra Light" charset="0"/>
                <a:cs typeface="Effra Light" charset="0"/>
              </a:defRPr>
            </a:lvl4pPr>
            <a:lvl5pPr marL="1645920" indent="-164592" algn="l" defTabSz="914400" rtl="0" eaLnBrk="1" latinLnBrk="0" hangingPunct="1">
              <a:spcBef>
                <a:spcPts val="300"/>
              </a:spcBef>
              <a:buClr>
                <a:schemeClr val="accent1"/>
              </a:buClr>
              <a:buSzPct val="80000"/>
              <a:buFontTx/>
              <a:buBlip>
                <a:blip r:embed="rId4"/>
              </a:buBlip>
              <a:defRPr sz="1050" b="0" i="0" kern="1200" spc="0">
                <a:solidFill>
                  <a:schemeClr val="tx1"/>
                </a:solidFill>
                <a:latin typeface="Effra Light" charset="0"/>
                <a:ea typeface="Effra Light" charset="0"/>
                <a:cs typeface="Effra Light"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200" dirty="0">
                <a:latin typeface="Effra Medium" panose="020B0703020203020204" pitchFamily="34" charset="0"/>
                <a:cs typeface="Effra Medium" panose="020B0703020203020204" pitchFamily="34" charset="0"/>
              </a:rPr>
              <a:t>The Digital Content Pipeline</a:t>
            </a:r>
          </a:p>
        </p:txBody>
      </p:sp>
      <p:sp>
        <p:nvSpPr>
          <p:cNvPr id="75" name="Rectangle 74"/>
          <p:cNvSpPr/>
          <p:nvPr/>
        </p:nvSpPr>
        <p:spPr>
          <a:xfrm>
            <a:off x="2594213" y="1371989"/>
            <a:ext cx="2260600" cy="4868996"/>
          </a:xfrm>
          <a:prstGeom prst="rect">
            <a:avLst/>
          </a:prstGeom>
          <a:solidFill>
            <a:schemeClr val="accent3"/>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6" name="Rectangle 75"/>
          <p:cNvSpPr/>
          <p:nvPr/>
        </p:nvSpPr>
        <p:spPr>
          <a:xfrm>
            <a:off x="5000459" y="1371989"/>
            <a:ext cx="2260600" cy="4868996"/>
          </a:xfrm>
          <a:prstGeom prst="rect">
            <a:avLst/>
          </a:prstGeom>
          <a:solidFill>
            <a:schemeClr val="accent3"/>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7" name="Rectangle 76"/>
          <p:cNvSpPr/>
          <p:nvPr/>
        </p:nvSpPr>
        <p:spPr>
          <a:xfrm>
            <a:off x="7406705" y="1367472"/>
            <a:ext cx="2260600" cy="4868996"/>
          </a:xfrm>
          <a:prstGeom prst="rect">
            <a:avLst/>
          </a:prstGeom>
          <a:solidFill>
            <a:schemeClr val="accent3"/>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8" name="Rectangle 77"/>
          <p:cNvSpPr/>
          <p:nvPr/>
        </p:nvSpPr>
        <p:spPr>
          <a:xfrm>
            <a:off x="9783952" y="1363762"/>
            <a:ext cx="2260600" cy="4868996"/>
          </a:xfrm>
          <a:prstGeom prst="rect">
            <a:avLst/>
          </a:prstGeom>
          <a:solidFill>
            <a:schemeClr val="accent3"/>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9" name="Rectangle 78"/>
          <p:cNvSpPr/>
          <p:nvPr/>
        </p:nvSpPr>
        <p:spPr>
          <a:xfrm>
            <a:off x="2598086" y="1376102"/>
            <a:ext cx="2260600" cy="4860769"/>
          </a:xfrm>
          <a:prstGeom prst="rect">
            <a:avLst/>
          </a:prstGeom>
          <a:gradFill flip="none" rotWithShape="1">
            <a:gsLst>
              <a:gs pos="0">
                <a:schemeClr val="bg1">
                  <a:lumMod val="50000"/>
                  <a:lumOff val="50000"/>
                  <a:alpha val="37000"/>
                </a:schemeClr>
              </a:gs>
              <a:gs pos="31000">
                <a:schemeClr val="bg1">
                  <a:alpha val="7100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0" name="Rectangle 79"/>
          <p:cNvSpPr/>
          <p:nvPr/>
        </p:nvSpPr>
        <p:spPr>
          <a:xfrm>
            <a:off x="5008889" y="1376101"/>
            <a:ext cx="2260600" cy="4860769"/>
          </a:xfrm>
          <a:prstGeom prst="rect">
            <a:avLst/>
          </a:prstGeom>
          <a:gradFill flip="none" rotWithShape="1">
            <a:gsLst>
              <a:gs pos="0">
                <a:schemeClr val="bg1">
                  <a:lumMod val="50000"/>
                  <a:lumOff val="50000"/>
                  <a:alpha val="37000"/>
                </a:schemeClr>
              </a:gs>
              <a:gs pos="31000">
                <a:schemeClr val="bg1">
                  <a:alpha val="7100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1" name="Rectangle 80"/>
          <p:cNvSpPr/>
          <p:nvPr/>
        </p:nvSpPr>
        <p:spPr>
          <a:xfrm>
            <a:off x="9814727" y="1389218"/>
            <a:ext cx="2229223" cy="4813359"/>
          </a:xfrm>
          <a:prstGeom prst="rect">
            <a:avLst/>
          </a:prstGeom>
          <a:gradFill flip="none" rotWithShape="1">
            <a:gsLst>
              <a:gs pos="0">
                <a:schemeClr val="bg1">
                  <a:lumMod val="50000"/>
                  <a:lumOff val="50000"/>
                  <a:alpha val="37000"/>
                </a:schemeClr>
              </a:gs>
              <a:gs pos="31000">
                <a:schemeClr val="bg1">
                  <a:alpha val="7100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2" name="Rectangle 81"/>
          <p:cNvSpPr/>
          <p:nvPr/>
        </p:nvSpPr>
        <p:spPr>
          <a:xfrm>
            <a:off x="7430161" y="1341808"/>
            <a:ext cx="2224115" cy="4860769"/>
          </a:xfrm>
          <a:prstGeom prst="rect">
            <a:avLst/>
          </a:prstGeom>
          <a:gradFill flip="none" rotWithShape="1">
            <a:gsLst>
              <a:gs pos="0">
                <a:schemeClr val="bg1">
                  <a:lumMod val="50000"/>
                  <a:lumOff val="50000"/>
                  <a:alpha val="37000"/>
                </a:schemeClr>
              </a:gs>
              <a:gs pos="31000">
                <a:schemeClr val="bg1">
                  <a:alpha val="7100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3" name="Rectangle 82"/>
          <p:cNvSpPr/>
          <p:nvPr/>
        </p:nvSpPr>
        <p:spPr>
          <a:xfrm>
            <a:off x="233848" y="1371989"/>
            <a:ext cx="2226545" cy="4860769"/>
          </a:xfrm>
          <a:prstGeom prst="rect">
            <a:avLst/>
          </a:prstGeom>
          <a:gradFill flip="none" rotWithShape="1">
            <a:gsLst>
              <a:gs pos="0">
                <a:schemeClr val="bg1">
                  <a:lumMod val="50000"/>
                  <a:lumOff val="50000"/>
                  <a:alpha val="37000"/>
                </a:schemeClr>
              </a:gs>
              <a:gs pos="31000">
                <a:schemeClr val="bg1">
                  <a:alpha val="7100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84" name="Group 83"/>
          <p:cNvGrpSpPr/>
          <p:nvPr/>
        </p:nvGrpSpPr>
        <p:grpSpPr>
          <a:xfrm>
            <a:off x="2739859" y="1341808"/>
            <a:ext cx="1902030" cy="4711367"/>
            <a:chOff x="2739859" y="1341808"/>
            <a:chExt cx="1902030" cy="4711367"/>
          </a:xfrm>
        </p:grpSpPr>
        <p:pic>
          <p:nvPicPr>
            <p:cNvPr id="85" name="Picture 6" descr="http://dev2.virtualheroes.com/sites/default/files/styles/large/public/field/image/unreal_logo_0.png?itok=LERULU4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55717" y="2539864"/>
              <a:ext cx="870315" cy="870315"/>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8" descr="https://twinfinite.net/wp-content/uploads/2016/02/LumberyardLogo-610.jpg"/>
            <p:cNvPicPr>
              <a:picLocks noChangeAspect="1" noChangeArrowheads="1"/>
            </p:cNvPicPr>
            <p:nvPr/>
          </p:nvPicPr>
          <p:blipFill>
            <a:blip r:embed="rId6"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739859" y="3947264"/>
              <a:ext cx="1902030" cy="1075738"/>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10" descr="http://sector1games.com/wp-content/uploads/2014/12/unity-logo-whit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21681" y="2115689"/>
              <a:ext cx="1138387" cy="414265"/>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4" descr="https://s-media-cache-ak0.pinimg.com/736x/fd/68/6a/fd686aad5eb0a7bd23dc4b1dc1139494.jpg"/>
            <p:cNvPicPr>
              <a:picLocks noChangeAspect="1" noChangeArrowheads="1"/>
            </p:cNvPicPr>
            <p:nvPr/>
          </p:nvPicPr>
          <p:blipFill>
            <a:blip r:embed="rId8"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768397" y="3226871"/>
              <a:ext cx="1844954" cy="1040294"/>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 descr="https://upload.wikimedia.org/wikipedia/commons/3/36/CryEngine_Nex-Gen(4th_Generation)_-_15.png"/>
            <p:cNvPicPr>
              <a:picLocks noChangeAspect="1" noChangeArrowheads="1"/>
            </p:cNvPicPr>
            <p:nvPr/>
          </p:nvPicPr>
          <p:blipFill>
            <a:blip r:embed="rId9" cstate="print">
              <a:clrChange>
                <a:clrFrom>
                  <a:srgbClr val="111111"/>
                </a:clrFrom>
                <a:clrTo>
                  <a:srgbClr val="111111">
                    <a:alpha val="0"/>
                  </a:srgbClr>
                </a:clrTo>
              </a:clrChange>
              <a:extLst>
                <a:ext uri="{28A0092B-C50C-407E-A947-70E740481C1C}">
                  <a14:useLocalDpi xmlns:a14="http://schemas.microsoft.com/office/drawing/2010/main" val="0"/>
                </a:ext>
              </a:extLst>
            </a:blip>
            <a:srcRect/>
            <a:stretch>
              <a:fillRect/>
            </a:stretch>
          </p:blipFill>
          <p:spPr bwMode="auto">
            <a:xfrm>
              <a:off x="3175456" y="4762928"/>
              <a:ext cx="1030837" cy="520147"/>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4" descr="http://i1-news.softpedia-static.com/images/news2/Nitrous-New-64-bit-Game-Engine-Brought-by-Microsoft-and-Firaxis-Veterans-394036-2.jpg"/>
            <p:cNvPicPr>
              <a:picLocks noChangeAspect="1" noChangeArrowheads="1"/>
            </p:cNvPicPr>
            <p:nvPr/>
          </p:nvPicPr>
          <p:blipFill>
            <a:blip r:embed="rId10"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146007" y="5470885"/>
              <a:ext cx="1089735" cy="582290"/>
            </a:xfrm>
            <a:prstGeom prst="rect">
              <a:avLst/>
            </a:prstGeom>
            <a:noFill/>
            <a:extLst>
              <a:ext uri="{909E8E84-426E-40DD-AFC4-6F175D3DCCD1}">
                <a14:hiddenFill xmlns:a14="http://schemas.microsoft.com/office/drawing/2010/main">
                  <a:solidFill>
                    <a:srgbClr val="FFFFFF"/>
                  </a:solidFill>
                </a14:hiddenFill>
              </a:ext>
            </a:extLst>
          </p:spPr>
        </p:pic>
        <p:sp>
          <p:nvSpPr>
            <p:cNvPr id="91" name="Rectangle 90"/>
            <p:cNvSpPr/>
            <p:nvPr/>
          </p:nvSpPr>
          <p:spPr>
            <a:xfrm>
              <a:off x="3195133" y="1341808"/>
              <a:ext cx="1016625" cy="473206"/>
            </a:xfrm>
            <a:prstGeom prst="rect">
              <a:avLst/>
            </a:prstGeom>
            <a:ln>
              <a:noFill/>
            </a:ln>
          </p:spPr>
          <p:txBody>
            <a:bodyPr wrap="none">
              <a:spAutoFit/>
            </a:bodyPr>
            <a:lstStyle/>
            <a:p>
              <a:pPr algn="ctr">
                <a:lnSpc>
                  <a:spcPct val="150000"/>
                </a:lnSpc>
              </a:pPr>
              <a:r>
                <a:rPr lang="en-US" b="1" dirty="0">
                  <a:solidFill>
                    <a:prstClr val="white"/>
                  </a:solidFill>
                  <a:latin typeface="Effra Heavy" panose="020B0803020203020204" pitchFamily="34" charset="0"/>
                  <a:ea typeface="Effra Light" charset="0"/>
                  <a:cs typeface="Effra Heavy" panose="020B0803020203020204" pitchFamily="34" charset="0"/>
                </a:rPr>
                <a:t>Engines</a:t>
              </a:r>
            </a:p>
          </p:txBody>
        </p:sp>
      </p:grpSp>
      <p:grpSp>
        <p:nvGrpSpPr>
          <p:cNvPr id="92" name="Group 91"/>
          <p:cNvGrpSpPr/>
          <p:nvPr/>
        </p:nvGrpSpPr>
        <p:grpSpPr>
          <a:xfrm>
            <a:off x="5276527" y="1371989"/>
            <a:ext cx="1582017" cy="4595370"/>
            <a:chOff x="5276527" y="1371989"/>
            <a:chExt cx="1582017" cy="4595370"/>
          </a:xfrm>
        </p:grpSpPr>
        <p:pic>
          <p:nvPicPr>
            <p:cNvPr id="93" name="Picture 12" descr="http://cgterminal.com/wp-content/uploads/2013/12/The-Foundry-Releases-NUKE-8.jpg"/>
            <p:cNvPicPr>
              <a:picLocks noChangeAspect="1" noChangeArrowheads="1"/>
            </p:cNvPicPr>
            <p:nvPr/>
          </p:nvPicPr>
          <p:blipFill>
            <a:blip r:embed="rId11"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5430542" y="1878985"/>
              <a:ext cx="1428002" cy="802635"/>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14" descr="http://seeklogo.com/images/A/autodesk-maya-logo-81B3A6A801-seeklogo.com.gif"/>
            <p:cNvPicPr>
              <a:picLocks noChangeAspect="1" noChangeArrowheads="1"/>
            </p:cNvPicPr>
            <p:nvPr/>
          </p:nvPicPr>
          <p:blipFill rotWithShape="1">
            <a:blip r:embed="rId12" cstate="print">
              <a:clrChange>
                <a:clrFrom>
                  <a:srgbClr val="241E24"/>
                </a:clrFrom>
                <a:clrTo>
                  <a:srgbClr val="241E24">
                    <a:alpha val="0"/>
                  </a:srgbClr>
                </a:clrTo>
              </a:clrChange>
              <a:extLst>
                <a:ext uri="{28A0092B-C50C-407E-A947-70E740481C1C}">
                  <a14:useLocalDpi xmlns:a14="http://schemas.microsoft.com/office/drawing/2010/main" val="0"/>
                </a:ext>
              </a:extLst>
            </a:blip>
            <a:srcRect l="13449" t="2861" r="13756" b="3364"/>
            <a:stretch/>
          </p:blipFill>
          <p:spPr bwMode="auto">
            <a:xfrm>
              <a:off x="5837720" y="4467466"/>
              <a:ext cx="560341" cy="721837"/>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18" descr="http://www.underconsideration.com/brandnew/archives/avid_logo.gif"/>
            <p:cNvPicPr>
              <a:picLocks noChangeAspect="1" noChangeArrowheads="1"/>
            </p:cNvPicPr>
            <p:nvPr/>
          </p:nvPicPr>
          <p:blipFill rotWithShape="1">
            <a:blip r:embed="rId13">
              <a:clrChange>
                <a:clrFrom>
                  <a:srgbClr val="000000"/>
                </a:clrFrom>
                <a:clrTo>
                  <a:srgbClr val="000000">
                    <a:alpha val="0"/>
                  </a:srgbClr>
                </a:clrTo>
              </a:clrChange>
              <a:extLst>
                <a:ext uri="{28A0092B-C50C-407E-A947-70E740481C1C}">
                  <a14:useLocalDpi xmlns:a14="http://schemas.microsoft.com/office/drawing/2010/main" val="0"/>
                </a:ext>
              </a:extLst>
            </a:blip>
            <a:srcRect l="61318" t="33059" r="7841" b="37060"/>
            <a:stretch/>
          </p:blipFill>
          <p:spPr bwMode="auto">
            <a:xfrm>
              <a:off x="5276527" y="2588575"/>
              <a:ext cx="1235105" cy="509211"/>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6" descr="http://static1.squarespace.com/static/5397a888e4b0c2ceec2fc276/t/5445ab90e4b066b22fcf32c8/1413852049186/Avid+Media+Composer+JARADREED.COM"/>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419795" y="2623806"/>
              <a:ext cx="438749" cy="438749"/>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96"/>
            <p:cNvPicPr>
              <a:picLocks noChangeAspect="1"/>
            </p:cNvPicPr>
            <p:nvPr/>
          </p:nvPicPr>
          <p:blipFill>
            <a:blip r:embed="rId15">
              <a:clrChange>
                <a:clrFrom>
                  <a:srgbClr val="000000"/>
                </a:clrFrom>
                <a:clrTo>
                  <a:srgbClr val="000000">
                    <a:alpha val="0"/>
                  </a:srgbClr>
                </a:clrTo>
              </a:clrChange>
            </a:blip>
            <a:stretch>
              <a:fillRect/>
            </a:stretch>
          </p:blipFill>
          <p:spPr>
            <a:xfrm>
              <a:off x="5722934" y="3230593"/>
              <a:ext cx="789913" cy="314731"/>
            </a:xfrm>
            <a:prstGeom prst="rect">
              <a:avLst/>
            </a:prstGeom>
          </p:spPr>
        </p:pic>
        <p:pic>
          <p:nvPicPr>
            <p:cNvPr id="98" name="Picture 12" descr="http://needed-soft.ru/_ld/4/30147912.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784522" y="3672415"/>
              <a:ext cx="666737" cy="666737"/>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14" descr="http://getwrightonit.com/wp-content/uploads/2013/02/28premiere.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793586" y="5293015"/>
              <a:ext cx="674344" cy="674344"/>
            </a:xfrm>
            <a:prstGeom prst="rect">
              <a:avLst/>
            </a:prstGeom>
            <a:noFill/>
            <a:extLst>
              <a:ext uri="{909E8E84-426E-40DD-AFC4-6F175D3DCCD1}">
                <a14:hiddenFill xmlns:a14="http://schemas.microsoft.com/office/drawing/2010/main">
                  <a:solidFill>
                    <a:srgbClr val="FFFFFF"/>
                  </a:solidFill>
                </a14:hiddenFill>
              </a:ext>
            </a:extLst>
          </p:spPr>
        </p:pic>
        <p:sp>
          <p:nvSpPr>
            <p:cNvPr id="100" name="Rectangle 99"/>
            <p:cNvSpPr/>
            <p:nvPr/>
          </p:nvSpPr>
          <p:spPr>
            <a:xfrm>
              <a:off x="5749884" y="1371989"/>
              <a:ext cx="761748" cy="473206"/>
            </a:xfrm>
            <a:prstGeom prst="rect">
              <a:avLst/>
            </a:prstGeom>
            <a:ln>
              <a:noFill/>
            </a:ln>
          </p:spPr>
          <p:txBody>
            <a:bodyPr wrap="none">
              <a:spAutoFit/>
            </a:bodyPr>
            <a:lstStyle/>
            <a:p>
              <a:pPr algn="ctr">
                <a:lnSpc>
                  <a:spcPct val="150000"/>
                </a:lnSpc>
              </a:pPr>
              <a:r>
                <a:rPr lang="en-US" b="1" dirty="0">
                  <a:solidFill>
                    <a:prstClr val="white"/>
                  </a:solidFill>
                  <a:latin typeface="Effra Heavy" panose="020B0803020203020204" pitchFamily="34" charset="0"/>
                  <a:ea typeface="Effra Light" charset="0"/>
                  <a:cs typeface="Effra Heavy" panose="020B0803020203020204" pitchFamily="34" charset="0"/>
                </a:rPr>
                <a:t>Tools</a:t>
              </a:r>
            </a:p>
          </p:txBody>
        </p:sp>
      </p:grpSp>
      <p:grpSp>
        <p:nvGrpSpPr>
          <p:cNvPr id="101" name="Group 100"/>
          <p:cNvGrpSpPr/>
          <p:nvPr/>
        </p:nvGrpSpPr>
        <p:grpSpPr>
          <a:xfrm>
            <a:off x="7546201" y="1371989"/>
            <a:ext cx="2031325" cy="4723044"/>
            <a:chOff x="7546201" y="1371989"/>
            <a:chExt cx="2031325" cy="4723044"/>
          </a:xfrm>
        </p:grpSpPr>
        <p:pic>
          <p:nvPicPr>
            <p:cNvPr id="102" name="Picture 2" descr="http://vgboxart.com/resources/logo/4997_bethesda-game-studios-prev.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793886" y="3633938"/>
              <a:ext cx="836244" cy="391840"/>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6" descr="http://videogamewriters.com/wp-content/uploads/2012/02/dice.jpg"/>
            <p:cNvPicPr>
              <a:picLocks noChangeAspect="1" noChangeArrowheads="1"/>
            </p:cNvPicPr>
            <p:nvPr/>
          </p:nvPicPr>
          <p:blipFill>
            <a:blip r:embed="rId19"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015338" y="4081823"/>
              <a:ext cx="1190756" cy="669235"/>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103"/>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7753617" y="2127883"/>
              <a:ext cx="437586" cy="389876"/>
            </a:xfrm>
            <a:prstGeom prst="rect">
              <a:avLst/>
            </a:prstGeom>
          </p:spPr>
        </p:pic>
        <p:pic>
          <p:nvPicPr>
            <p:cNvPr id="105" name="Picture 104"/>
            <p:cNvPicPr>
              <a:picLocks noChangeAspect="1"/>
            </p:cNvPicPr>
            <p:nvPr/>
          </p:nvPicPr>
          <p:blipFill rotWithShape="1">
            <a:blip r:embed="rId21" cstate="screen">
              <a:extLst>
                <a:ext uri="{28A0092B-C50C-407E-A947-70E740481C1C}">
                  <a14:useLocalDpi xmlns:a14="http://schemas.microsoft.com/office/drawing/2010/main"/>
                </a:ext>
              </a:extLst>
            </a:blip>
            <a:srcRect/>
            <a:stretch/>
          </p:blipFill>
          <p:spPr>
            <a:xfrm>
              <a:off x="8095141" y="5771622"/>
              <a:ext cx="873811" cy="323411"/>
            </a:xfrm>
            <a:prstGeom prst="rect">
              <a:avLst/>
            </a:prstGeom>
          </p:spPr>
        </p:pic>
        <p:pic>
          <p:nvPicPr>
            <p:cNvPr id="106" name="Picture 105"/>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8246633" y="5174513"/>
              <a:ext cx="623532" cy="455674"/>
            </a:xfrm>
            <a:prstGeom prst="rect">
              <a:avLst/>
            </a:prstGeom>
          </p:spPr>
        </p:pic>
        <p:pic>
          <p:nvPicPr>
            <p:cNvPr id="107" name="Picture 106"/>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8320354" y="3107218"/>
              <a:ext cx="743761" cy="386543"/>
            </a:xfrm>
            <a:prstGeom prst="rect">
              <a:avLst/>
            </a:prstGeom>
          </p:spPr>
        </p:pic>
        <p:pic>
          <p:nvPicPr>
            <p:cNvPr id="108" name="Picture 107"/>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8156132" y="4716343"/>
              <a:ext cx="924206" cy="326462"/>
            </a:xfrm>
            <a:prstGeom prst="rect">
              <a:avLst/>
            </a:prstGeom>
          </p:spPr>
        </p:pic>
        <p:pic>
          <p:nvPicPr>
            <p:cNvPr id="109" name="Picture 108"/>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7775349" y="2703369"/>
              <a:ext cx="1737260" cy="288644"/>
            </a:xfrm>
            <a:prstGeom prst="rect">
              <a:avLst/>
            </a:prstGeom>
          </p:spPr>
        </p:pic>
        <p:pic>
          <p:nvPicPr>
            <p:cNvPr id="110" name="Picture 109"/>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8396290" y="2177162"/>
              <a:ext cx="1116319" cy="348699"/>
            </a:xfrm>
            <a:prstGeom prst="rect">
              <a:avLst/>
            </a:prstGeom>
          </p:spPr>
        </p:pic>
        <p:pic>
          <p:nvPicPr>
            <p:cNvPr id="111" name="Picture 16" descr="https://www.playerattack.com/imagery/2011/09/idSoftware-LogoWhite.png"/>
            <p:cNvPicPr>
              <a:picLocks noChangeAspect="1" noChangeArrowheads="1"/>
            </p:cNvPicPr>
            <p:nvPr/>
          </p:nvPicPr>
          <p:blipFill>
            <a:blip r:embed="rId27"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8683539" y="3521270"/>
              <a:ext cx="653727" cy="653728"/>
            </a:xfrm>
            <a:prstGeom prst="rect">
              <a:avLst/>
            </a:prstGeom>
            <a:noFill/>
            <a:extLst>
              <a:ext uri="{909E8E84-426E-40DD-AFC4-6F175D3DCCD1}">
                <a14:hiddenFill xmlns:a14="http://schemas.microsoft.com/office/drawing/2010/main">
                  <a:solidFill>
                    <a:srgbClr val="FFFFFF"/>
                  </a:solidFill>
                </a14:hiddenFill>
              </a:ext>
            </a:extLst>
          </p:spPr>
        </p:pic>
        <p:sp>
          <p:nvSpPr>
            <p:cNvPr id="112" name="Rectangle 111"/>
            <p:cNvSpPr/>
            <p:nvPr/>
          </p:nvSpPr>
          <p:spPr>
            <a:xfrm>
              <a:off x="7546201" y="1371989"/>
              <a:ext cx="2031325" cy="507831"/>
            </a:xfrm>
            <a:prstGeom prst="rect">
              <a:avLst/>
            </a:prstGeom>
          </p:spPr>
          <p:txBody>
            <a:bodyPr wrap="none">
              <a:spAutoFit/>
            </a:bodyPr>
            <a:lstStyle/>
            <a:p>
              <a:pPr algn="ctr">
                <a:lnSpc>
                  <a:spcPct val="150000"/>
                </a:lnSpc>
              </a:pPr>
              <a:r>
                <a:rPr lang="en-US" b="1" dirty="0">
                  <a:solidFill>
                    <a:prstClr val="white"/>
                  </a:solidFill>
                  <a:latin typeface="Effra Heavy" panose="020B0803020203020204" pitchFamily="34" charset="0"/>
                  <a:ea typeface="Effra Light" charset="0"/>
                  <a:cs typeface="Effra Heavy" panose="020B0803020203020204" pitchFamily="34" charset="0"/>
                </a:rPr>
                <a:t>Content Creators</a:t>
              </a:r>
            </a:p>
          </p:txBody>
        </p:sp>
      </p:grpSp>
      <p:grpSp>
        <p:nvGrpSpPr>
          <p:cNvPr id="113" name="Group 112"/>
          <p:cNvGrpSpPr/>
          <p:nvPr/>
        </p:nvGrpSpPr>
        <p:grpSpPr>
          <a:xfrm>
            <a:off x="9910497" y="1349039"/>
            <a:ext cx="2133453" cy="4958051"/>
            <a:chOff x="9910497" y="1349039"/>
            <a:chExt cx="2133453" cy="4958051"/>
          </a:xfrm>
        </p:grpSpPr>
        <p:pic>
          <p:nvPicPr>
            <p:cNvPr id="114" name="Picture 113"/>
            <p:cNvPicPr>
              <a:picLocks noChangeAspect="1"/>
            </p:cNvPicPr>
            <p:nvPr/>
          </p:nvPicPr>
          <p:blipFill rotWithShape="1">
            <a:blip r:embed="rId28"/>
            <a:srcRect r="32440"/>
            <a:stretch/>
          </p:blipFill>
          <p:spPr>
            <a:xfrm>
              <a:off x="10129685" y="3148520"/>
              <a:ext cx="1571062" cy="953911"/>
            </a:xfrm>
            <a:prstGeom prst="rect">
              <a:avLst/>
            </a:prstGeom>
            <a:ln>
              <a:solidFill>
                <a:schemeClr val="tx1">
                  <a:lumMod val="75000"/>
                </a:schemeClr>
              </a:solidFill>
            </a:ln>
          </p:spPr>
        </p:pic>
        <p:sp>
          <p:nvSpPr>
            <p:cNvPr id="115" name="Rectangle 114"/>
            <p:cNvSpPr/>
            <p:nvPr/>
          </p:nvSpPr>
          <p:spPr>
            <a:xfrm>
              <a:off x="10072515" y="4006586"/>
              <a:ext cx="1683474" cy="507831"/>
            </a:xfrm>
            <a:prstGeom prst="rect">
              <a:avLst/>
            </a:prstGeom>
          </p:spPr>
          <p:txBody>
            <a:bodyPr wrap="none">
              <a:spAutoFit/>
            </a:bodyPr>
            <a:lstStyle/>
            <a:p>
              <a:pPr algn="ctr">
                <a:lnSpc>
                  <a:spcPct val="150000"/>
                </a:lnSpc>
              </a:pPr>
              <a:r>
                <a:rPr lang="en-US" b="1" dirty="0">
                  <a:solidFill>
                    <a:prstClr val="white"/>
                  </a:solidFill>
                  <a:latin typeface="Effra Light" charset="0"/>
                  <a:ea typeface="Effra Light" charset="0"/>
                  <a:cs typeface="Effra Light" charset="0"/>
                </a:rPr>
                <a:t>Location based</a:t>
              </a:r>
            </a:p>
          </p:txBody>
        </p:sp>
        <p:pic>
          <p:nvPicPr>
            <p:cNvPr id="116" name="Picture 34" descr="http://www.computershopper.com/var/ezwebin_site/storage/images/desktops/product-profile/hp-envy-phoenix-860st/1236693-1-eng-US/hp-envy-phoenix-860st_doorway_showcase_item.png"/>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9910497" y="4454894"/>
              <a:ext cx="2133453" cy="1600090"/>
            </a:xfrm>
            <a:prstGeom prst="rect">
              <a:avLst/>
            </a:prstGeom>
            <a:noFill/>
            <a:extLst>
              <a:ext uri="{909E8E84-426E-40DD-AFC4-6F175D3DCCD1}">
                <a14:hiddenFill xmlns:a14="http://schemas.microsoft.com/office/drawing/2010/main">
                  <a:solidFill>
                    <a:srgbClr val="FFFFFF"/>
                  </a:solidFill>
                </a14:hiddenFill>
              </a:ext>
            </a:extLst>
          </p:spPr>
        </p:pic>
        <p:sp>
          <p:nvSpPr>
            <p:cNvPr id="117" name="Rectangle 116"/>
            <p:cNvSpPr/>
            <p:nvPr/>
          </p:nvSpPr>
          <p:spPr>
            <a:xfrm>
              <a:off x="10676847" y="5799259"/>
              <a:ext cx="474810" cy="507831"/>
            </a:xfrm>
            <a:prstGeom prst="rect">
              <a:avLst/>
            </a:prstGeom>
          </p:spPr>
          <p:txBody>
            <a:bodyPr wrap="none">
              <a:spAutoFit/>
            </a:bodyPr>
            <a:lstStyle/>
            <a:p>
              <a:pPr algn="ctr">
                <a:lnSpc>
                  <a:spcPct val="150000"/>
                </a:lnSpc>
              </a:pPr>
              <a:r>
                <a:rPr lang="en-US" b="1" dirty="0">
                  <a:solidFill>
                    <a:prstClr val="white"/>
                  </a:solidFill>
                  <a:latin typeface="Effra Light" charset="0"/>
                  <a:ea typeface="Effra Light" charset="0"/>
                  <a:cs typeface="Effra Light" charset="0"/>
                </a:rPr>
                <a:t>PC</a:t>
              </a:r>
            </a:p>
          </p:txBody>
        </p:sp>
        <p:pic>
          <p:nvPicPr>
            <p:cNvPr id="118" name="Picture 30" descr="http://www.henry.pupil.me.uk/Images/game%20console.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9983830" y="1878413"/>
              <a:ext cx="1803853" cy="905848"/>
            </a:xfrm>
            <a:prstGeom prst="rect">
              <a:avLst/>
            </a:prstGeom>
            <a:noFill/>
            <a:extLst>
              <a:ext uri="{909E8E84-426E-40DD-AFC4-6F175D3DCCD1}">
                <a14:hiddenFill xmlns:a14="http://schemas.microsoft.com/office/drawing/2010/main">
                  <a:solidFill>
                    <a:srgbClr val="FFFFFF"/>
                  </a:solidFill>
                </a14:hiddenFill>
              </a:ext>
            </a:extLst>
          </p:spPr>
        </p:pic>
        <p:sp>
          <p:nvSpPr>
            <p:cNvPr id="119" name="Rectangle 118"/>
            <p:cNvSpPr/>
            <p:nvPr/>
          </p:nvSpPr>
          <p:spPr>
            <a:xfrm>
              <a:off x="10414756" y="2664935"/>
              <a:ext cx="998991" cy="507831"/>
            </a:xfrm>
            <a:prstGeom prst="rect">
              <a:avLst/>
            </a:prstGeom>
          </p:spPr>
          <p:txBody>
            <a:bodyPr wrap="none">
              <a:spAutoFit/>
            </a:bodyPr>
            <a:lstStyle/>
            <a:p>
              <a:pPr algn="ctr">
                <a:lnSpc>
                  <a:spcPct val="150000"/>
                </a:lnSpc>
              </a:pPr>
              <a:r>
                <a:rPr lang="en-US" b="1" dirty="0">
                  <a:solidFill>
                    <a:prstClr val="white"/>
                  </a:solidFill>
                  <a:latin typeface="Effra Light" charset="0"/>
                  <a:ea typeface="Effra Light" charset="0"/>
                  <a:cs typeface="Effra Light" charset="0"/>
                </a:rPr>
                <a:t>Console</a:t>
              </a:r>
            </a:p>
          </p:txBody>
        </p:sp>
        <p:sp>
          <p:nvSpPr>
            <p:cNvPr id="120" name="Rectangle 119"/>
            <p:cNvSpPr/>
            <p:nvPr/>
          </p:nvSpPr>
          <p:spPr>
            <a:xfrm>
              <a:off x="10300140" y="1349039"/>
              <a:ext cx="1228221" cy="507831"/>
            </a:xfrm>
            <a:prstGeom prst="rect">
              <a:avLst/>
            </a:prstGeom>
          </p:spPr>
          <p:txBody>
            <a:bodyPr wrap="none">
              <a:spAutoFit/>
            </a:bodyPr>
            <a:lstStyle/>
            <a:p>
              <a:pPr algn="ctr">
                <a:lnSpc>
                  <a:spcPct val="150000"/>
                </a:lnSpc>
              </a:pPr>
              <a:r>
                <a:rPr lang="en-US" b="1" dirty="0">
                  <a:solidFill>
                    <a:prstClr val="white"/>
                  </a:solidFill>
                  <a:latin typeface="Effra Heavy" panose="020B0803020203020204" pitchFamily="34" charset="0"/>
                  <a:ea typeface="Effra Light" charset="0"/>
                  <a:cs typeface="Effra Heavy" panose="020B0803020203020204" pitchFamily="34" charset="0"/>
                </a:rPr>
                <a:t>Platforms</a:t>
              </a:r>
            </a:p>
          </p:txBody>
        </p:sp>
      </p:grpSp>
      <p:grpSp>
        <p:nvGrpSpPr>
          <p:cNvPr id="121" name="Group 120"/>
          <p:cNvGrpSpPr/>
          <p:nvPr/>
        </p:nvGrpSpPr>
        <p:grpSpPr>
          <a:xfrm>
            <a:off x="455654" y="1371989"/>
            <a:ext cx="1754006" cy="4782188"/>
            <a:chOff x="455654" y="1371989"/>
            <a:chExt cx="1754006" cy="4782188"/>
          </a:xfrm>
        </p:grpSpPr>
        <p:pic>
          <p:nvPicPr>
            <p:cNvPr id="122" name="Picture 2" descr="https://s2.wp.com/wp-content/themes/vip/fbspherical/images/static/surround-360-inside.pn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723883" y="2044226"/>
              <a:ext cx="1217548" cy="754880"/>
            </a:xfrm>
            <a:prstGeom prst="rect">
              <a:avLst/>
            </a:prstGeom>
            <a:noFill/>
            <a:extLst>
              <a:ext uri="{909E8E84-426E-40DD-AFC4-6F175D3DCCD1}">
                <a14:hiddenFill xmlns:a14="http://schemas.microsoft.com/office/drawing/2010/main">
                  <a:solidFill>
                    <a:srgbClr val="FFFFFF"/>
                  </a:solidFill>
                </a14:hiddenFill>
              </a:ext>
            </a:extLst>
          </p:spPr>
        </p:pic>
        <p:sp>
          <p:nvSpPr>
            <p:cNvPr id="123" name="Rectangle 122"/>
            <p:cNvSpPr/>
            <p:nvPr/>
          </p:nvSpPr>
          <p:spPr>
            <a:xfrm>
              <a:off x="760845" y="2737137"/>
              <a:ext cx="1072731" cy="507831"/>
            </a:xfrm>
            <a:prstGeom prst="rect">
              <a:avLst/>
            </a:prstGeom>
          </p:spPr>
          <p:txBody>
            <a:bodyPr wrap="none">
              <a:spAutoFit/>
            </a:bodyPr>
            <a:lstStyle/>
            <a:p>
              <a:pPr algn="ctr">
                <a:lnSpc>
                  <a:spcPct val="150000"/>
                </a:lnSpc>
              </a:pPr>
              <a:r>
                <a:rPr lang="en-US" b="1" dirty="0">
                  <a:solidFill>
                    <a:prstClr val="white"/>
                  </a:solidFill>
                  <a:latin typeface="Effra Light" charset="0"/>
                  <a:ea typeface="Effra Light" charset="0"/>
                  <a:cs typeface="Effra Light" charset="0"/>
                </a:rPr>
                <a:t>Cameras</a:t>
              </a:r>
            </a:p>
          </p:txBody>
        </p:sp>
        <p:pic>
          <p:nvPicPr>
            <p:cNvPr id="124" name="Picture 123"/>
            <p:cNvPicPr>
              <a:picLocks noChangeAspect="1"/>
            </p:cNvPicPr>
            <p:nvPr/>
          </p:nvPicPr>
          <p:blipFill>
            <a:blip r:embed="rId32"/>
            <a:stretch>
              <a:fillRect/>
            </a:stretch>
          </p:blipFill>
          <p:spPr>
            <a:xfrm>
              <a:off x="639427" y="3312567"/>
              <a:ext cx="1386460" cy="880900"/>
            </a:xfrm>
            <a:prstGeom prst="rect">
              <a:avLst/>
            </a:prstGeom>
          </p:spPr>
        </p:pic>
        <p:sp>
          <p:nvSpPr>
            <p:cNvPr id="125" name="Rectangle 124"/>
            <p:cNvSpPr/>
            <p:nvPr/>
          </p:nvSpPr>
          <p:spPr>
            <a:xfrm>
              <a:off x="706109" y="4108433"/>
              <a:ext cx="1205779" cy="507831"/>
            </a:xfrm>
            <a:prstGeom prst="rect">
              <a:avLst/>
            </a:prstGeom>
          </p:spPr>
          <p:txBody>
            <a:bodyPr wrap="none">
              <a:spAutoFit/>
            </a:bodyPr>
            <a:lstStyle/>
            <a:p>
              <a:pPr algn="ctr">
                <a:lnSpc>
                  <a:spcPct val="150000"/>
                </a:lnSpc>
              </a:pPr>
              <a:r>
                <a:rPr lang="en-US" b="1" dirty="0">
                  <a:solidFill>
                    <a:prstClr val="white"/>
                  </a:solidFill>
                  <a:latin typeface="Effra Light" charset="0"/>
                  <a:ea typeface="Effra Light" charset="0"/>
                  <a:cs typeface="Effra Light" charset="0"/>
                </a:rPr>
                <a:t>Renderers</a:t>
              </a:r>
            </a:p>
          </p:txBody>
        </p:sp>
        <p:pic>
          <p:nvPicPr>
            <p:cNvPr id="126" name="Picture 4" descr="https://s-media-cache-ak0.pinimg.com/564x/e3/b0/e3/e3b0e3e6078885dbc13b799f3b44d7f8.jpg"/>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598343" y="4727060"/>
              <a:ext cx="1397736" cy="1048302"/>
            </a:xfrm>
            <a:prstGeom prst="rect">
              <a:avLst/>
            </a:prstGeom>
            <a:noFill/>
            <a:extLst>
              <a:ext uri="{909E8E84-426E-40DD-AFC4-6F175D3DCCD1}">
                <a14:hiddenFill xmlns:a14="http://schemas.microsoft.com/office/drawing/2010/main">
                  <a:solidFill>
                    <a:srgbClr val="FFFFFF"/>
                  </a:solidFill>
                </a14:hiddenFill>
              </a:ext>
            </a:extLst>
          </p:spPr>
        </p:pic>
        <p:sp>
          <p:nvSpPr>
            <p:cNvPr id="127" name="Rectangle 126"/>
            <p:cNvSpPr/>
            <p:nvPr/>
          </p:nvSpPr>
          <p:spPr>
            <a:xfrm>
              <a:off x="722791" y="5680971"/>
              <a:ext cx="1196161" cy="473206"/>
            </a:xfrm>
            <a:prstGeom prst="rect">
              <a:avLst/>
            </a:prstGeom>
          </p:spPr>
          <p:txBody>
            <a:bodyPr wrap="none">
              <a:spAutoFit/>
            </a:bodyPr>
            <a:lstStyle/>
            <a:p>
              <a:pPr algn="ctr">
                <a:lnSpc>
                  <a:spcPct val="150000"/>
                </a:lnSpc>
              </a:pPr>
              <a:r>
                <a:rPr lang="en-US" b="1" dirty="0">
                  <a:solidFill>
                    <a:prstClr val="white"/>
                  </a:solidFill>
                  <a:latin typeface="Effra Light" charset="0"/>
                  <a:ea typeface="Effra Light" charset="0"/>
                  <a:cs typeface="Effra Light" charset="0"/>
                </a:rPr>
                <a:t>Lightfields</a:t>
              </a:r>
            </a:p>
          </p:txBody>
        </p:sp>
        <p:sp>
          <p:nvSpPr>
            <p:cNvPr id="128" name="Rectangle 127"/>
            <p:cNvSpPr/>
            <p:nvPr/>
          </p:nvSpPr>
          <p:spPr>
            <a:xfrm>
              <a:off x="455654" y="1371989"/>
              <a:ext cx="1754006" cy="507831"/>
            </a:xfrm>
            <a:prstGeom prst="rect">
              <a:avLst/>
            </a:prstGeom>
          </p:spPr>
          <p:txBody>
            <a:bodyPr wrap="none">
              <a:spAutoFit/>
            </a:bodyPr>
            <a:lstStyle/>
            <a:p>
              <a:pPr algn="ctr">
                <a:lnSpc>
                  <a:spcPct val="150000"/>
                </a:lnSpc>
              </a:pPr>
              <a:r>
                <a:rPr lang="en-US" b="1" dirty="0">
                  <a:solidFill>
                    <a:prstClr val="white"/>
                  </a:solidFill>
                  <a:latin typeface="Effra Heavy" panose="020B0803020203020204" pitchFamily="34" charset="0"/>
                  <a:ea typeface="Effra Light" charset="0"/>
                  <a:cs typeface="Effra Heavy" panose="020B0803020203020204" pitchFamily="34" charset="0"/>
                </a:rPr>
                <a:t>Asset Creation</a:t>
              </a:r>
            </a:p>
          </p:txBody>
        </p:sp>
      </p:grpSp>
      <p:grpSp>
        <p:nvGrpSpPr>
          <p:cNvPr id="131" name="Group 130"/>
          <p:cNvGrpSpPr/>
          <p:nvPr/>
        </p:nvGrpSpPr>
        <p:grpSpPr>
          <a:xfrm>
            <a:off x="9748790" y="6349309"/>
            <a:ext cx="2076006" cy="252213"/>
            <a:chOff x="9586340" y="6349309"/>
            <a:chExt cx="2238456" cy="271949"/>
          </a:xfrm>
        </p:grpSpPr>
        <p:pic>
          <p:nvPicPr>
            <p:cNvPr id="132" name="Picture 131"/>
            <p:cNvPicPr>
              <a:picLocks noChangeAspect="1"/>
            </p:cNvPicPr>
            <p:nvPr userDrawn="1"/>
          </p:nvPicPr>
          <p:blipFill rotWithShape="1">
            <a:blip r:embed="rId34" cstate="screen">
              <a:extLst>
                <a:ext uri="{28A0092B-C50C-407E-A947-70E740481C1C}">
                  <a14:useLocalDpi xmlns:a14="http://schemas.microsoft.com/office/drawing/2010/main"/>
                </a:ext>
              </a:extLst>
            </a:blip>
            <a:srcRect b="47217"/>
            <a:stretch/>
          </p:blipFill>
          <p:spPr>
            <a:xfrm>
              <a:off x="10603859" y="6422102"/>
              <a:ext cx="1220937" cy="175483"/>
            </a:xfrm>
            <a:prstGeom prst="rect">
              <a:avLst/>
            </a:prstGeom>
          </p:spPr>
        </p:pic>
        <p:pic>
          <p:nvPicPr>
            <p:cNvPr id="133" name="Picture 132"/>
            <p:cNvPicPr>
              <a:picLocks noChangeAspect="1"/>
            </p:cNvPicPr>
            <p:nvPr userDrawn="1"/>
          </p:nvPicPr>
          <p:blipFill>
            <a:blip r:embed="rId35" cstate="print">
              <a:extLst>
                <a:ext uri="{28A0092B-C50C-407E-A947-70E740481C1C}">
                  <a14:useLocalDpi xmlns:a14="http://schemas.microsoft.com/office/drawing/2010/main"/>
                </a:ext>
              </a:extLst>
            </a:blip>
            <a:stretch>
              <a:fillRect/>
            </a:stretch>
          </p:blipFill>
          <p:spPr>
            <a:xfrm>
              <a:off x="9586340" y="6403450"/>
              <a:ext cx="686769" cy="166436"/>
            </a:xfrm>
            <a:prstGeom prst="rect">
              <a:avLst/>
            </a:prstGeom>
          </p:spPr>
        </p:pic>
        <p:cxnSp>
          <p:nvCxnSpPr>
            <p:cNvPr id="134" name="Straight Connector 133"/>
            <p:cNvCxnSpPr/>
            <p:nvPr userDrawn="1"/>
          </p:nvCxnSpPr>
          <p:spPr>
            <a:xfrm>
              <a:off x="10432121" y="6349309"/>
              <a:ext cx="0" cy="271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44619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17737"/>
          <a:stretch/>
        </p:blipFill>
        <p:spPr>
          <a:xfrm>
            <a:off x="-3" y="7712"/>
            <a:ext cx="12188828" cy="6850287"/>
          </a:xfrm>
          <a:prstGeom prst="rect">
            <a:avLst/>
          </a:prstGeom>
        </p:spPr>
      </p:pic>
      <p:grpSp>
        <p:nvGrpSpPr>
          <p:cNvPr id="24" name="Group 23"/>
          <p:cNvGrpSpPr/>
          <p:nvPr/>
        </p:nvGrpSpPr>
        <p:grpSpPr>
          <a:xfrm>
            <a:off x="0" y="1040046"/>
            <a:ext cx="12188820" cy="4785617"/>
            <a:chOff x="1200331" y="2673778"/>
            <a:chExt cx="9788159" cy="3282425"/>
          </a:xfrm>
        </p:grpSpPr>
        <p:sp>
          <p:nvSpPr>
            <p:cNvPr id="25" name="Rectangle 24"/>
            <p:cNvSpPr/>
            <p:nvPr/>
          </p:nvSpPr>
          <p:spPr>
            <a:xfrm>
              <a:off x="1267697" y="2673778"/>
              <a:ext cx="9653425" cy="3282425"/>
            </a:xfrm>
            <a:prstGeom prst="rect">
              <a:avLst/>
            </a:prstGeom>
            <a:gradFill flip="none" rotWithShape="1">
              <a:gsLst>
                <a:gs pos="30000">
                  <a:schemeClr val="bg1">
                    <a:alpha val="80000"/>
                  </a:schemeClr>
                </a:gs>
                <a:gs pos="0">
                  <a:schemeClr val="bg1">
                    <a:alpha val="0"/>
                  </a:schemeClr>
                </a:gs>
                <a:gs pos="67000">
                  <a:schemeClr val="bg1">
                    <a:alpha val="8000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6" name="Straight Connector 25"/>
            <p:cNvCxnSpPr/>
            <p:nvPr/>
          </p:nvCxnSpPr>
          <p:spPr>
            <a:xfrm>
              <a:off x="1200331" y="2678639"/>
              <a:ext cx="9788159" cy="0"/>
            </a:xfrm>
            <a:prstGeom prst="line">
              <a:avLst/>
            </a:prstGeom>
            <a:ln w="19050">
              <a:gradFill>
                <a:gsLst>
                  <a:gs pos="0">
                    <a:srgbClr val="033ADA">
                      <a:alpha val="0"/>
                    </a:srgbClr>
                  </a:gs>
                  <a:gs pos="25000">
                    <a:srgbClr val="033ADA"/>
                  </a:gs>
                  <a:gs pos="75000">
                    <a:srgbClr val="033ADA"/>
                  </a:gs>
                  <a:gs pos="100000">
                    <a:srgbClr val="033ADA">
                      <a:alpha val="0"/>
                    </a:srgbClr>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200331" y="5956203"/>
              <a:ext cx="9788159" cy="0"/>
            </a:xfrm>
            <a:prstGeom prst="line">
              <a:avLst/>
            </a:prstGeom>
            <a:ln w="19050">
              <a:gradFill>
                <a:gsLst>
                  <a:gs pos="0">
                    <a:srgbClr val="033ADA">
                      <a:alpha val="0"/>
                    </a:srgbClr>
                  </a:gs>
                  <a:gs pos="25000">
                    <a:srgbClr val="033ADA"/>
                  </a:gs>
                  <a:gs pos="75000">
                    <a:srgbClr val="033ADA"/>
                  </a:gs>
                  <a:gs pos="100000">
                    <a:srgbClr val="033ADA">
                      <a:alpha val="0"/>
                    </a:srgbClr>
                  </a:gs>
                </a:gsLst>
                <a:lin ang="10800000" scaled="0"/>
              </a:gradFill>
            </a:ln>
          </p:spPr>
          <p:style>
            <a:lnRef idx="1">
              <a:schemeClr val="accent1"/>
            </a:lnRef>
            <a:fillRef idx="0">
              <a:schemeClr val="accent1"/>
            </a:fillRef>
            <a:effectRef idx="0">
              <a:schemeClr val="accent1"/>
            </a:effectRef>
            <a:fontRef idx="minor">
              <a:schemeClr val="tx1"/>
            </a:fontRef>
          </p:style>
        </p:cxnSp>
      </p:grpSp>
      <p:sp>
        <p:nvSpPr>
          <p:cNvPr id="7" name="Rectangle 6"/>
          <p:cNvSpPr/>
          <p:nvPr/>
        </p:nvSpPr>
        <p:spPr>
          <a:xfrm rot="10800000">
            <a:off x="-4" y="-3"/>
            <a:ext cx="12188824" cy="1737473"/>
          </a:xfrm>
          <a:prstGeom prst="rect">
            <a:avLst/>
          </a:prstGeom>
          <a:gradFill>
            <a:gsLst>
              <a:gs pos="0">
                <a:schemeClr val="bg1">
                  <a:alpha val="0"/>
                </a:schemeClr>
              </a:gs>
              <a:gs pos="100000">
                <a:schemeClr val="bg1">
                  <a:alpha val="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65872" y="4264106"/>
            <a:ext cx="12188824" cy="1857135"/>
          </a:xfrm>
          <a:prstGeom prst="rect">
            <a:avLst/>
          </a:prstGeom>
          <a:gradFill>
            <a:gsLst>
              <a:gs pos="0">
                <a:schemeClr val="bg1">
                  <a:alpha val="0"/>
                </a:schemeClr>
              </a:gs>
              <a:gs pos="100000">
                <a:schemeClr val="bg1">
                  <a:alpha val="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765106" y="992344"/>
            <a:ext cx="8658609" cy="914400"/>
          </a:xfrm>
          <a:prstGeom prst="rect">
            <a:avLst/>
          </a:prstGeom>
        </p:spPr>
        <p:txBody>
          <a:bodyPr vert="horz" wrap="none" lIns="216000" tIns="45720" rIns="91440" bIns="45720" rtlCol="0" anchor="ctr">
            <a:noAutofit/>
          </a:bodyPr>
          <a:lstStyle/>
          <a:p>
            <a:pPr algn="ctr">
              <a:lnSpc>
                <a:spcPct val="150000"/>
              </a:lnSpc>
            </a:pPr>
            <a:r>
              <a:rPr lang="en-US" sz="3600" spc="-30" dirty="0">
                <a:latin typeface="Effra Light" charset="0"/>
                <a:ea typeface="Effra Light" charset="0"/>
                <a:cs typeface="Effra Light" charset="0"/>
              </a:rPr>
              <a:t>Engagement</a:t>
            </a:r>
          </a:p>
        </p:txBody>
      </p:sp>
      <p:grpSp>
        <p:nvGrpSpPr>
          <p:cNvPr id="15" name="Group 14"/>
          <p:cNvGrpSpPr/>
          <p:nvPr/>
        </p:nvGrpSpPr>
        <p:grpSpPr>
          <a:xfrm>
            <a:off x="9748790" y="6349309"/>
            <a:ext cx="2076006" cy="252213"/>
            <a:chOff x="9586340" y="6349309"/>
            <a:chExt cx="2238456" cy="271949"/>
          </a:xfrm>
        </p:grpSpPr>
        <p:pic>
          <p:nvPicPr>
            <p:cNvPr id="17" name="Picture 16"/>
            <p:cNvPicPr>
              <a:picLocks noChangeAspect="1"/>
            </p:cNvPicPr>
            <p:nvPr userDrawn="1"/>
          </p:nvPicPr>
          <p:blipFill rotWithShape="1">
            <a:blip r:embed="rId4" cstate="screen">
              <a:extLst>
                <a:ext uri="{28A0092B-C50C-407E-A947-70E740481C1C}">
                  <a14:useLocalDpi xmlns:a14="http://schemas.microsoft.com/office/drawing/2010/main"/>
                </a:ext>
              </a:extLst>
            </a:blip>
            <a:srcRect b="47217"/>
            <a:stretch/>
          </p:blipFill>
          <p:spPr>
            <a:xfrm>
              <a:off x="10603859" y="6422102"/>
              <a:ext cx="1220937" cy="175483"/>
            </a:xfrm>
            <a:prstGeom prst="rect">
              <a:avLst/>
            </a:prstGeom>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9586340" y="6403450"/>
              <a:ext cx="686769" cy="166436"/>
            </a:xfrm>
            <a:prstGeom prst="rect">
              <a:avLst/>
            </a:prstGeom>
          </p:spPr>
        </p:pic>
        <p:cxnSp>
          <p:nvCxnSpPr>
            <p:cNvPr id="19" name="Straight Connector 18"/>
            <p:cNvCxnSpPr/>
            <p:nvPr userDrawn="1"/>
          </p:nvCxnSpPr>
          <p:spPr>
            <a:xfrm>
              <a:off x="10432121" y="6349309"/>
              <a:ext cx="0" cy="271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3" name="Straight Connector 42"/>
          <p:cNvCxnSpPr/>
          <p:nvPr/>
        </p:nvCxnSpPr>
        <p:spPr>
          <a:xfrm flipH="1" flipV="1">
            <a:off x="5599167" y="1950852"/>
            <a:ext cx="1022565" cy="393"/>
          </a:xfrm>
          <a:prstGeom prst="line">
            <a:avLst/>
          </a:prstGeom>
          <a:ln w="19050">
            <a:gradFill>
              <a:gsLst>
                <a:gs pos="0">
                  <a:srgbClr val="033ADA">
                    <a:alpha val="0"/>
                  </a:srgbClr>
                </a:gs>
                <a:gs pos="25000">
                  <a:srgbClr val="033ADA"/>
                </a:gs>
                <a:gs pos="75000">
                  <a:srgbClr val="033ADA"/>
                </a:gs>
                <a:gs pos="100000">
                  <a:srgbClr val="033ADA">
                    <a:alpha val="0"/>
                  </a:srgbClr>
                </a:gs>
              </a:gsLst>
              <a:lin ang="10800000" scaled="0"/>
            </a:gra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192169" y="2203221"/>
            <a:ext cx="4405745" cy="461665"/>
          </a:xfrm>
          <a:prstGeom prst="rect">
            <a:avLst/>
          </a:prstGeom>
          <a:noFill/>
        </p:spPr>
        <p:txBody>
          <a:bodyPr wrap="square" rtlCol="0">
            <a:spAutoFit/>
          </a:bodyPr>
          <a:lstStyle/>
          <a:p>
            <a:pPr algn="ctr">
              <a:spcAft>
                <a:spcPts val="600"/>
              </a:spcAft>
              <a:buClr>
                <a:schemeClr val="bg2"/>
              </a:buClr>
            </a:pPr>
            <a:r>
              <a:rPr lang="en-US" sz="2400" dirty="0">
                <a:latin typeface="Effra Light" panose="020B0403020203020204" pitchFamily="34" charset="0"/>
                <a:cs typeface="Effra Light" panose="020B0403020203020204" pitchFamily="34" charset="0"/>
              </a:rPr>
              <a:t>500+ VR engagements</a:t>
            </a:r>
          </a:p>
        </p:txBody>
      </p:sp>
      <p:sp>
        <p:nvSpPr>
          <p:cNvPr id="22" name="TextBox 21"/>
          <p:cNvSpPr txBox="1"/>
          <p:nvPr/>
        </p:nvSpPr>
        <p:spPr>
          <a:xfrm>
            <a:off x="6260284" y="2203221"/>
            <a:ext cx="5140036" cy="461665"/>
          </a:xfrm>
          <a:prstGeom prst="rect">
            <a:avLst/>
          </a:prstGeom>
          <a:noFill/>
        </p:spPr>
        <p:txBody>
          <a:bodyPr wrap="square" rtlCol="0">
            <a:spAutoFit/>
          </a:bodyPr>
          <a:lstStyle/>
          <a:p>
            <a:pPr algn="ctr">
              <a:spcAft>
                <a:spcPts val="600"/>
              </a:spcAft>
              <a:buClr>
                <a:schemeClr val="bg2"/>
              </a:buClr>
            </a:pPr>
            <a:r>
              <a:rPr lang="en-US" sz="2400" dirty="0">
                <a:latin typeface="Effra Light" panose="020B0403020203020204" pitchFamily="34" charset="0"/>
                <a:cs typeface="Effra Light" panose="020B0403020203020204" pitchFamily="34" charset="0"/>
              </a:rPr>
              <a:t>500+ game engagements</a:t>
            </a:r>
          </a:p>
        </p:txBody>
      </p:sp>
      <p:sp>
        <p:nvSpPr>
          <p:cNvPr id="28" name="TextBox 27"/>
          <p:cNvSpPr txBox="1"/>
          <p:nvPr/>
        </p:nvSpPr>
        <p:spPr>
          <a:xfrm>
            <a:off x="3424681" y="3114260"/>
            <a:ext cx="5481105" cy="461665"/>
          </a:xfrm>
          <a:prstGeom prst="rect">
            <a:avLst/>
          </a:prstGeom>
          <a:noFill/>
        </p:spPr>
        <p:txBody>
          <a:bodyPr wrap="square" rtlCol="0">
            <a:spAutoFit/>
          </a:bodyPr>
          <a:lstStyle/>
          <a:p>
            <a:pPr algn="ctr">
              <a:spcAft>
                <a:spcPts val="600"/>
              </a:spcAft>
              <a:buClr>
                <a:schemeClr val="bg2"/>
              </a:buClr>
            </a:pPr>
            <a:r>
              <a:rPr lang="en-US" sz="2400" dirty="0">
                <a:latin typeface="Effra Light" panose="020B0403020203020204" pitchFamily="34" charset="0"/>
                <a:cs typeface="Effra Light" panose="020B0403020203020204" pitchFamily="34" charset="0"/>
              </a:rPr>
              <a:t>4000 members of the VES</a:t>
            </a:r>
          </a:p>
        </p:txBody>
      </p:sp>
      <p:sp>
        <p:nvSpPr>
          <p:cNvPr id="29" name="TextBox 28"/>
          <p:cNvSpPr txBox="1"/>
          <p:nvPr/>
        </p:nvSpPr>
        <p:spPr>
          <a:xfrm>
            <a:off x="6627429" y="4079798"/>
            <a:ext cx="4405745" cy="461665"/>
          </a:xfrm>
          <a:prstGeom prst="rect">
            <a:avLst/>
          </a:prstGeom>
          <a:noFill/>
        </p:spPr>
        <p:txBody>
          <a:bodyPr wrap="square" rtlCol="0">
            <a:spAutoFit/>
          </a:bodyPr>
          <a:lstStyle/>
          <a:p>
            <a:pPr algn="ctr">
              <a:spcAft>
                <a:spcPts val="600"/>
              </a:spcAft>
              <a:buClr>
                <a:schemeClr val="bg2"/>
              </a:buClr>
            </a:pPr>
            <a:r>
              <a:rPr lang="en-US" sz="2400" dirty="0">
                <a:latin typeface="Effra Light" panose="020B0403020203020204" pitchFamily="34" charset="0"/>
                <a:cs typeface="Effra Light" panose="020B0403020203020204" pitchFamily="34" charset="0"/>
              </a:rPr>
              <a:t>251 game publishers</a:t>
            </a:r>
          </a:p>
        </p:txBody>
      </p:sp>
      <p:sp>
        <p:nvSpPr>
          <p:cNvPr id="30" name="TextBox 29"/>
          <p:cNvSpPr txBox="1"/>
          <p:nvPr/>
        </p:nvSpPr>
        <p:spPr>
          <a:xfrm>
            <a:off x="427202" y="4079798"/>
            <a:ext cx="5989105" cy="461665"/>
          </a:xfrm>
          <a:prstGeom prst="rect">
            <a:avLst/>
          </a:prstGeom>
          <a:noFill/>
        </p:spPr>
        <p:txBody>
          <a:bodyPr wrap="square" rtlCol="0">
            <a:spAutoFit/>
          </a:bodyPr>
          <a:lstStyle/>
          <a:p>
            <a:pPr algn="ctr">
              <a:spcAft>
                <a:spcPts val="600"/>
              </a:spcAft>
              <a:buClr>
                <a:schemeClr val="bg2"/>
              </a:buClr>
            </a:pPr>
            <a:r>
              <a:rPr lang="en-US" sz="2400" dirty="0">
                <a:latin typeface="Effra Light" panose="020B0403020203020204" pitchFamily="34" charset="0"/>
                <a:cs typeface="Effra Light" panose="020B0403020203020204" pitchFamily="34" charset="0"/>
              </a:rPr>
              <a:t>1500 games developers</a:t>
            </a:r>
          </a:p>
        </p:txBody>
      </p:sp>
      <p:sp>
        <p:nvSpPr>
          <p:cNvPr id="31" name="TextBox 30"/>
          <p:cNvSpPr txBox="1"/>
          <p:nvPr/>
        </p:nvSpPr>
        <p:spPr>
          <a:xfrm>
            <a:off x="1192169" y="5118732"/>
            <a:ext cx="4405745" cy="461665"/>
          </a:xfrm>
          <a:prstGeom prst="rect">
            <a:avLst/>
          </a:prstGeom>
          <a:noFill/>
        </p:spPr>
        <p:txBody>
          <a:bodyPr wrap="square" rtlCol="0">
            <a:spAutoFit/>
          </a:bodyPr>
          <a:lstStyle/>
          <a:p>
            <a:pPr algn="ctr">
              <a:spcAft>
                <a:spcPts val="600"/>
              </a:spcAft>
              <a:buClr>
                <a:schemeClr val="bg2"/>
              </a:buClr>
            </a:pPr>
            <a:r>
              <a:rPr lang="en-US" sz="2400" dirty="0">
                <a:latin typeface="Effra Light" panose="020B0403020203020204" pitchFamily="34" charset="0"/>
                <a:cs typeface="Effra Light" panose="020B0403020203020204" pitchFamily="34" charset="0"/>
              </a:rPr>
              <a:t>100+ movie studios</a:t>
            </a:r>
          </a:p>
        </p:txBody>
      </p:sp>
      <p:sp>
        <p:nvSpPr>
          <p:cNvPr id="32" name="TextBox 31"/>
          <p:cNvSpPr txBox="1"/>
          <p:nvPr/>
        </p:nvSpPr>
        <p:spPr>
          <a:xfrm>
            <a:off x="6564477" y="5118732"/>
            <a:ext cx="4405745" cy="461665"/>
          </a:xfrm>
          <a:prstGeom prst="rect">
            <a:avLst/>
          </a:prstGeom>
          <a:noFill/>
        </p:spPr>
        <p:txBody>
          <a:bodyPr wrap="square" rtlCol="0">
            <a:spAutoFit/>
          </a:bodyPr>
          <a:lstStyle/>
          <a:p>
            <a:pPr algn="ctr">
              <a:spcAft>
                <a:spcPts val="600"/>
              </a:spcAft>
              <a:buClr>
                <a:schemeClr val="bg2"/>
              </a:buClr>
            </a:pPr>
            <a:r>
              <a:rPr lang="en-US" sz="2400" dirty="0">
                <a:latin typeface="Effra Light" panose="020B0403020203020204" pitchFamily="34" charset="0"/>
                <a:cs typeface="Effra Light" panose="020B0403020203020204" pitchFamily="34" charset="0"/>
              </a:rPr>
              <a:t>6 film schools</a:t>
            </a:r>
          </a:p>
        </p:txBody>
      </p:sp>
    </p:spTree>
    <p:extLst>
      <p:ext uri="{BB962C8B-B14F-4D97-AF65-F5344CB8AC3E}">
        <p14:creationId xmlns:p14="http://schemas.microsoft.com/office/powerpoint/2010/main" val="1314562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36668"/>
          <a:stretch/>
        </p:blipFill>
        <p:spPr>
          <a:xfrm>
            <a:off x="890399" y="0"/>
            <a:ext cx="9734883" cy="6165325"/>
          </a:xfrm>
          <a:prstGeom prst="rect">
            <a:avLst/>
          </a:prstGeom>
          <a:ln w="19050">
            <a:noFill/>
          </a:ln>
        </p:spPr>
      </p:pic>
      <p:sp>
        <p:nvSpPr>
          <p:cNvPr id="30" name="Rectangle 29"/>
          <p:cNvSpPr/>
          <p:nvPr/>
        </p:nvSpPr>
        <p:spPr>
          <a:xfrm>
            <a:off x="1587" y="212506"/>
            <a:ext cx="13865724" cy="29857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39" name="Picture 3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166015" y="768094"/>
            <a:ext cx="1740898" cy="1740898"/>
          </a:xfrm>
          <a:prstGeom prst="rect">
            <a:avLst/>
          </a:prstGeom>
        </p:spPr>
      </p:pic>
      <p:sp>
        <p:nvSpPr>
          <p:cNvPr id="41" name="Rectangle 40"/>
          <p:cNvSpPr/>
          <p:nvPr/>
        </p:nvSpPr>
        <p:spPr>
          <a:xfrm>
            <a:off x="0" y="3401568"/>
            <a:ext cx="12188822" cy="1939849"/>
          </a:xfrm>
          <a:prstGeom prst="rect">
            <a:avLst/>
          </a:prstGeom>
          <a:gradFill flip="none" rotWithShape="1">
            <a:gsLst>
              <a:gs pos="30000">
                <a:schemeClr val="bg1">
                  <a:alpha val="80000"/>
                </a:schemeClr>
              </a:gs>
              <a:gs pos="0">
                <a:schemeClr val="bg1">
                  <a:alpha val="0"/>
                </a:schemeClr>
              </a:gs>
              <a:gs pos="67000">
                <a:schemeClr val="bg1">
                  <a:alpha val="8000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 </a:t>
            </a:r>
          </a:p>
        </p:txBody>
      </p:sp>
      <p:cxnSp>
        <p:nvCxnSpPr>
          <p:cNvPr id="42" name="Straight Connector 41"/>
          <p:cNvCxnSpPr/>
          <p:nvPr userDrawn="1"/>
        </p:nvCxnSpPr>
        <p:spPr>
          <a:xfrm>
            <a:off x="258318" y="5341417"/>
            <a:ext cx="11672190" cy="0"/>
          </a:xfrm>
          <a:prstGeom prst="line">
            <a:avLst/>
          </a:prstGeom>
          <a:ln w="19050">
            <a:gradFill>
              <a:gsLst>
                <a:gs pos="0">
                  <a:srgbClr val="033ADA">
                    <a:alpha val="0"/>
                  </a:srgbClr>
                </a:gs>
                <a:gs pos="25000">
                  <a:srgbClr val="033ADA"/>
                </a:gs>
                <a:gs pos="75000">
                  <a:srgbClr val="033ADA"/>
                </a:gs>
                <a:gs pos="100000">
                  <a:srgbClr val="033ADA">
                    <a:alpha val="0"/>
                  </a:srgbClr>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258318" y="3404652"/>
            <a:ext cx="11672190" cy="0"/>
          </a:xfrm>
          <a:prstGeom prst="line">
            <a:avLst/>
          </a:prstGeom>
          <a:ln w="19050">
            <a:gradFill>
              <a:gsLst>
                <a:gs pos="0">
                  <a:srgbClr val="033ADA">
                    <a:alpha val="0"/>
                  </a:srgbClr>
                </a:gs>
                <a:gs pos="25000">
                  <a:srgbClr val="033ADA"/>
                </a:gs>
                <a:gs pos="75000">
                  <a:srgbClr val="033ADA"/>
                </a:gs>
                <a:gs pos="100000">
                  <a:srgbClr val="033ADA">
                    <a:alpha val="0"/>
                  </a:srgbClr>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601141" y="4467781"/>
            <a:ext cx="5214" cy="615474"/>
          </a:xfrm>
          <a:prstGeom prst="line">
            <a:avLst/>
          </a:prstGeom>
          <a:ln w="19050">
            <a:gradFill>
              <a:gsLst>
                <a:gs pos="0">
                  <a:srgbClr val="033ADA">
                    <a:alpha val="0"/>
                  </a:srgbClr>
                </a:gs>
                <a:gs pos="25000">
                  <a:srgbClr val="033ADA"/>
                </a:gs>
                <a:gs pos="75000">
                  <a:srgbClr val="033ADA"/>
                </a:gs>
                <a:gs pos="100000">
                  <a:srgbClr val="033ADA">
                    <a:alpha val="0"/>
                  </a:srgb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803986" y="4460558"/>
            <a:ext cx="5214" cy="615476"/>
          </a:xfrm>
          <a:prstGeom prst="line">
            <a:avLst/>
          </a:prstGeom>
          <a:ln w="19050">
            <a:gradFill>
              <a:gsLst>
                <a:gs pos="0">
                  <a:srgbClr val="033ADA">
                    <a:alpha val="0"/>
                  </a:srgbClr>
                </a:gs>
                <a:gs pos="25000">
                  <a:srgbClr val="033ADA"/>
                </a:gs>
                <a:gs pos="75000">
                  <a:srgbClr val="033ADA"/>
                </a:gs>
                <a:gs pos="100000">
                  <a:srgbClr val="033ADA">
                    <a:alpha val="0"/>
                  </a:srgbClr>
                </a:gs>
              </a:gsLst>
              <a:lin ang="5400000" scaled="0"/>
            </a:gra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3263953" y="4314707"/>
            <a:ext cx="1807558" cy="914400"/>
          </a:xfrm>
          <a:prstGeom prst="rect">
            <a:avLst/>
          </a:prstGeom>
        </p:spPr>
        <p:txBody>
          <a:bodyPr vert="horz" wrap="none" lIns="216000" tIns="45720" rIns="91440" bIns="45720" rtlCol="0" anchor="ctr">
            <a:noAutofit/>
          </a:bodyPr>
          <a:lstStyle/>
          <a:p>
            <a:pPr algn="ctr"/>
            <a:r>
              <a:rPr lang="en-US" sz="1600" spc="10" dirty="0">
                <a:solidFill>
                  <a:schemeClr val="bg2"/>
                </a:solidFill>
                <a:latin typeface="Effra" charset="0"/>
                <a:ea typeface="Effra" charset="0"/>
                <a:cs typeface="Effra" charset="0"/>
              </a:rPr>
              <a:t>HDR</a:t>
            </a:r>
          </a:p>
        </p:txBody>
      </p:sp>
      <p:sp>
        <p:nvSpPr>
          <p:cNvPr id="44" name="TextBox 43"/>
          <p:cNvSpPr txBox="1"/>
          <p:nvPr/>
        </p:nvSpPr>
        <p:spPr>
          <a:xfrm>
            <a:off x="4740589" y="4314707"/>
            <a:ext cx="1807558" cy="914400"/>
          </a:xfrm>
          <a:prstGeom prst="rect">
            <a:avLst/>
          </a:prstGeom>
        </p:spPr>
        <p:txBody>
          <a:bodyPr vert="horz" wrap="none" lIns="216000" tIns="45720" rIns="91440" bIns="45720" rtlCol="0" anchor="ctr">
            <a:noAutofit/>
          </a:bodyPr>
          <a:lstStyle/>
          <a:p>
            <a:pPr algn="ctr"/>
            <a:r>
              <a:rPr lang="en-US" sz="1600" spc="10" dirty="0">
                <a:solidFill>
                  <a:schemeClr val="bg2"/>
                </a:solidFill>
                <a:latin typeface="Effra" charset="0"/>
                <a:ea typeface="Effra" charset="0"/>
                <a:cs typeface="Effra" charset="0"/>
              </a:rPr>
              <a:t>RENDERING</a:t>
            </a:r>
          </a:p>
        </p:txBody>
      </p:sp>
      <p:sp>
        <p:nvSpPr>
          <p:cNvPr id="45" name="TextBox 44"/>
          <p:cNvSpPr txBox="1"/>
          <p:nvPr/>
        </p:nvSpPr>
        <p:spPr>
          <a:xfrm>
            <a:off x="1593979" y="4314707"/>
            <a:ext cx="1807558" cy="914400"/>
          </a:xfrm>
          <a:prstGeom prst="rect">
            <a:avLst/>
          </a:prstGeom>
        </p:spPr>
        <p:txBody>
          <a:bodyPr vert="horz" wrap="none" lIns="216000" tIns="45720" rIns="91440" bIns="45720" rtlCol="0" anchor="ctr">
            <a:noAutofit/>
          </a:bodyPr>
          <a:lstStyle/>
          <a:p>
            <a:pPr algn="r"/>
            <a:r>
              <a:rPr lang="en-US" sz="1600" spc="10" dirty="0">
                <a:solidFill>
                  <a:schemeClr val="bg2"/>
                </a:solidFill>
                <a:latin typeface="Effra" charset="0"/>
                <a:ea typeface="Effra" charset="0"/>
                <a:cs typeface="Effra" charset="0"/>
              </a:rPr>
              <a:t>GPU COMPUTING</a:t>
            </a:r>
          </a:p>
        </p:txBody>
      </p:sp>
      <p:sp>
        <p:nvSpPr>
          <p:cNvPr id="46" name="TextBox 45"/>
          <p:cNvSpPr txBox="1"/>
          <p:nvPr/>
        </p:nvSpPr>
        <p:spPr>
          <a:xfrm>
            <a:off x="6414223" y="4311096"/>
            <a:ext cx="1807558" cy="914400"/>
          </a:xfrm>
          <a:prstGeom prst="rect">
            <a:avLst/>
          </a:prstGeom>
        </p:spPr>
        <p:txBody>
          <a:bodyPr vert="horz" wrap="none" lIns="216000" tIns="45720" rIns="91440" bIns="45720" rtlCol="0" anchor="ctr">
            <a:noAutofit/>
          </a:bodyPr>
          <a:lstStyle/>
          <a:p>
            <a:pPr algn="ctr"/>
            <a:r>
              <a:rPr lang="en-US" sz="1600" spc="10" dirty="0" err="1">
                <a:solidFill>
                  <a:schemeClr val="bg2"/>
                </a:solidFill>
                <a:latin typeface="Effra" charset="0"/>
                <a:ea typeface="Effra" charset="0"/>
                <a:cs typeface="Effra" charset="0"/>
              </a:rPr>
              <a:t>LIQUIDVR</a:t>
            </a:r>
            <a:r>
              <a:rPr lang="en-US" sz="1600" dirty="0">
                <a:latin typeface="Effra Light" panose="020B0403020203020204" pitchFamily="34" charset="0"/>
                <a:cs typeface="Effra Light" panose="020B0403020203020204" pitchFamily="34" charset="0"/>
              </a:rPr>
              <a:t>™</a:t>
            </a:r>
            <a:endParaRPr lang="en-US" sz="1600" spc="10" dirty="0">
              <a:solidFill>
                <a:schemeClr val="bg2"/>
              </a:solidFill>
              <a:latin typeface="Effra" charset="0"/>
              <a:ea typeface="Effra" charset="0"/>
              <a:cs typeface="Effra" charset="0"/>
            </a:endParaRPr>
          </a:p>
        </p:txBody>
      </p:sp>
      <p:sp>
        <p:nvSpPr>
          <p:cNvPr id="47" name="TextBox 46"/>
          <p:cNvSpPr txBox="1"/>
          <p:nvPr/>
        </p:nvSpPr>
        <p:spPr>
          <a:xfrm>
            <a:off x="8725355" y="4311094"/>
            <a:ext cx="1807558" cy="914400"/>
          </a:xfrm>
          <a:prstGeom prst="rect">
            <a:avLst/>
          </a:prstGeom>
        </p:spPr>
        <p:txBody>
          <a:bodyPr vert="horz" wrap="none" lIns="216000" tIns="45720" rIns="91440" bIns="45720" rtlCol="0" anchor="ctr">
            <a:noAutofit/>
          </a:bodyPr>
          <a:lstStyle/>
          <a:p>
            <a:pPr algn="ctr"/>
            <a:r>
              <a:rPr lang="en-US" sz="1600" spc="10" dirty="0">
                <a:solidFill>
                  <a:schemeClr val="bg2"/>
                </a:solidFill>
                <a:latin typeface="Effra" charset="0"/>
                <a:ea typeface="Effra" charset="0"/>
                <a:cs typeface="Effra" charset="0"/>
              </a:rPr>
              <a:t>DIRECTX</a:t>
            </a:r>
            <a:r>
              <a:rPr lang="en-US" sz="1600" dirty="0">
                <a:latin typeface="Effra Light" panose="020B0403020203020204" pitchFamily="34" charset="0"/>
                <a:cs typeface="Effra Light" panose="020B0403020203020204" pitchFamily="34" charset="0"/>
              </a:rPr>
              <a:t>® 12</a:t>
            </a:r>
            <a:r>
              <a:rPr lang="en-US" sz="1600" spc="10" dirty="0">
                <a:solidFill>
                  <a:schemeClr val="bg2"/>
                </a:solidFill>
                <a:latin typeface="Effra" charset="0"/>
                <a:ea typeface="Effra" charset="0"/>
                <a:cs typeface="Effra" charset="0"/>
              </a:rPr>
              <a:t>+ VULKAN</a:t>
            </a:r>
            <a:r>
              <a:rPr lang="en-US" sz="1600" dirty="0">
                <a:latin typeface="Effra Light" panose="020B0403020203020204" pitchFamily="34" charset="0"/>
                <a:cs typeface="Effra Light" panose="020B0403020203020204" pitchFamily="34" charset="0"/>
              </a:rPr>
              <a:t>™</a:t>
            </a:r>
            <a:endParaRPr lang="en-US" sz="1600" spc="10" dirty="0">
              <a:solidFill>
                <a:schemeClr val="bg2"/>
              </a:solidFill>
              <a:latin typeface="Effra" charset="0"/>
              <a:ea typeface="Effra" charset="0"/>
              <a:cs typeface="Effra" charset="0"/>
            </a:endParaRPr>
          </a:p>
        </p:txBody>
      </p:sp>
      <p:cxnSp>
        <p:nvCxnSpPr>
          <p:cNvPr id="49" name="Straight Connector 48"/>
          <p:cNvCxnSpPr/>
          <p:nvPr/>
        </p:nvCxnSpPr>
        <p:spPr>
          <a:xfrm>
            <a:off x="6585231" y="4475004"/>
            <a:ext cx="5214" cy="615474"/>
          </a:xfrm>
          <a:prstGeom prst="line">
            <a:avLst/>
          </a:prstGeom>
          <a:ln w="19050">
            <a:gradFill>
              <a:gsLst>
                <a:gs pos="0">
                  <a:srgbClr val="033ADA">
                    <a:alpha val="0"/>
                  </a:srgbClr>
                </a:gs>
                <a:gs pos="25000">
                  <a:srgbClr val="033ADA"/>
                </a:gs>
                <a:gs pos="75000">
                  <a:srgbClr val="033ADA"/>
                </a:gs>
                <a:gs pos="100000">
                  <a:srgbClr val="033ADA">
                    <a:alpha val="0"/>
                  </a:srgb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8170939" y="4467781"/>
            <a:ext cx="5214" cy="615476"/>
          </a:xfrm>
          <a:prstGeom prst="line">
            <a:avLst/>
          </a:prstGeom>
          <a:ln w="19050">
            <a:gradFill>
              <a:gsLst>
                <a:gs pos="0">
                  <a:srgbClr val="033ADA">
                    <a:alpha val="0"/>
                  </a:srgbClr>
                </a:gs>
                <a:gs pos="25000">
                  <a:srgbClr val="033ADA"/>
                </a:gs>
                <a:gs pos="75000">
                  <a:srgbClr val="033ADA"/>
                </a:gs>
                <a:gs pos="100000">
                  <a:srgbClr val="033ADA">
                    <a:alpha val="0"/>
                  </a:srgbClr>
                </a:gs>
              </a:gsLst>
              <a:lin ang="5400000" scaled="0"/>
            </a:gra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3853572" y="3619276"/>
            <a:ext cx="4481676" cy="720710"/>
          </a:xfrm>
          <a:prstGeom prst="rect">
            <a:avLst/>
          </a:prstGeom>
        </p:spPr>
        <p:txBody>
          <a:bodyPr wrap="none">
            <a:spAutoFit/>
          </a:bodyPr>
          <a:lstStyle/>
          <a:p>
            <a:pPr lvl="0" algn="ctr">
              <a:lnSpc>
                <a:spcPts val="4880"/>
              </a:lnSpc>
            </a:pPr>
            <a:r>
              <a:rPr lang="en-US" sz="3200" spc="-70" dirty="0">
                <a:latin typeface="Effra Medium" charset="0"/>
                <a:ea typeface="Effra Medium" charset="0"/>
                <a:cs typeface="Effra Medium" charset="0"/>
              </a:rPr>
              <a:t>Professional Focus Areas</a:t>
            </a:r>
          </a:p>
        </p:txBody>
      </p:sp>
    </p:spTree>
    <p:extLst>
      <p:ext uri="{BB962C8B-B14F-4D97-AF65-F5344CB8AC3E}">
        <p14:creationId xmlns:p14="http://schemas.microsoft.com/office/powerpoint/2010/main" val="3134128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26456" t="15911" r="33598" b="15723"/>
          <a:stretch/>
        </p:blipFill>
        <p:spPr>
          <a:xfrm>
            <a:off x="3035808" y="327679"/>
            <a:ext cx="6208776" cy="6072204"/>
          </a:xfrm>
          <a:prstGeom prst="rect">
            <a:avLst/>
          </a:prstGeom>
        </p:spPr>
      </p:pic>
      <p:grpSp>
        <p:nvGrpSpPr>
          <p:cNvPr id="12" name="Group 11"/>
          <p:cNvGrpSpPr/>
          <p:nvPr/>
        </p:nvGrpSpPr>
        <p:grpSpPr>
          <a:xfrm>
            <a:off x="719057" y="1792224"/>
            <a:ext cx="10750708" cy="3291616"/>
            <a:chOff x="1200331" y="2673779"/>
            <a:chExt cx="9788159" cy="2699859"/>
          </a:xfrm>
        </p:grpSpPr>
        <p:sp>
          <p:nvSpPr>
            <p:cNvPr id="15" name="Rectangle 14"/>
            <p:cNvSpPr/>
            <p:nvPr/>
          </p:nvSpPr>
          <p:spPr>
            <a:xfrm>
              <a:off x="1267697" y="2673779"/>
              <a:ext cx="9653425" cy="2699859"/>
            </a:xfrm>
            <a:prstGeom prst="rect">
              <a:avLst/>
            </a:prstGeom>
            <a:gradFill flip="none" rotWithShape="1">
              <a:gsLst>
                <a:gs pos="30000">
                  <a:schemeClr val="bg1">
                    <a:alpha val="80000"/>
                  </a:schemeClr>
                </a:gs>
                <a:gs pos="0">
                  <a:schemeClr val="bg1">
                    <a:alpha val="0"/>
                  </a:schemeClr>
                </a:gs>
                <a:gs pos="67000">
                  <a:schemeClr val="bg1">
                    <a:alpha val="8000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6" name="Straight Connector 15"/>
            <p:cNvCxnSpPr/>
            <p:nvPr/>
          </p:nvCxnSpPr>
          <p:spPr>
            <a:xfrm>
              <a:off x="1200331" y="2678639"/>
              <a:ext cx="9788159" cy="0"/>
            </a:xfrm>
            <a:prstGeom prst="line">
              <a:avLst/>
            </a:prstGeom>
            <a:ln w="19050">
              <a:gradFill>
                <a:gsLst>
                  <a:gs pos="0">
                    <a:srgbClr val="033ADA">
                      <a:alpha val="0"/>
                    </a:srgbClr>
                  </a:gs>
                  <a:gs pos="25000">
                    <a:srgbClr val="033ADA"/>
                  </a:gs>
                  <a:gs pos="75000">
                    <a:srgbClr val="033ADA"/>
                  </a:gs>
                  <a:gs pos="100000">
                    <a:srgbClr val="033ADA">
                      <a:alpha val="0"/>
                    </a:srgbClr>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200331" y="5373637"/>
              <a:ext cx="9788159" cy="0"/>
            </a:xfrm>
            <a:prstGeom prst="line">
              <a:avLst/>
            </a:prstGeom>
            <a:ln w="19050">
              <a:gradFill>
                <a:gsLst>
                  <a:gs pos="0">
                    <a:srgbClr val="033ADA">
                      <a:alpha val="0"/>
                    </a:srgbClr>
                  </a:gs>
                  <a:gs pos="25000">
                    <a:srgbClr val="033ADA"/>
                  </a:gs>
                  <a:gs pos="75000">
                    <a:srgbClr val="033ADA"/>
                  </a:gs>
                  <a:gs pos="100000">
                    <a:srgbClr val="033ADA">
                      <a:alpha val="0"/>
                    </a:srgbClr>
                  </a:gs>
                </a:gsLst>
                <a:lin ang="10800000" scaled="0"/>
              </a:gradFill>
            </a:ln>
          </p:spPr>
          <p:style>
            <a:lnRef idx="1">
              <a:schemeClr val="accent1"/>
            </a:lnRef>
            <a:fillRef idx="0">
              <a:schemeClr val="accent1"/>
            </a:fillRef>
            <a:effectRef idx="0">
              <a:schemeClr val="accent1"/>
            </a:effectRef>
            <a:fontRef idx="minor">
              <a:schemeClr val="tx1"/>
            </a:fontRef>
          </p:style>
        </p:cxnSp>
      </p:grpSp>
      <p:sp>
        <p:nvSpPr>
          <p:cNvPr id="7" name="TextBox 6"/>
          <p:cNvSpPr txBox="1"/>
          <p:nvPr/>
        </p:nvSpPr>
        <p:spPr>
          <a:xfrm>
            <a:off x="4316264" y="1998971"/>
            <a:ext cx="3556294" cy="914400"/>
          </a:xfrm>
          <a:prstGeom prst="rect">
            <a:avLst/>
          </a:prstGeom>
        </p:spPr>
        <p:txBody>
          <a:bodyPr vert="horz" wrap="none" lIns="216000" tIns="45720" rIns="91440" bIns="45720" rtlCol="0" anchor="ctr">
            <a:noAutofit/>
          </a:bodyPr>
          <a:lstStyle/>
          <a:p>
            <a:pPr algn="ctr">
              <a:lnSpc>
                <a:spcPct val="150000"/>
              </a:lnSpc>
            </a:pPr>
            <a:r>
              <a:rPr lang="en-US" sz="3600" spc="10" dirty="0">
                <a:latin typeface="Effra" charset="0"/>
                <a:ea typeface="Effra" charset="0"/>
                <a:cs typeface="Effra" charset="0"/>
              </a:rPr>
              <a:t>Rendering on Radeon Pro</a:t>
            </a:r>
          </a:p>
        </p:txBody>
      </p:sp>
      <p:grpSp>
        <p:nvGrpSpPr>
          <p:cNvPr id="2052" name="Group 2051"/>
          <p:cNvGrpSpPr/>
          <p:nvPr/>
        </p:nvGrpSpPr>
        <p:grpSpPr>
          <a:xfrm>
            <a:off x="1282814" y="3045613"/>
            <a:ext cx="9291281" cy="1696685"/>
            <a:chOff x="1322113" y="3045613"/>
            <a:chExt cx="9291281" cy="1696685"/>
          </a:xfrm>
        </p:grpSpPr>
        <p:sp>
          <p:nvSpPr>
            <p:cNvPr id="5" name="TextBox 4"/>
            <p:cNvSpPr txBox="1"/>
            <p:nvPr/>
          </p:nvSpPr>
          <p:spPr>
            <a:xfrm>
              <a:off x="1526957" y="3045613"/>
              <a:ext cx="3556294" cy="914400"/>
            </a:xfrm>
            <a:prstGeom prst="rect">
              <a:avLst/>
            </a:prstGeom>
          </p:spPr>
          <p:txBody>
            <a:bodyPr vert="horz" wrap="none" lIns="216000" tIns="45720" rIns="91440" bIns="45720" rtlCol="0" anchor="ctr">
              <a:noAutofit/>
            </a:bodyPr>
            <a:lstStyle/>
            <a:p>
              <a:pPr algn="ctr"/>
              <a:r>
                <a:rPr lang="en-US" sz="2400" b="1" spc="10" dirty="0">
                  <a:latin typeface="Effra Light" charset="0"/>
                  <a:ea typeface="Effra Light" charset="0"/>
                  <a:cs typeface="Effra Light" charset="0"/>
                </a:rPr>
                <a:t>Partner Applications</a:t>
              </a:r>
            </a:p>
          </p:txBody>
        </p:sp>
        <p:grpSp>
          <p:nvGrpSpPr>
            <p:cNvPr id="19" name="Group 18"/>
            <p:cNvGrpSpPr/>
            <p:nvPr/>
          </p:nvGrpSpPr>
          <p:grpSpPr>
            <a:xfrm>
              <a:off x="1322113" y="3945599"/>
              <a:ext cx="4017195" cy="589931"/>
              <a:chOff x="1365915" y="3704095"/>
              <a:chExt cx="4017195" cy="589931"/>
            </a:xfrm>
          </p:grpSpPr>
          <p:pic>
            <p:nvPicPr>
              <p:cNvPr id="2050" name="Picture 2" descr="http://vrworld.com/wp-content/uploads/2014/06/octane-logo1.jpg"/>
              <p:cNvPicPr>
                <a:picLocks noChangeAspect="1" noChangeArrowheads="1"/>
              </p:cNvPicPr>
              <p:nvPr/>
            </p:nvPicPr>
            <p:blipFill>
              <a:blip r:embed="rId4">
                <a:clrChange>
                  <a:clrFrom>
                    <a:srgbClr val="000000"/>
                  </a:clrFrom>
                  <a:clrTo>
                    <a:srgbClr val="000000">
                      <a:alpha val="0"/>
                    </a:srgbClr>
                  </a:clrTo>
                </a:clrChange>
                <a:biLevel thresh="25000"/>
                <a:extLst>
                  <a:ext uri="{28A0092B-C50C-407E-A947-70E740481C1C}">
                    <a14:useLocalDpi xmlns:a14="http://schemas.microsoft.com/office/drawing/2010/main"/>
                  </a:ext>
                </a:extLst>
              </a:blip>
              <a:srcRect/>
              <a:stretch>
                <a:fillRect/>
              </a:stretch>
            </p:blipFill>
            <p:spPr bwMode="auto">
              <a:xfrm>
                <a:off x="1365915" y="3704095"/>
                <a:ext cx="2245920" cy="58993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5">
                <a:biLevel thresh="25000"/>
              </a:blip>
              <a:srcRect r="53906"/>
              <a:stretch/>
            </p:blipFill>
            <p:spPr>
              <a:xfrm>
                <a:off x="4161454" y="3725998"/>
                <a:ext cx="1221656" cy="521886"/>
              </a:xfrm>
              <a:prstGeom prst="rect">
                <a:avLst/>
              </a:prstGeom>
            </p:spPr>
          </p:pic>
        </p:grpSp>
        <p:sp>
          <p:nvSpPr>
            <p:cNvPr id="6" name="TextBox 5"/>
            <p:cNvSpPr txBox="1"/>
            <p:nvPr/>
          </p:nvSpPr>
          <p:spPr>
            <a:xfrm>
              <a:off x="7057100" y="3058251"/>
              <a:ext cx="3556294" cy="914400"/>
            </a:xfrm>
            <a:prstGeom prst="rect">
              <a:avLst/>
            </a:prstGeom>
          </p:spPr>
          <p:txBody>
            <a:bodyPr vert="horz" wrap="none" lIns="216000" tIns="45720" rIns="91440" bIns="45720" rtlCol="0" anchor="ctr">
              <a:noAutofit/>
            </a:bodyPr>
            <a:lstStyle/>
            <a:p>
              <a:pPr algn="ctr"/>
              <a:r>
                <a:rPr lang="en-US" sz="2400" b="1" spc="10" dirty="0">
                  <a:latin typeface="Effra Light" charset="0"/>
                  <a:ea typeface="Effra Light" charset="0"/>
                  <a:cs typeface="Effra Light" charset="0"/>
                </a:rPr>
                <a:t>Open Source Solutions</a:t>
              </a:r>
            </a:p>
          </p:txBody>
        </p:sp>
        <p:pic>
          <p:nvPicPr>
            <p:cNvPr id="22" name="Picture 21"/>
            <p:cNvPicPr>
              <a:picLocks noChangeAspect="1"/>
            </p:cNvPicPr>
            <p:nvPr/>
          </p:nvPicPr>
          <p:blipFill rotWithShape="1">
            <a:blip r:embed="rId6" cstate="print">
              <a:extLst>
                <a:ext uri="{28A0092B-C50C-407E-A947-70E740481C1C}">
                  <a14:useLocalDpi xmlns:a14="http://schemas.microsoft.com/office/drawing/2010/main" val="0"/>
                </a:ext>
              </a:extLst>
            </a:blip>
            <a:srcRect t="43835" b="34518"/>
            <a:stretch/>
          </p:blipFill>
          <p:spPr>
            <a:xfrm>
              <a:off x="6495107" y="4029077"/>
              <a:ext cx="1951577" cy="422453"/>
            </a:xfrm>
            <a:prstGeom prst="rect">
              <a:avLst/>
            </a:prstGeom>
          </p:spPr>
        </p:pic>
        <p:cxnSp>
          <p:nvCxnSpPr>
            <p:cNvPr id="33" name="Straight Connector 32"/>
            <p:cNvCxnSpPr/>
            <p:nvPr/>
          </p:nvCxnSpPr>
          <p:spPr>
            <a:xfrm flipH="1" flipV="1">
              <a:off x="6128742" y="3088134"/>
              <a:ext cx="1191" cy="1654164"/>
            </a:xfrm>
            <a:prstGeom prst="line">
              <a:avLst/>
            </a:prstGeom>
            <a:ln w="12700">
              <a:gradFill>
                <a:gsLst>
                  <a:gs pos="0">
                    <a:srgbClr val="033ADA">
                      <a:alpha val="0"/>
                    </a:srgbClr>
                  </a:gs>
                  <a:gs pos="25000">
                    <a:srgbClr val="033ADA"/>
                  </a:gs>
                  <a:gs pos="75000">
                    <a:srgbClr val="033ADA"/>
                  </a:gs>
                  <a:gs pos="100000">
                    <a:srgbClr val="033ADA">
                      <a:alpha val="0"/>
                    </a:srgbClr>
                  </a:gs>
                </a:gsLst>
                <a:lin ang="5400000" scaled="0"/>
              </a:gradFill>
            </a:ln>
          </p:spPr>
          <p:style>
            <a:lnRef idx="1">
              <a:schemeClr val="accent1"/>
            </a:lnRef>
            <a:fillRef idx="0">
              <a:schemeClr val="accent1"/>
            </a:fillRef>
            <a:effectRef idx="0">
              <a:schemeClr val="accent1"/>
            </a:effectRef>
            <a:fontRef idx="minor">
              <a:schemeClr val="tx1"/>
            </a:fontRef>
          </p:style>
        </p:cxnSp>
      </p:grpSp>
      <p:pic>
        <p:nvPicPr>
          <p:cNvPr id="18" name="Picture 17"/>
          <p:cNvPicPr>
            <a:picLocks noChangeAspect="1"/>
          </p:cNvPicPr>
          <p:nvPr/>
        </p:nvPicPr>
        <p:blipFill rotWithShape="1">
          <a:blip r:embed="rId7" cstate="print">
            <a:extLst>
              <a:ext uri="{28A0092B-C50C-407E-A947-70E740481C1C}">
                <a14:useLocalDpi xmlns:a14="http://schemas.microsoft.com/office/drawing/2010/main" val="0"/>
              </a:ext>
            </a:extLst>
          </a:blip>
          <a:srcRect l="-1639" r="-1"/>
          <a:stretch/>
        </p:blipFill>
        <p:spPr>
          <a:xfrm>
            <a:off x="9049693" y="4055503"/>
            <a:ext cx="2069126" cy="235114"/>
          </a:xfrm>
          <a:prstGeom prst="rect">
            <a:avLst/>
          </a:prstGeom>
        </p:spPr>
      </p:pic>
    </p:spTree>
    <p:extLst>
      <p:ext uri="{BB962C8B-B14F-4D97-AF65-F5344CB8AC3E}">
        <p14:creationId xmlns:p14="http://schemas.microsoft.com/office/powerpoint/2010/main" val="2626515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 y="0"/>
            <a:ext cx="12188826" cy="6869700"/>
            <a:chOff x="-1" y="0"/>
            <a:chExt cx="12188826" cy="6869700"/>
          </a:xfrm>
        </p:grpSpPr>
        <p:pic>
          <p:nvPicPr>
            <p:cNvPr id="23" name="Picture 22"/>
            <p:cNvPicPr>
              <a:picLocks noChangeAspect="1"/>
            </p:cNvPicPr>
            <p:nvPr/>
          </p:nvPicPr>
          <p:blipFill rotWithShape="1">
            <a:blip r:embed="rId3" cstate="print">
              <a:extLst>
                <a:ext uri="{28A0092B-C50C-407E-A947-70E740481C1C}">
                  <a14:useLocalDpi xmlns:a14="http://schemas.microsoft.com/office/drawing/2010/main" val="0"/>
                </a:ext>
              </a:extLst>
            </a:blip>
            <a:srcRect t="5497" b="43061"/>
            <a:stretch/>
          </p:blipFill>
          <p:spPr>
            <a:xfrm flipH="1">
              <a:off x="0" y="0"/>
              <a:ext cx="12188825" cy="6858000"/>
            </a:xfrm>
            <a:prstGeom prst="rect">
              <a:avLst/>
            </a:prstGeom>
          </p:spPr>
        </p:pic>
        <p:sp>
          <p:nvSpPr>
            <p:cNvPr id="26" name="Rectangle 25"/>
            <p:cNvSpPr/>
            <p:nvPr/>
          </p:nvSpPr>
          <p:spPr>
            <a:xfrm>
              <a:off x="-1" y="5376180"/>
              <a:ext cx="12188824" cy="1493520"/>
            </a:xfrm>
            <a:prstGeom prst="rect">
              <a:avLst/>
            </a:prstGeom>
            <a:gradFill>
              <a:gsLst>
                <a:gs pos="0">
                  <a:schemeClr val="bg1">
                    <a:alpha val="0"/>
                  </a:schemeClr>
                </a:gs>
                <a:gs pos="65000">
                  <a:schemeClr val="bg1">
                    <a:alpha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rot="10800000">
              <a:off x="1" y="0"/>
              <a:ext cx="12188824" cy="1493520"/>
            </a:xfrm>
            <a:prstGeom prst="rect">
              <a:avLst/>
            </a:prstGeom>
            <a:gradFill>
              <a:gsLst>
                <a:gs pos="0">
                  <a:schemeClr val="bg1">
                    <a:alpha val="0"/>
                  </a:schemeClr>
                </a:gs>
                <a:gs pos="65000">
                  <a:schemeClr val="bg1">
                    <a:alpha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p:cNvGrpSpPr/>
          <p:nvPr/>
        </p:nvGrpSpPr>
        <p:grpSpPr>
          <a:xfrm>
            <a:off x="9748790" y="6349309"/>
            <a:ext cx="2076006" cy="252213"/>
            <a:chOff x="9586340" y="6349309"/>
            <a:chExt cx="2238456" cy="271949"/>
          </a:xfrm>
        </p:grpSpPr>
        <p:pic>
          <p:nvPicPr>
            <p:cNvPr id="29" name="Picture 28"/>
            <p:cNvPicPr>
              <a:picLocks noChangeAspect="1"/>
            </p:cNvPicPr>
            <p:nvPr userDrawn="1"/>
          </p:nvPicPr>
          <p:blipFill rotWithShape="1">
            <a:blip r:embed="rId4" cstate="screen">
              <a:extLst>
                <a:ext uri="{28A0092B-C50C-407E-A947-70E740481C1C}">
                  <a14:useLocalDpi xmlns:a14="http://schemas.microsoft.com/office/drawing/2010/main"/>
                </a:ext>
              </a:extLst>
            </a:blip>
            <a:srcRect b="47217"/>
            <a:stretch/>
          </p:blipFill>
          <p:spPr>
            <a:xfrm>
              <a:off x="10603859" y="6422102"/>
              <a:ext cx="1220937" cy="175483"/>
            </a:xfrm>
            <a:prstGeom prst="rect">
              <a:avLst/>
            </a:prstGeom>
          </p:spPr>
        </p:pic>
        <p:pic>
          <p:nvPicPr>
            <p:cNvPr id="30" name="Picture 29"/>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9586340" y="6403450"/>
              <a:ext cx="686769" cy="166436"/>
            </a:xfrm>
            <a:prstGeom prst="rect">
              <a:avLst/>
            </a:prstGeom>
          </p:spPr>
        </p:pic>
        <p:cxnSp>
          <p:nvCxnSpPr>
            <p:cNvPr id="31" name="Straight Connector 30"/>
            <p:cNvCxnSpPr/>
            <p:nvPr userDrawn="1"/>
          </p:nvCxnSpPr>
          <p:spPr>
            <a:xfrm>
              <a:off x="10432121" y="6349309"/>
              <a:ext cx="0" cy="271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3" name="TextBox 32"/>
          <p:cNvSpPr txBox="1"/>
          <p:nvPr/>
        </p:nvSpPr>
        <p:spPr>
          <a:xfrm>
            <a:off x="0" y="6630743"/>
            <a:ext cx="4770858" cy="253916"/>
          </a:xfrm>
          <a:prstGeom prst="rect">
            <a:avLst/>
          </a:prstGeom>
          <a:noFill/>
        </p:spPr>
        <p:txBody>
          <a:bodyPr wrap="none" rtlCol="0">
            <a:spAutoFit/>
          </a:bodyPr>
          <a:lstStyle/>
          <a:p>
            <a:pPr>
              <a:spcAft>
                <a:spcPts val="600"/>
              </a:spcAft>
              <a:buClr>
                <a:schemeClr val="bg2"/>
              </a:buClr>
            </a:pPr>
            <a:r>
              <a:rPr lang="en-US" sz="1050" dirty="0">
                <a:solidFill>
                  <a:schemeClr val="tx1">
                    <a:lumMod val="65000"/>
                  </a:schemeClr>
                </a:solidFill>
              </a:rPr>
              <a:t>Source: https://</a:t>
            </a:r>
            <a:r>
              <a:rPr lang="en-US" sz="1050" dirty="0" err="1">
                <a:solidFill>
                  <a:schemeClr val="tx1">
                    <a:lumMod val="65000"/>
                  </a:schemeClr>
                </a:solidFill>
              </a:rPr>
              <a:t>www.facebook.com</a:t>
            </a:r>
            <a:r>
              <a:rPr lang="en-US" sz="1050" dirty="0">
                <a:solidFill>
                  <a:schemeClr val="tx1">
                    <a:lumMod val="65000"/>
                  </a:schemeClr>
                </a:solidFill>
              </a:rPr>
              <a:t>/groups/</a:t>
            </a:r>
            <a:r>
              <a:rPr lang="en-US" sz="1050" dirty="0" err="1">
                <a:solidFill>
                  <a:schemeClr val="tx1">
                    <a:lumMod val="65000"/>
                  </a:schemeClr>
                </a:solidFill>
              </a:rPr>
              <a:t>VRayRT</a:t>
            </a:r>
            <a:r>
              <a:rPr lang="en-US" sz="1050" dirty="0">
                <a:solidFill>
                  <a:schemeClr val="tx1">
                    <a:lumMod val="65000"/>
                  </a:schemeClr>
                </a:solidFill>
              </a:rPr>
              <a:t>/permalink/655699424582634/</a:t>
            </a:r>
          </a:p>
        </p:txBody>
      </p:sp>
      <p:grpSp>
        <p:nvGrpSpPr>
          <p:cNvPr id="39" name="Group 38"/>
          <p:cNvGrpSpPr/>
          <p:nvPr/>
        </p:nvGrpSpPr>
        <p:grpSpPr>
          <a:xfrm>
            <a:off x="645876" y="1070483"/>
            <a:ext cx="5581029" cy="4717034"/>
            <a:chOff x="645876" y="975360"/>
            <a:chExt cx="5581029" cy="4717034"/>
          </a:xfrm>
        </p:grpSpPr>
        <p:grpSp>
          <p:nvGrpSpPr>
            <p:cNvPr id="40" name="Group 39"/>
            <p:cNvGrpSpPr/>
            <p:nvPr/>
          </p:nvGrpSpPr>
          <p:grpSpPr>
            <a:xfrm>
              <a:off x="645876" y="975360"/>
              <a:ext cx="5581029" cy="4717034"/>
              <a:chOff x="1200331" y="2673779"/>
              <a:chExt cx="9788159" cy="2699859"/>
            </a:xfrm>
          </p:grpSpPr>
          <p:sp>
            <p:nvSpPr>
              <p:cNvPr id="44" name="Rectangle 43"/>
              <p:cNvSpPr/>
              <p:nvPr/>
            </p:nvSpPr>
            <p:spPr>
              <a:xfrm>
                <a:off x="1267697" y="2673779"/>
                <a:ext cx="9653425" cy="2699859"/>
              </a:xfrm>
              <a:prstGeom prst="rect">
                <a:avLst/>
              </a:prstGeom>
              <a:gradFill flip="none" rotWithShape="1">
                <a:gsLst>
                  <a:gs pos="30000">
                    <a:schemeClr val="bg1">
                      <a:alpha val="80000"/>
                    </a:schemeClr>
                  </a:gs>
                  <a:gs pos="0">
                    <a:schemeClr val="bg1">
                      <a:alpha val="0"/>
                    </a:schemeClr>
                  </a:gs>
                  <a:gs pos="67000">
                    <a:schemeClr val="bg1">
                      <a:alpha val="8000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5" name="Straight Connector 44"/>
              <p:cNvCxnSpPr/>
              <p:nvPr/>
            </p:nvCxnSpPr>
            <p:spPr>
              <a:xfrm>
                <a:off x="1200331" y="2678639"/>
                <a:ext cx="9788159" cy="0"/>
              </a:xfrm>
              <a:prstGeom prst="line">
                <a:avLst/>
              </a:prstGeom>
              <a:ln w="19050">
                <a:gradFill>
                  <a:gsLst>
                    <a:gs pos="0">
                      <a:srgbClr val="033ADA">
                        <a:alpha val="0"/>
                      </a:srgbClr>
                    </a:gs>
                    <a:gs pos="25000">
                      <a:srgbClr val="033ADA"/>
                    </a:gs>
                    <a:gs pos="75000">
                      <a:srgbClr val="033ADA"/>
                    </a:gs>
                    <a:gs pos="100000">
                      <a:srgbClr val="033ADA">
                        <a:alpha val="0"/>
                      </a:srgbClr>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1200331" y="5373637"/>
                <a:ext cx="9788159" cy="0"/>
              </a:xfrm>
              <a:prstGeom prst="line">
                <a:avLst/>
              </a:prstGeom>
              <a:ln w="19050">
                <a:gradFill>
                  <a:gsLst>
                    <a:gs pos="0">
                      <a:srgbClr val="033ADA">
                        <a:alpha val="0"/>
                      </a:srgbClr>
                    </a:gs>
                    <a:gs pos="25000">
                      <a:srgbClr val="033ADA"/>
                    </a:gs>
                    <a:gs pos="75000">
                      <a:srgbClr val="033ADA"/>
                    </a:gs>
                    <a:gs pos="100000">
                      <a:srgbClr val="033ADA">
                        <a:alpha val="0"/>
                      </a:srgbClr>
                    </a:gs>
                  </a:gsLst>
                  <a:lin ang="10800000" scaled="0"/>
                </a:gradFill>
              </a:ln>
            </p:spPr>
            <p:style>
              <a:lnRef idx="1">
                <a:schemeClr val="accent1"/>
              </a:lnRef>
              <a:fillRef idx="0">
                <a:schemeClr val="accent1"/>
              </a:fillRef>
              <a:effectRef idx="0">
                <a:schemeClr val="accent1"/>
              </a:effectRef>
              <a:fontRef idx="minor">
                <a:schemeClr val="tx1"/>
              </a:fontRef>
            </p:style>
          </p:cxnSp>
        </p:grpSp>
        <p:sp>
          <p:nvSpPr>
            <p:cNvPr id="41" name="TextBox 40"/>
            <p:cNvSpPr txBox="1"/>
            <p:nvPr/>
          </p:nvSpPr>
          <p:spPr>
            <a:xfrm>
              <a:off x="1115976" y="3100144"/>
              <a:ext cx="4568661" cy="2180911"/>
            </a:xfrm>
            <a:prstGeom prst="rect">
              <a:avLst/>
            </a:prstGeom>
          </p:spPr>
          <p:txBody>
            <a:bodyPr vert="horz" wrap="none" lIns="216000" tIns="45720" rIns="91440" bIns="45720" rtlCol="0" anchor="ctr">
              <a:noAutofit/>
            </a:bodyPr>
            <a:lstStyle/>
            <a:p>
              <a:pPr algn="ctr"/>
              <a:r>
                <a:rPr lang="en-US" sz="2800" spc="10" dirty="0">
                  <a:latin typeface="Effra" charset="0"/>
                  <a:ea typeface="Effra" charset="0"/>
                  <a:cs typeface="Effra" charset="0"/>
                </a:rPr>
                <a:t>GPU Accelerated Ray Tracing</a:t>
              </a:r>
              <a:endParaRPr lang="en-US" sz="2000" spc="10" dirty="0">
                <a:latin typeface="Effra Light" panose="020B0403020203020204" pitchFamily="34" charset="0"/>
                <a:ea typeface="Effra Medium" charset="0"/>
                <a:cs typeface="Effra Light" panose="020B0403020203020204" pitchFamily="34" charset="0"/>
              </a:endParaRPr>
            </a:p>
            <a:p>
              <a:pPr algn="ctr"/>
              <a:endParaRPr lang="en-US" sz="2400" spc="10" dirty="0">
                <a:latin typeface="Effra Light" panose="020B0403020203020204" pitchFamily="34" charset="0"/>
                <a:ea typeface="Effra Medium" charset="0"/>
                <a:cs typeface="Effra Light" panose="020B0403020203020204" pitchFamily="34" charset="0"/>
              </a:endParaRPr>
            </a:p>
            <a:p>
              <a:pPr algn="ctr"/>
              <a:r>
                <a:rPr lang="en-US" sz="2000" spc="10" dirty="0">
                  <a:latin typeface="Effra Light" panose="020B0403020203020204" pitchFamily="34" charset="0"/>
                  <a:ea typeface="Effra Medium" charset="0"/>
                  <a:cs typeface="Effra Light" panose="020B0403020203020204" pitchFamily="34" charset="0"/>
                </a:rPr>
                <a:t>No-cost, open source</a:t>
              </a:r>
            </a:p>
            <a:p>
              <a:pPr algn="ctr"/>
              <a:r>
                <a:rPr lang="en-US" sz="2000" spc="10" dirty="0">
                  <a:latin typeface="Effra Light" panose="020B0403020203020204" pitchFamily="34" charset="0"/>
                  <a:ea typeface="Effra Medium" charset="0"/>
                  <a:cs typeface="Effra Light" panose="020B0403020203020204" pitchFamily="34" charset="0"/>
                </a:rPr>
                <a:t>Powers AMD Technology like </a:t>
              </a:r>
              <a:r>
                <a:rPr lang="en-US" sz="2000" spc="10" dirty="0" err="1">
                  <a:latin typeface="Effra Light" panose="020B0403020203020204" pitchFamily="34" charset="0"/>
                  <a:ea typeface="Effra Medium" charset="0"/>
                  <a:cs typeface="Effra Light" panose="020B0403020203020204" pitchFamily="34" charset="0"/>
                </a:rPr>
                <a:t>TrueAudio</a:t>
              </a:r>
              <a:r>
                <a:rPr lang="en-US" sz="2000" spc="10" dirty="0">
                  <a:latin typeface="Effra Light" panose="020B0403020203020204" pitchFamily="34" charset="0"/>
                  <a:ea typeface="Effra Medium" charset="0"/>
                  <a:cs typeface="Effra Light" panose="020B0403020203020204" pitchFamily="34" charset="0"/>
                </a:rPr>
                <a:t> Next</a:t>
              </a:r>
            </a:p>
            <a:p>
              <a:pPr algn="ctr"/>
              <a:r>
                <a:rPr lang="en-US" sz="2000" spc="10" dirty="0">
                  <a:latin typeface="Effra Light" panose="020B0403020203020204" pitchFamily="34" charset="0"/>
                  <a:ea typeface="Effra Medium" charset="0"/>
                  <a:cs typeface="Effra Light" panose="020B0403020203020204" pitchFamily="34" charset="0"/>
                </a:rPr>
                <a:t>Part of </a:t>
              </a:r>
              <a:r>
                <a:rPr lang="en-US" sz="2000" spc="10" dirty="0" err="1">
                  <a:latin typeface="Effra Light" panose="020B0403020203020204" pitchFamily="34" charset="0"/>
                  <a:ea typeface="Effra Medium" charset="0"/>
                  <a:cs typeface="Effra Light" panose="020B0403020203020204" pitchFamily="34" charset="0"/>
                </a:rPr>
                <a:t>GPUOpen</a:t>
              </a:r>
              <a:r>
                <a:rPr lang="en-US" sz="2000" spc="10" dirty="0">
                  <a:latin typeface="Effra Light" panose="020B0403020203020204" pitchFamily="34" charset="0"/>
                  <a:ea typeface="Effra Medium" charset="0"/>
                  <a:cs typeface="Effra Light" panose="020B0403020203020204" pitchFamily="34" charset="0"/>
                </a:rPr>
                <a:t> Initiative</a:t>
              </a:r>
            </a:p>
          </p:txBody>
        </p:sp>
        <p:cxnSp>
          <p:nvCxnSpPr>
            <p:cNvPr id="42" name="Straight Connector 41"/>
            <p:cNvCxnSpPr/>
            <p:nvPr/>
          </p:nvCxnSpPr>
          <p:spPr>
            <a:xfrm>
              <a:off x="2985513" y="2690970"/>
              <a:ext cx="829585" cy="0"/>
            </a:xfrm>
            <a:prstGeom prst="line">
              <a:avLst/>
            </a:prstGeom>
            <a:ln w="19050">
              <a:gradFill>
                <a:gsLst>
                  <a:gs pos="0">
                    <a:srgbClr val="033ADA">
                      <a:alpha val="0"/>
                    </a:srgbClr>
                  </a:gs>
                  <a:gs pos="25000">
                    <a:srgbClr val="033ADA"/>
                  </a:gs>
                  <a:gs pos="75000">
                    <a:srgbClr val="033ADA"/>
                  </a:gs>
                  <a:gs pos="100000">
                    <a:srgbClr val="033ADA">
                      <a:alpha val="0"/>
                    </a:srgbClr>
                  </a:gs>
                </a:gsLst>
                <a:lin ang="10800000" scaled="0"/>
              </a:gradFill>
            </a:ln>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t="41856" b="31219"/>
          <a:stretch/>
        </p:blipFill>
        <p:spPr>
          <a:xfrm>
            <a:off x="930150" y="1314684"/>
            <a:ext cx="5012479" cy="1349604"/>
          </a:xfrm>
          <a:prstGeom prst="rect">
            <a:avLst/>
          </a:prstGeom>
        </p:spPr>
      </p:pic>
      <p:pic>
        <p:nvPicPr>
          <p:cNvPr id="47" name="Picture 2" descr="http://www.amd.com/PublishingImages/graphics/illustrations/375px/firerays-car-rendering.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41149" y="1798079"/>
            <a:ext cx="4895017" cy="3263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2583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 y="0"/>
            <a:ext cx="12188826" cy="6869700"/>
            <a:chOff x="-1" y="0"/>
            <a:chExt cx="12188826" cy="686970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47760" b="798"/>
            <a:stretch/>
          </p:blipFill>
          <p:spPr>
            <a:xfrm>
              <a:off x="0" y="0"/>
              <a:ext cx="12188825" cy="6858000"/>
            </a:xfrm>
            <a:prstGeom prst="rect">
              <a:avLst/>
            </a:prstGeom>
          </p:spPr>
        </p:pic>
        <p:sp>
          <p:nvSpPr>
            <p:cNvPr id="31" name="Rectangle 30"/>
            <p:cNvSpPr/>
            <p:nvPr/>
          </p:nvSpPr>
          <p:spPr>
            <a:xfrm>
              <a:off x="-1" y="5376180"/>
              <a:ext cx="12188824" cy="1493520"/>
            </a:xfrm>
            <a:prstGeom prst="rect">
              <a:avLst/>
            </a:prstGeom>
            <a:gradFill>
              <a:gsLst>
                <a:gs pos="0">
                  <a:schemeClr val="bg1">
                    <a:alpha val="0"/>
                  </a:schemeClr>
                </a:gs>
                <a:gs pos="65000">
                  <a:schemeClr val="bg1">
                    <a:alpha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rot="10800000">
              <a:off x="1" y="0"/>
              <a:ext cx="12188824" cy="1493520"/>
            </a:xfrm>
            <a:prstGeom prst="rect">
              <a:avLst/>
            </a:prstGeom>
            <a:gradFill>
              <a:gsLst>
                <a:gs pos="0">
                  <a:schemeClr val="bg1">
                    <a:alpha val="0"/>
                  </a:schemeClr>
                </a:gs>
                <a:gs pos="65000">
                  <a:schemeClr val="bg1">
                    <a:alpha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2633" y="264768"/>
            <a:ext cx="3968496" cy="2976372"/>
          </a:xfrm>
          <a:prstGeom prst="rect">
            <a:avLst/>
          </a:prstGeom>
          <a:noFill/>
          <a:ln w="76200" cap="sq">
            <a:solidFill>
              <a:srgbClr val="7AAECE">
                <a:alpha val="20000"/>
              </a:srgbClr>
            </a:solidFill>
            <a:miter lim="800000"/>
          </a:ln>
          <a:effectLst/>
        </p:spPr>
      </p:pic>
      <p:grpSp>
        <p:nvGrpSpPr>
          <p:cNvPr id="17" name="Group 16"/>
          <p:cNvGrpSpPr/>
          <p:nvPr/>
        </p:nvGrpSpPr>
        <p:grpSpPr>
          <a:xfrm>
            <a:off x="6147823" y="2205742"/>
            <a:ext cx="5593306" cy="3845094"/>
            <a:chOff x="5668034" y="2046584"/>
            <a:chExt cx="5992790" cy="4119716"/>
          </a:xfrm>
        </p:grpSpPr>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07936" y="3774049"/>
              <a:ext cx="4252888" cy="2392251"/>
            </a:xfrm>
            <a:prstGeom prst="rect">
              <a:avLst/>
            </a:prstGeom>
            <a:noFill/>
            <a:ln w="76200" cap="sq">
              <a:solidFill>
                <a:srgbClr val="7AAECE">
                  <a:alpha val="20000"/>
                </a:srgbClr>
              </a:solidFill>
              <a:miter lim="800000"/>
            </a:ln>
            <a:effectLst/>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68034" y="2046584"/>
              <a:ext cx="4251543" cy="2391495"/>
            </a:xfrm>
            <a:prstGeom prst="rect">
              <a:avLst/>
            </a:prstGeom>
            <a:noFill/>
            <a:ln w="76200" cap="sq">
              <a:solidFill>
                <a:srgbClr val="7AAECE">
                  <a:alpha val="20000"/>
                </a:srgbClr>
              </a:solidFill>
              <a:miter lim="800000"/>
            </a:ln>
            <a:effectLst/>
          </p:spPr>
        </p:pic>
      </p:grpSp>
      <p:grpSp>
        <p:nvGrpSpPr>
          <p:cNvPr id="7" name="Group 6"/>
          <p:cNvGrpSpPr/>
          <p:nvPr/>
        </p:nvGrpSpPr>
        <p:grpSpPr>
          <a:xfrm>
            <a:off x="645876" y="1070483"/>
            <a:ext cx="5581029" cy="4717034"/>
            <a:chOff x="645876" y="975360"/>
            <a:chExt cx="5581029" cy="4717034"/>
          </a:xfrm>
        </p:grpSpPr>
        <p:grpSp>
          <p:nvGrpSpPr>
            <p:cNvPr id="32" name="Group 31"/>
            <p:cNvGrpSpPr/>
            <p:nvPr/>
          </p:nvGrpSpPr>
          <p:grpSpPr>
            <a:xfrm>
              <a:off x="645876" y="975360"/>
              <a:ext cx="5581029" cy="4717034"/>
              <a:chOff x="1200331" y="2673779"/>
              <a:chExt cx="9788159" cy="2699859"/>
            </a:xfrm>
          </p:grpSpPr>
          <p:sp>
            <p:nvSpPr>
              <p:cNvPr id="41" name="Rectangle 40"/>
              <p:cNvSpPr/>
              <p:nvPr/>
            </p:nvSpPr>
            <p:spPr>
              <a:xfrm>
                <a:off x="1267697" y="2673779"/>
                <a:ext cx="9653425" cy="2699859"/>
              </a:xfrm>
              <a:prstGeom prst="rect">
                <a:avLst/>
              </a:prstGeom>
              <a:gradFill flip="none" rotWithShape="1">
                <a:gsLst>
                  <a:gs pos="30000">
                    <a:schemeClr val="bg1">
                      <a:alpha val="80000"/>
                    </a:schemeClr>
                  </a:gs>
                  <a:gs pos="0">
                    <a:schemeClr val="bg1">
                      <a:alpha val="0"/>
                    </a:schemeClr>
                  </a:gs>
                  <a:gs pos="67000">
                    <a:schemeClr val="bg1">
                      <a:alpha val="8000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2" name="Straight Connector 41"/>
              <p:cNvCxnSpPr/>
              <p:nvPr/>
            </p:nvCxnSpPr>
            <p:spPr>
              <a:xfrm>
                <a:off x="1200331" y="2678639"/>
                <a:ext cx="9788159" cy="0"/>
              </a:xfrm>
              <a:prstGeom prst="line">
                <a:avLst/>
              </a:prstGeom>
              <a:ln w="19050">
                <a:gradFill>
                  <a:gsLst>
                    <a:gs pos="0">
                      <a:srgbClr val="033ADA">
                        <a:alpha val="0"/>
                      </a:srgbClr>
                    </a:gs>
                    <a:gs pos="25000">
                      <a:srgbClr val="033ADA"/>
                    </a:gs>
                    <a:gs pos="75000">
                      <a:srgbClr val="033ADA"/>
                    </a:gs>
                    <a:gs pos="100000">
                      <a:srgbClr val="033ADA">
                        <a:alpha val="0"/>
                      </a:srgbClr>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1200331" y="5373637"/>
                <a:ext cx="9788159" cy="0"/>
              </a:xfrm>
              <a:prstGeom prst="line">
                <a:avLst/>
              </a:prstGeom>
              <a:ln w="19050">
                <a:gradFill>
                  <a:gsLst>
                    <a:gs pos="0">
                      <a:srgbClr val="033ADA">
                        <a:alpha val="0"/>
                      </a:srgbClr>
                    </a:gs>
                    <a:gs pos="25000">
                      <a:srgbClr val="033ADA"/>
                    </a:gs>
                    <a:gs pos="75000">
                      <a:srgbClr val="033ADA"/>
                    </a:gs>
                    <a:gs pos="100000">
                      <a:srgbClr val="033ADA">
                        <a:alpha val="0"/>
                      </a:srgbClr>
                    </a:gs>
                  </a:gsLst>
                  <a:lin ang="10800000" scaled="0"/>
                </a:gradFill>
              </a:ln>
            </p:spPr>
            <p:style>
              <a:lnRef idx="1">
                <a:schemeClr val="accent1"/>
              </a:lnRef>
              <a:fillRef idx="0">
                <a:schemeClr val="accent1"/>
              </a:fillRef>
              <a:effectRef idx="0">
                <a:schemeClr val="accent1"/>
              </a:effectRef>
              <a:fontRef idx="minor">
                <a:schemeClr val="tx1"/>
              </a:fontRef>
            </p:style>
          </p:cxnSp>
        </p:grpSp>
        <p:sp>
          <p:nvSpPr>
            <p:cNvPr id="45" name="TextBox 44"/>
            <p:cNvSpPr txBox="1"/>
            <p:nvPr/>
          </p:nvSpPr>
          <p:spPr>
            <a:xfrm>
              <a:off x="1115976" y="3100145"/>
              <a:ext cx="4568661" cy="1995830"/>
            </a:xfrm>
            <a:prstGeom prst="rect">
              <a:avLst/>
            </a:prstGeom>
          </p:spPr>
          <p:txBody>
            <a:bodyPr vert="horz" wrap="none" lIns="216000" tIns="45720" rIns="91440" bIns="45720" rtlCol="0" anchor="ctr">
              <a:noAutofit/>
            </a:bodyPr>
            <a:lstStyle/>
            <a:p>
              <a:pPr algn="ctr"/>
              <a:r>
                <a:rPr lang="en-US" sz="2800" spc="10" dirty="0">
                  <a:latin typeface="Effra" charset="0"/>
                  <a:ea typeface="Effra" charset="0"/>
                  <a:cs typeface="Effra" charset="0"/>
                </a:rPr>
                <a:t>Open Source Rendering</a:t>
              </a:r>
              <a:endParaRPr lang="en-US" sz="2000" spc="10" dirty="0">
                <a:latin typeface="Effra Light" panose="020B0403020203020204" pitchFamily="34" charset="0"/>
                <a:ea typeface="Effra Medium" charset="0"/>
                <a:cs typeface="Effra Light" panose="020B0403020203020204" pitchFamily="34" charset="0"/>
              </a:endParaRPr>
            </a:p>
            <a:p>
              <a:pPr algn="ctr"/>
              <a:endParaRPr lang="en-US" sz="2400" spc="10" dirty="0">
                <a:latin typeface="Effra Light" panose="020B0403020203020204" pitchFamily="34" charset="0"/>
                <a:ea typeface="Effra Medium" charset="0"/>
                <a:cs typeface="Effra Light" panose="020B0403020203020204" pitchFamily="34" charset="0"/>
              </a:endParaRPr>
            </a:p>
            <a:p>
              <a:pPr algn="ctr"/>
              <a:r>
                <a:rPr lang="en-US" sz="2000" spc="10" dirty="0">
                  <a:latin typeface="Effra Light" panose="020B0403020203020204" pitchFamily="34" charset="0"/>
                  <a:ea typeface="Effra Medium" charset="0"/>
                  <a:cs typeface="Effra Light" panose="020B0403020203020204" pitchFamily="34" charset="0"/>
                </a:rPr>
                <a:t>GPU-accelerated</a:t>
              </a:r>
            </a:p>
            <a:p>
              <a:pPr algn="ctr"/>
              <a:r>
                <a:rPr lang="en-US" sz="2000" spc="10" dirty="0">
                  <a:latin typeface="Effra Light" panose="020B0403020203020204" pitchFamily="34" charset="0"/>
                  <a:ea typeface="Effra Medium" charset="0"/>
                  <a:cs typeface="Effra Light" panose="020B0403020203020204" pitchFamily="34" charset="0"/>
                </a:rPr>
                <a:t>Non-proprietary compute</a:t>
              </a:r>
            </a:p>
            <a:p>
              <a:pPr algn="ctr"/>
              <a:r>
                <a:rPr lang="en-US" sz="2000" spc="10" dirty="0">
                  <a:latin typeface="Effra Light" panose="020B0403020203020204" pitchFamily="34" charset="0"/>
                  <a:ea typeface="Effra Medium" charset="0"/>
                  <a:cs typeface="Effra Light" panose="020B0403020203020204" pitchFamily="34" charset="0"/>
                </a:rPr>
                <a:t>Open source</a:t>
              </a:r>
            </a:p>
          </p:txBody>
        </p:sp>
        <p:cxnSp>
          <p:nvCxnSpPr>
            <p:cNvPr id="47" name="Straight Connector 46"/>
            <p:cNvCxnSpPr/>
            <p:nvPr/>
          </p:nvCxnSpPr>
          <p:spPr>
            <a:xfrm>
              <a:off x="2985513" y="2690970"/>
              <a:ext cx="829585" cy="0"/>
            </a:xfrm>
            <a:prstGeom prst="line">
              <a:avLst/>
            </a:prstGeom>
            <a:ln w="19050">
              <a:gradFill>
                <a:gsLst>
                  <a:gs pos="0">
                    <a:srgbClr val="033ADA">
                      <a:alpha val="0"/>
                    </a:srgbClr>
                  </a:gs>
                  <a:gs pos="25000">
                    <a:srgbClr val="033ADA"/>
                  </a:gs>
                  <a:gs pos="75000">
                    <a:srgbClr val="033ADA"/>
                  </a:gs>
                  <a:gs pos="100000">
                    <a:srgbClr val="033ADA">
                      <a:alpha val="0"/>
                    </a:srgbClr>
                  </a:gs>
                </a:gsLst>
                <a:lin ang="10800000" scaled="0"/>
              </a:gra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l="-1639" r="-1"/>
            <a:stretch/>
          </p:blipFill>
          <p:spPr>
            <a:xfrm>
              <a:off x="1665455" y="1657831"/>
              <a:ext cx="3541868" cy="402461"/>
            </a:xfrm>
            <a:prstGeom prst="rect">
              <a:avLst/>
            </a:prstGeom>
          </p:spPr>
        </p:pic>
      </p:grpSp>
      <p:grpSp>
        <p:nvGrpSpPr>
          <p:cNvPr id="23" name="Group 22"/>
          <p:cNvGrpSpPr/>
          <p:nvPr/>
        </p:nvGrpSpPr>
        <p:grpSpPr>
          <a:xfrm>
            <a:off x="9748790" y="6349309"/>
            <a:ext cx="2076006" cy="252213"/>
            <a:chOff x="9586340" y="6349309"/>
            <a:chExt cx="2238456" cy="271949"/>
          </a:xfrm>
        </p:grpSpPr>
        <p:pic>
          <p:nvPicPr>
            <p:cNvPr id="24" name="Picture 23"/>
            <p:cNvPicPr>
              <a:picLocks noChangeAspect="1"/>
            </p:cNvPicPr>
            <p:nvPr userDrawn="1"/>
          </p:nvPicPr>
          <p:blipFill rotWithShape="1">
            <a:blip r:embed="rId8" cstate="screen">
              <a:extLst>
                <a:ext uri="{28A0092B-C50C-407E-A947-70E740481C1C}">
                  <a14:useLocalDpi xmlns:a14="http://schemas.microsoft.com/office/drawing/2010/main"/>
                </a:ext>
              </a:extLst>
            </a:blip>
            <a:srcRect b="47217"/>
            <a:stretch/>
          </p:blipFill>
          <p:spPr>
            <a:xfrm>
              <a:off x="10603859" y="6422102"/>
              <a:ext cx="1220937" cy="175483"/>
            </a:xfrm>
            <a:prstGeom prst="rect">
              <a:avLst/>
            </a:prstGeom>
          </p:spPr>
        </p:pic>
        <p:pic>
          <p:nvPicPr>
            <p:cNvPr id="25" name="Picture 24"/>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9586340" y="6403450"/>
              <a:ext cx="686769" cy="166436"/>
            </a:xfrm>
            <a:prstGeom prst="rect">
              <a:avLst/>
            </a:prstGeom>
          </p:spPr>
        </p:pic>
        <p:cxnSp>
          <p:nvCxnSpPr>
            <p:cNvPr id="26" name="Straight Connector 25"/>
            <p:cNvCxnSpPr/>
            <p:nvPr userDrawn="1"/>
          </p:nvCxnSpPr>
          <p:spPr>
            <a:xfrm>
              <a:off x="10432121" y="6349309"/>
              <a:ext cx="0" cy="271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37241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rotWithShape="1">
          <a:blip r:embed="rId3">
            <a:extLst>
              <a:ext uri="{28A0092B-C50C-407E-A947-70E740481C1C}">
                <a14:useLocalDpi xmlns:a14="http://schemas.microsoft.com/office/drawing/2010/main" val="0"/>
              </a:ext>
            </a:extLst>
          </a:blip>
          <a:srcRect r="23545"/>
          <a:stretch/>
        </p:blipFill>
        <p:spPr>
          <a:xfrm rot="5400000">
            <a:off x="2665413" y="-2665413"/>
            <a:ext cx="6857998" cy="12188828"/>
          </a:xfrm>
          <a:prstGeom prst="rect">
            <a:avLst/>
          </a:prstGeom>
        </p:spPr>
      </p:pic>
      <p:grpSp>
        <p:nvGrpSpPr>
          <p:cNvPr id="39" name="Group 38"/>
          <p:cNvGrpSpPr/>
          <p:nvPr/>
        </p:nvGrpSpPr>
        <p:grpSpPr>
          <a:xfrm>
            <a:off x="786266" y="1131985"/>
            <a:ext cx="10616291" cy="4717034"/>
            <a:chOff x="1200331" y="2673779"/>
            <a:chExt cx="9788159" cy="2699859"/>
          </a:xfrm>
        </p:grpSpPr>
        <p:sp>
          <p:nvSpPr>
            <p:cNvPr id="40" name="Rectangle 39"/>
            <p:cNvSpPr/>
            <p:nvPr/>
          </p:nvSpPr>
          <p:spPr>
            <a:xfrm>
              <a:off x="1267697" y="2673779"/>
              <a:ext cx="9653425" cy="2699859"/>
            </a:xfrm>
            <a:prstGeom prst="rect">
              <a:avLst/>
            </a:prstGeom>
            <a:gradFill flip="none" rotWithShape="1">
              <a:gsLst>
                <a:gs pos="30000">
                  <a:schemeClr val="bg1">
                    <a:alpha val="80000"/>
                  </a:schemeClr>
                </a:gs>
                <a:gs pos="0">
                  <a:schemeClr val="bg1">
                    <a:alpha val="0"/>
                  </a:schemeClr>
                </a:gs>
                <a:gs pos="67000">
                  <a:schemeClr val="bg1">
                    <a:alpha val="8000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1" name="Straight Connector 40"/>
            <p:cNvCxnSpPr/>
            <p:nvPr/>
          </p:nvCxnSpPr>
          <p:spPr>
            <a:xfrm>
              <a:off x="1200331" y="2678639"/>
              <a:ext cx="9788159" cy="0"/>
            </a:xfrm>
            <a:prstGeom prst="line">
              <a:avLst/>
            </a:prstGeom>
            <a:ln w="19050">
              <a:gradFill>
                <a:gsLst>
                  <a:gs pos="0">
                    <a:srgbClr val="033ADA">
                      <a:alpha val="0"/>
                    </a:srgbClr>
                  </a:gs>
                  <a:gs pos="25000">
                    <a:srgbClr val="033ADA"/>
                  </a:gs>
                  <a:gs pos="75000">
                    <a:srgbClr val="033ADA"/>
                  </a:gs>
                  <a:gs pos="100000">
                    <a:srgbClr val="033ADA">
                      <a:alpha val="0"/>
                    </a:srgbClr>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1200331" y="5373637"/>
              <a:ext cx="9788159" cy="0"/>
            </a:xfrm>
            <a:prstGeom prst="line">
              <a:avLst/>
            </a:prstGeom>
            <a:ln w="19050">
              <a:gradFill>
                <a:gsLst>
                  <a:gs pos="0">
                    <a:srgbClr val="033ADA">
                      <a:alpha val="0"/>
                    </a:srgbClr>
                  </a:gs>
                  <a:gs pos="25000">
                    <a:srgbClr val="033ADA"/>
                  </a:gs>
                  <a:gs pos="75000">
                    <a:srgbClr val="033ADA"/>
                  </a:gs>
                  <a:gs pos="100000">
                    <a:srgbClr val="033ADA">
                      <a:alpha val="0"/>
                    </a:srgbClr>
                  </a:gs>
                </a:gsLst>
                <a:lin ang="10800000" scaled="0"/>
              </a:gradFill>
            </a:ln>
          </p:spPr>
          <p:style>
            <a:lnRef idx="1">
              <a:schemeClr val="accent1"/>
            </a:lnRef>
            <a:fillRef idx="0">
              <a:schemeClr val="accent1"/>
            </a:fillRef>
            <a:effectRef idx="0">
              <a:schemeClr val="accent1"/>
            </a:effectRef>
            <a:fontRef idx="minor">
              <a:schemeClr val="tx1"/>
            </a:fontRef>
          </p:style>
        </p:cxnSp>
      </p:grpSp>
      <p:grpSp>
        <p:nvGrpSpPr>
          <p:cNvPr id="51" name="Group 50"/>
          <p:cNvGrpSpPr/>
          <p:nvPr/>
        </p:nvGrpSpPr>
        <p:grpSpPr>
          <a:xfrm>
            <a:off x="2740581" y="2693802"/>
            <a:ext cx="6823854" cy="2489940"/>
            <a:chOff x="2694282" y="2693802"/>
            <a:chExt cx="6823854" cy="2489940"/>
          </a:xfrm>
        </p:grpSpPr>
        <p:grpSp>
          <p:nvGrpSpPr>
            <p:cNvPr id="26" name="Group 25"/>
            <p:cNvGrpSpPr/>
            <p:nvPr/>
          </p:nvGrpSpPr>
          <p:grpSpPr>
            <a:xfrm>
              <a:off x="2694282" y="2693802"/>
              <a:ext cx="6823854" cy="2404239"/>
              <a:chOff x="3516925" y="3294415"/>
              <a:chExt cx="5114130" cy="1801853"/>
            </a:xfrm>
          </p:grpSpPr>
          <p:pic>
            <p:nvPicPr>
              <p:cNvPr id="29" name="Picture 28"/>
              <p:cNvPicPr>
                <a:picLocks noChangeAspect="1"/>
              </p:cNvPicPr>
              <p:nvPr/>
            </p:nvPicPr>
            <p:blipFill rotWithShape="1">
              <a:blip r:embed="rId4" cstate="print">
                <a:extLst>
                  <a:ext uri="{28A0092B-C50C-407E-A947-70E740481C1C}">
                    <a14:useLocalDpi xmlns:a14="http://schemas.microsoft.com/office/drawing/2010/main"/>
                  </a:ext>
                </a:extLst>
              </a:blip>
              <a:srcRect l="4093" r="10322"/>
              <a:stretch/>
            </p:blipFill>
            <p:spPr>
              <a:xfrm>
                <a:off x="6410055" y="4658841"/>
                <a:ext cx="1471691" cy="437427"/>
              </a:xfrm>
              <a:prstGeom prst="rect">
                <a:avLst/>
              </a:prstGeom>
            </p:spPr>
          </p:pic>
          <p:pic>
            <p:nvPicPr>
              <p:cNvPr id="33" name="Picture 32"/>
              <p:cNvPicPr>
                <a:picLocks noChangeAspect="1"/>
              </p:cNvPicPr>
              <p:nvPr/>
            </p:nvPicPr>
            <p:blipFill>
              <a:blip r:embed="rId5" cstate="print">
                <a:biLevel thresh="25000"/>
                <a:extLst>
                  <a:ext uri="{28A0092B-C50C-407E-A947-70E740481C1C}">
                    <a14:useLocalDpi xmlns:a14="http://schemas.microsoft.com/office/drawing/2010/main"/>
                  </a:ext>
                </a:extLst>
              </a:blip>
              <a:stretch>
                <a:fillRect/>
              </a:stretch>
            </p:blipFill>
            <p:spPr>
              <a:xfrm>
                <a:off x="5578559" y="3294415"/>
                <a:ext cx="1123080" cy="1123080"/>
              </a:xfrm>
              <a:prstGeom prst="rect">
                <a:avLst/>
              </a:prstGeom>
            </p:spPr>
          </p:pic>
          <p:pic>
            <p:nvPicPr>
              <p:cNvPr id="34" name="Picture 33"/>
              <p:cNvPicPr>
                <a:picLocks noChangeAspect="1"/>
              </p:cNvPicPr>
              <p:nvPr/>
            </p:nvPicPr>
            <p:blipFill rotWithShape="1">
              <a:blip r:embed="rId6"/>
              <a:srcRect l="35908" t="11091" b="14728"/>
              <a:stretch/>
            </p:blipFill>
            <p:spPr>
              <a:xfrm>
                <a:off x="3516925" y="3602955"/>
                <a:ext cx="1116482" cy="474704"/>
              </a:xfrm>
              <a:prstGeom prst="rect">
                <a:avLst/>
              </a:prstGeom>
            </p:spPr>
          </p:pic>
          <p:pic>
            <p:nvPicPr>
              <p:cNvPr id="35" name="Picture 34"/>
              <p:cNvPicPr>
                <a:picLocks noChangeAspect="1"/>
              </p:cNvPicPr>
              <p:nvPr/>
            </p:nvPicPr>
            <p:blipFill>
              <a:blip r:embed="rId7">
                <a:biLevel thresh="25000"/>
              </a:blip>
              <a:stretch>
                <a:fillRect/>
              </a:stretch>
            </p:blipFill>
            <p:spPr>
              <a:xfrm>
                <a:off x="4216380" y="4706933"/>
                <a:ext cx="1444197" cy="297865"/>
              </a:xfrm>
              <a:prstGeom prst="rect">
                <a:avLst/>
              </a:prstGeom>
            </p:spPr>
          </p:pic>
          <p:pic>
            <p:nvPicPr>
              <p:cNvPr id="36" name="Picture 35"/>
              <p:cNvPicPr>
                <a:picLocks noChangeAspect="1"/>
              </p:cNvPicPr>
              <p:nvPr/>
            </p:nvPicPr>
            <p:blipFill rotWithShape="1">
              <a:blip r:embed="rId8">
                <a:biLevel thresh="25000"/>
              </a:blip>
              <a:srcRect l="36666"/>
              <a:stretch/>
            </p:blipFill>
            <p:spPr>
              <a:xfrm>
                <a:off x="7566834" y="3661389"/>
                <a:ext cx="1064221" cy="389131"/>
              </a:xfrm>
              <a:prstGeom prst="rect">
                <a:avLst/>
              </a:prstGeom>
            </p:spPr>
          </p:pic>
        </p:grpSp>
        <p:cxnSp>
          <p:nvCxnSpPr>
            <p:cNvPr id="45" name="Straight Connector 44"/>
            <p:cNvCxnSpPr/>
            <p:nvPr/>
          </p:nvCxnSpPr>
          <p:spPr>
            <a:xfrm flipV="1">
              <a:off x="4723053" y="3051550"/>
              <a:ext cx="17603" cy="783046"/>
            </a:xfrm>
            <a:prstGeom prst="line">
              <a:avLst/>
            </a:prstGeom>
            <a:ln w="19050">
              <a:gradFill>
                <a:gsLst>
                  <a:gs pos="0">
                    <a:srgbClr val="033ADA">
                      <a:alpha val="0"/>
                    </a:srgbClr>
                  </a:gs>
                  <a:gs pos="25000">
                    <a:srgbClr val="033ADA"/>
                  </a:gs>
                  <a:gs pos="75000">
                    <a:srgbClr val="033ADA"/>
                  </a:gs>
                  <a:gs pos="100000">
                    <a:srgbClr val="033ADA">
                      <a:alpha val="0"/>
                    </a:srgb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7424979" y="3051550"/>
              <a:ext cx="17603" cy="783046"/>
            </a:xfrm>
            <a:prstGeom prst="line">
              <a:avLst/>
            </a:prstGeom>
            <a:ln w="19050">
              <a:gradFill>
                <a:gsLst>
                  <a:gs pos="0">
                    <a:srgbClr val="033ADA">
                      <a:alpha val="0"/>
                    </a:srgbClr>
                  </a:gs>
                  <a:gs pos="25000">
                    <a:srgbClr val="033ADA"/>
                  </a:gs>
                  <a:gs pos="75000">
                    <a:srgbClr val="033ADA"/>
                  </a:gs>
                  <a:gs pos="100000">
                    <a:srgbClr val="033ADA">
                      <a:alpha val="0"/>
                    </a:srgb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6075662" y="4400696"/>
              <a:ext cx="17603" cy="783046"/>
            </a:xfrm>
            <a:prstGeom prst="line">
              <a:avLst/>
            </a:prstGeom>
            <a:ln w="19050">
              <a:gradFill>
                <a:gsLst>
                  <a:gs pos="0">
                    <a:srgbClr val="033ADA">
                      <a:alpha val="0"/>
                    </a:srgbClr>
                  </a:gs>
                  <a:gs pos="25000">
                    <a:srgbClr val="033ADA"/>
                  </a:gs>
                  <a:gs pos="75000">
                    <a:srgbClr val="033ADA"/>
                  </a:gs>
                  <a:gs pos="100000">
                    <a:srgbClr val="033ADA">
                      <a:alpha val="0"/>
                    </a:srgbClr>
                  </a:gs>
                </a:gsLst>
                <a:lin ang="5400000" scaled="0"/>
              </a:gradFill>
            </a:ln>
          </p:spPr>
          <p:style>
            <a:lnRef idx="1">
              <a:schemeClr val="accent1"/>
            </a:lnRef>
            <a:fillRef idx="0">
              <a:schemeClr val="accent1"/>
            </a:fillRef>
            <a:effectRef idx="0">
              <a:schemeClr val="accent1"/>
            </a:effectRef>
            <a:fontRef idx="minor">
              <a:schemeClr val="tx1"/>
            </a:fontRef>
          </p:style>
        </p:cxnSp>
      </p:grpSp>
      <p:pic>
        <p:nvPicPr>
          <p:cNvPr id="18" name="Picture 17"/>
          <p:cNvPicPr>
            <a:picLocks noChangeAspect="1"/>
          </p:cNvPicPr>
          <p:nvPr/>
        </p:nvPicPr>
        <p:blipFill rotWithShape="1">
          <a:blip r:embed="rId9" cstate="print">
            <a:extLst>
              <a:ext uri="{28A0092B-C50C-407E-A947-70E740481C1C}">
                <a14:useLocalDpi xmlns:a14="http://schemas.microsoft.com/office/drawing/2010/main" val="0"/>
              </a:ext>
            </a:extLst>
          </a:blip>
          <a:srcRect l="-1639" r="-1"/>
          <a:stretch/>
        </p:blipFill>
        <p:spPr>
          <a:xfrm>
            <a:off x="4072913" y="1808275"/>
            <a:ext cx="4335615" cy="492655"/>
          </a:xfrm>
          <a:prstGeom prst="rect">
            <a:avLst/>
          </a:prstGeom>
        </p:spPr>
      </p:pic>
      <p:grpSp>
        <p:nvGrpSpPr>
          <p:cNvPr id="19" name="Group 18"/>
          <p:cNvGrpSpPr/>
          <p:nvPr/>
        </p:nvGrpSpPr>
        <p:grpSpPr>
          <a:xfrm>
            <a:off x="9748790" y="6349309"/>
            <a:ext cx="2076006" cy="252213"/>
            <a:chOff x="9586340" y="6349309"/>
            <a:chExt cx="2238456" cy="271949"/>
          </a:xfrm>
        </p:grpSpPr>
        <p:pic>
          <p:nvPicPr>
            <p:cNvPr id="20" name="Picture 19"/>
            <p:cNvPicPr>
              <a:picLocks noChangeAspect="1"/>
            </p:cNvPicPr>
            <p:nvPr userDrawn="1"/>
          </p:nvPicPr>
          <p:blipFill rotWithShape="1">
            <a:blip r:embed="rId10" cstate="screen">
              <a:extLst>
                <a:ext uri="{28A0092B-C50C-407E-A947-70E740481C1C}">
                  <a14:useLocalDpi xmlns:a14="http://schemas.microsoft.com/office/drawing/2010/main"/>
                </a:ext>
              </a:extLst>
            </a:blip>
            <a:srcRect b="47217"/>
            <a:stretch/>
          </p:blipFill>
          <p:spPr>
            <a:xfrm>
              <a:off x="10603859" y="6422102"/>
              <a:ext cx="1220937" cy="175483"/>
            </a:xfrm>
            <a:prstGeom prst="rect">
              <a:avLst/>
            </a:prstGeom>
          </p:spPr>
        </p:pic>
        <p:pic>
          <p:nvPicPr>
            <p:cNvPr id="21" name="Picture 20"/>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9586340" y="6403450"/>
              <a:ext cx="686769" cy="166436"/>
            </a:xfrm>
            <a:prstGeom prst="rect">
              <a:avLst/>
            </a:prstGeom>
          </p:spPr>
        </p:pic>
        <p:cxnSp>
          <p:nvCxnSpPr>
            <p:cNvPr id="22" name="Straight Connector 21"/>
            <p:cNvCxnSpPr/>
            <p:nvPr userDrawn="1"/>
          </p:nvCxnSpPr>
          <p:spPr>
            <a:xfrm>
              <a:off x="10432121" y="6349309"/>
              <a:ext cx="0" cy="271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41619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duotone>
              <a:prstClr val="black"/>
              <a:srgbClr val="0245FF">
                <a:tint val="45000"/>
                <a:satMod val="400000"/>
              </a:srgbClr>
            </a:duotone>
            <a:extLst>
              <a:ext uri="{28A0092B-C50C-407E-A947-70E740481C1C}">
                <a14:useLocalDpi xmlns:a14="http://schemas.microsoft.com/office/drawing/2010/main"/>
              </a:ext>
            </a:extLst>
          </a:blip>
          <a:stretch>
            <a:fillRect/>
          </a:stretch>
        </p:blipFill>
        <p:spPr>
          <a:xfrm>
            <a:off x="0" y="0"/>
            <a:ext cx="12188825" cy="6856214"/>
          </a:xfrm>
          <a:prstGeom prst="rect">
            <a:avLst/>
          </a:prstGeom>
          <a:solidFill>
            <a:srgbClr val="0245FF"/>
          </a:solidFill>
        </p:spPr>
      </p:pic>
      <p:grpSp>
        <p:nvGrpSpPr>
          <p:cNvPr id="12" name="Group 11"/>
          <p:cNvGrpSpPr/>
          <p:nvPr/>
        </p:nvGrpSpPr>
        <p:grpSpPr>
          <a:xfrm>
            <a:off x="704893" y="828928"/>
            <a:ext cx="10765116" cy="5203350"/>
            <a:chOff x="704893" y="861012"/>
            <a:chExt cx="10765116" cy="5203350"/>
          </a:xfrm>
        </p:grpSpPr>
        <p:pic>
          <p:nvPicPr>
            <p:cNvPr id="45" name="Picture 44"/>
            <p:cNvPicPr>
              <a:picLocks noChangeAspect="1"/>
            </p:cNvPicPr>
            <p:nvPr/>
          </p:nvPicPr>
          <p:blipFill rotWithShape="1">
            <a:blip r:embed="rId4" cstate="print">
              <a:biLevel thresh="25000"/>
              <a:extLst>
                <a:ext uri="{28A0092B-C50C-407E-A947-70E740481C1C}">
                  <a14:useLocalDpi xmlns:a14="http://schemas.microsoft.com/office/drawing/2010/main"/>
                </a:ext>
              </a:extLst>
            </a:blip>
            <a:srcRect/>
            <a:stretch/>
          </p:blipFill>
          <p:spPr>
            <a:xfrm>
              <a:off x="8341505" y="2891542"/>
              <a:ext cx="804699" cy="1171171"/>
            </a:xfrm>
            <a:prstGeom prst="rect">
              <a:avLst/>
            </a:prstGeom>
          </p:spPr>
        </p:pic>
        <p:pic>
          <p:nvPicPr>
            <p:cNvPr id="52" name="Picture 4" descr="https://p4.zdassets.com/hc/settings_assets/272701/200039399/EGLIwhRIyblpkudHWcHv6g-unity-logo-white.pn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8041326" y="5304212"/>
              <a:ext cx="1405057" cy="511309"/>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18338" y="5134463"/>
              <a:ext cx="991613" cy="850806"/>
            </a:xfrm>
            <a:prstGeom prst="rect">
              <a:avLst/>
            </a:prstGeom>
          </p:spPr>
        </p:pic>
        <p:pic>
          <p:nvPicPr>
            <p:cNvPr id="14" name="Picture 13"/>
            <p:cNvPicPr>
              <a:picLocks noChangeAspect="1"/>
            </p:cNvPicPr>
            <p:nvPr/>
          </p:nvPicPr>
          <p:blipFill rotWithShape="1">
            <a:blip r:embed="rId7" cstate="print">
              <a:biLevel thresh="25000"/>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a:ext>
              </a:extLst>
            </a:blip>
            <a:srcRect/>
            <a:stretch/>
          </p:blipFill>
          <p:spPr>
            <a:xfrm>
              <a:off x="3361453" y="3176283"/>
              <a:ext cx="1505382" cy="601689"/>
            </a:xfrm>
            <a:prstGeom prst="rect">
              <a:avLst/>
            </a:prstGeom>
          </p:spPr>
        </p:pic>
        <p:pic>
          <p:nvPicPr>
            <p:cNvPr id="37" name="Picture 36"/>
            <p:cNvPicPr>
              <a:picLocks noChangeAspect="1"/>
            </p:cNvPicPr>
            <p:nvPr/>
          </p:nvPicPr>
          <p:blipFill>
            <a:blip r:embed="rId9"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5732025" y="5378226"/>
              <a:ext cx="1690903" cy="363280"/>
            </a:xfrm>
            <a:prstGeom prst="rect">
              <a:avLst/>
            </a:prstGeom>
          </p:spPr>
        </p:pic>
        <p:pic>
          <p:nvPicPr>
            <p:cNvPr id="56" name="Picture 55"/>
            <p:cNvPicPr>
              <a:picLocks noChangeAspect="1"/>
            </p:cNvPicPr>
            <p:nvPr/>
          </p:nvPicPr>
          <p:blipFill rotWithShape="1">
            <a:blip r:embed="rId10"/>
            <a:srcRect l="19668" t="32267" r="20599" b="14800"/>
            <a:stretch/>
          </p:blipFill>
          <p:spPr>
            <a:xfrm>
              <a:off x="6104897" y="3058346"/>
              <a:ext cx="945158" cy="837562"/>
            </a:xfrm>
            <a:prstGeom prst="rect">
              <a:avLst/>
            </a:prstGeom>
          </p:spPr>
        </p:pic>
        <p:pic>
          <p:nvPicPr>
            <p:cNvPr id="44" name="Picture 43"/>
            <p:cNvPicPr>
              <a:picLocks noChangeAspect="1"/>
            </p:cNvPicPr>
            <p:nvPr/>
          </p:nvPicPr>
          <p:blipFill>
            <a:blip r:embed="rId11" cstate="print">
              <a:biLevel thresh="25000"/>
              <a:extLst>
                <a:ext uri="{28A0092B-C50C-407E-A947-70E740481C1C}">
                  <a14:useLocalDpi xmlns:a14="http://schemas.microsoft.com/office/drawing/2010/main"/>
                </a:ext>
              </a:extLst>
            </a:blip>
            <a:stretch>
              <a:fillRect/>
            </a:stretch>
          </p:blipFill>
          <p:spPr>
            <a:xfrm>
              <a:off x="10023115" y="2753680"/>
              <a:ext cx="1446894" cy="1446894"/>
            </a:xfrm>
            <a:prstGeom prst="rect">
              <a:avLst/>
            </a:prstGeom>
          </p:spPr>
        </p:pic>
        <p:pic>
          <p:nvPicPr>
            <p:cNvPr id="54" name="Picture 53"/>
            <p:cNvPicPr>
              <a:picLocks noChangeAspect="1"/>
            </p:cNvPicPr>
            <p:nvPr/>
          </p:nvPicPr>
          <p:blipFill rotWithShape="1">
            <a:blip r:embed="rId12"/>
            <a:srcRect l="16564" r="22968"/>
            <a:stretch/>
          </p:blipFill>
          <p:spPr>
            <a:xfrm>
              <a:off x="10288974" y="5055370"/>
              <a:ext cx="915176" cy="1008992"/>
            </a:xfrm>
            <a:prstGeom prst="rect">
              <a:avLst/>
            </a:prstGeom>
          </p:spPr>
        </p:pic>
        <p:pic>
          <p:nvPicPr>
            <p:cNvPr id="38" name="Picture 37"/>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010149" y="3096940"/>
              <a:ext cx="1351137" cy="760374"/>
            </a:xfrm>
            <a:prstGeom prst="rect">
              <a:avLst/>
            </a:prstGeom>
          </p:spPr>
        </p:pic>
        <p:pic>
          <p:nvPicPr>
            <p:cNvPr id="55" name="Picture 54"/>
            <p:cNvPicPr>
              <a:picLocks noChangeAspect="1"/>
            </p:cNvPicPr>
            <p:nvPr/>
          </p:nvPicPr>
          <p:blipFill>
            <a:blip r:embed="rId14">
              <a:biLevel thresh="25000"/>
            </a:blip>
            <a:stretch>
              <a:fillRect/>
            </a:stretch>
          </p:blipFill>
          <p:spPr>
            <a:xfrm>
              <a:off x="7906977" y="1063898"/>
              <a:ext cx="1673755" cy="836878"/>
            </a:xfrm>
            <a:prstGeom prst="rect">
              <a:avLst/>
            </a:prstGeom>
          </p:spPr>
        </p:pic>
        <p:pic>
          <p:nvPicPr>
            <p:cNvPr id="17" name="Picture 16"/>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3125670" y="1318003"/>
              <a:ext cx="1976949" cy="328668"/>
            </a:xfrm>
            <a:prstGeom prst="rect">
              <a:avLst/>
            </a:prstGeom>
          </p:spPr>
        </p:pic>
        <p:pic>
          <p:nvPicPr>
            <p:cNvPr id="16" name="Picture 15"/>
            <p:cNvPicPr>
              <a:picLocks noChangeAspect="1"/>
            </p:cNvPicPr>
            <p:nvPr/>
          </p:nvPicPr>
          <p:blipFill rotWithShape="1">
            <a:blip r:embed="rId16" cstate="print">
              <a:extLst>
                <a:ext uri="{28A0092B-C50C-407E-A947-70E740481C1C}">
                  <a14:useLocalDpi xmlns:a14="http://schemas.microsoft.com/office/drawing/2010/main"/>
                </a:ext>
              </a:extLst>
            </a:blip>
            <a:srcRect l="4093" r="10322"/>
            <a:stretch/>
          </p:blipFill>
          <p:spPr>
            <a:xfrm>
              <a:off x="5715650" y="1226179"/>
              <a:ext cx="1723653" cy="512317"/>
            </a:xfrm>
            <a:prstGeom prst="rect">
              <a:avLst/>
            </a:prstGeom>
          </p:spPr>
        </p:pic>
        <p:pic>
          <p:nvPicPr>
            <p:cNvPr id="18" name="Picture 17"/>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10216816" y="880164"/>
              <a:ext cx="1059492" cy="1204346"/>
            </a:xfrm>
            <a:prstGeom prst="rect">
              <a:avLst/>
            </a:prstGeom>
          </p:spPr>
        </p:pic>
        <p:pic>
          <p:nvPicPr>
            <p:cNvPr id="15" name="Picture 14"/>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1064392" y="861012"/>
              <a:ext cx="1242650" cy="1242650"/>
            </a:xfrm>
            <a:prstGeom prst="rect">
              <a:avLst/>
            </a:prstGeom>
            <a:noFill/>
          </p:spPr>
        </p:pic>
        <p:pic>
          <p:nvPicPr>
            <p:cNvPr id="2" name="Picture 1"/>
            <p:cNvPicPr>
              <a:picLocks noChangeAspect="1"/>
            </p:cNvPicPr>
            <p:nvPr/>
          </p:nvPicPr>
          <p:blipFill>
            <a:blip r:embed="rId19">
              <a:biLevel thresh="25000"/>
            </a:blip>
            <a:stretch>
              <a:fillRect/>
            </a:stretch>
          </p:blipFill>
          <p:spPr>
            <a:xfrm>
              <a:off x="704893" y="5338285"/>
              <a:ext cx="1961649" cy="443163"/>
            </a:xfrm>
            <a:prstGeom prst="rect">
              <a:avLst/>
            </a:prstGeom>
          </p:spPr>
        </p:pic>
      </p:grpSp>
      <p:grpSp>
        <p:nvGrpSpPr>
          <p:cNvPr id="19" name="Group 18"/>
          <p:cNvGrpSpPr/>
          <p:nvPr/>
        </p:nvGrpSpPr>
        <p:grpSpPr>
          <a:xfrm>
            <a:off x="9748790" y="6349309"/>
            <a:ext cx="2076006" cy="252213"/>
            <a:chOff x="9586340" y="6349309"/>
            <a:chExt cx="2238456" cy="271949"/>
          </a:xfrm>
        </p:grpSpPr>
        <p:pic>
          <p:nvPicPr>
            <p:cNvPr id="20" name="Picture 19"/>
            <p:cNvPicPr>
              <a:picLocks noChangeAspect="1"/>
            </p:cNvPicPr>
            <p:nvPr userDrawn="1"/>
          </p:nvPicPr>
          <p:blipFill rotWithShape="1">
            <a:blip r:embed="rId20" cstate="screen">
              <a:extLst>
                <a:ext uri="{28A0092B-C50C-407E-A947-70E740481C1C}">
                  <a14:useLocalDpi xmlns:a14="http://schemas.microsoft.com/office/drawing/2010/main"/>
                </a:ext>
              </a:extLst>
            </a:blip>
            <a:srcRect b="47217"/>
            <a:stretch/>
          </p:blipFill>
          <p:spPr>
            <a:xfrm>
              <a:off x="10603859" y="6422102"/>
              <a:ext cx="1220937" cy="175483"/>
            </a:xfrm>
            <a:prstGeom prst="rect">
              <a:avLst/>
            </a:prstGeom>
          </p:spPr>
        </p:pic>
        <p:pic>
          <p:nvPicPr>
            <p:cNvPr id="21" name="Picture 20"/>
            <p:cNvPicPr>
              <a:picLocks noChangeAspect="1"/>
            </p:cNvPicPr>
            <p:nvPr userDrawn="1"/>
          </p:nvPicPr>
          <p:blipFill>
            <a:blip r:embed="rId21" cstate="print">
              <a:extLst>
                <a:ext uri="{28A0092B-C50C-407E-A947-70E740481C1C}">
                  <a14:useLocalDpi xmlns:a14="http://schemas.microsoft.com/office/drawing/2010/main"/>
                </a:ext>
              </a:extLst>
            </a:blip>
            <a:stretch>
              <a:fillRect/>
            </a:stretch>
          </p:blipFill>
          <p:spPr>
            <a:xfrm>
              <a:off x="9586340" y="6403450"/>
              <a:ext cx="686769" cy="166436"/>
            </a:xfrm>
            <a:prstGeom prst="rect">
              <a:avLst/>
            </a:prstGeom>
          </p:spPr>
        </p:pic>
        <p:cxnSp>
          <p:nvCxnSpPr>
            <p:cNvPr id="22" name="Straight Connector 21"/>
            <p:cNvCxnSpPr/>
            <p:nvPr userDrawn="1"/>
          </p:nvCxnSpPr>
          <p:spPr>
            <a:xfrm>
              <a:off x="10432121" y="6349309"/>
              <a:ext cx="0" cy="271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61120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1" y="-2"/>
            <a:ext cx="12179814" cy="6856216"/>
          </a:xfrm>
          <a:prstGeom prst="rect">
            <a:avLst/>
          </a:prstGeom>
        </p:spPr>
      </p:pic>
      <p:sp>
        <p:nvSpPr>
          <p:cNvPr id="2" name="Rectangle 1"/>
          <p:cNvSpPr/>
          <p:nvPr/>
        </p:nvSpPr>
        <p:spPr>
          <a:xfrm>
            <a:off x="1587" y="212506"/>
            <a:ext cx="13865724" cy="29857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7" name="Rectangle 26"/>
          <p:cNvSpPr/>
          <p:nvPr/>
        </p:nvSpPr>
        <p:spPr>
          <a:xfrm>
            <a:off x="-2" y="5134916"/>
            <a:ext cx="12188824" cy="1721298"/>
          </a:xfrm>
          <a:prstGeom prst="rect">
            <a:avLst/>
          </a:prstGeom>
          <a:gradFill>
            <a:gsLst>
              <a:gs pos="0">
                <a:schemeClr val="bg1">
                  <a:alpha val="0"/>
                </a:schemeClr>
              </a:gs>
              <a:gs pos="65000">
                <a:schemeClr val="bg1">
                  <a:alpha val="7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rot="10800000">
            <a:off x="1" y="0"/>
            <a:ext cx="12188824" cy="1493520"/>
          </a:xfrm>
          <a:prstGeom prst="rect">
            <a:avLst/>
          </a:prstGeom>
          <a:gradFill>
            <a:gsLst>
              <a:gs pos="0">
                <a:schemeClr val="bg1">
                  <a:alpha val="0"/>
                </a:schemeClr>
              </a:gs>
              <a:gs pos="65000">
                <a:schemeClr val="bg1">
                  <a:alpha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p:cNvGrpSpPr/>
          <p:nvPr/>
        </p:nvGrpSpPr>
        <p:grpSpPr>
          <a:xfrm>
            <a:off x="9748790" y="6349309"/>
            <a:ext cx="2076006" cy="252213"/>
            <a:chOff x="9586340" y="6349309"/>
            <a:chExt cx="2238456" cy="271949"/>
          </a:xfrm>
        </p:grpSpPr>
        <p:pic>
          <p:nvPicPr>
            <p:cNvPr id="37" name="Picture 36"/>
            <p:cNvPicPr>
              <a:picLocks noChangeAspect="1"/>
            </p:cNvPicPr>
            <p:nvPr userDrawn="1"/>
          </p:nvPicPr>
          <p:blipFill rotWithShape="1">
            <a:blip r:embed="rId4" cstate="screen">
              <a:extLst>
                <a:ext uri="{28A0092B-C50C-407E-A947-70E740481C1C}">
                  <a14:useLocalDpi xmlns:a14="http://schemas.microsoft.com/office/drawing/2010/main"/>
                </a:ext>
              </a:extLst>
            </a:blip>
            <a:srcRect b="47217"/>
            <a:stretch/>
          </p:blipFill>
          <p:spPr>
            <a:xfrm>
              <a:off x="10603859" y="6422102"/>
              <a:ext cx="1220937" cy="175483"/>
            </a:xfrm>
            <a:prstGeom prst="rect">
              <a:avLst/>
            </a:prstGeom>
          </p:spPr>
        </p:pic>
        <p:pic>
          <p:nvPicPr>
            <p:cNvPr id="38" name="Picture 37"/>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9586340" y="6403450"/>
              <a:ext cx="686769" cy="166436"/>
            </a:xfrm>
            <a:prstGeom prst="rect">
              <a:avLst/>
            </a:prstGeom>
          </p:spPr>
        </p:pic>
        <p:cxnSp>
          <p:nvCxnSpPr>
            <p:cNvPr id="39" name="Straight Connector 38"/>
            <p:cNvCxnSpPr/>
            <p:nvPr userDrawn="1"/>
          </p:nvCxnSpPr>
          <p:spPr>
            <a:xfrm>
              <a:off x="10432121" y="6349309"/>
              <a:ext cx="0" cy="271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 name="Group 4"/>
          <p:cNvGrpSpPr/>
          <p:nvPr/>
        </p:nvGrpSpPr>
        <p:grpSpPr>
          <a:xfrm>
            <a:off x="506409" y="1962416"/>
            <a:ext cx="11176001" cy="2931379"/>
            <a:chOff x="497178" y="2146618"/>
            <a:chExt cx="11176001" cy="2931379"/>
          </a:xfrm>
        </p:grpSpPr>
        <p:grpSp>
          <p:nvGrpSpPr>
            <p:cNvPr id="15" name="Group 14"/>
            <p:cNvGrpSpPr/>
            <p:nvPr/>
          </p:nvGrpSpPr>
          <p:grpSpPr>
            <a:xfrm>
              <a:off x="497178" y="2146618"/>
              <a:ext cx="11176001" cy="2931379"/>
              <a:chOff x="1200331" y="2673779"/>
              <a:chExt cx="9788159" cy="2699859"/>
            </a:xfrm>
          </p:grpSpPr>
          <p:sp>
            <p:nvSpPr>
              <p:cNvPr id="18" name="Rectangle 17"/>
              <p:cNvSpPr/>
              <p:nvPr/>
            </p:nvSpPr>
            <p:spPr>
              <a:xfrm>
                <a:off x="1267697" y="2673779"/>
                <a:ext cx="9653425" cy="2699859"/>
              </a:xfrm>
              <a:prstGeom prst="rect">
                <a:avLst/>
              </a:prstGeom>
              <a:gradFill flip="none" rotWithShape="1">
                <a:gsLst>
                  <a:gs pos="30000">
                    <a:schemeClr val="bg1">
                      <a:alpha val="59000"/>
                    </a:schemeClr>
                  </a:gs>
                  <a:gs pos="0">
                    <a:schemeClr val="bg1">
                      <a:alpha val="0"/>
                    </a:schemeClr>
                  </a:gs>
                  <a:gs pos="70000">
                    <a:schemeClr val="bg1">
                      <a:alpha val="5900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9" name="Straight Connector 18"/>
              <p:cNvCxnSpPr/>
              <p:nvPr/>
            </p:nvCxnSpPr>
            <p:spPr>
              <a:xfrm>
                <a:off x="1200331" y="2678639"/>
                <a:ext cx="9788159" cy="0"/>
              </a:xfrm>
              <a:prstGeom prst="line">
                <a:avLst/>
              </a:prstGeom>
              <a:ln w="19050">
                <a:gradFill>
                  <a:gsLst>
                    <a:gs pos="0">
                      <a:srgbClr val="033ADA">
                        <a:alpha val="0"/>
                      </a:srgbClr>
                    </a:gs>
                    <a:gs pos="25000">
                      <a:srgbClr val="033ADA"/>
                    </a:gs>
                    <a:gs pos="75000">
                      <a:srgbClr val="033ADA"/>
                    </a:gs>
                    <a:gs pos="100000">
                      <a:srgbClr val="033ADA">
                        <a:alpha val="0"/>
                      </a:srgbClr>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200331" y="5373637"/>
                <a:ext cx="9788159" cy="0"/>
              </a:xfrm>
              <a:prstGeom prst="line">
                <a:avLst/>
              </a:prstGeom>
              <a:ln w="19050">
                <a:gradFill>
                  <a:gsLst>
                    <a:gs pos="0">
                      <a:srgbClr val="033ADA">
                        <a:alpha val="0"/>
                      </a:srgbClr>
                    </a:gs>
                    <a:gs pos="25000">
                      <a:srgbClr val="033ADA"/>
                    </a:gs>
                    <a:gs pos="75000">
                      <a:srgbClr val="033ADA"/>
                    </a:gs>
                    <a:gs pos="100000">
                      <a:srgbClr val="033ADA">
                        <a:alpha val="0"/>
                      </a:srgbClr>
                    </a:gs>
                  </a:gsLst>
                  <a:lin ang="10800000" scaled="0"/>
                </a:gradFill>
              </a:ln>
            </p:spPr>
            <p:style>
              <a:lnRef idx="1">
                <a:schemeClr val="accent1"/>
              </a:lnRef>
              <a:fillRef idx="0">
                <a:schemeClr val="accent1"/>
              </a:fillRef>
              <a:effectRef idx="0">
                <a:schemeClr val="accent1"/>
              </a:effectRef>
              <a:fontRef idx="minor">
                <a:schemeClr val="tx1"/>
              </a:fontRef>
            </p:style>
          </p:cxnSp>
        </p:grpSp>
        <p:grpSp>
          <p:nvGrpSpPr>
            <p:cNvPr id="3" name="Group 2"/>
            <p:cNvGrpSpPr/>
            <p:nvPr/>
          </p:nvGrpSpPr>
          <p:grpSpPr>
            <a:xfrm>
              <a:off x="1709863" y="2631064"/>
              <a:ext cx="8750632" cy="1931796"/>
              <a:chOff x="1709863" y="2631064"/>
              <a:chExt cx="8750632" cy="1931796"/>
            </a:xfrm>
          </p:grpSpPr>
          <p:sp>
            <p:nvSpPr>
              <p:cNvPr id="4" name="Rectangle 3"/>
              <p:cNvSpPr/>
              <p:nvPr/>
            </p:nvSpPr>
            <p:spPr>
              <a:xfrm>
                <a:off x="1709863" y="3485642"/>
                <a:ext cx="8750632" cy="1077218"/>
              </a:xfrm>
              <a:prstGeom prst="rect">
                <a:avLst/>
              </a:prstGeom>
            </p:spPr>
            <p:txBody>
              <a:bodyPr wrap="square">
                <a:spAutoFit/>
              </a:bodyPr>
              <a:lstStyle/>
              <a:p>
                <a:pPr lvl="0" algn="ctr"/>
                <a:r>
                  <a:rPr lang="en-US" sz="3200" spc="-30" dirty="0">
                    <a:solidFill>
                      <a:srgbClr val="FFFFFF"/>
                    </a:solidFill>
                    <a:latin typeface="Effra Light" charset="0"/>
                    <a:ea typeface="Effra Light" charset="0"/>
                    <a:cs typeface="Effra Light" charset="0"/>
                  </a:rPr>
                  <a:t>The best experiences, expanding the ecosystem, and enabling developers</a:t>
                </a:r>
              </a:p>
            </p:txBody>
          </p:sp>
          <p:sp>
            <p:nvSpPr>
              <p:cNvPr id="7" name="Rectangle 6"/>
              <p:cNvSpPr/>
              <p:nvPr/>
            </p:nvSpPr>
            <p:spPr>
              <a:xfrm>
                <a:off x="3053740" y="2631064"/>
                <a:ext cx="6062878" cy="830997"/>
              </a:xfrm>
              <a:prstGeom prst="rect">
                <a:avLst/>
              </a:prstGeom>
            </p:spPr>
            <p:txBody>
              <a:bodyPr wrap="none">
                <a:spAutoFit/>
              </a:bodyPr>
              <a:lstStyle/>
              <a:p>
                <a:pPr lvl="0" algn="ctr"/>
                <a:r>
                  <a:rPr lang="en-US" sz="4800" spc="-150" dirty="0">
                    <a:solidFill>
                      <a:srgbClr val="FFFFFF"/>
                    </a:solidFill>
                    <a:latin typeface="Effra Medium" charset="0"/>
                    <a:ea typeface="Effra Medium" charset="0"/>
                    <a:cs typeface="Effra Medium" charset="0"/>
                  </a:rPr>
                  <a:t>We’re serious about VR</a:t>
                </a:r>
              </a:p>
            </p:txBody>
          </p:sp>
        </p:grpSp>
      </p:grpSp>
    </p:spTree>
    <p:extLst>
      <p:ext uri="{BB962C8B-B14F-4D97-AF65-F5344CB8AC3E}">
        <p14:creationId xmlns:p14="http://schemas.microsoft.com/office/powerpoint/2010/main" val="1617295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 name="Picture 76"/>
          <p:cNvPicPr>
            <a:picLocks noChangeAspect="1"/>
          </p:cNvPicPr>
          <p:nvPr/>
        </p:nvPicPr>
        <p:blipFill rotWithShape="1">
          <a:blip r:embed="rId3">
            <a:extLst>
              <a:ext uri="{28A0092B-C50C-407E-A947-70E740481C1C}">
                <a14:useLocalDpi xmlns:a14="http://schemas.microsoft.com/office/drawing/2010/main" val="0"/>
              </a:ext>
            </a:extLst>
          </a:blip>
          <a:srcRect l="3189" t="174" r="3537" b="40786"/>
          <a:stretch/>
        </p:blipFill>
        <p:spPr>
          <a:xfrm rot="10800000" flipH="1">
            <a:off x="0" y="-1"/>
            <a:ext cx="12188825" cy="6875361"/>
          </a:xfrm>
          <a:prstGeom prst="rect">
            <a:avLst/>
          </a:prstGeom>
        </p:spPr>
      </p:pic>
      <p:grpSp>
        <p:nvGrpSpPr>
          <p:cNvPr id="2" name="Group 1"/>
          <p:cNvGrpSpPr/>
          <p:nvPr/>
        </p:nvGrpSpPr>
        <p:grpSpPr>
          <a:xfrm>
            <a:off x="799915" y="1397495"/>
            <a:ext cx="10588994" cy="4080368"/>
            <a:chOff x="799915" y="1397495"/>
            <a:chExt cx="10588994" cy="4080368"/>
          </a:xfrm>
        </p:grpSpPr>
        <p:sp>
          <p:nvSpPr>
            <p:cNvPr id="40" name="Rectangle 39"/>
            <p:cNvSpPr/>
            <p:nvPr/>
          </p:nvSpPr>
          <p:spPr>
            <a:xfrm>
              <a:off x="860875" y="2191549"/>
              <a:ext cx="10482086" cy="3267446"/>
            </a:xfrm>
            <a:prstGeom prst="rect">
              <a:avLst/>
            </a:prstGeom>
            <a:gradFill flip="none" rotWithShape="1">
              <a:gsLst>
                <a:gs pos="0">
                  <a:sysClr val="windowText" lastClr="000000">
                    <a:alpha val="0"/>
                  </a:sysClr>
                </a:gs>
                <a:gs pos="13000">
                  <a:sysClr val="windowText" lastClr="000000">
                    <a:alpha val="42000"/>
                  </a:sysClr>
                </a:gs>
                <a:gs pos="91000">
                  <a:sysClr val="windowText" lastClr="000000">
                    <a:alpha val="60000"/>
                  </a:sysClr>
                </a:gs>
                <a:gs pos="100000">
                  <a:sysClr val="windowText" lastClr="000000">
                    <a:alpha val="0"/>
                  </a:sysClr>
                </a:gs>
              </a:gsLst>
              <a:lin ang="0" scaled="1"/>
              <a:tileRect/>
            </a:gra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
                <a:cs typeface=""/>
              </a:endParaRPr>
            </a:p>
          </p:txBody>
        </p:sp>
        <p:cxnSp>
          <p:nvCxnSpPr>
            <p:cNvPr id="42" name="Straight Connector 41"/>
            <p:cNvCxnSpPr/>
            <p:nvPr userDrawn="1"/>
          </p:nvCxnSpPr>
          <p:spPr>
            <a:xfrm>
              <a:off x="906822" y="2191549"/>
              <a:ext cx="10482087" cy="0"/>
            </a:xfrm>
            <a:prstGeom prst="line">
              <a:avLst/>
            </a:prstGeom>
            <a:ln w="19050">
              <a:gradFill>
                <a:gsLst>
                  <a:gs pos="0">
                    <a:srgbClr val="033ADA">
                      <a:alpha val="0"/>
                    </a:srgbClr>
                  </a:gs>
                  <a:gs pos="25000">
                    <a:srgbClr val="033ADA"/>
                  </a:gs>
                  <a:gs pos="75000">
                    <a:srgbClr val="033ADA"/>
                  </a:gs>
                  <a:gs pos="100000">
                    <a:srgbClr val="033ADA">
                      <a:alpha val="0"/>
                    </a:srgbClr>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a:off x="906822" y="5477863"/>
              <a:ext cx="10482087" cy="0"/>
            </a:xfrm>
            <a:prstGeom prst="line">
              <a:avLst/>
            </a:prstGeom>
            <a:ln w="19050">
              <a:gradFill>
                <a:gsLst>
                  <a:gs pos="0">
                    <a:srgbClr val="033ADA">
                      <a:alpha val="0"/>
                    </a:srgbClr>
                  </a:gs>
                  <a:gs pos="25000">
                    <a:srgbClr val="033ADA"/>
                  </a:gs>
                  <a:gs pos="75000">
                    <a:srgbClr val="033ADA"/>
                  </a:gs>
                  <a:gs pos="100000">
                    <a:srgbClr val="033ADA">
                      <a:alpha val="0"/>
                    </a:srgbClr>
                  </a:gs>
                </a:gsLst>
                <a:lin ang="10800000" scaled="0"/>
              </a:gradFill>
            </a:ln>
          </p:spPr>
          <p:style>
            <a:lnRef idx="1">
              <a:schemeClr val="accent1"/>
            </a:lnRef>
            <a:fillRef idx="0">
              <a:schemeClr val="accent1"/>
            </a:fillRef>
            <a:effectRef idx="0">
              <a:schemeClr val="accent1"/>
            </a:effectRef>
            <a:fontRef idx="minor">
              <a:schemeClr val="tx1"/>
            </a:fontRef>
          </p:style>
        </p:cxnSp>
        <p:sp>
          <p:nvSpPr>
            <p:cNvPr id="59" name="Title 2"/>
            <p:cNvSpPr txBox="1">
              <a:spLocks/>
            </p:cNvSpPr>
            <p:nvPr/>
          </p:nvSpPr>
          <p:spPr>
            <a:xfrm>
              <a:off x="799915" y="1397495"/>
              <a:ext cx="9325553" cy="403283"/>
            </a:xfrm>
            <a:prstGeom prst="rect">
              <a:avLst/>
            </a:prstGeom>
          </p:spPr>
          <p:txBody>
            <a:bodyPr/>
            <a:lstStyle>
              <a:lvl1pPr algn="l" defTabSz="914400" rtl="0" eaLnBrk="1" latinLnBrk="0" hangingPunct="1">
                <a:spcBef>
                  <a:spcPct val="0"/>
                </a:spcBef>
                <a:buNone/>
                <a:defRPr sz="2200" b="0" kern="1200" spc="60" baseline="0">
                  <a:solidFill>
                    <a:schemeClr val="bg1"/>
                  </a:solidFill>
                  <a:latin typeface="Avenir Next" panose="020B0503020202020204"/>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150" normalizeH="0" baseline="0" noProof="0" dirty="0">
                  <a:ln>
                    <a:noFill/>
                  </a:ln>
                  <a:solidFill>
                    <a:prstClr val="white"/>
                  </a:solidFill>
                  <a:effectLst/>
                  <a:uLnTx/>
                  <a:uFillTx/>
                  <a:latin typeface="Effra" charset="0"/>
                  <a:ea typeface="Effra" charset="0"/>
                  <a:cs typeface="Effra" charset="0"/>
                </a:rPr>
                <a:t>VR Ecosystem</a:t>
              </a:r>
            </a:p>
          </p:txBody>
        </p:sp>
        <p:grpSp>
          <p:nvGrpSpPr>
            <p:cNvPr id="74" name="Group 73"/>
            <p:cNvGrpSpPr/>
            <p:nvPr/>
          </p:nvGrpSpPr>
          <p:grpSpPr>
            <a:xfrm>
              <a:off x="816975" y="2438803"/>
              <a:ext cx="10563400" cy="1099042"/>
              <a:chOff x="446300" y="2816373"/>
              <a:chExt cx="11323651" cy="1178140"/>
            </a:xfrm>
          </p:grpSpPr>
          <p:sp>
            <p:nvSpPr>
              <p:cNvPr id="60" name="Title 2"/>
              <p:cNvSpPr txBox="1">
                <a:spLocks/>
              </p:cNvSpPr>
              <p:nvPr/>
            </p:nvSpPr>
            <p:spPr>
              <a:xfrm>
                <a:off x="446300" y="2816373"/>
                <a:ext cx="1468967" cy="295855"/>
              </a:xfrm>
              <a:prstGeom prst="rect">
                <a:avLst/>
              </a:prstGeom>
              <a:noFill/>
            </p:spPr>
            <p:txBody>
              <a:bodyPr wrap="none" lIns="91440" tIns="91440" rIns="91440" bIns="91440" anchor="ctr" anchorCtr="0"/>
              <a:lstStyle>
                <a:defPPr>
                  <a:defRPr lang="en-US"/>
                </a:defPPr>
                <a:lvl1pPr marR="0" lvl="0" indent="0" fontAlgn="auto">
                  <a:lnSpc>
                    <a:spcPct val="100000"/>
                  </a:lnSpc>
                  <a:spcBef>
                    <a:spcPct val="0"/>
                  </a:spcBef>
                  <a:spcAft>
                    <a:spcPts val="0"/>
                  </a:spcAft>
                  <a:buClrTx/>
                  <a:buSzTx/>
                  <a:buFontTx/>
                  <a:buNone/>
                  <a:tabLst/>
                  <a:defRPr kumimoji="0" sz="1050" b="0" i="0" u="none" strike="noStrike" cap="none" spc="0" normalizeH="0" baseline="0">
                    <a:ln>
                      <a:noFill/>
                    </a:ln>
                    <a:solidFill>
                      <a:prstClr val="white"/>
                    </a:solidFill>
                    <a:effectLst/>
                    <a:uLnTx/>
                    <a:uFillTx/>
                    <a:latin typeface="Effra" charset="0"/>
                    <a:ea typeface="Effra" charset="0"/>
                    <a:cs typeface="Effra" charset="0"/>
                  </a:defRPr>
                </a:lvl1pPr>
              </a:lstStyle>
              <a:p>
                <a:r>
                  <a:rPr lang="en-US" sz="1400" dirty="0"/>
                  <a:t>VR PLATFORMS</a:t>
                </a:r>
              </a:p>
            </p:txBody>
          </p:sp>
          <p:sp>
            <p:nvSpPr>
              <p:cNvPr id="63" name="Title 2"/>
              <p:cNvSpPr txBox="1">
                <a:spLocks/>
              </p:cNvSpPr>
              <p:nvPr/>
            </p:nvSpPr>
            <p:spPr>
              <a:xfrm>
                <a:off x="3360968" y="2816373"/>
                <a:ext cx="1468967" cy="295855"/>
              </a:xfrm>
              <a:prstGeom prst="rect">
                <a:avLst/>
              </a:prstGeom>
              <a:noFill/>
            </p:spPr>
            <p:txBody>
              <a:bodyPr wrap="none" lIns="91440" tIns="91440" rIns="91440" bIns="91440" anchor="ctr" anchorCtr="0"/>
              <a:lstStyle>
                <a:defPPr>
                  <a:defRPr lang="en-US"/>
                </a:defPPr>
                <a:lvl1pPr marR="0" lvl="0" indent="0" fontAlgn="auto">
                  <a:lnSpc>
                    <a:spcPct val="100000"/>
                  </a:lnSpc>
                  <a:spcBef>
                    <a:spcPct val="0"/>
                  </a:spcBef>
                  <a:spcAft>
                    <a:spcPts val="0"/>
                  </a:spcAft>
                  <a:buClrTx/>
                  <a:buSzTx/>
                  <a:buFontTx/>
                  <a:buNone/>
                  <a:tabLst/>
                  <a:defRPr kumimoji="0" sz="1050" b="0" i="0" u="none" strike="noStrike" cap="none" spc="0" normalizeH="0" baseline="0">
                    <a:ln>
                      <a:noFill/>
                    </a:ln>
                    <a:solidFill>
                      <a:prstClr val="white"/>
                    </a:solidFill>
                    <a:effectLst/>
                    <a:uLnTx/>
                    <a:uFillTx/>
                    <a:latin typeface="Effra" charset="0"/>
                    <a:ea typeface="Effra" charset="0"/>
                    <a:cs typeface="Effra" charset="0"/>
                  </a:defRPr>
                </a:lvl1pPr>
              </a:lstStyle>
              <a:p>
                <a:r>
                  <a:rPr lang="en-US" sz="1400" dirty="0"/>
                  <a:t>FORM FACTORS</a:t>
                </a:r>
              </a:p>
            </p:txBody>
          </p:sp>
          <p:sp>
            <p:nvSpPr>
              <p:cNvPr id="64" name="Title 2"/>
              <p:cNvSpPr txBox="1">
                <a:spLocks/>
              </p:cNvSpPr>
              <p:nvPr/>
            </p:nvSpPr>
            <p:spPr>
              <a:xfrm>
                <a:off x="6206575" y="2816373"/>
                <a:ext cx="1468967" cy="295855"/>
              </a:xfrm>
              <a:prstGeom prst="rect">
                <a:avLst/>
              </a:prstGeom>
              <a:noFill/>
            </p:spPr>
            <p:txBody>
              <a:bodyPr wrap="none" lIns="91440" tIns="91440" rIns="91440" bIns="91440" anchor="ctr" anchorCtr="0"/>
              <a:lstStyle>
                <a:defPPr>
                  <a:defRPr lang="en-US"/>
                </a:defPPr>
                <a:lvl1pPr marR="0" lvl="0" indent="0" fontAlgn="auto">
                  <a:lnSpc>
                    <a:spcPct val="100000"/>
                  </a:lnSpc>
                  <a:spcBef>
                    <a:spcPct val="0"/>
                  </a:spcBef>
                  <a:spcAft>
                    <a:spcPts val="0"/>
                  </a:spcAft>
                  <a:buClrTx/>
                  <a:buSzTx/>
                  <a:buFontTx/>
                  <a:buNone/>
                  <a:tabLst/>
                  <a:defRPr kumimoji="0" sz="1050" b="0" i="0" u="none" strike="noStrike" cap="none" spc="0" normalizeH="0" baseline="0">
                    <a:ln>
                      <a:noFill/>
                    </a:ln>
                    <a:solidFill>
                      <a:prstClr val="white"/>
                    </a:solidFill>
                    <a:effectLst/>
                    <a:uLnTx/>
                    <a:uFillTx/>
                    <a:latin typeface="Effra" charset="0"/>
                    <a:ea typeface="Effra" charset="0"/>
                    <a:cs typeface="Effra" charset="0"/>
                  </a:defRPr>
                </a:lvl1pPr>
              </a:lstStyle>
              <a:p>
                <a:r>
                  <a:rPr lang="en-US" sz="1400" dirty="0"/>
                  <a:t>LOCATION BASED VR</a:t>
                </a:r>
              </a:p>
            </p:txBody>
          </p:sp>
          <p:sp>
            <p:nvSpPr>
              <p:cNvPr id="65" name="Title 2"/>
              <p:cNvSpPr txBox="1">
                <a:spLocks/>
              </p:cNvSpPr>
              <p:nvPr/>
            </p:nvSpPr>
            <p:spPr>
              <a:xfrm>
                <a:off x="9102955" y="2816373"/>
                <a:ext cx="1468967" cy="295855"/>
              </a:xfrm>
              <a:prstGeom prst="rect">
                <a:avLst/>
              </a:prstGeom>
              <a:noFill/>
            </p:spPr>
            <p:txBody>
              <a:bodyPr wrap="none" lIns="91440" tIns="91440" rIns="91440" bIns="91440" anchor="ctr" anchorCtr="0"/>
              <a:lstStyle>
                <a:defPPr>
                  <a:defRPr lang="en-US"/>
                </a:defPPr>
                <a:lvl1pPr marR="0" lvl="0" indent="0" fontAlgn="auto">
                  <a:lnSpc>
                    <a:spcPct val="100000"/>
                  </a:lnSpc>
                  <a:spcBef>
                    <a:spcPct val="0"/>
                  </a:spcBef>
                  <a:spcAft>
                    <a:spcPts val="0"/>
                  </a:spcAft>
                  <a:buClrTx/>
                  <a:buSzTx/>
                  <a:buFontTx/>
                  <a:buNone/>
                  <a:tabLst/>
                  <a:defRPr kumimoji="0" sz="1050" b="0" i="0" u="none" strike="noStrike" cap="none" spc="0" normalizeH="0" baseline="0">
                    <a:ln>
                      <a:noFill/>
                    </a:ln>
                    <a:solidFill>
                      <a:prstClr val="white"/>
                    </a:solidFill>
                    <a:effectLst/>
                    <a:uLnTx/>
                    <a:uFillTx/>
                    <a:latin typeface="Effra" charset="0"/>
                    <a:ea typeface="Effra" charset="0"/>
                    <a:cs typeface="Effra" charset="0"/>
                  </a:defRPr>
                </a:lvl1pPr>
              </a:lstStyle>
              <a:p>
                <a:r>
                  <a:rPr lang="en-US" sz="1400" dirty="0"/>
                  <a:t>VR CAFES</a:t>
                </a:r>
              </a:p>
            </p:txBody>
          </p:sp>
          <p:grpSp>
            <p:nvGrpSpPr>
              <p:cNvPr id="72" name="Group 71"/>
              <p:cNvGrpSpPr/>
              <p:nvPr/>
            </p:nvGrpSpPr>
            <p:grpSpPr>
              <a:xfrm>
                <a:off x="533468" y="3148577"/>
                <a:ext cx="11236483" cy="845936"/>
                <a:chOff x="533468" y="3084569"/>
                <a:chExt cx="11236483" cy="845936"/>
              </a:xfrm>
            </p:grpSpPr>
            <p:pic>
              <p:nvPicPr>
                <p:cNvPr id="62" name="Picture 61"/>
                <p:cNvPicPr>
                  <a:picLocks/>
                </p:cNvPicPr>
                <p:nvPr/>
              </p:nvPicPr>
              <p:blipFill rotWithShape="1">
                <a:blip r:embed="rId4"/>
                <a:srcRect t="24016" b="24016"/>
                <a:stretch/>
              </p:blipFill>
              <p:spPr>
                <a:xfrm>
                  <a:off x="6292283" y="3129268"/>
                  <a:ext cx="2593844" cy="756538"/>
                </a:xfrm>
                <a:prstGeom prst="rect">
                  <a:avLst/>
                </a:prstGeom>
                <a:ln>
                  <a:solidFill>
                    <a:sysClr val="window" lastClr="FFFFFF">
                      <a:alpha val="30000"/>
                    </a:sysClr>
                  </a:solidFill>
                </a:ln>
              </p:spPr>
            </p:pic>
            <p:pic>
              <p:nvPicPr>
                <p:cNvPr id="66" name="Picture 65"/>
                <p:cNvPicPr>
                  <a:picLocks/>
                </p:cNvPicPr>
                <p:nvPr/>
              </p:nvPicPr>
              <p:blipFill rotWithShape="1">
                <a:blip r:embed="rId5"/>
                <a:srcRect t="45743" b="10479"/>
                <a:stretch/>
              </p:blipFill>
              <p:spPr>
                <a:xfrm>
                  <a:off x="9176107" y="3129268"/>
                  <a:ext cx="2593844" cy="756538"/>
                </a:xfrm>
                <a:prstGeom prst="rect">
                  <a:avLst/>
                </a:prstGeom>
                <a:ln>
                  <a:solidFill>
                    <a:sysClr val="window" lastClr="FFFFFF">
                      <a:alpha val="30000"/>
                    </a:sysClr>
                  </a:solidFill>
                </a:ln>
              </p:spPr>
            </p:pic>
            <p:sp>
              <p:nvSpPr>
                <p:cNvPr id="67" name="Rectangle 66"/>
                <p:cNvSpPr/>
                <p:nvPr/>
              </p:nvSpPr>
              <p:spPr>
                <a:xfrm>
                  <a:off x="3421707" y="3115370"/>
                  <a:ext cx="2593844" cy="787872"/>
                </a:xfrm>
                <a:prstGeom prst="rect">
                  <a:avLst/>
                </a:prstGeom>
                <a:gradFill>
                  <a:gsLst>
                    <a:gs pos="25000">
                      <a:sysClr val="windowText" lastClr="000000"/>
                    </a:gs>
                    <a:gs pos="55000">
                      <a:sysClr val="windowText" lastClr="000000">
                        <a:lumMod val="50000"/>
                        <a:lumOff val="50000"/>
                      </a:sysClr>
                    </a:gs>
                    <a:gs pos="98000">
                      <a:sysClr val="windowText" lastClr="000000"/>
                    </a:gs>
                  </a:gsLst>
                  <a:lin ang="5400000" scaled="0"/>
                </a:gradFill>
                <a:ln w="9525" cap="flat" cmpd="sng" algn="ctr">
                  <a:solidFill>
                    <a:sysClr val="window" lastClr="FFFFFF">
                      <a:alpha val="3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
                    <a:cs typeface=""/>
                  </a:endParaRPr>
                </a:p>
              </p:txBody>
            </p:sp>
            <p:pic>
              <p:nvPicPr>
                <p:cNvPr id="68" name="Picture 67"/>
                <p:cNvPicPr>
                  <a:picLocks noChangeAspect="1"/>
                </p:cNvPicPr>
                <p:nvPr/>
              </p:nvPicPr>
              <p:blipFill>
                <a:blip r:embed="rId6"/>
                <a:stretch>
                  <a:fillRect/>
                </a:stretch>
              </p:blipFill>
              <p:spPr>
                <a:xfrm flipH="1">
                  <a:off x="4622830" y="3084569"/>
                  <a:ext cx="1270889" cy="845936"/>
                </a:xfrm>
                <a:prstGeom prst="rect">
                  <a:avLst/>
                </a:prstGeom>
              </p:spPr>
            </p:pic>
            <p:pic>
              <p:nvPicPr>
                <p:cNvPr id="69" name="Picture 68"/>
                <p:cNvPicPr>
                  <a:picLocks noChangeAspect="1"/>
                </p:cNvPicPr>
                <p:nvPr/>
              </p:nvPicPr>
              <p:blipFill rotWithShape="1">
                <a:blip r:embed="rId7" cstate="print">
                  <a:extLst>
                    <a:ext uri="{28A0092B-C50C-407E-A947-70E740481C1C}">
                      <a14:useLocalDpi xmlns:a14="http://schemas.microsoft.com/office/drawing/2010/main" val="0"/>
                    </a:ext>
                  </a:extLst>
                </a:blip>
                <a:srcRect l="-1" r="-533" b="10196"/>
                <a:stretch/>
              </p:blipFill>
              <p:spPr>
                <a:xfrm>
                  <a:off x="3522769" y="3129268"/>
                  <a:ext cx="1281009" cy="715858"/>
                </a:xfrm>
                <a:prstGeom prst="rect">
                  <a:avLst/>
                </a:prstGeom>
                <a:effectLst>
                  <a:outerShdw blurRad="241300" dir="18900000" sy="23000" kx="-1200000" algn="bl" rotWithShape="0">
                    <a:prstClr val="black">
                      <a:alpha val="42000"/>
                    </a:prstClr>
                  </a:outerShdw>
                </a:effectLst>
              </p:spPr>
            </p:pic>
            <p:pic>
              <p:nvPicPr>
                <p:cNvPr id="70" name="Picture 69"/>
                <p:cNvPicPr>
                  <a:picLocks/>
                </p:cNvPicPr>
                <p:nvPr/>
              </p:nvPicPr>
              <p:blipFill rotWithShape="1">
                <a:blip r:embed="rId8" cstate="print">
                  <a:extLst>
                    <a:ext uri="{28A0092B-C50C-407E-A947-70E740481C1C}">
                      <a14:useLocalDpi xmlns:a14="http://schemas.microsoft.com/office/drawing/2010/main" val="0"/>
                    </a:ext>
                  </a:extLst>
                </a:blip>
                <a:srcRect t="5016" b="51842"/>
                <a:stretch/>
              </p:blipFill>
              <p:spPr>
                <a:xfrm>
                  <a:off x="533468" y="3133961"/>
                  <a:ext cx="2593844" cy="756538"/>
                </a:xfrm>
                <a:prstGeom prst="rect">
                  <a:avLst/>
                </a:prstGeom>
                <a:ln>
                  <a:solidFill>
                    <a:sysClr val="window" lastClr="FFFFFF">
                      <a:alpha val="30000"/>
                    </a:sysClr>
                  </a:solidFill>
                </a:ln>
              </p:spPr>
            </p:pic>
          </p:grpSp>
        </p:grpSp>
        <p:grpSp>
          <p:nvGrpSpPr>
            <p:cNvPr id="75" name="Group 74"/>
            <p:cNvGrpSpPr/>
            <p:nvPr/>
          </p:nvGrpSpPr>
          <p:grpSpPr>
            <a:xfrm>
              <a:off x="816975" y="3806980"/>
              <a:ext cx="10563402" cy="1295012"/>
              <a:chOff x="446300" y="4267829"/>
              <a:chExt cx="11323653" cy="1388214"/>
            </a:xfrm>
          </p:grpSpPr>
          <p:grpSp>
            <p:nvGrpSpPr>
              <p:cNvPr id="44" name="Group 43"/>
              <p:cNvGrpSpPr/>
              <p:nvPr/>
            </p:nvGrpSpPr>
            <p:grpSpPr>
              <a:xfrm>
                <a:off x="533468" y="4620034"/>
                <a:ext cx="11236485" cy="761230"/>
                <a:chOff x="906008" y="2368783"/>
                <a:chExt cx="6994463" cy="914400"/>
              </a:xfrm>
            </p:grpSpPr>
            <p:pic>
              <p:nvPicPr>
                <p:cNvPr id="45" name="Picture 44"/>
                <p:cNvPicPr>
                  <a:picLocks noChangeAspect="1"/>
                </p:cNvPicPr>
                <p:nvPr/>
              </p:nvPicPr>
              <p:blipFill rotWithShape="1">
                <a:blip r:embed="rId9"/>
                <a:srcRect t="15587" b="32593"/>
                <a:stretch/>
              </p:blipFill>
              <p:spPr>
                <a:xfrm>
                  <a:off x="2932696" y="2368783"/>
                  <a:ext cx="914400" cy="914400"/>
                </a:xfrm>
                <a:prstGeom prst="rect">
                  <a:avLst/>
                </a:prstGeom>
                <a:ln>
                  <a:solidFill>
                    <a:sysClr val="window" lastClr="FFFFFF">
                      <a:alpha val="30000"/>
                    </a:sysClr>
                  </a:solidFill>
                </a:ln>
              </p:spPr>
            </p:pic>
            <p:pic>
              <p:nvPicPr>
                <p:cNvPr id="46" name="Picture 45"/>
                <p:cNvPicPr>
                  <a:picLocks noChangeAspect="1"/>
                </p:cNvPicPr>
                <p:nvPr/>
              </p:nvPicPr>
              <p:blipFill rotWithShape="1">
                <a:blip r:embed="rId10"/>
                <a:srcRect t="34405" b="13775"/>
                <a:stretch/>
              </p:blipFill>
              <p:spPr>
                <a:xfrm>
                  <a:off x="906008" y="2368783"/>
                  <a:ext cx="914400" cy="914400"/>
                </a:xfrm>
                <a:prstGeom prst="rect">
                  <a:avLst/>
                </a:prstGeom>
                <a:ln>
                  <a:solidFill>
                    <a:sysClr val="window" lastClr="FFFFFF">
                      <a:alpha val="30000"/>
                    </a:sysClr>
                  </a:solidFill>
                </a:ln>
              </p:spPr>
            </p:pic>
            <p:pic>
              <p:nvPicPr>
                <p:cNvPr id="47" name="Picture 46"/>
                <p:cNvPicPr>
                  <a:picLocks noChangeAspect="1"/>
                </p:cNvPicPr>
                <p:nvPr/>
              </p:nvPicPr>
              <p:blipFill rotWithShape="1">
                <a:blip r:embed="rId11"/>
                <a:srcRect t="17698" b="30482"/>
                <a:stretch/>
              </p:blipFill>
              <p:spPr>
                <a:xfrm>
                  <a:off x="1919352" y="2368783"/>
                  <a:ext cx="914400" cy="914400"/>
                </a:xfrm>
                <a:prstGeom prst="rect">
                  <a:avLst/>
                </a:prstGeom>
                <a:ln>
                  <a:solidFill>
                    <a:sysClr val="window" lastClr="FFFFFF">
                      <a:alpha val="30000"/>
                    </a:sysClr>
                  </a:solidFill>
                </a:ln>
              </p:spPr>
            </p:pic>
            <p:pic>
              <p:nvPicPr>
                <p:cNvPr id="48" name="Picture 47"/>
                <p:cNvPicPr>
                  <a:picLocks noChangeAspect="1"/>
                </p:cNvPicPr>
                <p:nvPr/>
              </p:nvPicPr>
              <p:blipFill rotWithShape="1">
                <a:blip r:embed="rId12"/>
                <a:srcRect t="18504" b="29676"/>
                <a:stretch/>
              </p:blipFill>
              <p:spPr>
                <a:xfrm>
                  <a:off x="4959385" y="2368783"/>
                  <a:ext cx="914400" cy="914400"/>
                </a:xfrm>
                <a:prstGeom prst="rect">
                  <a:avLst/>
                </a:prstGeom>
                <a:ln>
                  <a:solidFill>
                    <a:sysClr val="window" lastClr="FFFFFF">
                      <a:alpha val="30000"/>
                    </a:sysClr>
                  </a:solidFill>
                </a:ln>
              </p:spPr>
            </p:pic>
            <p:pic>
              <p:nvPicPr>
                <p:cNvPr id="49" name="Picture 48"/>
                <p:cNvPicPr>
                  <a:picLocks noChangeAspect="1"/>
                </p:cNvPicPr>
                <p:nvPr/>
              </p:nvPicPr>
              <p:blipFill rotWithShape="1">
                <a:blip r:embed="rId13"/>
                <a:srcRect t="10234" b="37946"/>
                <a:stretch/>
              </p:blipFill>
              <p:spPr>
                <a:xfrm>
                  <a:off x="3946040" y="2368783"/>
                  <a:ext cx="914400" cy="914400"/>
                </a:xfrm>
                <a:prstGeom prst="rect">
                  <a:avLst/>
                </a:prstGeom>
                <a:ln>
                  <a:solidFill>
                    <a:sysClr val="window" lastClr="FFFFFF">
                      <a:alpha val="30000"/>
                    </a:sysClr>
                  </a:solidFill>
                </a:ln>
              </p:spPr>
            </p:pic>
            <p:pic>
              <p:nvPicPr>
                <p:cNvPr id="50" name="Picture 49"/>
                <p:cNvPicPr>
                  <a:picLocks noChangeAspect="1"/>
                </p:cNvPicPr>
                <p:nvPr/>
              </p:nvPicPr>
              <p:blipFill rotWithShape="1">
                <a:blip r:embed="rId14"/>
                <a:srcRect t="24090" b="24090"/>
                <a:stretch/>
              </p:blipFill>
              <p:spPr>
                <a:xfrm>
                  <a:off x="6986071" y="2368783"/>
                  <a:ext cx="914400" cy="914400"/>
                </a:xfrm>
                <a:prstGeom prst="rect">
                  <a:avLst/>
                </a:prstGeom>
                <a:ln>
                  <a:solidFill>
                    <a:sysClr val="window" lastClr="FFFFFF">
                      <a:alpha val="30000"/>
                    </a:sysClr>
                  </a:solidFill>
                </a:ln>
              </p:spPr>
            </p:pic>
            <p:pic>
              <p:nvPicPr>
                <p:cNvPr id="51" name="Picture 50"/>
                <p:cNvPicPr>
                  <a:picLocks noChangeAspect="1"/>
                </p:cNvPicPr>
                <p:nvPr/>
              </p:nvPicPr>
              <p:blipFill rotWithShape="1">
                <a:blip r:embed="rId15"/>
                <a:srcRect t="19805" b="28376"/>
                <a:stretch/>
              </p:blipFill>
              <p:spPr>
                <a:xfrm>
                  <a:off x="5972728" y="2368783"/>
                  <a:ext cx="914400" cy="914400"/>
                </a:xfrm>
                <a:prstGeom prst="rect">
                  <a:avLst/>
                </a:prstGeom>
                <a:ln>
                  <a:solidFill>
                    <a:sysClr val="window" lastClr="FFFFFF">
                      <a:alpha val="30000"/>
                    </a:sysClr>
                  </a:solidFill>
                </a:ln>
              </p:spPr>
            </p:pic>
          </p:grpSp>
          <p:sp>
            <p:nvSpPr>
              <p:cNvPr id="52" name="Title 2"/>
              <p:cNvSpPr txBox="1">
                <a:spLocks/>
              </p:cNvSpPr>
              <p:nvPr/>
            </p:nvSpPr>
            <p:spPr>
              <a:xfrm>
                <a:off x="3789830" y="5466325"/>
                <a:ext cx="1468967" cy="189718"/>
              </a:xfrm>
              <a:prstGeom prst="rect">
                <a:avLst/>
              </a:prstGeom>
              <a:gradFill>
                <a:gsLst>
                  <a:gs pos="0">
                    <a:sysClr val="windowText" lastClr="000000">
                      <a:alpha val="0"/>
                    </a:sysClr>
                  </a:gs>
                  <a:gs pos="50000">
                    <a:srgbClr val="000000"/>
                  </a:gs>
                  <a:gs pos="100000">
                    <a:sysClr val="windowText" lastClr="000000">
                      <a:alpha val="0"/>
                    </a:sysClr>
                  </a:gs>
                </a:gsLst>
                <a:lin ang="0" scaled="0"/>
              </a:gradFill>
            </p:spPr>
            <p:txBody>
              <a:bodyPr wrap="none" lIns="91440" tIns="91440" rIns="91440" bIns="91440" anchor="ctr" anchorCtr="0"/>
              <a:lstStyle>
                <a:lvl1pPr algn="l" defTabSz="914400" rtl="0" eaLnBrk="1" latinLnBrk="0" hangingPunct="1">
                  <a:spcBef>
                    <a:spcPct val="0"/>
                  </a:spcBef>
                  <a:buNone/>
                  <a:defRPr sz="2200" b="0" kern="1200" spc="60" baseline="0">
                    <a:solidFill>
                      <a:schemeClr val="bg1"/>
                    </a:solidFill>
                    <a:latin typeface="Avenir Next" panose="020B0503020202020204"/>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Effra" charset="0"/>
                    <a:ea typeface="Effra" charset="0"/>
                    <a:cs typeface="Effra" charset="0"/>
                  </a:rPr>
                  <a:t>EDUCATION</a:t>
                </a:r>
              </a:p>
            </p:txBody>
          </p:sp>
          <p:sp>
            <p:nvSpPr>
              <p:cNvPr id="53" name="Title 2"/>
              <p:cNvSpPr txBox="1">
                <a:spLocks/>
              </p:cNvSpPr>
              <p:nvPr/>
            </p:nvSpPr>
            <p:spPr>
              <a:xfrm>
                <a:off x="2161389" y="5466324"/>
                <a:ext cx="1468967" cy="189718"/>
              </a:xfrm>
              <a:prstGeom prst="rect">
                <a:avLst/>
              </a:prstGeom>
              <a:gradFill>
                <a:gsLst>
                  <a:gs pos="0">
                    <a:sysClr val="windowText" lastClr="000000">
                      <a:alpha val="0"/>
                    </a:sysClr>
                  </a:gs>
                  <a:gs pos="50000">
                    <a:srgbClr val="000000"/>
                  </a:gs>
                  <a:gs pos="100000">
                    <a:sysClr val="windowText" lastClr="000000">
                      <a:alpha val="0"/>
                    </a:sysClr>
                  </a:gs>
                </a:gsLst>
                <a:lin ang="0" scaled="0"/>
              </a:gradFill>
            </p:spPr>
            <p:txBody>
              <a:bodyPr wrap="none" lIns="91440" tIns="91440" rIns="91440" bIns="91440" anchor="ctr" anchorCtr="0"/>
              <a:lstStyle>
                <a:lvl1pPr algn="l" defTabSz="914400" rtl="0" eaLnBrk="1" latinLnBrk="0" hangingPunct="1">
                  <a:spcBef>
                    <a:spcPct val="0"/>
                  </a:spcBef>
                  <a:buNone/>
                  <a:defRPr sz="2200" b="0" kern="1200" spc="60" baseline="0">
                    <a:solidFill>
                      <a:schemeClr val="bg1"/>
                    </a:solidFill>
                    <a:latin typeface="Avenir Next" panose="020B0503020202020204"/>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Effra" charset="0"/>
                    <a:ea typeface="Effra" charset="0"/>
                    <a:cs typeface="Effra" charset="0"/>
                  </a:rPr>
                  <a:t>ENTERTAINMENT</a:t>
                </a:r>
              </a:p>
            </p:txBody>
          </p:sp>
          <p:sp>
            <p:nvSpPr>
              <p:cNvPr id="54" name="Title 2"/>
              <p:cNvSpPr txBox="1">
                <a:spLocks/>
              </p:cNvSpPr>
              <p:nvPr/>
            </p:nvSpPr>
            <p:spPr>
              <a:xfrm>
                <a:off x="533468" y="5466325"/>
                <a:ext cx="1468967" cy="189718"/>
              </a:xfrm>
              <a:prstGeom prst="rect">
                <a:avLst/>
              </a:prstGeom>
              <a:gradFill>
                <a:gsLst>
                  <a:gs pos="0">
                    <a:sysClr val="windowText" lastClr="000000">
                      <a:alpha val="0"/>
                    </a:sysClr>
                  </a:gs>
                  <a:gs pos="50000">
                    <a:srgbClr val="000000"/>
                  </a:gs>
                  <a:gs pos="100000">
                    <a:sysClr val="windowText" lastClr="000000">
                      <a:alpha val="0"/>
                    </a:sysClr>
                  </a:gs>
                </a:gsLst>
                <a:lin ang="0" scaled="0"/>
              </a:gradFill>
            </p:spPr>
            <p:txBody>
              <a:bodyPr wrap="none" lIns="91440" tIns="91440" rIns="91440" bIns="91440" anchor="ctr" anchorCtr="0"/>
              <a:lstStyle>
                <a:lvl1pPr algn="l" defTabSz="914400" rtl="0" eaLnBrk="1" latinLnBrk="0" hangingPunct="1">
                  <a:spcBef>
                    <a:spcPct val="0"/>
                  </a:spcBef>
                  <a:buNone/>
                  <a:defRPr sz="2200" b="0" kern="1200" spc="60" baseline="0">
                    <a:solidFill>
                      <a:schemeClr val="bg1"/>
                    </a:solidFill>
                    <a:latin typeface="Avenir Next" panose="020B0503020202020204"/>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Effra" charset="0"/>
                    <a:ea typeface="Effra" charset="0"/>
                    <a:cs typeface="Effra" charset="0"/>
                  </a:rPr>
                  <a:t>GAMING</a:t>
                </a:r>
              </a:p>
            </p:txBody>
          </p:sp>
          <p:sp>
            <p:nvSpPr>
              <p:cNvPr id="55" name="Title 2"/>
              <p:cNvSpPr txBox="1">
                <a:spLocks/>
              </p:cNvSpPr>
              <p:nvPr/>
            </p:nvSpPr>
            <p:spPr>
              <a:xfrm>
                <a:off x="8673590" y="5466325"/>
                <a:ext cx="1468967" cy="189718"/>
              </a:xfrm>
              <a:prstGeom prst="rect">
                <a:avLst/>
              </a:prstGeom>
              <a:gradFill>
                <a:gsLst>
                  <a:gs pos="0">
                    <a:sysClr val="windowText" lastClr="000000">
                      <a:alpha val="0"/>
                    </a:sysClr>
                  </a:gs>
                  <a:gs pos="50000">
                    <a:srgbClr val="000000"/>
                  </a:gs>
                  <a:gs pos="100000">
                    <a:sysClr val="windowText" lastClr="000000">
                      <a:alpha val="0"/>
                    </a:sysClr>
                  </a:gs>
                </a:gsLst>
                <a:lin ang="0" scaled="0"/>
              </a:gradFill>
            </p:spPr>
            <p:txBody>
              <a:bodyPr wrap="none" lIns="91440" tIns="91440" rIns="91440" bIns="91440" anchor="ctr" anchorCtr="0"/>
              <a:lstStyle>
                <a:lvl1pPr algn="l" defTabSz="914400" rtl="0" eaLnBrk="1" latinLnBrk="0" hangingPunct="1">
                  <a:spcBef>
                    <a:spcPct val="0"/>
                  </a:spcBef>
                  <a:buNone/>
                  <a:defRPr sz="2200" b="0" kern="1200" spc="60" baseline="0">
                    <a:solidFill>
                      <a:schemeClr val="bg1"/>
                    </a:solidFill>
                    <a:latin typeface="Avenir Next" panose="020B0503020202020204"/>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Effra" charset="0"/>
                    <a:ea typeface="Effra" charset="0"/>
                    <a:cs typeface="Effra" charset="0"/>
                  </a:rPr>
                  <a:t>VISUALIZATION</a:t>
                </a:r>
              </a:p>
            </p:txBody>
          </p:sp>
          <p:sp>
            <p:nvSpPr>
              <p:cNvPr id="56" name="Title 2"/>
              <p:cNvSpPr txBox="1">
                <a:spLocks/>
              </p:cNvSpPr>
              <p:nvPr/>
            </p:nvSpPr>
            <p:spPr>
              <a:xfrm>
                <a:off x="7045149" y="5466325"/>
                <a:ext cx="1468967" cy="189718"/>
              </a:xfrm>
              <a:prstGeom prst="rect">
                <a:avLst/>
              </a:prstGeom>
              <a:gradFill>
                <a:gsLst>
                  <a:gs pos="0">
                    <a:sysClr val="windowText" lastClr="000000">
                      <a:alpha val="0"/>
                    </a:sysClr>
                  </a:gs>
                  <a:gs pos="50000">
                    <a:srgbClr val="000000"/>
                  </a:gs>
                  <a:gs pos="100000">
                    <a:sysClr val="windowText" lastClr="000000">
                      <a:alpha val="0"/>
                    </a:sysClr>
                  </a:gs>
                </a:gsLst>
                <a:lin ang="0" scaled="0"/>
              </a:gradFill>
            </p:spPr>
            <p:txBody>
              <a:bodyPr wrap="none" lIns="91440" tIns="91440" rIns="91440" bIns="91440" anchor="ctr" anchorCtr="0"/>
              <a:lstStyle>
                <a:lvl1pPr algn="l" defTabSz="914400" rtl="0" eaLnBrk="1" latinLnBrk="0" hangingPunct="1">
                  <a:spcBef>
                    <a:spcPct val="0"/>
                  </a:spcBef>
                  <a:buNone/>
                  <a:defRPr sz="2200" b="0" kern="1200" spc="60" baseline="0">
                    <a:solidFill>
                      <a:schemeClr val="bg1"/>
                    </a:solidFill>
                    <a:latin typeface="Avenir Next" panose="020B0503020202020204"/>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Effra" charset="0"/>
                    <a:ea typeface="Effra" charset="0"/>
                    <a:cs typeface="Effra" charset="0"/>
                  </a:rPr>
                  <a:t>DESIGN</a:t>
                </a:r>
              </a:p>
            </p:txBody>
          </p:sp>
          <p:sp>
            <p:nvSpPr>
              <p:cNvPr id="57" name="Title 2"/>
              <p:cNvSpPr txBox="1">
                <a:spLocks/>
              </p:cNvSpPr>
              <p:nvPr/>
            </p:nvSpPr>
            <p:spPr>
              <a:xfrm>
                <a:off x="5417228" y="5466325"/>
                <a:ext cx="1468967" cy="189718"/>
              </a:xfrm>
              <a:prstGeom prst="rect">
                <a:avLst/>
              </a:prstGeom>
              <a:gradFill>
                <a:gsLst>
                  <a:gs pos="0">
                    <a:sysClr val="windowText" lastClr="000000">
                      <a:alpha val="0"/>
                    </a:sysClr>
                  </a:gs>
                  <a:gs pos="50000">
                    <a:srgbClr val="000000"/>
                  </a:gs>
                  <a:gs pos="100000">
                    <a:sysClr val="windowText" lastClr="000000">
                      <a:alpha val="0"/>
                    </a:sysClr>
                  </a:gs>
                </a:gsLst>
                <a:lin ang="0" scaled="0"/>
              </a:gradFill>
            </p:spPr>
            <p:txBody>
              <a:bodyPr wrap="none" lIns="91440" tIns="91440" rIns="91440" bIns="91440" anchor="ctr" anchorCtr="0"/>
              <a:lstStyle>
                <a:lvl1pPr algn="l" defTabSz="914400" rtl="0" eaLnBrk="1" latinLnBrk="0" hangingPunct="1">
                  <a:spcBef>
                    <a:spcPct val="0"/>
                  </a:spcBef>
                  <a:buNone/>
                  <a:defRPr sz="2200" b="0" kern="1200" spc="60" baseline="0">
                    <a:solidFill>
                      <a:schemeClr val="bg1"/>
                    </a:solidFill>
                    <a:latin typeface="Avenir Next" panose="020B0503020202020204"/>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Effra" charset="0"/>
                    <a:ea typeface="Effra" charset="0"/>
                    <a:cs typeface="Effra" charset="0"/>
                  </a:rPr>
                  <a:t>MEDICINE</a:t>
                </a:r>
              </a:p>
            </p:txBody>
          </p:sp>
          <p:sp>
            <p:nvSpPr>
              <p:cNvPr id="58" name="Title 2"/>
              <p:cNvSpPr txBox="1">
                <a:spLocks/>
              </p:cNvSpPr>
              <p:nvPr/>
            </p:nvSpPr>
            <p:spPr>
              <a:xfrm>
                <a:off x="10300984" y="5466325"/>
                <a:ext cx="1468967" cy="189718"/>
              </a:xfrm>
              <a:prstGeom prst="rect">
                <a:avLst/>
              </a:prstGeom>
              <a:gradFill>
                <a:gsLst>
                  <a:gs pos="0">
                    <a:sysClr val="windowText" lastClr="000000">
                      <a:alpha val="0"/>
                    </a:sysClr>
                  </a:gs>
                  <a:gs pos="50000">
                    <a:srgbClr val="000000"/>
                  </a:gs>
                  <a:gs pos="100000">
                    <a:sysClr val="windowText" lastClr="000000">
                      <a:alpha val="0"/>
                    </a:sysClr>
                  </a:gs>
                </a:gsLst>
                <a:lin ang="0" scaled="0"/>
              </a:gradFill>
            </p:spPr>
            <p:txBody>
              <a:bodyPr wrap="none" lIns="91440" tIns="91440" rIns="91440" bIns="91440" anchor="ctr" anchorCtr="0"/>
              <a:lstStyle>
                <a:lvl1pPr algn="l" defTabSz="914400" rtl="0" eaLnBrk="1" latinLnBrk="0" hangingPunct="1">
                  <a:spcBef>
                    <a:spcPct val="0"/>
                  </a:spcBef>
                  <a:buNone/>
                  <a:defRPr sz="2200" b="0" kern="1200" spc="60" baseline="0">
                    <a:solidFill>
                      <a:schemeClr val="bg1"/>
                    </a:solidFill>
                    <a:latin typeface="Avenir Next" panose="020B0503020202020204"/>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Effra" charset="0"/>
                    <a:ea typeface="Effra" charset="0"/>
                    <a:cs typeface="Effra" charset="0"/>
                  </a:rPr>
                  <a:t>JOURNALISM </a:t>
                </a:r>
              </a:p>
            </p:txBody>
          </p:sp>
          <p:sp>
            <p:nvSpPr>
              <p:cNvPr id="73" name="Title 2"/>
              <p:cNvSpPr txBox="1">
                <a:spLocks/>
              </p:cNvSpPr>
              <p:nvPr/>
            </p:nvSpPr>
            <p:spPr>
              <a:xfrm>
                <a:off x="446300" y="4267829"/>
                <a:ext cx="1468967" cy="189718"/>
              </a:xfrm>
              <a:prstGeom prst="rect">
                <a:avLst/>
              </a:prstGeom>
              <a:gradFill>
                <a:gsLst>
                  <a:gs pos="0">
                    <a:sysClr val="windowText" lastClr="000000">
                      <a:alpha val="0"/>
                    </a:sysClr>
                  </a:gs>
                  <a:gs pos="50000">
                    <a:srgbClr val="000000"/>
                  </a:gs>
                  <a:gs pos="100000">
                    <a:sysClr val="windowText" lastClr="000000">
                      <a:alpha val="0"/>
                    </a:sysClr>
                  </a:gs>
                </a:gsLst>
                <a:lin ang="0" scaled="0"/>
              </a:gradFill>
            </p:spPr>
            <p:txBody>
              <a:bodyPr wrap="none" lIns="91440" tIns="91440" rIns="91440" bIns="91440" anchor="ctr" anchorCtr="0"/>
              <a:lstStyle>
                <a:lvl1pPr algn="l" defTabSz="914400" rtl="0" eaLnBrk="1" latinLnBrk="0" hangingPunct="1">
                  <a:spcBef>
                    <a:spcPct val="0"/>
                  </a:spcBef>
                  <a:buNone/>
                  <a:defRPr sz="2200" b="0" kern="1200" spc="60" baseline="0">
                    <a:solidFill>
                      <a:schemeClr val="bg1"/>
                    </a:solidFill>
                    <a:latin typeface="Avenir Next" panose="020B0503020202020204"/>
                    <a:ea typeface="+mj-ea"/>
                    <a:cs typeface="+mj-cs"/>
                  </a:defRPr>
                </a:lvl1p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Effra" charset="0"/>
                    <a:ea typeface="Effra" charset="0"/>
                    <a:cs typeface="Effra" charset="0"/>
                  </a:rPr>
                  <a:t>VR INDUSTRIES</a:t>
                </a:r>
              </a:p>
            </p:txBody>
          </p:sp>
        </p:grpSp>
      </p:grpSp>
      <p:grpSp>
        <p:nvGrpSpPr>
          <p:cNvPr id="78" name="Group 77"/>
          <p:cNvGrpSpPr/>
          <p:nvPr/>
        </p:nvGrpSpPr>
        <p:grpSpPr>
          <a:xfrm>
            <a:off x="9748790" y="6349309"/>
            <a:ext cx="2076006" cy="252213"/>
            <a:chOff x="9586340" y="6349309"/>
            <a:chExt cx="2238456" cy="271949"/>
          </a:xfrm>
        </p:grpSpPr>
        <p:pic>
          <p:nvPicPr>
            <p:cNvPr id="79" name="Picture 78"/>
            <p:cNvPicPr>
              <a:picLocks noChangeAspect="1"/>
            </p:cNvPicPr>
            <p:nvPr userDrawn="1"/>
          </p:nvPicPr>
          <p:blipFill rotWithShape="1">
            <a:blip r:embed="rId16" cstate="screen">
              <a:extLst>
                <a:ext uri="{28A0092B-C50C-407E-A947-70E740481C1C}">
                  <a14:useLocalDpi xmlns:a14="http://schemas.microsoft.com/office/drawing/2010/main"/>
                </a:ext>
              </a:extLst>
            </a:blip>
            <a:srcRect b="47217"/>
            <a:stretch/>
          </p:blipFill>
          <p:spPr>
            <a:xfrm>
              <a:off x="10603859" y="6422102"/>
              <a:ext cx="1220937" cy="175483"/>
            </a:xfrm>
            <a:prstGeom prst="rect">
              <a:avLst/>
            </a:prstGeom>
          </p:spPr>
        </p:pic>
        <p:pic>
          <p:nvPicPr>
            <p:cNvPr id="80" name="Picture 79"/>
            <p:cNvPicPr>
              <a:picLocks noChangeAspect="1"/>
            </p:cNvPicPr>
            <p:nvPr userDrawn="1"/>
          </p:nvPicPr>
          <p:blipFill>
            <a:blip r:embed="rId17" cstate="print">
              <a:extLst>
                <a:ext uri="{28A0092B-C50C-407E-A947-70E740481C1C}">
                  <a14:useLocalDpi xmlns:a14="http://schemas.microsoft.com/office/drawing/2010/main"/>
                </a:ext>
              </a:extLst>
            </a:blip>
            <a:stretch>
              <a:fillRect/>
            </a:stretch>
          </p:blipFill>
          <p:spPr>
            <a:xfrm>
              <a:off x="9586340" y="6403450"/>
              <a:ext cx="686769" cy="166436"/>
            </a:xfrm>
            <a:prstGeom prst="rect">
              <a:avLst/>
            </a:prstGeom>
          </p:spPr>
        </p:pic>
        <p:cxnSp>
          <p:nvCxnSpPr>
            <p:cNvPr id="81" name="Straight Connector 80"/>
            <p:cNvCxnSpPr/>
            <p:nvPr userDrawn="1"/>
          </p:nvCxnSpPr>
          <p:spPr>
            <a:xfrm>
              <a:off x="10432121" y="6349309"/>
              <a:ext cx="0" cy="271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38489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 y="0"/>
            <a:ext cx="12188826" cy="6869700"/>
            <a:chOff x="-1" y="0"/>
            <a:chExt cx="12188826" cy="6869700"/>
          </a:xfrm>
        </p:grpSpPr>
        <p:pic>
          <p:nvPicPr>
            <p:cNvPr id="23" name="Picture 22"/>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flipH="1">
              <a:off x="0" y="0"/>
              <a:ext cx="12188825" cy="6858000"/>
            </a:xfrm>
            <a:prstGeom prst="rect">
              <a:avLst/>
            </a:prstGeom>
          </p:spPr>
        </p:pic>
        <p:sp>
          <p:nvSpPr>
            <p:cNvPr id="26" name="Rectangle 25"/>
            <p:cNvSpPr/>
            <p:nvPr/>
          </p:nvSpPr>
          <p:spPr>
            <a:xfrm>
              <a:off x="-1" y="5376180"/>
              <a:ext cx="12188824" cy="1493520"/>
            </a:xfrm>
            <a:prstGeom prst="rect">
              <a:avLst/>
            </a:prstGeom>
            <a:gradFill>
              <a:gsLst>
                <a:gs pos="0">
                  <a:schemeClr val="bg1">
                    <a:alpha val="0"/>
                  </a:schemeClr>
                </a:gs>
                <a:gs pos="65000">
                  <a:schemeClr val="bg1">
                    <a:alpha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rot="10800000">
              <a:off x="1" y="0"/>
              <a:ext cx="12188824" cy="1493520"/>
            </a:xfrm>
            <a:prstGeom prst="rect">
              <a:avLst/>
            </a:prstGeom>
            <a:gradFill>
              <a:gsLst>
                <a:gs pos="0">
                  <a:schemeClr val="bg1">
                    <a:alpha val="0"/>
                  </a:schemeClr>
                </a:gs>
                <a:gs pos="65000">
                  <a:schemeClr val="bg1">
                    <a:alpha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p:nvGrpSpPr>
        <p:grpSpPr>
          <a:xfrm>
            <a:off x="784422" y="2631523"/>
            <a:ext cx="10619980" cy="1829771"/>
            <a:chOff x="489102" y="2673779"/>
            <a:chExt cx="11210616" cy="2699859"/>
          </a:xfrm>
        </p:grpSpPr>
        <p:sp>
          <p:nvSpPr>
            <p:cNvPr id="9" name="Rectangle 8"/>
            <p:cNvSpPr/>
            <p:nvPr/>
          </p:nvSpPr>
          <p:spPr>
            <a:xfrm>
              <a:off x="489102" y="2673779"/>
              <a:ext cx="11210616" cy="2699859"/>
            </a:xfrm>
            <a:prstGeom prst="rect">
              <a:avLst/>
            </a:prstGeom>
            <a:gradFill flip="none" rotWithShape="1">
              <a:gsLst>
                <a:gs pos="30000">
                  <a:schemeClr val="bg1">
                    <a:alpha val="80000"/>
                  </a:schemeClr>
                </a:gs>
                <a:gs pos="0">
                  <a:schemeClr val="bg1">
                    <a:alpha val="0"/>
                  </a:schemeClr>
                </a:gs>
                <a:gs pos="67000">
                  <a:schemeClr val="bg1">
                    <a:alpha val="8000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0" name="Straight Connector 9"/>
            <p:cNvCxnSpPr/>
            <p:nvPr/>
          </p:nvCxnSpPr>
          <p:spPr>
            <a:xfrm>
              <a:off x="1200331" y="2678639"/>
              <a:ext cx="9788159" cy="0"/>
            </a:xfrm>
            <a:prstGeom prst="line">
              <a:avLst/>
            </a:prstGeom>
            <a:ln w="19050">
              <a:gradFill>
                <a:gsLst>
                  <a:gs pos="0">
                    <a:srgbClr val="033ADA">
                      <a:alpha val="0"/>
                    </a:srgbClr>
                  </a:gs>
                  <a:gs pos="25000">
                    <a:srgbClr val="033ADA"/>
                  </a:gs>
                  <a:gs pos="75000">
                    <a:srgbClr val="033ADA"/>
                  </a:gs>
                  <a:gs pos="100000">
                    <a:srgbClr val="033ADA">
                      <a:alpha val="0"/>
                    </a:srgbClr>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200331" y="5373637"/>
              <a:ext cx="9788159" cy="0"/>
            </a:xfrm>
            <a:prstGeom prst="line">
              <a:avLst/>
            </a:prstGeom>
            <a:ln w="19050">
              <a:gradFill>
                <a:gsLst>
                  <a:gs pos="0">
                    <a:srgbClr val="033ADA">
                      <a:alpha val="0"/>
                    </a:srgbClr>
                  </a:gs>
                  <a:gs pos="25000">
                    <a:srgbClr val="033ADA"/>
                  </a:gs>
                  <a:gs pos="75000">
                    <a:srgbClr val="033ADA"/>
                  </a:gs>
                  <a:gs pos="100000">
                    <a:srgbClr val="033ADA">
                      <a:alpha val="0"/>
                    </a:srgbClr>
                  </a:gs>
                </a:gsLst>
                <a:lin ang="10800000" scaled="0"/>
              </a:gradFill>
            </a:ln>
          </p:spPr>
          <p:style>
            <a:lnRef idx="1">
              <a:schemeClr val="accent1"/>
            </a:lnRef>
            <a:fillRef idx="0">
              <a:schemeClr val="accent1"/>
            </a:fillRef>
            <a:effectRef idx="0">
              <a:schemeClr val="accent1"/>
            </a:effectRef>
            <a:fontRef idx="minor">
              <a:schemeClr val="tx1"/>
            </a:fontRef>
          </p:style>
        </p:cxnSp>
      </p:grpSp>
      <p:sp>
        <p:nvSpPr>
          <p:cNvPr id="43" name="Rectangle 42"/>
          <p:cNvSpPr/>
          <p:nvPr/>
        </p:nvSpPr>
        <p:spPr>
          <a:xfrm>
            <a:off x="1673288" y="3130908"/>
            <a:ext cx="8842248" cy="769441"/>
          </a:xfrm>
          <a:prstGeom prst="rect">
            <a:avLst/>
          </a:prstGeom>
        </p:spPr>
        <p:txBody>
          <a:bodyPr wrap="square">
            <a:spAutoFit/>
          </a:bodyPr>
          <a:lstStyle/>
          <a:p>
            <a:pPr lvl="0" algn="ctr"/>
            <a:r>
              <a:rPr lang="en-US" sz="4400" dirty="0">
                <a:solidFill>
                  <a:srgbClr val="FFFFFF"/>
                </a:solidFill>
                <a:latin typeface="Effra Light" charset="0"/>
                <a:ea typeface="Effra Light" charset="0"/>
                <a:cs typeface="Effra Light" charset="0"/>
              </a:rPr>
              <a:t>Enable</a:t>
            </a:r>
            <a:r>
              <a:rPr lang="en-US" sz="4400" dirty="0">
                <a:solidFill>
                  <a:srgbClr val="FFFFFF"/>
                </a:solidFill>
                <a:latin typeface="Effra" charset="0"/>
                <a:ea typeface="Effra" charset="0"/>
                <a:cs typeface="Effra" charset="0"/>
              </a:rPr>
              <a:t> </a:t>
            </a:r>
            <a:r>
              <a:rPr lang="en-US" sz="4400" dirty="0">
                <a:solidFill>
                  <a:srgbClr val="FFFFFF"/>
                </a:solidFill>
                <a:latin typeface="Effra Medium" charset="0"/>
                <a:ea typeface="Effra Medium" charset="0"/>
                <a:cs typeface="Effra Medium" charset="0"/>
              </a:rPr>
              <a:t>The Art of the Impossible</a:t>
            </a:r>
          </a:p>
        </p:txBody>
      </p:sp>
    </p:spTree>
    <p:extLst>
      <p:ext uri="{BB962C8B-B14F-4D97-AF65-F5344CB8AC3E}">
        <p14:creationId xmlns:p14="http://schemas.microsoft.com/office/powerpoint/2010/main" val="2501550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srcRect t="4306" b="24740"/>
          <a:stretch/>
        </p:blipFill>
        <p:spPr>
          <a:xfrm>
            <a:off x="-1" y="0"/>
            <a:ext cx="12188828" cy="6856214"/>
          </a:xfrm>
          <a:prstGeom prst="rect">
            <a:avLst/>
          </a:prstGeom>
        </p:spPr>
      </p:pic>
      <p:sp>
        <p:nvSpPr>
          <p:cNvPr id="6" name="Rectangle 5"/>
          <p:cNvSpPr/>
          <p:nvPr/>
        </p:nvSpPr>
        <p:spPr>
          <a:xfrm>
            <a:off x="-2" y="3333509"/>
            <a:ext cx="12188824" cy="3522705"/>
          </a:xfrm>
          <a:prstGeom prst="rect">
            <a:avLst/>
          </a:prstGeom>
          <a:gradFill>
            <a:gsLst>
              <a:gs pos="0">
                <a:schemeClr val="bg1">
                  <a:alpha val="0"/>
                </a:schemeClr>
              </a:gs>
              <a:gs pos="100000">
                <a:schemeClr val="bg1">
                  <a:alpha val="7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653902" y="2170352"/>
            <a:ext cx="10881015" cy="2515510"/>
            <a:chOff x="1200331" y="2673779"/>
            <a:chExt cx="9788159" cy="2699859"/>
          </a:xfrm>
        </p:grpSpPr>
        <p:sp>
          <p:nvSpPr>
            <p:cNvPr id="13" name="Rectangle 12"/>
            <p:cNvSpPr/>
            <p:nvPr/>
          </p:nvSpPr>
          <p:spPr>
            <a:xfrm>
              <a:off x="1267697" y="2673779"/>
              <a:ext cx="9653425" cy="2699859"/>
            </a:xfrm>
            <a:prstGeom prst="rect">
              <a:avLst/>
            </a:prstGeom>
            <a:gradFill flip="none" rotWithShape="1">
              <a:gsLst>
                <a:gs pos="30000">
                  <a:schemeClr val="bg1">
                    <a:alpha val="80000"/>
                  </a:schemeClr>
                </a:gs>
                <a:gs pos="0">
                  <a:schemeClr val="bg1">
                    <a:alpha val="0"/>
                  </a:schemeClr>
                </a:gs>
                <a:gs pos="67000">
                  <a:schemeClr val="bg1">
                    <a:alpha val="8000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4" name="Straight Connector 13"/>
            <p:cNvCxnSpPr/>
            <p:nvPr/>
          </p:nvCxnSpPr>
          <p:spPr>
            <a:xfrm>
              <a:off x="1200331" y="2678639"/>
              <a:ext cx="9788159" cy="0"/>
            </a:xfrm>
            <a:prstGeom prst="line">
              <a:avLst/>
            </a:prstGeom>
            <a:ln w="19050">
              <a:gradFill>
                <a:gsLst>
                  <a:gs pos="0">
                    <a:srgbClr val="033ADA">
                      <a:alpha val="0"/>
                    </a:srgbClr>
                  </a:gs>
                  <a:gs pos="25000">
                    <a:srgbClr val="033ADA"/>
                  </a:gs>
                  <a:gs pos="75000">
                    <a:srgbClr val="033ADA"/>
                  </a:gs>
                  <a:gs pos="100000">
                    <a:srgbClr val="033ADA">
                      <a:alpha val="0"/>
                    </a:srgbClr>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200331" y="5373637"/>
              <a:ext cx="9788159" cy="0"/>
            </a:xfrm>
            <a:prstGeom prst="line">
              <a:avLst/>
            </a:prstGeom>
            <a:ln w="19050">
              <a:gradFill>
                <a:gsLst>
                  <a:gs pos="0">
                    <a:srgbClr val="033ADA">
                      <a:alpha val="0"/>
                    </a:srgbClr>
                  </a:gs>
                  <a:gs pos="25000">
                    <a:srgbClr val="033ADA"/>
                  </a:gs>
                  <a:gs pos="75000">
                    <a:srgbClr val="033ADA"/>
                  </a:gs>
                  <a:gs pos="100000">
                    <a:srgbClr val="033ADA">
                      <a:alpha val="0"/>
                    </a:srgbClr>
                  </a:gs>
                </a:gsLst>
                <a:lin ang="10800000" scaled="0"/>
              </a:gradFill>
            </a:ln>
          </p:spPr>
          <p:style>
            <a:lnRef idx="1">
              <a:schemeClr val="accent1"/>
            </a:lnRef>
            <a:fillRef idx="0">
              <a:schemeClr val="accent1"/>
            </a:fillRef>
            <a:effectRef idx="0">
              <a:schemeClr val="accent1"/>
            </a:effectRef>
            <a:fontRef idx="minor">
              <a:schemeClr val="tx1"/>
            </a:fontRef>
          </p:style>
        </p:cxnSp>
      </p:grpSp>
      <p:sp>
        <p:nvSpPr>
          <p:cNvPr id="3" name="TextBox 2"/>
          <p:cNvSpPr txBox="1"/>
          <p:nvPr/>
        </p:nvSpPr>
        <p:spPr>
          <a:xfrm>
            <a:off x="4517132" y="2920107"/>
            <a:ext cx="3556294" cy="914400"/>
          </a:xfrm>
          <a:prstGeom prst="rect">
            <a:avLst/>
          </a:prstGeom>
        </p:spPr>
        <p:txBody>
          <a:bodyPr vert="horz" wrap="none" lIns="216000" tIns="45720" rIns="91440" bIns="45720" rtlCol="0" anchor="ctr">
            <a:noAutofit/>
          </a:bodyPr>
          <a:lstStyle/>
          <a:p>
            <a:pPr algn="ctr"/>
            <a:r>
              <a:rPr lang="en-US" sz="4800" b="1" spc="10" dirty="0">
                <a:latin typeface="Effra Light" charset="0"/>
                <a:ea typeface="Effra Light" charset="0"/>
                <a:cs typeface="Effra Light" charset="0"/>
              </a:rPr>
              <a:t>Solving big data set problems</a:t>
            </a:r>
          </a:p>
        </p:txBody>
      </p:sp>
      <p:pic>
        <p:nvPicPr>
          <p:cNvPr id="21" name="Picture 2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13244" y="6391660"/>
            <a:ext cx="1178471" cy="182506"/>
          </a:xfrm>
          <a:prstGeom prst="rect">
            <a:avLst/>
          </a:prstGeom>
        </p:spPr>
      </p:pic>
      <p:grpSp>
        <p:nvGrpSpPr>
          <p:cNvPr id="16" name="Group 15"/>
          <p:cNvGrpSpPr/>
          <p:nvPr/>
        </p:nvGrpSpPr>
        <p:grpSpPr>
          <a:xfrm>
            <a:off x="9748790" y="6349309"/>
            <a:ext cx="2046970" cy="252213"/>
            <a:chOff x="9586340" y="6349309"/>
            <a:chExt cx="2207148" cy="271949"/>
          </a:xfrm>
        </p:grpSpPr>
        <p:pic>
          <p:nvPicPr>
            <p:cNvPr id="22" name="Picture 21"/>
            <p:cNvPicPr>
              <a:picLocks noChangeAspect="1"/>
            </p:cNvPicPr>
            <p:nvPr userDrawn="1"/>
          </p:nvPicPr>
          <p:blipFill rotWithShape="1">
            <a:blip r:embed="rId5" cstate="screen">
              <a:extLst>
                <a:ext uri="{28A0092B-C50C-407E-A947-70E740481C1C}">
                  <a14:useLocalDpi xmlns:a14="http://schemas.microsoft.com/office/drawing/2010/main"/>
                </a:ext>
              </a:extLst>
            </a:blip>
            <a:srcRect r="2564" b="47217"/>
            <a:stretch/>
          </p:blipFill>
          <p:spPr>
            <a:xfrm>
              <a:off x="10603859" y="6422102"/>
              <a:ext cx="1189629" cy="175483"/>
            </a:xfrm>
            <a:prstGeom prst="rect">
              <a:avLst/>
            </a:prstGeom>
          </p:spPr>
        </p:pic>
        <p:pic>
          <p:nvPicPr>
            <p:cNvPr id="23" name="Picture 22"/>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9586340" y="6403450"/>
              <a:ext cx="686769" cy="166436"/>
            </a:xfrm>
            <a:prstGeom prst="rect">
              <a:avLst/>
            </a:prstGeom>
          </p:spPr>
        </p:pic>
        <p:cxnSp>
          <p:nvCxnSpPr>
            <p:cNvPr id="24" name="Straight Connector 23"/>
            <p:cNvCxnSpPr/>
            <p:nvPr userDrawn="1"/>
          </p:nvCxnSpPr>
          <p:spPr>
            <a:xfrm>
              <a:off x="10432121" y="6349309"/>
              <a:ext cx="0" cy="271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80403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3">
            <a:extLst>
              <a:ext uri="{28A0092B-C50C-407E-A947-70E740481C1C}">
                <a14:useLocalDpi xmlns:a14="http://schemas.microsoft.com/office/drawing/2010/main" val="0"/>
              </a:ext>
            </a:extLst>
          </a:blip>
          <a:srcRect l="5959" r="17743"/>
          <a:stretch/>
        </p:blipFill>
        <p:spPr>
          <a:xfrm rot="16200000">
            <a:off x="2675350" y="-2675354"/>
            <a:ext cx="6838125" cy="12188825"/>
          </a:xfrm>
          <a:prstGeom prst="rect">
            <a:avLst/>
          </a:prstGeom>
        </p:spPr>
      </p:pic>
      <p:grpSp>
        <p:nvGrpSpPr>
          <p:cNvPr id="19" name="Group 18"/>
          <p:cNvGrpSpPr/>
          <p:nvPr/>
        </p:nvGrpSpPr>
        <p:grpSpPr>
          <a:xfrm>
            <a:off x="946681" y="636607"/>
            <a:ext cx="10293280" cy="5316165"/>
            <a:chOff x="785025" y="2673778"/>
            <a:chExt cx="10618768" cy="2699859"/>
          </a:xfrm>
        </p:grpSpPr>
        <p:sp>
          <p:nvSpPr>
            <p:cNvPr id="20" name="Rectangle 19"/>
            <p:cNvSpPr/>
            <p:nvPr/>
          </p:nvSpPr>
          <p:spPr>
            <a:xfrm>
              <a:off x="785025" y="2673778"/>
              <a:ext cx="10618768" cy="2699859"/>
            </a:xfrm>
            <a:prstGeom prst="rect">
              <a:avLst/>
            </a:prstGeom>
            <a:gradFill flip="none" rotWithShape="1">
              <a:gsLst>
                <a:gs pos="30000">
                  <a:schemeClr val="bg1">
                    <a:alpha val="60000"/>
                  </a:schemeClr>
                </a:gs>
                <a:gs pos="0">
                  <a:schemeClr val="bg1">
                    <a:alpha val="0"/>
                  </a:schemeClr>
                </a:gs>
                <a:gs pos="67000">
                  <a:schemeClr val="bg1">
                    <a:alpha val="6000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1" name="Straight Connector 20"/>
            <p:cNvCxnSpPr/>
            <p:nvPr/>
          </p:nvCxnSpPr>
          <p:spPr>
            <a:xfrm>
              <a:off x="1200331" y="2678639"/>
              <a:ext cx="9788159" cy="0"/>
            </a:xfrm>
            <a:prstGeom prst="line">
              <a:avLst/>
            </a:prstGeom>
            <a:ln w="19050">
              <a:gradFill>
                <a:gsLst>
                  <a:gs pos="0">
                    <a:srgbClr val="033ADA">
                      <a:alpha val="0"/>
                    </a:srgbClr>
                  </a:gs>
                  <a:gs pos="25000">
                    <a:srgbClr val="033ADA"/>
                  </a:gs>
                  <a:gs pos="75000">
                    <a:srgbClr val="033ADA"/>
                  </a:gs>
                  <a:gs pos="100000">
                    <a:srgbClr val="033ADA">
                      <a:alpha val="0"/>
                    </a:srgbClr>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200331" y="5373637"/>
              <a:ext cx="9788159" cy="0"/>
            </a:xfrm>
            <a:prstGeom prst="line">
              <a:avLst/>
            </a:prstGeom>
            <a:ln w="19050">
              <a:gradFill>
                <a:gsLst>
                  <a:gs pos="0">
                    <a:srgbClr val="033ADA">
                      <a:alpha val="0"/>
                    </a:srgbClr>
                  </a:gs>
                  <a:gs pos="25000">
                    <a:srgbClr val="033ADA"/>
                  </a:gs>
                  <a:gs pos="75000">
                    <a:srgbClr val="033ADA"/>
                  </a:gs>
                  <a:gs pos="100000">
                    <a:srgbClr val="033ADA">
                      <a:alpha val="0"/>
                    </a:srgbClr>
                  </a:gs>
                </a:gsLst>
                <a:lin ang="10800000" scaled="0"/>
              </a:gradFill>
            </a:ln>
          </p:spPr>
          <p:style>
            <a:lnRef idx="1">
              <a:schemeClr val="accent1"/>
            </a:lnRef>
            <a:fillRef idx="0">
              <a:schemeClr val="accent1"/>
            </a:fillRef>
            <a:effectRef idx="0">
              <a:schemeClr val="accent1"/>
            </a:effectRef>
            <a:fontRef idx="minor">
              <a:schemeClr val="tx1"/>
            </a:fontRef>
          </p:style>
        </p:cxnSp>
      </p:grpSp>
      <p:pic>
        <p:nvPicPr>
          <p:cNvPr id="38" name="Picture 3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13244" y="6391660"/>
            <a:ext cx="1178471" cy="182506"/>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5590" y="2337603"/>
            <a:ext cx="9157645" cy="2905598"/>
          </a:xfrm>
          <a:prstGeom prst="rect">
            <a:avLst/>
          </a:prstGeom>
        </p:spPr>
      </p:pic>
      <p:sp>
        <p:nvSpPr>
          <p:cNvPr id="16" name="TextBox 15"/>
          <p:cNvSpPr txBox="1"/>
          <p:nvPr/>
        </p:nvSpPr>
        <p:spPr>
          <a:xfrm>
            <a:off x="810569" y="1224935"/>
            <a:ext cx="10567686" cy="914400"/>
          </a:xfrm>
          <a:prstGeom prst="rect">
            <a:avLst/>
          </a:prstGeom>
        </p:spPr>
        <p:txBody>
          <a:bodyPr vert="horz" wrap="none" lIns="216000" tIns="45720" rIns="91440" bIns="45720" rtlCol="0" anchor="ctr">
            <a:noAutofit/>
          </a:bodyPr>
          <a:lstStyle/>
          <a:p>
            <a:pPr algn="ctr"/>
            <a:r>
              <a:rPr lang="en-US" sz="2800" dirty="0">
                <a:latin typeface="Effra Light" charset="0"/>
                <a:ea typeface="Effra Light" charset="0"/>
                <a:cs typeface="Effra Light" charset="0"/>
              </a:rPr>
              <a:t>Transforming Workstation Architecture</a:t>
            </a:r>
          </a:p>
          <a:p>
            <a:pPr algn="ctr"/>
            <a:endParaRPr lang="en-US" dirty="0">
              <a:latin typeface="Effra Light" charset="0"/>
              <a:ea typeface="Effra Light" charset="0"/>
              <a:cs typeface="Effra Light" charset="0"/>
            </a:endParaRPr>
          </a:p>
          <a:p>
            <a:pPr algn="ctr"/>
            <a:endParaRPr lang="en-US" dirty="0">
              <a:latin typeface="Effra Light" charset="0"/>
              <a:ea typeface="Effra Light" charset="0"/>
              <a:cs typeface="Effra Light" charset="0"/>
            </a:endParaRPr>
          </a:p>
        </p:txBody>
      </p:sp>
      <p:grpSp>
        <p:nvGrpSpPr>
          <p:cNvPr id="14" name="Group 13"/>
          <p:cNvGrpSpPr/>
          <p:nvPr/>
        </p:nvGrpSpPr>
        <p:grpSpPr>
          <a:xfrm>
            <a:off x="9748790" y="6349309"/>
            <a:ext cx="2046970" cy="252213"/>
            <a:chOff x="9586340" y="6349309"/>
            <a:chExt cx="2207148" cy="271949"/>
          </a:xfrm>
        </p:grpSpPr>
        <p:pic>
          <p:nvPicPr>
            <p:cNvPr id="15" name="Picture 14"/>
            <p:cNvPicPr>
              <a:picLocks noChangeAspect="1"/>
            </p:cNvPicPr>
            <p:nvPr userDrawn="1"/>
          </p:nvPicPr>
          <p:blipFill rotWithShape="1">
            <a:blip r:embed="rId6" cstate="screen">
              <a:extLst>
                <a:ext uri="{28A0092B-C50C-407E-A947-70E740481C1C}">
                  <a14:useLocalDpi xmlns:a14="http://schemas.microsoft.com/office/drawing/2010/main"/>
                </a:ext>
              </a:extLst>
            </a:blip>
            <a:srcRect r="2564" b="47217"/>
            <a:stretch/>
          </p:blipFill>
          <p:spPr>
            <a:xfrm>
              <a:off x="10603859" y="6422102"/>
              <a:ext cx="1189629" cy="175483"/>
            </a:xfrm>
            <a:prstGeom prst="rect">
              <a:avLst/>
            </a:prstGeom>
          </p:spPr>
        </p:pic>
        <p:pic>
          <p:nvPicPr>
            <p:cNvPr id="17" name="Picture 16"/>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9586340" y="6403450"/>
              <a:ext cx="686769" cy="166436"/>
            </a:xfrm>
            <a:prstGeom prst="rect">
              <a:avLst/>
            </a:prstGeom>
          </p:spPr>
        </p:pic>
        <p:cxnSp>
          <p:nvCxnSpPr>
            <p:cNvPr id="18" name="Straight Connector 17"/>
            <p:cNvCxnSpPr/>
            <p:nvPr userDrawn="1"/>
          </p:nvCxnSpPr>
          <p:spPr>
            <a:xfrm>
              <a:off x="10432121" y="6349309"/>
              <a:ext cx="0" cy="271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68795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20518" b="4688"/>
          <a:stretch/>
        </p:blipFill>
        <p:spPr>
          <a:xfrm>
            <a:off x="1" y="0"/>
            <a:ext cx="12188824" cy="6857999"/>
          </a:xfrm>
          <a:prstGeom prst="rect">
            <a:avLst/>
          </a:prstGeom>
        </p:spPr>
      </p:pic>
      <p:sp>
        <p:nvSpPr>
          <p:cNvPr id="19" name="Rectangle 18"/>
          <p:cNvSpPr/>
          <p:nvPr/>
        </p:nvSpPr>
        <p:spPr>
          <a:xfrm>
            <a:off x="1" y="5364480"/>
            <a:ext cx="12188824" cy="1493520"/>
          </a:xfrm>
          <a:prstGeom prst="rect">
            <a:avLst/>
          </a:prstGeom>
          <a:gradFill>
            <a:gsLst>
              <a:gs pos="0">
                <a:schemeClr val="bg1">
                  <a:alpha val="0"/>
                </a:schemeClr>
              </a:gs>
              <a:gs pos="65000">
                <a:schemeClr val="bg1">
                  <a:alpha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946681" y="1772304"/>
            <a:ext cx="10293280" cy="3483979"/>
            <a:chOff x="946681" y="544010"/>
            <a:chExt cx="10293280" cy="5775767"/>
          </a:xfrm>
        </p:grpSpPr>
        <p:sp>
          <p:nvSpPr>
            <p:cNvPr id="12" name="Rectangle 11"/>
            <p:cNvSpPr/>
            <p:nvPr/>
          </p:nvSpPr>
          <p:spPr>
            <a:xfrm>
              <a:off x="946681" y="544010"/>
              <a:ext cx="10293280" cy="5775767"/>
            </a:xfrm>
            <a:prstGeom prst="rect">
              <a:avLst/>
            </a:prstGeom>
            <a:gradFill flip="none" rotWithShape="1">
              <a:gsLst>
                <a:gs pos="30000">
                  <a:schemeClr val="bg1">
                    <a:alpha val="60000"/>
                  </a:schemeClr>
                </a:gs>
                <a:gs pos="0">
                  <a:schemeClr val="bg1">
                    <a:alpha val="0"/>
                  </a:schemeClr>
                </a:gs>
                <a:gs pos="67000">
                  <a:schemeClr val="bg1">
                    <a:alpha val="6000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3" name="Straight Connector 12"/>
            <p:cNvCxnSpPr/>
            <p:nvPr/>
          </p:nvCxnSpPr>
          <p:spPr>
            <a:xfrm>
              <a:off x="1349257" y="554409"/>
              <a:ext cx="9488131" cy="0"/>
            </a:xfrm>
            <a:prstGeom prst="line">
              <a:avLst/>
            </a:prstGeom>
            <a:ln w="19050">
              <a:gradFill>
                <a:gsLst>
                  <a:gs pos="0">
                    <a:srgbClr val="033ADA">
                      <a:alpha val="0"/>
                    </a:srgbClr>
                  </a:gs>
                  <a:gs pos="25000">
                    <a:srgbClr val="033ADA"/>
                  </a:gs>
                  <a:gs pos="75000">
                    <a:srgbClr val="033ADA"/>
                  </a:gs>
                  <a:gs pos="100000">
                    <a:srgbClr val="033ADA">
                      <a:alpha val="0"/>
                    </a:srgbClr>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349257" y="6319777"/>
              <a:ext cx="9488131" cy="0"/>
            </a:xfrm>
            <a:prstGeom prst="line">
              <a:avLst/>
            </a:prstGeom>
            <a:ln w="19050">
              <a:gradFill>
                <a:gsLst>
                  <a:gs pos="0">
                    <a:srgbClr val="033ADA">
                      <a:alpha val="0"/>
                    </a:srgbClr>
                  </a:gs>
                  <a:gs pos="25000">
                    <a:srgbClr val="033ADA"/>
                  </a:gs>
                  <a:gs pos="75000">
                    <a:srgbClr val="033ADA"/>
                  </a:gs>
                  <a:gs pos="100000">
                    <a:srgbClr val="033ADA">
                      <a:alpha val="0"/>
                    </a:srgbClr>
                  </a:gs>
                </a:gsLst>
                <a:lin ang="10800000" scaled="0"/>
              </a:gradFill>
            </a:ln>
          </p:spPr>
          <p:style>
            <a:lnRef idx="1">
              <a:schemeClr val="accent1"/>
            </a:lnRef>
            <a:fillRef idx="0">
              <a:schemeClr val="accent1"/>
            </a:fillRef>
            <a:effectRef idx="0">
              <a:schemeClr val="accent1"/>
            </a:effectRef>
            <a:fontRef idx="minor">
              <a:schemeClr val="tx1"/>
            </a:fontRef>
          </p:style>
        </p:cxnSp>
      </p:grpSp>
      <p:sp>
        <p:nvSpPr>
          <p:cNvPr id="11" name="TextBox 10"/>
          <p:cNvSpPr txBox="1"/>
          <p:nvPr/>
        </p:nvSpPr>
        <p:spPr>
          <a:xfrm>
            <a:off x="809478" y="2070838"/>
            <a:ext cx="10567686" cy="914400"/>
          </a:xfrm>
          <a:prstGeom prst="rect">
            <a:avLst/>
          </a:prstGeom>
        </p:spPr>
        <p:txBody>
          <a:bodyPr vert="horz" wrap="none" lIns="216000" tIns="45720" rIns="91440" bIns="45720" rtlCol="0" anchor="ctr">
            <a:noAutofit/>
          </a:bodyPr>
          <a:lstStyle/>
          <a:p>
            <a:pPr algn="ctr"/>
            <a:r>
              <a:rPr lang="en-US" sz="4800" dirty="0">
                <a:latin typeface="Effra Light" charset="0"/>
                <a:ea typeface="Effra Light" charset="0"/>
                <a:cs typeface="Effra Light" charset="0"/>
              </a:rPr>
              <a:t>Project Delta</a:t>
            </a:r>
          </a:p>
        </p:txBody>
      </p:sp>
      <p:sp>
        <p:nvSpPr>
          <p:cNvPr id="8" name="TextBox 7"/>
          <p:cNvSpPr txBox="1"/>
          <p:nvPr/>
        </p:nvSpPr>
        <p:spPr>
          <a:xfrm>
            <a:off x="929651" y="2965794"/>
            <a:ext cx="10327341" cy="2169825"/>
          </a:xfrm>
          <a:prstGeom prst="rect">
            <a:avLst/>
          </a:prstGeom>
          <a:noFill/>
        </p:spPr>
        <p:txBody>
          <a:bodyPr wrap="square" rtlCol="0">
            <a:spAutoFit/>
          </a:bodyPr>
          <a:lstStyle/>
          <a:p>
            <a:pPr algn="ctr">
              <a:lnSpc>
                <a:spcPct val="150000"/>
              </a:lnSpc>
              <a:spcAft>
                <a:spcPts val="600"/>
              </a:spcAft>
              <a:buClr>
                <a:schemeClr val="bg2"/>
              </a:buClr>
            </a:pPr>
            <a:r>
              <a:rPr lang="en-US" sz="2000" dirty="0">
                <a:latin typeface="Effra Light" panose="020B0403020203020204" pitchFamily="34" charset="0"/>
                <a:cs typeface="Effra Light" panose="020B0403020203020204" pitchFamily="34" charset="0"/>
              </a:rPr>
              <a:t>Secret project started in May 2013 that asked what if...</a:t>
            </a:r>
          </a:p>
          <a:p>
            <a:pPr algn="ctr">
              <a:lnSpc>
                <a:spcPct val="150000"/>
              </a:lnSpc>
              <a:spcAft>
                <a:spcPts val="600"/>
              </a:spcAft>
              <a:buClr>
                <a:schemeClr val="bg2"/>
              </a:buClr>
            </a:pPr>
            <a:r>
              <a:rPr lang="en-US" sz="2000" dirty="0">
                <a:latin typeface="Effra Light" panose="020B0403020203020204" pitchFamily="34" charset="0"/>
                <a:cs typeface="Effra Light" panose="020B0403020203020204" pitchFamily="34" charset="0"/>
              </a:rPr>
              <a:t>What if we have direct control over memory with no latency?</a:t>
            </a:r>
          </a:p>
          <a:p>
            <a:pPr algn="ctr">
              <a:lnSpc>
                <a:spcPct val="150000"/>
              </a:lnSpc>
              <a:spcAft>
                <a:spcPts val="600"/>
              </a:spcAft>
              <a:buClr>
                <a:schemeClr val="bg2"/>
              </a:buClr>
            </a:pPr>
            <a:r>
              <a:rPr lang="en-US" sz="2000" dirty="0">
                <a:latin typeface="Effra Light" panose="020B0403020203020204" pitchFamily="34" charset="0"/>
                <a:cs typeface="Effra Light" panose="020B0403020203020204" pitchFamily="34" charset="0"/>
              </a:rPr>
              <a:t>What if we had </a:t>
            </a:r>
            <a:r>
              <a:rPr lang="en-US" sz="2000" dirty="0" err="1">
                <a:latin typeface="Effra Light" panose="020B0403020203020204" pitchFamily="34" charset="0"/>
                <a:cs typeface="Effra Light" panose="020B0403020203020204" pitchFamily="34" charset="0"/>
              </a:rPr>
              <a:t>1TB</a:t>
            </a:r>
            <a:r>
              <a:rPr lang="en-US" sz="2000" dirty="0">
                <a:latin typeface="Effra Light" panose="020B0403020203020204" pitchFamily="34" charset="0"/>
                <a:cs typeface="Effra Light" panose="020B0403020203020204" pitchFamily="34" charset="0"/>
              </a:rPr>
              <a:t>+ non-volatile memory directly accessibly from the GPU?</a:t>
            </a:r>
          </a:p>
          <a:p>
            <a:pPr algn="ctr">
              <a:lnSpc>
                <a:spcPct val="150000"/>
              </a:lnSpc>
              <a:spcAft>
                <a:spcPts val="600"/>
              </a:spcAft>
              <a:buClr>
                <a:schemeClr val="bg2"/>
              </a:buClr>
            </a:pPr>
            <a:r>
              <a:rPr lang="en-US" sz="2000" dirty="0">
                <a:latin typeface="Effra Light" panose="020B0403020203020204" pitchFamily="34" charset="0"/>
                <a:cs typeface="Effra Light" panose="020B0403020203020204" pitchFamily="34" charset="0"/>
              </a:rPr>
              <a:t>What if we could have persistent large GPU assets?</a:t>
            </a:r>
          </a:p>
        </p:txBody>
      </p:sp>
      <p:pic>
        <p:nvPicPr>
          <p:cNvPr id="18" name="Picture 1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13244" y="6391660"/>
            <a:ext cx="1178471" cy="182506"/>
          </a:xfrm>
          <a:prstGeom prst="rect">
            <a:avLst/>
          </a:prstGeom>
        </p:spPr>
      </p:pic>
      <p:grpSp>
        <p:nvGrpSpPr>
          <p:cNvPr id="20" name="Group 19"/>
          <p:cNvGrpSpPr/>
          <p:nvPr/>
        </p:nvGrpSpPr>
        <p:grpSpPr>
          <a:xfrm>
            <a:off x="9748790" y="6349309"/>
            <a:ext cx="2046970" cy="252213"/>
            <a:chOff x="9586340" y="6349309"/>
            <a:chExt cx="2207148" cy="271949"/>
          </a:xfrm>
        </p:grpSpPr>
        <p:pic>
          <p:nvPicPr>
            <p:cNvPr id="21" name="Picture 20"/>
            <p:cNvPicPr>
              <a:picLocks noChangeAspect="1"/>
            </p:cNvPicPr>
            <p:nvPr userDrawn="1"/>
          </p:nvPicPr>
          <p:blipFill rotWithShape="1">
            <a:blip r:embed="rId5" cstate="screen">
              <a:extLst>
                <a:ext uri="{28A0092B-C50C-407E-A947-70E740481C1C}">
                  <a14:useLocalDpi xmlns:a14="http://schemas.microsoft.com/office/drawing/2010/main"/>
                </a:ext>
              </a:extLst>
            </a:blip>
            <a:srcRect r="2564" b="47217"/>
            <a:stretch/>
          </p:blipFill>
          <p:spPr>
            <a:xfrm>
              <a:off x="10603859" y="6422102"/>
              <a:ext cx="1189629" cy="175483"/>
            </a:xfrm>
            <a:prstGeom prst="rect">
              <a:avLst/>
            </a:prstGeom>
          </p:spPr>
        </p:pic>
        <p:pic>
          <p:nvPicPr>
            <p:cNvPr id="22" name="Picture 21"/>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9586340" y="6403450"/>
              <a:ext cx="686769" cy="166436"/>
            </a:xfrm>
            <a:prstGeom prst="rect">
              <a:avLst/>
            </a:prstGeom>
          </p:spPr>
        </p:pic>
        <p:cxnSp>
          <p:nvCxnSpPr>
            <p:cNvPr id="23" name="Straight Connector 22"/>
            <p:cNvCxnSpPr/>
            <p:nvPr userDrawn="1"/>
          </p:nvCxnSpPr>
          <p:spPr>
            <a:xfrm>
              <a:off x="10432121" y="6349309"/>
              <a:ext cx="0" cy="271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50198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6" name="Picture 35"/>
          <p:cNvPicPr>
            <a:picLocks noChangeAspect="1"/>
          </p:cNvPicPr>
          <p:nvPr/>
        </p:nvPicPr>
        <p:blipFill rotWithShape="1">
          <a:blip r:embed="rId3" cstate="print">
            <a:extLst>
              <a:ext uri="{28A0092B-C50C-407E-A947-70E740481C1C}">
                <a14:useLocalDpi xmlns:a14="http://schemas.microsoft.com/office/drawing/2010/main" val="0"/>
              </a:ext>
            </a:extLst>
          </a:blip>
          <a:srcRect l="4872" t="42553" r="3426" b="5721"/>
          <a:stretch/>
        </p:blipFill>
        <p:spPr>
          <a:xfrm>
            <a:off x="-3176" y="0"/>
            <a:ext cx="12192000" cy="6197504"/>
          </a:xfrm>
          <a:prstGeom prst="rect">
            <a:avLst/>
          </a:prstGeom>
        </p:spPr>
      </p:pic>
      <p:sp>
        <p:nvSpPr>
          <p:cNvPr id="2" name="Rectangle 1"/>
          <p:cNvSpPr/>
          <p:nvPr/>
        </p:nvSpPr>
        <p:spPr>
          <a:xfrm>
            <a:off x="0" y="2913017"/>
            <a:ext cx="12188825" cy="3944983"/>
          </a:xfrm>
          <a:prstGeom prst="rect">
            <a:avLst/>
          </a:prstGeom>
          <a:gradFill>
            <a:gsLst>
              <a:gs pos="0">
                <a:schemeClr val="bg1">
                  <a:alpha val="0"/>
                </a:schemeClr>
              </a:gs>
              <a:gs pos="100000">
                <a:schemeClr val="bg1"/>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43163" y="-48735"/>
            <a:ext cx="6022352" cy="5135059"/>
          </a:xfrm>
          <a:prstGeom prst="rect">
            <a:avLst/>
          </a:prstGeom>
        </p:spPr>
      </p:pic>
      <p:sp>
        <p:nvSpPr>
          <p:cNvPr id="10" name="TextBox 9"/>
          <p:cNvSpPr txBox="1"/>
          <p:nvPr/>
        </p:nvSpPr>
        <p:spPr>
          <a:xfrm>
            <a:off x="1660830" y="5308530"/>
            <a:ext cx="8863989" cy="523220"/>
          </a:xfrm>
          <a:prstGeom prst="rect">
            <a:avLst/>
          </a:prstGeom>
          <a:noFill/>
        </p:spPr>
        <p:txBody>
          <a:bodyPr wrap="square" rtlCol="0">
            <a:spAutoFit/>
          </a:bodyPr>
          <a:lstStyle/>
          <a:p>
            <a:pPr algn="ctr">
              <a:spcAft>
                <a:spcPts val="450"/>
              </a:spcAft>
              <a:buClr>
                <a:srgbClr val="EEECE1"/>
              </a:buClr>
            </a:pPr>
            <a:r>
              <a:rPr lang="en-US" sz="2800" b="1" dirty="0">
                <a:latin typeface="Effra Light" panose="020B0403020203020204" pitchFamily="34" charset="0"/>
                <a:cs typeface="Effra Light" panose="020B0403020203020204" pitchFamily="34" charset="0"/>
              </a:rPr>
              <a:t>A Fundamental Change to Workstation Architecture</a:t>
            </a:r>
          </a:p>
        </p:txBody>
      </p:sp>
      <p:pic>
        <p:nvPicPr>
          <p:cNvPr id="35" name="Picture 34"/>
          <p:cNvPicPr>
            <a:picLocks noChangeAspect="1"/>
          </p:cNvPicPr>
          <p:nvPr/>
        </p:nvPicPr>
        <p:blipFill rotWithShape="1">
          <a:blip r:embed="rId5" cstate="print">
            <a:extLst>
              <a:ext uri="{28A0092B-C50C-407E-A947-70E740481C1C}">
                <a14:useLocalDpi xmlns:a14="http://schemas.microsoft.com/office/drawing/2010/main" val="0"/>
              </a:ext>
            </a:extLst>
          </a:blip>
          <a:srcRect t="-4980" r="15392"/>
          <a:stretch/>
        </p:blipFill>
        <p:spPr>
          <a:xfrm>
            <a:off x="2417594" y="4647637"/>
            <a:ext cx="5821225" cy="439943"/>
          </a:xfrm>
          <a:prstGeom prst="rect">
            <a:avLst/>
          </a:prstGeom>
        </p:spPr>
      </p:pic>
      <p:sp>
        <p:nvSpPr>
          <p:cNvPr id="4" name="Rectangle 3"/>
          <p:cNvSpPr/>
          <p:nvPr/>
        </p:nvSpPr>
        <p:spPr>
          <a:xfrm>
            <a:off x="8370547" y="4523537"/>
            <a:ext cx="1321196" cy="830997"/>
          </a:xfrm>
          <a:prstGeom prst="rect">
            <a:avLst/>
          </a:prstGeom>
        </p:spPr>
        <p:txBody>
          <a:bodyPr wrap="none">
            <a:spAutoFit/>
          </a:bodyPr>
          <a:lstStyle/>
          <a:p>
            <a:pPr>
              <a:spcAft>
                <a:spcPts val="600"/>
              </a:spcAft>
              <a:buClr>
                <a:schemeClr val="bg2"/>
              </a:buClr>
            </a:pPr>
            <a:r>
              <a:rPr lang="en-US" sz="4800" dirty="0" err="1">
                <a:latin typeface="Effra Light" panose="020B0403020203020204" pitchFamily="34" charset="0"/>
                <a:cs typeface="Effra Light" panose="020B0403020203020204" pitchFamily="34" charset="0"/>
              </a:rPr>
              <a:t>SSG</a:t>
            </a:r>
            <a:endParaRPr lang="en-US" sz="4800" dirty="0">
              <a:latin typeface="Effra Light" panose="020B0403020203020204" pitchFamily="34" charset="0"/>
              <a:cs typeface="Effra Light" panose="020B0403020203020204" pitchFamily="34" charset="0"/>
            </a:endParaRPr>
          </a:p>
        </p:txBody>
      </p:sp>
      <p:pic>
        <p:nvPicPr>
          <p:cNvPr id="13" name="Picture 1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13244" y="6391660"/>
            <a:ext cx="1178471" cy="182506"/>
          </a:xfrm>
          <a:prstGeom prst="rect">
            <a:avLst/>
          </a:prstGeom>
        </p:spPr>
      </p:pic>
      <p:grpSp>
        <p:nvGrpSpPr>
          <p:cNvPr id="14" name="Group 13"/>
          <p:cNvGrpSpPr/>
          <p:nvPr/>
        </p:nvGrpSpPr>
        <p:grpSpPr>
          <a:xfrm>
            <a:off x="9748790" y="6349309"/>
            <a:ext cx="2046970" cy="252213"/>
            <a:chOff x="9586340" y="6349309"/>
            <a:chExt cx="2207148" cy="271949"/>
          </a:xfrm>
        </p:grpSpPr>
        <p:pic>
          <p:nvPicPr>
            <p:cNvPr id="15" name="Picture 14"/>
            <p:cNvPicPr>
              <a:picLocks noChangeAspect="1"/>
            </p:cNvPicPr>
            <p:nvPr userDrawn="1"/>
          </p:nvPicPr>
          <p:blipFill rotWithShape="1">
            <a:blip r:embed="rId7" cstate="screen">
              <a:extLst>
                <a:ext uri="{28A0092B-C50C-407E-A947-70E740481C1C}">
                  <a14:useLocalDpi xmlns:a14="http://schemas.microsoft.com/office/drawing/2010/main"/>
                </a:ext>
              </a:extLst>
            </a:blip>
            <a:srcRect r="2564" b="47217"/>
            <a:stretch/>
          </p:blipFill>
          <p:spPr>
            <a:xfrm>
              <a:off x="10603859" y="6422102"/>
              <a:ext cx="1189629" cy="175483"/>
            </a:xfrm>
            <a:prstGeom prst="rect">
              <a:avLst/>
            </a:prstGeom>
          </p:spPr>
        </p:pic>
        <p:pic>
          <p:nvPicPr>
            <p:cNvPr id="16" name="Picture 15"/>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9586340" y="6403450"/>
              <a:ext cx="686769" cy="166436"/>
            </a:xfrm>
            <a:prstGeom prst="rect">
              <a:avLst/>
            </a:prstGeom>
          </p:spPr>
        </p:pic>
        <p:cxnSp>
          <p:nvCxnSpPr>
            <p:cNvPr id="17" name="Straight Connector 16"/>
            <p:cNvCxnSpPr/>
            <p:nvPr userDrawn="1"/>
          </p:nvCxnSpPr>
          <p:spPr>
            <a:xfrm>
              <a:off x="10432121" y="6349309"/>
              <a:ext cx="0" cy="271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53374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9" name="Picture 28"/>
          <p:cNvPicPr>
            <a:picLocks noChangeAspect="1"/>
          </p:cNvPicPr>
          <p:nvPr/>
        </p:nvPicPr>
        <p:blipFill rotWithShape="1">
          <a:blip r:embed="rId3">
            <a:extLst>
              <a:ext uri="{28A0092B-C50C-407E-A947-70E740481C1C}">
                <a14:useLocalDpi xmlns:a14="http://schemas.microsoft.com/office/drawing/2010/main" val="0"/>
              </a:ext>
            </a:extLst>
          </a:blip>
          <a:srcRect t="11026" b="31578"/>
          <a:stretch/>
        </p:blipFill>
        <p:spPr>
          <a:xfrm>
            <a:off x="0" y="0"/>
            <a:ext cx="12188825" cy="6858000"/>
          </a:xfrm>
          <a:prstGeom prst="rect">
            <a:avLst/>
          </a:prstGeom>
        </p:spPr>
      </p:pic>
      <p:pic>
        <p:nvPicPr>
          <p:cNvPr id="34" name="Picture 3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13244" y="6391660"/>
            <a:ext cx="1178471" cy="182506"/>
          </a:xfrm>
          <a:prstGeom prst="rect">
            <a:avLst/>
          </a:prstGeom>
        </p:spPr>
      </p:pic>
      <p:grpSp>
        <p:nvGrpSpPr>
          <p:cNvPr id="6" name="Group 5"/>
          <p:cNvGrpSpPr/>
          <p:nvPr/>
        </p:nvGrpSpPr>
        <p:grpSpPr>
          <a:xfrm>
            <a:off x="810569" y="590309"/>
            <a:ext cx="10567686" cy="5548077"/>
            <a:chOff x="902479" y="590309"/>
            <a:chExt cx="10567686" cy="5548077"/>
          </a:xfrm>
        </p:grpSpPr>
        <p:grpSp>
          <p:nvGrpSpPr>
            <p:cNvPr id="18" name="Group 17"/>
            <p:cNvGrpSpPr/>
            <p:nvPr/>
          </p:nvGrpSpPr>
          <p:grpSpPr>
            <a:xfrm>
              <a:off x="1039682" y="590309"/>
              <a:ext cx="10293280" cy="5548077"/>
              <a:chOff x="946681" y="544010"/>
              <a:chExt cx="10293280" cy="5775767"/>
            </a:xfrm>
          </p:grpSpPr>
          <p:sp>
            <p:nvSpPr>
              <p:cNvPr id="19" name="Rectangle 18"/>
              <p:cNvSpPr/>
              <p:nvPr/>
            </p:nvSpPr>
            <p:spPr>
              <a:xfrm>
                <a:off x="946681" y="544010"/>
                <a:ext cx="10293280" cy="5775767"/>
              </a:xfrm>
              <a:prstGeom prst="rect">
                <a:avLst/>
              </a:prstGeom>
              <a:gradFill flip="none" rotWithShape="1">
                <a:gsLst>
                  <a:gs pos="30000">
                    <a:schemeClr val="bg1">
                      <a:alpha val="60000"/>
                    </a:schemeClr>
                  </a:gs>
                  <a:gs pos="0">
                    <a:schemeClr val="bg1">
                      <a:alpha val="0"/>
                    </a:schemeClr>
                  </a:gs>
                  <a:gs pos="67000">
                    <a:schemeClr val="bg1">
                      <a:alpha val="6000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0" name="Straight Connector 19"/>
              <p:cNvCxnSpPr/>
              <p:nvPr/>
            </p:nvCxnSpPr>
            <p:spPr>
              <a:xfrm>
                <a:off x="1349257" y="554409"/>
                <a:ext cx="9488131" cy="0"/>
              </a:xfrm>
              <a:prstGeom prst="line">
                <a:avLst/>
              </a:prstGeom>
              <a:ln w="19050">
                <a:gradFill>
                  <a:gsLst>
                    <a:gs pos="0">
                      <a:srgbClr val="033ADA">
                        <a:alpha val="0"/>
                      </a:srgbClr>
                    </a:gs>
                    <a:gs pos="25000">
                      <a:srgbClr val="033ADA"/>
                    </a:gs>
                    <a:gs pos="75000">
                      <a:srgbClr val="033ADA"/>
                    </a:gs>
                    <a:gs pos="100000">
                      <a:srgbClr val="033ADA">
                        <a:alpha val="0"/>
                      </a:srgbClr>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349257" y="6319777"/>
                <a:ext cx="9488131" cy="0"/>
              </a:xfrm>
              <a:prstGeom prst="line">
                <a:avLst/>
              </a:prstGeom>
              <a:ln w="19050">
                <a:gradFill>
                  <a:gsLst>
                    <a:gs pos="0">
                      <a:srgbClr val="033ADA">
                        <a:alpha val="0"/>
                      </a:srgbClr>
                    </a:gs>
                    <a:gs pos="25000">
                      <a:srgbClr val="033ADA"/>
                    </a:gs>
                    <a:gs pos="75000">
                      <a:srgbClr val="033ADA"/>
                    </a:gs>
                    <a:gs pos="100000">
                      <a:srgbClr val="033ADA">
                        <a:alpha val="0"/>
                      </a:srgbClr>
                    </a:gs>
                  </a:gsLst>
                  <a:lin ang="10800000" scaled="0"/>
                </a:gradFill>
              </a:ln>
            </p:spPr>
            <p:style>
              <a:lnRef idx="1">
                <a:schemeClr val="accent1"/>
              </a:lnRef>
              <a:fillRef idx="0">
                <a:schemeClr val="accent1"/>
              </a:fillRef>
              <a:effectRef idx="0">
                <a:schemeClr val="accent1"/>
              </a:effectRef>
              <a:fontRef idx="minor">
                <a:schemeClr val="tx1"/>
              </a:fontRef>
            </p:style>
          </p:cxnSp>
        </p:grpSp>
        <p:sp>
          <p:nvSpPr>
            <p:cNvPr id="22" name="TextBox 21"/>
            <p:cNvSpPr txBox="1"/>
            <p:nvPr/>
          </p:nvSpPr>
          <p:spPr>
            <a:xfrm>
              <a:off x="902479" y="1004806"/>
              <a:ext cx="10567686" cy="914400"/>
            </a:xfrm>
            <a:prstGeom prst="rect">
              <a:avLst/>
            </a:prstGeom>
          </p:spPr>
          <p:txBody>
            <a:bodyPr vert="horz" wrap="none" lIns="216000" tIns="45720" rIns="91440" bIns="45720" rtlCol="0" anchor="ctr">
              <a:noAutofit/>
            </a:bodyPr>
            <a:lstStyle/>
            <a:p>
              <a:pPr algn="ctr"/>
              <a:r>
                <a:rPr lang="en-US" sz="2400" dirty="0">
                  <a:latin typeface="Effra Light" charset="0"/>
                  <a:ea typeface="Effra Light" charset="0"/>
                  <a:cs typeface="Effra Light" charset="0"/>
                </a:rPr>
                <a:t>Transforming Workstation Architecture</a:t>
              </a:r>
            </a:p>
            <a:p>
              <a:pPr algn="ctr"/>
              <a:endParaRPr lang="en-US" sz="1600" dirty="0">
                <a:latin typeface="Effra Light" charset="0"/>
                <a:ea typeface="Effra Light" charset="0"/>
                <a:cs typeface="Effra Light" charset="0"/>
              </a:endParaRPr>
            </a:p>
            <a:p>
              <a:pPr algn="ctr"/>
              <a:endParaRPr lang="en-US" sz="1600" dirty="0">
                <a:latin typeface="Effra Light" charset="0"/>
                <a:ea typeface="Effra Light" charset="0"/>
                <a:cs typeface="Effra Light" charset="0"/>
              </a:endParaRPr>
            </a:p>
          </p:txBody>
        </p:sp>
      </p:gr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10261" y="2558562"/>
            <a:ext cx="7568303" cy="3326551"/>
          </a:xfrm>
          <a:prstGeom prst="rect">
            <a:avLst/>
          </a:prstGeom>
        </p:spPr>
      </p:pic>
      <p:pic>
        <p:nvPicPr>
          <p:cNvPr id="23" name="Picture 22"/>
          <p:cNvPicPr>
            <a:picLocks noChangeAspect="1"/>
          </p:cNvPicPr>
          <p:nvPr/>
        </p:nvPicPr>
        <p:blipFill rotWithShape="1">
          <a:blip r:embed="rId6" cstate="print">
            <a:extLst>
              <a:ext uri="{28A0092B-C50C-407E-A947-70E740481C1C}">
                <a14:useLocalDpi xmlns:a14="http://schemas.microsoft.com/office/drawing/2010/main" val="0"/>
              </a:ext>
            </a:extLst>
          </a:blip>
          <a:srcRect t="-4980" r="15392"/>
          <a:stretch/>
        </p:blipFill>
        <p:spPr>
          <a:xfrm>
            <a:off x="2604415" y="1587493"/>
            <a:ext cx="5821225" cy="439943"/>
          </a:xfrm>
          <a:prstGeom prst="rect">
            <a:avLst/>
          </a:prstGeom>
        </p:spPr>
      </p:pic>
      <p:sp>
        <p:nvSpPr>
          <p:cNvPr id="24" name="Rectangle 23"/>
          <p:cNvSpPr/>
          <p:nvPr/>
        </p:nvSpPr>
        <p:spPr>
          <a:xfrm>
            <a:off x="8557368" y="1463393"/>
            <a:ext cx="1321196" cy="830997"/>
          </a:xfrm>
          <a:prstGeom prst="rect">
            <a:avLst/>
          </a:prstGeom>
        </p:spPr>
        <p:txBody>
          <a:bodyPr wrap="none">
            <a:spAutoFit/>
          </a:bodyPr>
          <a:lstStyle/>
          <a:p>
            <a:pPr>
              <a:spcAft>
                <a:spcPts val="600"/>
              </a:spcAft>
              <a:buClr>
                <a:schemeClr val="bg2"/>
              </a:buClr>
            </a:pPr>
            <a:r>
              <a:rPr lang="en-US" sz="4800" dirty="0" err="1">
                <a:latin typeface="Effra Light" panose="020B0403020203020204" pitchFamily="34" charset="0"/>
                <a:cs typeface="Effra Light" panose="020B0403020203020204" pitchFamily="34" charset="0"/>
              </a:rPr>
              <a:t>SSG</a:t>
            </a:r>
            <a:endParaRPr lang="en-US" sz="4800" dirty="0">
              <a:latin typeface="Effra Light" panose="020B0403020203020204" pitchFamily="34" charset="0"/>
              <a:cs typeface="Effra Light" panose="020B0403020203020204" pitchFamily="34" charset="0"/>
            </a:endParaRPr>
          </a:p>
        </p:txBody>
      </p:sp>
      <p:grpSp>
        <p:nvGrpSpPr>
          <p:cNvPr id="17" name="Group 16"/>
          <p:cNvGrpSpPr/>
          <p:nvPr/>
        </p:nvGrpSpPr>
        <p:grpSpPr>
          <a:xfrm>
            <a:off x="9748790" y="6349309"/>
            <a:ext cx="2046970" cy="252213"/>
            <a:chOff x="9586340" y="6349309"/>
            <a:chExt cx="2207148" cy="271949"/>
          </a:xfrm>
        </p:grpSpPr>
        <p:pic>
          <p:nvPicPr>
            <p:cNvPr id="25" name="Picture 24"/>
            <p:cNvPicPr>
              <a:picLocks noChangeAspect="1"/>
            </p:cNvPicPr>
            <p:nvPr userDrawn="1"/>
          </p:nvPicPr>
          <p:blipFill rotWithShape="1">
            <a:blip r:embed="rId7" cstate="screen">
              <a:extLst>
                <a:ext uri="{28A0092B-C50C-407E-A947-70E740481C1C}">
                  <a14:useLocalDpi xmlns:a14="http://schemas.microsoft.com/office/drawing/2010/main"/>
                </a:ext>
              </a:extLst>
            </a:blip>
            <a:srcRect r="2564" b="47217"/>
            <a:stretch/>
          </p:blipFill>
          <p:spPr>
            <a:xfrm>
              <a:off x="10603859" y="6422102"/>
              <a:ext cx="1189629" cy="175483"/>
            </a:xfrm>
            <a:prstGeom prst="rect">
              <a:avLst/>
            </a:prstGeom>
          </p:spPr>
        </p:pic>
        <p:pic>
          <p:nvPicPr>
            <p:cNvPr id="26" name="Picture 25"/>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9586340" y="6403450"/>
              <a:ext cx="686769" cy="166436"/>
            </a:xfrm>
            <a:prstGeom prst="rect">
              <a:avLst/>
            </a:prstGeom>
          </p:spPr>
        </p:pic>
        <p:cxnSp>
          <p:nvCxnSpPr>
            <p:cNvPr id="27" name="Straight Connector 26"/>
            <p:cNvCxnSpPr/>
            <p:nvPr userDrawn="1"/>
          </p:nvCxnSpPr>
          <p:spPr>
            <a:xfrm>
              <a:off x="10432121" y="6349309"/>
              <a:ext cx="0" cy="271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39368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3" cstate="print">
            <a:duotone>
              <a:prstClr val="black"/>
              <a:schemeClr val="tx2">
                <a:tint val="45000"/>
                <a:satMod val="400000"/>
              </a:schemeClr>
            </a:duotone>
            <a:extLst>
              <a:ext uri="{28A0092B-C50C-407E-A947-70E740481C1C}">
                <a14:useLocalDpi xmlns:a14="http://schemas.microsoft.com/office/drawing/2010/main" val="0"/>
              </a:ext>
            </a:extLst>
          </a:blip>
          <a:srcRect l="11416" t="9803" r="36151" b="26125"/>
          <a:stretch/>
        </p:blipFill>
        <p:spPr>
          <a:xfrm flipH="1">
            <a:off x="0" y="0"/>
            <a:ext cx="5822749" cy="6858000"/>
          </a:xfrm>
          <a:prstGeom prst="rect">
            <a:avLst/>
          </a:prstGeom>
        </p:spPr>
      </p:pic>
      <p:grpSp>
        <p:nvGrpSpPr>
          <p:cNvPr id="16" name="Group 15"/>
          <p:cNvGrpSpPr/>
          <p:nvPr/>
        </p:nvGrpSpPr>
        <p:grpSpPr>
          <a:xfrm>
            <a:off x="9748790" y="6349309"/>
            <a:ext cx="2076006" cy="252213"/>
            <a:chOff x="9586340" y="6349309"/>
            <a:chExt cx="2238456" cy="271949"/>
          </a:xfrm>
        </p:grpSpPr>
        <p:pic>
          <p:nvPicPr>
            <p:cNvPr id="17" name="Picture 16"/>
            <p:cNvPicPr>
              <a:picLocks noChangeAspect="1"/>
            </p:cNvPicPr>
            <p:nvPr userDrawn="1"/>
          </p:nvPicPr>
          <p:blipFill rotWithShape="1">
            <a:blip r:embed="rId4" cstate="screen">
              <a:extLst>
                <a:ext uri="{28A0092B-C50C-407E-A947-70E740481C1C}">
                  <a14:useLocalDpi xmlns:a14="http://schemas.microsoft.com/office/drawing/2010/main"/>
                </a:ext>
              </a:extLst>
            </a:blip>
            <a:srcRect b="47217"/>
            <a:stretch/>
          </p:blipFill>
          <p:spPr>
            <a:xfrm>
              <a:off x="10603859" y="6422102"/>
              <a:ext cx="1220937" cy="175483"/>
            </a:xfrm>
            <a:prstGeom prst="rect">
              <a:avLst/>
            </a:prstGeom>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9586340" y="6403450"/>
              <a:ext cx="686769" cy="166436"/>
            </a:xfrm>
            <a:prstGeom prst="rect">
              <a:avLst/>
            </a:prstGeom>
          </p:spPr>
        </p:pic>
        <p:cxnSp>
          <p:nvCxnSpPr>
            <p:cNvPr id="19" name="Straight Connector 18"/>
            <p:cNvCxnSpPr/>
            <p:nvPr userDrawn="1"/>
          </p:nvCxnSpPr>
          <p:spPr>
            <a:xfrm>
              <a:off x="10432121" y="6349309"/>
              <a:ext cx="0" cy="271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1" name="Picture 3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476" y="737800"/>
            <a:ext cx="5958289" cy="4291872"/>
          </a:xfrm>
          <a:prstGeom prst="rect">
            <a:avLst/>
          </a:prstGeom>
        </p:spPr>
      </p:pic>
      <p:sp>
        <p:nvSpPr>
          <p:cNvPr id="33" name="TextBox 32"/>
          <p:cNvSpPr txBox="1"/>
          <p:nvPr/>
        </p:nvSpPr>
        <p:spPr>
          <a:xfrm>
            <a:off x="1095464" y="2119261"/>
            <a:ext cx="3911923" cy="1005840"/>
          </a:xfrm>
          <a:prstGeom prst="rect">
            <a:avLst/>
          </a:prstGeom>
        </p:spPr>
        <p:txBody>
          <a:bodyPr vert="horz" wrap="none" lIns="216000" tIns="45720" rIns="91440" bIns="45720" rtlCol="0" anchor="ctr">
            <a:noAutofit/>
          </a:bodyPr>
          <a:lstStyle/>
          <a:p>
            <a:pPr algn="ctr"/>
            <a:r>
              <a:rPr lang="en-US" sz="3600" spc="10" dirty="0">
                <a:latin typeface="Effra Light" charset="0"/>
                <a:ea typeface="Effra Light" charset="0"/>
                <a:cs typeface="Effra Light" charset="0"/>
              </a:rPr>
              <a:t>Without Radeon Pro </a:t>
            </a:r>
            <a:r>
              <a:rPr lang="en-US" sz="3600" spc="10" dirty="0" err="1">
                <a:latin typeface="Effra Light" charset="0"/>
                <a:ea typeface="Effra Light" charset="0"/>
                <a:cs typeface="Effra Light" charset="0"/>
              </a:rPr>
              <a:t>SSG</a:t>
            </a:r>
            <a:endParaRPr lang="en-US" sz="3600" spc="10" dirty="0">
              <a:latin typeface="Effra Light" charset="0"/>
              <a:ea typeface="Effra Light" charset="0"/>
              <a:cs typeface="Effra Light" charset="0"/>
            </a:endParaRPr>
          </a:p>
          <a:p>
            <a:pPr algn="ctr"/>
            <a:r>
              <a:rPr lang="en-US" sz="2400" spc="10" dirty="0">
                <a:latin typeface="Effra Medium" charset="0"/>
                <a:ea typeface="Effra Medium" charset="0"/>
                <a:cs typeface="Effra Medium" charset="0"/>
              </a:rPr>
              <a:t>0.85 GB/s @ 17 fps</a:t>
            </a:r>
          </a:p>
        </p:txBody>
      </p:sp>
      <p:sp>
        <p:nvSpPr>
          <p:cNvPr id="37" name="Freeform 36"/>
          <p:cNvSpPr/>
          <p:nvPr/>
        </p:nvSpPr>
        <p:spPr>
          <a:xfrm>
            <a:off x="5131558" y="3603009"/>
            <a:ext cx="1037230" cy="2019869"/>
          </a:xfrm>
          <a:custGeom>
            <a:avLst/>
            <a:gdLst>
              <a:gd name="connsiteX0" fmla="*/ 1037230 w 1037230"/>
              <a:gd name="connsiteY0" fmla="*/ 0 h 2019869"/>
              <a:gd name="connsiteX1" fmla="*/ 0 w 1037230"/>
              <a:gd name="connsiteY1" fmla="*/ 2019869 h 2019869"/>
            </a:gdLst>
            <a:ahLst/>
            <a:cxnLst>
              <a:cxn ang="0">
                <a:pos x="connsiteX0" y="connsiteY0"/>
              </a:cxn>
              <a:cxn ang="0">
                <a:pos x="connsiteX1" y="connsiteY1"/>
              </a:cxn>
            </a:cxnLst>
            <a:rect l="l" t="t" r="r" b="b"/>
            <a:pathLst>
              <a:path w="1037230" h="2019869">
                <a:moveTo>
                  <a:pt x="1037230" y="0"/>
                </a:moveTo>
                <a:lnTo>
                  <a:pt x="0" y="2019869"/>
                </a:lnTo>
              </a:path>
            </a:pathLst>
          </a:cu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p:cNvGrpSpPr/>
          <p:nvPr/>
        </p:nvGrpSpPr>
        <p:grpSpPr>
          <a:xfrm>
            <a:off x="4996669" y="-68239"/>
            <a:ext cx="7259021" cy="6926239"/>
            <a:chOff x="4996669" y="-68239"/>
            <a:chExt cx="7259021" cy="6926239"/>
          </a:xfrm>
        </p:grpSpPr>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11416" t="9803" r="36151" b="26125"/>
            <a:stretch/>
          </p:blipFill>
          <p:spPr>
            <a:xfrm>
              <a:off x="6366075" y="0"/>
              <a:ext cx="5822749" cy="6858000"/>
            </a:xfrm>
            <a:prstGeom prst="rect">
              <a:avLst/>
            </a:prstGeom>
          </p:spPr>
        </p:pic>
        <p:grpSp>
          <p:nvGrpSpPr>
            <p:cNvPr id="41" name="Group 40"/>
            <p:cNvGrpSpPr/>
            <p:nvPr/>
          </p:nvGrpSpPr>
          <p:grpSpPr>
            <a:xfrm>
              <a:off x="4996669" y="-68239"/>
              <a:ext cx="7259021" cy="6455391"/>
              <a:chOff x="4996669" y="-68239"/>
              <a:chExt cx="7259021" cy="6455391"/>
            </a:xfrm>
          </p:grpSpPr>
          <p:pic>
            <p:nvPicPr>
              <p:cNvPr id="32" name="Picture 3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43795" y="710784"/>
                <a:ext cx="6033299" cy="4345904"/>
              </a:xfrm>
              <a:prstGeom prst="rect">
                <a:avLst/>
              </a:prstGeom>
            </p:spPr>
          </p:pic>
          <p:sp>
            <p:nvSpPr>
              <p:cNvPr id="34" name="TextBox 33"/>
              <p:cNvSpPr txBox="1"/>
              <p:nvPr/>
            </p:nvSpPr>
            <p:spPr>
              <a:xfrm>
                <a:off x="6888716" y="2551723"/>
                <a:ext cx="3911923" cy="1005840"/>
              </a:xfrm>
              <a:prstGeom prst="rect">
                <a:avLst/>
              </a:prstGeom>
            </p:spPr>
            <p:txBody>
              <a:bodyPr vert="horz" wrap="none" lIns="216000" tIns="45720" rIns="91440" bIns="45720" rtlCol="0" anchor="ctr">
                <a:noAutofit/>
              </a:bodyPr>
              <a:lstStyle/>
              <a:p>
                <a:pPr algn="ctr"/>
                <a:r>
                  <a:rPr lang="en-US" sz="3600" spc="10" dirty="0">
                    <a:latin typeface="Effra Light" charset="0"/>
                    <a:ea typeface="Effra Light" charset="0"/>
                    <a:cs typeface="Effra Light" charset="0"/>
                  </a:rPr>
                  <a:t>with Radeon Pro </a:t>
                </a:r>
                <a:r>
                  <a:rPr lang="en-US" sz="3600" spc="10" dirty="0" err="1">
                    <a:latin typeface="Effra Light" charset="0"/>
                    <a:ea typeface="Effra Light" charset="0"/>
                    <a:cs typeface="Effra Light" charset="0"/>
                  </a:rPr>
                  <a:t>SSG</a:t>
                </a:r>
                <a:endParaRPr lang="en-US" sz="3600" spc="10" dirty="0">
                  <a:latin typeface="Effra Light" charset="0"/>
                  <a:ea typeface="Effra Light" charset="0"/>
                  <a:cs typeface="Effra Light" charset="0"/>
                </a:endParaRPr>
              </a:p>
              <a:p>
                <a:pPr algn="ctr"/>
                <a:r>
                  <a:rPr lang="en-US" sz="2400" spc="10" dirty="0">
                    <a:latin typeface="Effra Medium" charset="0"/>
                    <a:ea typeface="Effra Medium" charset="0"/>
                    <a:cs typeface="Effra Medium" charset="0"/>
                  </a:rPr>
                  <a:t>4.59 GB/s @ 92 fps</a:t>
                </a:r>
              </a:p>
            </p:txBody>
          </p:sp>
          <p:sp>
            <p:nvSpPr>
              <p:cNvPr id="35" name="TextBox 34"/>
              <p:cNvSpPr txBox="1"/>
              <p:nvPr/>
            </p:nvSpPr>
            <p:spPr>
              <a:xfrm>
                <a:off x="6784307" y="1776581"/>
                <a:ext cx="4378122" cy="1015663"/>
              </a:xfrm>
              <a:prstGeom prst="rect">
                <a:avLst/>
              </a:prstGeom>
              <a:noFill/>
              <a:effectLst>
                <a:glow rad="228600">
                  <a:schemeClr val="accent1">
                    <a:satMod val="175000"/>
                    <a:alpha val="40000"/>
                  </a:schemeClr>
                </a:glow>
              </a:effectLst>
            </p:spPr>
            <p:txBody>
              <a:bodyPr wrap="none" rtlCol="0">
                <a:spAutoFit/>
              </a:bodyPr>
              <a:lstStyle/>
              <a:p>
                <a:pPr>
                  <a:spcAft>
                    <a:spcPts val="600"/>
                  </a:spcAft>
                  <a:buClr>
                    <a:schemeClr val="bg2"/>
                  </a:buClr>
                </a:pPr>
                <a:r>
                  <a:rPr lang="en-US" sz="6000" dirty="0" err="1">
                    <a:latin typeface="Effra Medium" panose="020B0703020203020204" pitchFamily="34" charset="0"/>
                    <a:cs typeface="Effra Medium" panose="020B0703020203020204" pitchFamily="34" charset="0"/>
                  </a:rPr>
                  <a:t>5X</a:t>
                </a:r>
                <a:r>
                  <a:rPr lang="en-US" sz="6000" dirty="0">
                    <a:latin typeface="Effra Medium" panose="020B0703020203020204" pitchFamily="34" charset="0"/>
                    <a:cs typeface="Effra Medium" panose="020B0703020203020204" pitchFamily="34" charset="0"/>
                  </a:rPr>
                  <a:t>+ FASTER</a:t>
                </a:r>
              </a:p>
            </p:txBody>
          </p:sp>
          <p:sp>
            <p:nvSpPr>
              <p:cNvPr id="36" name="Freeform 35"/>
              <p:cNvSpPr/>
              <p:nvPr/>
            </p:nvSpPr>
            <p:spPr>
              <a:xfrm>
                <a:off x="4996669" y="3589361"/>
                <a:ext cx="7206018" cy="2784143"/>
              </a:xfrm>
              <a:custGeom>
                <a:avLst/>
                <a:gdLst>
                  <a:gd name="connsiteX0" fmla="*/ 1201003 w 7206018"/>
                  <a:gd name="connsiteY0" fmla="*/ 0 h 2784143"/>
                  <a:gd name="connsiteX1" fmla="*/ 2975212 w 7206018"/>
                  <a:gd name="connsiteY1" fmla="*/ 27296 h 2784143"/>
                  <a:gd name="connsiteX2" fmla="*/ 4694830 w 7206018"/>
                  <a:gd name="connsiteY2" fmla="*/ 136478 h 2784143"/>
                  <a:gd name="connsiteX3" fmla="*/ 6564573 w 7206018"/>
                  <a:gd name="connsiteY3" fmla="*/ 245660 h 2784143"/>
                  <a:gd name="connsiteX4" fmla="*/ 6810233 w 7206018"/>
                  <a:gd name="connsiteY4" fmla="*/ 272955 h 2784143"/>
                  <a:gd name="connsiteX5" fmla="*/ 7206018 w 7206018"/>
                  <a:gd name="connsiteY5" fmla="*/ 2784143 h 2784143"/>
                  <a:gd name="connsiteX6" fmla="*/ 0 w 7206018"/>
                  <a:gd name="connsiteY6" fmla="*/ 2224585 h 2784143"/>
                  <a:gd name="connsiteX7" fmla="*/ 1201003 w 7206018"/>
                  <a:gd name="connsiteY7" fmla="*/ 0 h 2784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06018" h="2784143">
                    <a:moveTo>
                      <a:pt x="1201003" y="0"/>
                    </a:moveTo>
                    <a:lnTo>
                      <a:pt x="2975212" y="27296"/>
                    </a:lnTo>
                    <a:lnTo>
                      <a:pt x="4694830" y="136478"/>
                    </a:lnTo>
                    <a:lnTo>
                      <a:pt x="6564573" y="245660"/>
                    </a:lnTo>
                    <a:lnTo>
                      <a:pt x="6810233" y="272955"/>
                    </a:lnTo>
                    <a:lnTo>
                      <a:pt x="7206018" y="2784143"/>
                    </a:lnTo>
                    <a:lnTo>
                      <a:pt x="0" y="2224585"/>
                    </a:lnTo>
                    <a:lnTo>
                      <a:pt x="1201003" y="0"/>
                    </a:lnTo>
                    <a:close/>
                  </a:path>
                </a:pathLst>
              </a:custGeom>
              <a:gradFill>
                <a:gsLst>
                  <a:gs pos="0">
                    <a:schemeClr val="tx1">
                      <a:alpha val="46000"/>
                    </a:schemeClr>
                  </a:gs>
                  <a:gs pos="81000">
                    <a:schemeClr val="tx1">
                      <a:alpha val="0"/>
                    </a:schemeClr>
                  </a:gs>
                </a:gsLst>
                <a:lin ang="60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8" name="Freeform 37"/>
              <p:cNvSpPr/>
              <p:nvPr/>
            </p:nvSpPr>
            <p:spPr>
              <a:xfrm>
                <a:off x="5117910" y="95534"/>
                <a:ext cx="1105469" cy="5404514"/>
              </a:xfrm>
              <a:custGeom>
                <a:avLst/>
                <a:gdLst>
                  <a:gd name="connsiteX0" fmla="*/ 1091821 w 1105469"/>
                  <a:gd name="connsiteY0" fmla="*/ 3480179 h 5404514"/>
                  <a:gd name="connsiteX1" fmla="*/ 40944 w 1105469"/>
                  <a:gd name="connsiteY1" fmla="*/ 5404514 h 5404514"/>
                  <a:gd name="connsiteX2" fmla="*/ 0 w 1105469"/>
                  <a:gd name="connsiteY2" fmla="*/ 0 h 5404514"/>
                  <a:gd name="connsiteX3" fmla="*/ 1105469 w 1105469"/>
                  <a:gd name="connsiteY3" fmla="*/ 1624084 h 5404514"/>
                  <a:gd name="connsiteX4" fmla="*/ 1091821 w 1105469"/>
                  <a:gd name="connsiteY4" fmla="*/ 3480179 h 5404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5469" h="5404514">
                    <a:moveTo>
                      <a:pt x="1091821" y="3480179"/>
                    </a:moveTo>
                    <a:lnTo>
                      <a:pt x="40944" y="5404514"/>
                    </a:lnTo>
                    <a:lnTo>
                      <a:pt x="0" y="0"/>
                    </a:lnTo>
                    <a:lnTo>
                      <a:pt x="1105469" y="1624084"/>
                    </a:lnTo>
                    <a:lnTo>
                      <a:pt x="1091821" y="3480179"/>
                    </a:lnTo>
                    <a:close/>
                  </a:path>
                </a:pathLst>
              </a:custGeom>
              <a:gradFill>
                <a:gsLst>
                  <a:gs pos="0">
                    <a:schemeClr val="tx1">
                      <a:alpha val="46000"/>
                    </a:schemeClr>
                  </a:gs>
                  <a:gs pos="91000">
                    <a:schemeClr val="tx1">
                      <a:alpha val="0"/>
                    </a:schemeClr>
                  </a:gs>
                </a:gsLst>
                <a:lin ang="10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9" name="Freeform 38"/>
              <p:cNvSpPr/>
              <p:nvPr/>
            </p:nvSpPr>
            <p:spPr>
              <a:xfrm>
                <a:off x="4996670" y="-13648"/>
                <a:ext cx="6958770" cy="1746914"/>
              </a:xfrm>
              <a:custGeom>
                <a:avLst/>
                <a:gdLst>
                  <a:gd name="connsiteX0" fmla="*/ 1241947 w 6946711"/>
                  <a:gd name="connsiteY0" fmla="*/ 1746914 h 1746914"/>
                  <a:gd name="connsiteX1" fmla="*/ 2593075 w 6946711"/>
                  <a:gd name="connsiteY1" fmla="*/ 1692323 h 1746914"/>
                  <a:gd name="connsiteX2" fmla="*/ 3712191 w 6946711"/>
                  <a:gd name="connsiteY2" fmla="*/ 1583141 h 1746914"/>
                  <a:gd name="connsiteX3" fmla="*/ 5008729 w 6946711"/>
                  <a:gd name="connsiteY3" fmla="*/ 1378424 h 1746914"/>
                  <a:gd name="connsiteX4" fmla="*/ 6005015 w 6946711"/>
                  <a:gd name="connsiteY4" fmla="*/ 1187355 h 1746914"/>
                  <a:gd name="connsiteX5" fmla="*/ 6823881 w 6946711"/>
                  <a:gd name="connsiteY5" fmla="*/ 1009935 h 1746914"/>
                  <a:gd name="connsiteX6" fmla="*/ 6946711 w 6946711"/>
                  <a:gd name="connsiteY6" fmla="*/ 0 h 1746914"/>
                  <a:gd name="connsiteX7" fmla="*/ 122830 w 6946711"/>
                  <a:gd name="connsiteY7" fmla="*/ 27296 h 1746914"/>
                  <a:gd name="connsiteX8" fmla="*/ 0 w 6946711"/>
                  <a:gd name="connsiteY8" fmla="*/ 27296 h 1746914"/>
                  <a:gd name="connsiteX9" fmla="*/ 1214651 w 6946711"/>
                  <a:gd name="connsiteY9" fmla="*/ 1692323 h 1746914"/>
                  <a:gd name="connsiteX10" fmla="*/ 1241947 w 6946711"/>
                  <a:gd name="connsiteY10" fmla="*/ 1746914 h 1746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46711" h="1746914">
                    <a:moveTo>
                      <a:pt x="1241947" y="1746914"/>
                    </a:moveTo>
                    <a:lnTo>
                      <a:pt x="2593075" y="1692323"/>
                    </a:lnTo>
                    <a:lnTo>
                      <a:pt x="3712191" y="1583141"/>
                    </a:lnTo>
                    <a:lnTo>
                      <a:pt x="5008729" y="1378424"/>
                    </a:lnTo>
                    <a:lnTo>
                      <a:pt x="6005015" y="1187355"/>
                    </a:lnTo>
                    <a:lnTo>
                      <a:pt x="6823881" y="1009935"/>
                    </a:lnTo>
                    <a:lnTo>
                      <a:pt x="6946711" y="0"/>
                    </a:lnTo>
                    <a:lnTo>
                      <a:pt x="122830" y="27296"/>
                    </a:lnTo>
                    <a:lnTo>
                      <a:pt x="0" y="27296"/>
                    </a:lnTo>
                    <a:lnTo>
                      <a:pt x="1214651" y="1692323"/>
                    </a:lnTo>
                    <a:lnTo>
                      <a:pt x="1241947" y="1746914"/>
                    </a:lnTo>
                    <a:close/>
                  </a:path>
                </a:pathLst>
              </a:custGeom>
              <a:gradFill>
                <a:gsLst>
                  <a:gs pos="0">
                    <a:schemeClr val="tx1">
                      <a:alpha val="46000"/>
                    </a:schemeClr>
                  </a:gs>
                  <a:gs pos="92000">
                    <a:schemeClr val="tx1">
                      <a:alpha val="0"/>
                    </a:schemeClr>
                  </a:gs>
                </a:gsLst>
                <a:lin ang="15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0" name="Freeform 39"/>
              <p:cNvSpPr/>
              <p:nvPr/>
            </p:nvSpPr>
            <p:spPr>
              <a:xfrm>
                <a:off x="11791666" y="-68239"/>
                <a:ext cx="464024" cy="6455391"/>
              </a:xfrm>
              <a:custGeom>
                <a:avLst/>
                <a:gdLst>
                  <a:gd name="connsiteX0" fmla="*/ 191068 w 464024"/>
                  <a:gd name="connsiteY0" fmla="*/ 0 h 6455391"/>
                  <a:gd name="connsiteX1" fmla="*/ 0 w 464024"/>
                  <a:gd name="connsiteY1" fmla="*/ 1119117 h 6455391"/>
                  <a:gd name="connsiteX2" fmla="*/ 0 w 464024"/>
                  <a:gd name="connsiteY2" fmla="*/ 3916908 h 6455391"/>
                  <a:gd name="connsiteX3" fmla="*/ 464024 w 464024"/>
                  <a:gd name="connsiteY3" fmla="*/ 6455391 h 6455391"/>
                  <a:gd name="connsiteX4" fmla="*/ 436728 w 464024"/>
                  <a:gd name="connsiteY4" fmla="*/ 0 h 6455391"/>
                  <a:gd name="connsiteX5" fmla="*/ 191068 w 464024"/>
                  <a:gd name="connsiteY5" fmla="*/ 0 h 6455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024" h="6455391">
                    <a:moveTo>
                      <a:pt x="191068" y="0"/>
                    </a:moveTo>
                    <a:lnTo>
                      <a:pt x="0" y="1119117"/>
                    </a:lnTo>
                    <a:lnTo>
                      <a:pt x="0" y="3916908"/>
                    </a:lnTo>
                    <a:lnTo>
                      <a:pt x="464024" y="6455391"/>
                    </a:lnTo>
                    <a:lnTo>
                      <a:pt x="436728" y="0"/>
                    </a:lnTo>
                    <a:lnTo>
                      <a:pt x="191068" y="0"/>
                    </a:lnTo>
                    <a:close/>
                  </a:path>
                </a:pathLst>
              </a:custGeom>
              <a:gradFill>
                <a:gsLst>
                  <a:gs pos="45000">
                    <a:schemeClr val="tx1">
                      <a:alpha val="46000"/>
                    </a:schemeClr>
                  </a:gs>
                  <a:gs pos="100000">
                    <a:schemeClr val="tx1">
                      <a:alpha val="0"/>
                    </a:schemeClr>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grpSp>
      <p:grpSp>
        <p:nvGrpSpPr>
          <p:cNvPr id="25" name="Group 24"/>
          <p:cNvGrpSpPr/>
          <p:nvPr/>
        </p:nvGrpSpPr>
        <p:grpSpPr>
          <a:xfrm>
            <a:off x="2227385" y="5118314"/>
            <a:ext cx="7728730" cy="1292099"/>
            <a:chOff x="1200331" y="2673778"/>
            <a:chExt cx="9788159" cy="2699859"/>
          </a:xfrm>
        </p:grpSpPr>
        <p:sp>
          <p:nvSpPr>
            <p:cNvPr id="28" name="Rectangle 27"/>
            <p:cNvSpPr/>
            <p:nvPr/>
          </p:nvSpPr>
          <p:spPr>
            <a:xfrm>
              <a:off x="1267697" y="2673778"/>
              <a:ext cx="9653425" cy="2699859"/>
            </a:xfrm>
            <a:prstGeom prst="rect">
              <a:avLst/>
            </a:prstGeom>
            <a:gradFill flip="none" rotWithShape="1">
              <a:gsLst>
                <a:gs pos="30000">
                  <a:schemeClr val="bg1">
                    <a:alpha val="80000"/>
                  </a:schemeClr>
                </a:gs>
                <a:gs pos="0">
                  <a:schemeClr val="bg1">
                    <a:alpha val="0"/>
                  </a:schemeClr>
                </a:gs>
                <a:gs pos="67000">
                  <a:schemeClr val="bg1">
                    <a:alpha val="8000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9" name="Straight Connector 28"/>
            <p:cNvCxnSpPr/>
            <p:nvPr/>
          </p:nvCxnSpPr>
          <p:spPr>
            <a:xfrm>
              <a:off x="1200331" y="2678639"/>
              <a:ext cx="9788159" cy="0"/>
            </a:xfrm>
            <a:prstGeom prst="line">
              <a:avLst/>
            </a:prstGeom>
            <a:ln w="19050">
              <a:gradFill>
                <a:gsLst>
                  <a:gs pos="0">
                    <a:srgbClr val="033ADA">
                      <a:alpha val="0"/>
                    </a:srgbClr>
                  </a:gs>
                  <a:gs pos="25000">
                    <a:srgbClr val="033ADA"/>
                  </a:gs>
                  <a:gs pos="75000">
                    <a:srgbClr val="033ADA"/>
                  </a:gs>
                  <a:gs pos="100000">
                    <a:srgbClr val="033ADA">
                      <a:alpha val="0"/>
                    </a:srgbClr>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200331" y="5373637"/>
              <a:ext cx="9788159" cy="0"/>
            </a:xfrm>
            <a:prstGeom prst="line">
              <a:avLst/>
            </a:prstGeom>
            <a:ln w="19050">
              <a:gradFill>
                <a:gsLst>
                  <a:gs pos="0">
                    <a:srgbClr val="033ADA">
                      <a:alpha val="0"/>
                    </a:srgbClr>
                  </a:gs>
                  <a:gs pos="25000">
                    <a:srgbClr val="033ADA"/>
                  </a:gs>
                  <a:gs pos="75000">
                    <a:srgbClr val="033ADA"/>
                  </a:gs>
                  <a:gs pos="100000">
                    <a:srgbClr val="033ADA">
                      <a:alpha val="0"/>
                    </a:srgbClr>
                  </a:gs>
                </a:gsLst>
                <a:lin ang="10800000" scaled="0"/>
              </a:gradFill>
            </a:ln>
          </p:spPr>
          <p:style>
            <a:lnRef idx="1">
              <a:schemeClr val="accent1"/>
            </a:lnRef>
            <a:fillRef idx="0">
              <a:schemeClr val="accent1"/>
            </a:fillRef>
            <a:effectRef idx="0">
              <a:schemeClr val="accent1"/>
            </a:effectRef>
            <a:fontRef idx="minor">
              <a:schemeClr val="tx1"/>
            </a:fontRef>
          </p:style>
        </p:cxnSp>
      </p:grpSp>
      <p:sp>
        <p:nvSpPr>
          <p:cNvPr id="3" name="TextBox 2"/>
          <p:cNvSpPr txBox="1"/>
          <p:nvPr/>
        </p:nvSpPr>
        <p:spPr>
          <a:xfrm>
            <a:off x="4369959" y="5347614"/>
            <a:ext cx="3556294" cy="914400"/>
          </a:xfrm>
          <a:prstGeom prst="rect">
            <a:avLst/>
          </a:prstGeom>
        </p:spPr>
        <p:txBody>
          <a:bodyPr vert="horz" wrap="none" lIns="216000" tIns="45720" rIns="91440" bIns="45720" rtlCol="0" anchor="ctr">
            <a:noAutofit/>
          </a:bodyPr>
          <a:lstStyle/>
          <a:p>
            <a:pPr algn="ctr"/>
            <a:r>
              <a:rPr lang="en-US" sz="3200" spc="10" dirty="0" err="1">
                <a:latin typeface="Effra Medium" charset="0"/>
                <a:ea typeface="Effra Medium" charset="0"/>
                <a:cs typeface="Effra Medium" charset="0"/>
              </a:rPr>
              <a:t>8K</a:t>
            </a:r>
            <a:r>
              <a:rPr lang="en-US" sz="3200" spc="10" dirty="0">
                <a:latin typeface="Effra Medium" charset="0"/>
                <a:ea typeface="Effra Medium" charset="0"/>
                <a:cs typeface="Effra Medium" charset="0"/>
              </a:rPr>
              <a:t> Uncompressed Editing Workflow</a:t>
            </a:r>
          </a:p>
        </p:txBody>
      </p:sp>
      <p:pic>
        <p:nvPicPr>
          <p:cNvPr id="52" name="Picture 5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13244" y="6391660"/>
            <a:ext cx="1178471" cy="182506"/>
          </a:xfrm>
          <a:prstGeom prst="rect">
            <a:avLst/>
          </a:prstGeom>
        </p:spPr>
      </p:pic>
      <p:sp>
        <p:nvSpPr>
          <p:cNvPr id="43" name="TextBox 42"/>
          <p:cNvSpPr txBox="1"/>
          <p:nvPr/>
        </p:nvSpPr>
        <p:spPr>
          <a:xfrm>
            <a:off x="274426" y="6639167"/>
            <a:ext cx="4114800" cy="200055"/>
          </a:xfrm>
          <a:prstGeom prst="rect">
            <a:avLst/>
          </a:prstGeom>
          <a:noFill/>
        </p:spPr>
        <p:txBody>
          <a:bodyPr wrap="square" rtlCol="0">
            <a:spAutoFit/>
          </a:bodyPr>
          <a:lstStyle/>
          <a:p>
            <a:pPr>
              <a:spcAft>
                <a:spcPts val="600"/>
              </a:spcAft>
              <a:buClr>
                <a:schemeClr val="bg2"/>
              </a:buClr>
            </a:pPr>
            <a:r>
              <a:rPr lang="en-US" sz="700" dirty="0"/>
              <a:t>See </a:t>
            </a:r>
            <a:r>
              <a:rPr lang="en-US" sz="700" dirty="0" err="1"/>
              <a:t>endslate</a:t>
            </a:r>
            <a:r>
              <a:rPr lang="en-US" sz="700" dirty="0"/>
              <a:t> for details</a:t>
            </a:r>
          </a:p>
        </p:txBody>
      </p:sp>
      <p:grpSp>
        <p:nvGrpSpPr>
          <p:cNvPr id="44" name="Group 43"/>
          <p:cNvGrpSpPr/>
          <p:nvPr/>
        </p:nvGrpSpPr>
        <p:grpSpPr>
          <a:xfrm>
            <a:off x="9748790" y="6349309"/>
            <a:ext cx="2046970" cy="252213"/>
            <a:chOff x="9586340" y="6349309"/>
            <a:chExt cx="2207148" cy="271949"/>
          </a:xfrm>
        </p:grpSpPr>
        <p:pic>
          <p:nvPicPr>
            <p:cNvPr id="45" name="Picture 44"/>
            <p:cNvPicPr>
              <a:picLocks noChangeAspect="1"/>
            </p:cNvPicPr>
            <p:nvPr userDrawn="1"/>
          </p:nvPicPr>
          <p:blipFill rotWithShape="1">
            <a:blip r:embed="rId4" cstate="screen">
              <a:extLst>
                <a:ext uri="{28A0092B-C50C-407E-A947-70E740481C1C}">
                  <a14:useLocalDpi xmlns:a14="http://schemas.microsoft.com/office/drawing/2010/main"/>
                </a:ext>
              </a:extLst>
            </a:blip>
            <a:srcRect r="2564" b="47217"/>
            <a:stretch/>
          </p:blipFill>
          <p:spPr>
            <a:xfrm>
              <a:off x="10603859" y="6422102"/>
              <a:ext cx="1189629" cy="175483"/>
            </a:xfrm>
            <a:prstGeom prst="rect">
              <a:avLst/>
            </a:prstGeom>
          </p:spPr>
        </p:pic>
        <p:pic>
          <p:nvPicPr>
            <p:cNvPr id="46" name="Picture 45"/>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9586340" y="6403450"/>
              <a:ext cx="686769" cy="166436"/>
            </a:xfrm>
            <a:prstGeom prst="rect">
              <a:avLst/>
            </a:prstGeom>
          </p:spPr>
        </p:pic>
        <p:cxnSp>
          <p:nvCxnSpPr>
            <p:cNvPr id="47" name="Straight Connector 46"/>
            <p:cNvCxnSpPr/>
            <p:nvPr userDrawn="1"/>
          </p:nvCxnSpPr>
          <p:spPr>
            <a:xfrm>
              <a:off x="10432121" y="6349309"/>
              <a:ext cx="0" cy="271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43547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rotWithShape="1">
          <a:blip r:embed="rId3" cstate="print">
            <a:extLst>
              <a:ext uri="{28A0092B-C50C-407E-A947-70E740481C1C}">
                <a14:useLocalDpi xmlns:a14="http://schemas.microsoft.com/office/drawing/2010/main" val="0"/>
              </a:ext>
            </a:extLst>
          </a:blip>
          <a:srcRect t="5497" b="43061"/>
          <a:stretch/>
        </p:blipFill>
        <p:spPr>
          <a:xfrm flipH="1">
            <a:off x="-74647" y="0"/>
            <a:ext cx="12188825" cy="6858000"/>
          </a:xfrm>
          <a:prstGeom prst="rect">
            <a:avLst/>
          </a:prstGeom>
        </p:spPr>
      </p:pic>
      <p:grpSp>
        <p:nvGrpSpPr>
          <p:cNvPr id="22" name="Group 21"/>
          <p:cNvGrpSpPr/>
          <p:nvPr/>
        </p:nvGrpSpPr>
        <p:grpSpPr>
          <a:xfrm>
            <a:off x="711621" y="1189609"/>
            <a:ext cx="10616291" cy="4717034"/>
            <a:chOff x="1200331" y="2673779"/>
            <a:chExt cx="9788159" cy="2699859"/>
          </a:xfrm>
        </p:grpSpPr>
        <p:sp>
          <p:nvSpPr>
            <p:cNvPr id="23" name="Rectangle 22"/>
            <p:cNvSpPr/>
            <p:nvPr/>
          </p:nvSpPr>
          <p:spPr>
            <a:xfrm>
              <a:off x="1267697" y="2673779"/>
              <a:ext cx="9653425" cy="2699859"/>
            </a:xfrm>
            <a:prstGeom prst="rect">
              <a:avLst/>
            </a:prstGeom>
            <a:gradFill flip="none" rotWithShape="1">
              <a:gsLst>
                <a:gs pos="30000">
                  <a:schemeClr val="bg1">
                    <a:alpha val="80000"/>
                  </a:schemeClr>
                </a:gs>
                <a:gs pos="0">
                  <a:schemeClr val="bg1">
                    <a:alpha val="0"/>
                  </a:schemeClr>
                </a:gs>
                <a:gs pos="67000">
                  <a:schemeClr val="bg1">
                    <a:alpha val="8000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4" name="Straight Connector 23"/>
            <p:cNvCxnSpPr/>
            <p:nvPr/>
          </p:nvCxnSpPr>
          <p:spPr>
            <a:xfrm>
              <a:off x="1200331" y="2678639"/>
              <a:ext cx="9788159" cy="0"/>
            </a:xfrm>
            <a:prstGeom prst="line">
              <a:avLst/>
            </a:prstGeom>
            <a:ln w="19050">
              <a:gradFill>
                <a:gsLst>
                  <a:gs pos="0">
                    <a:srgbClr val="033ADA">
                      <a:alpha val="0"/>
                    </a:srgbClr>
                  </a:gs>
                  <a:gs pos="25000">
                    <a:srgbClr val="033ADA"/>
                  </a:gs>
                  <a:gs pos="75000">
                    <a:srgbClr val="033ADA"/>
                  </a:gs>
                  <a:gs pos="100000">
                    <a:srgbClr val="033ADA">
                      <a:alpha val="0"/>
                    </a:srgbClr>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200331" y="5373637"/>
              <a:ext cx="9788159" cy="0"/>
            </a:xfrm>
            <a:prstGeom prst="line">
              <a:avLst/>
            </a:prstGeom>
            <a:ln w="19050">
              <a:gradFill>
                <a:gsLst>
                  <a:gs pos="0">
                    <a:srgbClr val="033ADA">
                      <a:alpha val="0"/>
                    </a:srgbClr>
                  </a:gs>
                  <a:gs pos="25000">
                    <a:srgbClr val="033ADA"/>
                  </a:gs>
                  <a:gs pos="75000">
                    <a:srgbClr val="033ADA"/>
                  </a:gs>
                  <a:gs pos="100000">
                    <a:srgbClr val="033ADA">
                      <a:alpha val="0"/>
                    </a:srgbClr>
                  </a:gs>
                </a:gsLst>
                <a:lin ang="10800000" scaled="0"/>
              </a:gradFill>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1031272" y="299976"/>
            <a:ext cx="4732608" cy="2720837"/>
            <a:chOff x="-593753" y="448236"/>
            <a:chExt cx="4203968" cy="2416915"/>
          </a:xfrm>
        </p:grpSpPr>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16223" t="13315" r="17963" b="10905"/>
            <a:stretch/>
          </p:blipFill>
          <p:spPr>
            <a:xfrm>
              <a:off x="1187917" y="448236"/>
              <a:ext cx="2422298" cy="2416915"/>
            </a:xfrm>
            <a:prstGeom prst="rect">
              <a:avLst/>
            </a:prstGeom>
            <a:effectLst>
              <a:outerShdw blurRad="127000" dist="101600" dir="2700000" sx="101000" sy="101000" algn="tl" rotWithShape="0">
                <a:prstClr val="black">
                  <a:alpha val="40000"/>
                </a:prstClr>
              </a:outerShdw>
            </a:effectLst>
          </p:spPr>
        </p:pic>
        <p:pic>
          <p:nvPicPr>
            <p:cNvPr id="16" name="Picture 15"/>
            <p:cNvPicPr>
              <a:picLocks noChangeAspect="1"/>
            </p:cNvPicPr>
            <p:nvPr/>
          </p:nvPicPr>
          <p:blipFill rotWithShape="1">
            <a:blip r:embed="rId5" cstate="print">
              <a:extLst>
                <a:ext uri="{28A0092B-C50C-407E-A947-70E740481C1C}">
                  <a14:useLocalDpi xmlns:a14="http://schemas.microsoft.com/office/drawing/2010/main" val="0"/>
                </a:ext>
              </a:extLst>
            </a:blip>
            <a:srcRect l="50255" t="167" b="-1"/>
            <a:stretch/>
          </p:blipFill>
          <p:spPr>
            <a:xfrm>
              <a:off x="-593753" y="1565391"/>
              <a:ext cx="1781670" cy="182603"/>
            </a:xfrm>
            <a:prstGeom prst="rect">
              <a:avLst/>
            </a:prstGeom>
          </p:spPr>
        </p:pic>
      </p:grpSp>
      <p:grpSp>
        <p:nvGrpSpPr>
          <p:cNvPr id="18" name="Group 17"/>
          <p:cNvGrpSpPr/>
          <p:nvPr/>
        </p:nvGrpSpPr>
        <p:grpSpPr>
          <a:xfrm>
            <a:off x="1027276" y="2608157"/>
            <a:ext cx="4019413" cy="2413903"/>
            <a:chOff x="-807257" y="2456688"/>
            <a:chExt cx="3773296" cy="2266094"/>
          </a:xfrm>
        </p:grpSpPr>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l="50353" t="-3495" b="-2"/>
            <a:stretch/>
          </p:blipFill>
          <p:spPr>
            <a:xfrm>
              <a:off x="-807257" y="3492723"/>
              <a:ext cx="1880502" cy="200195"/>
            </a:xfrm>
            <a:prstGeom prst="rect">
              <a:avLst/>
            </a:prstGeom>
          </p:spPr>
        </p:pic>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l="20954" t="15866" r="21662" b="13867"/>
            <a:stretch/>
          </p:blipFill>
          <p:spPr>
            <a:xfrm>
              <a:off x="1134243" y="2456688"/>
              <a:ext cx="1831796" cy="2266094"/>
            </a:xfrm>
            <a:prstGeom prst="rect">
              <a:avLst/>
            </a:prstGeom>
            <a:effectLst>
              <a:outerShdw blurRad="127000" dist="101600" dir="2700000" sx="101000" sy="101000" algn="tl" rotWithShape="0">
                <a:prstClr val="black">
                  <a:alpha val="40000"/>
                </a:prstClr>
              </a:outerShdw>
            </a:effectLst>
          </p:spPr>
        </p:pic>
      </p:grpSp>
      <p:grpSp>
        <p:nvGrpSpPr>
          <p:cNvPr id="19" name="Group 18"/>
          <p:cNvGrpSpPr/>
          <p:nvPr/>
        </p:nvGrpSpPr>
        <p:grpSpPr>
          <a:xfrm>
            <a:off x="985807" y="4495309"/>
            <a:ext cx="4126416" cy="1936296"/>
            <a:chOff x="2809736" y="4824567"/>
            <a:chExt cx="2936428" cy="1377901"/>
          </a:xfrm>
        </p:grpSpPr>
        <p:pic>
          <p:nvPicPr>
            <p:cNvPr id="12" name="Picture 11"/>
            <p:cNvPicPr>
              <a:picLocks noChangeAspect="1"/>
            </p:cNvPicPr>
            <p:nvPr/>
          </p:nvPicPr>
          <p:blipFill rotWithShape="1">
            <a:blip r:embed="rId8" cstate="print">
              <a:extLst>
                <a:ext uri="{28A0092B-C50C-407E-A947-70E740481C1C}">
                  <a14:useLocalDpi xmlns:a14="http://schemas.microsoft.com/office/drawing/2010/main" val="0"/>
                </a:ext>
              </a:extLst>
            </a:blip>
            <a:srcRect l="50125" t="-275"/>
            <a:stretch/>
          </p:blipFill>
          <p:spPr>
            <a:xfrm>
              <a:off x="2809736" y="5433756"/>
              <a:ext cx="1427298" cy="146543"/>
            </a:xfrm>
            <a:prstGeom prst="rect">
              <a:avLst/>
            </a:prstGeom>
          </p:spPr>
        </p:pic>
        <p:pic>
          <p:nvPicPr>
            <p:cNvPr id="13" name="Picture 12"/>
            <p:cNvPicPr>
              <a:picLocks noChangeAspect="1"/>
            </p:cNvPicPr>
            <p:nvPr/>
          </p:nvPicPr>
          <p:blipFill rotWithShape="1">
            <a:blip r:embed="rId9" cstate="print">
              <a:extLst>
                <a:ext uri="{28A0092B-C50C-407E-A947-70E740481C1C}">
                  <a14:useLocalDpi xmlns:a14="http://schemas.microsoft.com/office/drawing/2010/main" val="0"/>
                </a:ext>
              </a:extLst>
            </a:blip>
            <a:srcRect l="15982" t="22578" r="18819" b="16089"/>
            <a:stretch/>
          </p:blipFill>
          <p:spPr>
            <a:xfrm>
              <a:off x="4299368" y="4824567"/>
              <a:ext cx="1446796" cy="1377901"/>
            </a:xfrm>
            <a:prstGeom prst="rect">
              <a:avLst/>
            </a:prstGeom>
            <a:effectLst>
              <a:outerShdw blurRad="127000" dist="101600" dir="2700000" sx="101000" sy="101000" algn="tl" rotWithShape="0">
                <a:prstClr val="black">
                  <a:alpha val="40000"/>
                </a:prstClr>
              </a:outerShdw>
            </a:effectLst>
          </p:spPr>
        </p:pic>
      </p:grpSp>
      <p:grpSp>
        <p:nvGrpSpPr>
          <p:cNvPr id="26" name="Group 25"/>
          <p:cNvGrpSpPr/>
          <p:nvPr/>
        </p:nvGrpSpPr>
        <p:grpSpPr>
          <a:xfrm>
            <a:off x="9748790" y="6349309"/>
            <a:ext cx="2076006" cy="252213"/>
            <a:chOff x="9586340" y="6349309"/>
            <a:chExt cx="2238456" cy="271949"/>
          </a:xfrm>
        </p:grpSpPr>
        <p:pic>
          <p:nvPicPr>
            <p:cNvPr id="27" name="Picture 26"/>
            <p:cNvPicPr>
              <a:picLocks noChangeAspect="1"/>
            </p:cNvPicPr>
            <p:nvPr userDrawn="1"/>
          </p:nvPicPr>
          <p:blipFill rotWithShape="1">
            <a:blip r:embed="rId10" cstate="screen">
              <a:extLst>
                <a:ext uri="{28A0092B-C50C-407E-A947-70E740481C1C}">
                  <a14:useLocalDpi xmlns:a14="http://schemas.microsoft.com/office/drawing/2010/main"/>
                </a:ext>
              </a:extLst>
            </a:blip>
            <a:srcRect b="47217"/>
            <a:stretch/>
          </p:blipFill>
          <p:spPr>
            <a:xfrm>
              <a:off x="10603859" y="6422102"/>
              <a:ext cx="1220937" cy="175483"/>
            </a:xfrm>
            <a:prstGeom prst="rect">
              <a:avLst/>
            </a:prstGeom>
          </p:spPr>
        </p:pic>
        <p:pic>
          <p:nvPicPr>
            <p:cNvPr id="28" name="Picture 27"/>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9586340" y="6403450"/>
              <a:ext cx="686769" cy="166436"/>
            </a:xfrm>
            <a:prstGeom prst="rect">
              <a:avLst/>
            </a:prstGeom>
          </p:spPr>
        </p:pic>
        <p:cxnSp>
          <p:nvCxnSpPr>
            <p:cNvPr id="29" name="Straight Connector 28"/>
            <p:cNvCxnSpPr/>
            <p:nvPr userDrawn="1"/>
          </p:nvCxnSpPr>
          <p:spPr>
            <a:xfrm>
              <a:off x="10432121" y="6349309"/>
              <a:ext cx="0" cy="271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 name="Group 2"/>
          <p:cNvGrpSpPr/>
          <p:nvPr/>
        </p:nvGrpSpPr>
        <p:grpSpPr>
          <a:xfrm>
            <a:off x="6677619" y="951873"/>
            <a:ext cx="3846061" cy="1640277"/>
            <a:chOff x="1684201" y="159932"/>
            <a:chExt cx="8742692" cy="3728604"/>
          </a:xfrm>
        </p:grpSpPr>
        <p:pic>
          <p:nvPicPr>
            <p:cNvPr id="32" name="Picture 3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84201" y="159932"/>
              <a:ext cx="8742692" cy="3594060"/>
            </a:xfrm>
            <a:prstGeom prst="rect">
              <a:avLst/>
            </a:prstGeom>
          </p:spPr>
        </p:pic>
        <p:sp>
          <p:nvSpPr>
            <p:cNvPr id="33" name="TextBox 32"/>
            <p:cNvSpPr txBox="1"/>
            <p:nvPr/>
          </p:nvSpPr>
          <p:spPr>
            <a:xfrm>
              <a:off x="3799551" y="2974136"/>
              <a:ext cx="4309517" cy="914400"/>
            </a:xfrm>
            <a:prstGeom prst="rect">
              <a:avLst/>
            </a:prstGeom>
          </p:spPr>
          <p:txBody>
            <a:bodyPr vert="horz" wrap="none" lIns="216000" tIns="45720" rIns="91440" bIns="45720" rtlCol="0" anchor="ctr">
              <a:noAutofit/>
            </a:bodyPr>
            <a:lstStyle/>
            <a:p>
              <a:pPr algn="ctr">
                <a:lnSpc>
                  <a:spcPct val="80000"/>
                </a:lnSpc>
              </a:pPr>
              <a:r>
                <a:rPr lang="en-US" sz="1100" spc="1200" dirty="0">
                  <a:latin typeface="Effra" panose="020B0603020203020204" pitchFamily="34" charset="0"/>
                  <a:ea typeface="Effra Medium" charset="0"/>
                  <a:cs typeface="Effra" panose="020B0603020203020204" pitchFamily="34" charset="0"/>
                </a:rPr>
                <a:t>PROJEC</a:t>
              </a:r>
              <a:r>
                <a:rPr lang="en-US" sz="1100" dirty="0">
                  <a:latin typeface="Effra" panose="020B0603020203020204" pitchFamily="34" charset="0"/>
                  <a:ea typeface="Effra Medium" charset="0"/>
                  <a:cs typeface="Effra" panose="020B0603020203020204" pitchFamily="34" charset="0"/>
                </a:rPr>
                <a:t>T</a:t>
              </a:r>
              <a:endParaRPr lang="en-US" sz="1200" dirty="0">
                <a:latin typeface="Effra" panose="020B0603020203020204" pitchFamily="34" charset="0"/>
                <a:ea typeface="Effra Medium" charset="0"/>
                <a:cs typeface="Effra" panose="020B0603020203020204" pitchFamily="34" charset="0"/>
              </a:endParaRPr>
            </a:p>
            <a:p>
              <a:pPr algn="ctr">
                <a:lnSpc>
                  <a:spcPct val="80000"/>
                </a:lnSpc>
              </a:pPr>
              <a:r>
                <a:rPr lang="en-US" sz="4400" spc="-30" dirty="0">
                  <a:latin typeface="Effra Medium" panose="020B0703020203020204" pitchFamily="34" charset="0"/>
                  <a:ea typeface="Effra Medium" charset="0"/>
                  <a:cs typeface="Effra Medium" panose="020B0703020203020204" pitchFamily="34" charset="0"/>
                </a:rPr>
                <a:t>LOOM</a:t>
              </a:r>
              <a:endParaRPr lang="en-US" sz="1200" spc="-30" dirty="0">
                <a:latin typeface="Effra Medium" panose="020B0703020203020204" pitchFamily="34" charset="0"/>
                <a:ea typeface="Effra Medium" charset="0"/>
                <a:cs typeface="Effra Medium" panose="020B0703020203020204" pitchFamily="34" charset="0"/>
              </a:endParaRPr>
            </a:p>
            <a:p>
              <a:pPr algn="ctr">
                <a:lnSpc>
                  <a:spcPct val="40000"/>
                </a:lnSpc>
              </a:pPr>
              <a:r>
                <a:rPr lang="en-US" sz="1050" spc="70" dirty="0">
                  <a:latin typeface="Effra" panose="020B0603020203020204" pitchFamily="34" charset="0"/>
                  <a:ea typeface="Effra Medium" charset="0"/>
                  <a:cs typeface="Effra" panose="020B0603020203020204" pitchFamily="34" charset="0"/>
                </a:rPr>
                <a:t>A STITCH IN REAL-TIME</a:t>
              </a:r>
            </a:p>
          </p:txBody>
        </p:sp>
      </p:grpSp>
      <p:pic>
        <p:nvPicPr>
          <p:cNvPr id="21" name="Picture 20"/>
          <p:cNvPicPr>
            <a:picLocks noChangeAspect="1"/>
          </p:cNvPicPr>
          <p:nvPr/>
        </p:nvPicPr>
        <p:blipFill rotWithShape="1">
          <a:blip r:embed="rId13" cstate="print">
            <a:extLst>
              <a:ext uri="{28A0092B-C50C-407E-A947-70E740481C1C}">
                <a14:useLocalDpi xmlns:a14="http://schemas.microsoft.com/office/drawing/2010/main" val="0"/>
              </a:ext>
            </a:extLst>
          </a:blip>
          <a:srcRect l="-1639" r="-1"/>
          <a:stretch/>
        </p:blipFill>
        <p:spPr>
          <a:xfrm>
            <a:off x="6432839" y="4877174"/>
            <a:ext cx="4335615" cy="492655"/>
          </a:xfrm>
          <a:prstGeom prst="rect">
            <a:avLst/>
          </a:prstGeom>
        </p:spPr>
      </p:pic>
      <p:pic>
        <p:nvPicPr>
          <p:cNvPr id="25" name="Picture 24"/>
          <p:cNvPicPr>
            <a:picLocks noChangeAspect="1"/>
          </p:cNvPicPr>
          <p:nvPr/>
        </p:nvPicPr>
        <p:blipFill rotWithShape="1">
          <a:blip r:embed="rId14">
            <a:extLst>
              <a:ext uri="{28A0092B-C50C-407E-A947-70E740481C1C}">
                <a14:useLocalDpi xmlns:a14="http://schemas.microsoft.com/office/drawing/2010/main" val="0"/>
              </a:ext>
            </a:extLst>
          </a:blip>
          <a:srcRect t="41856" b="31219"/>
          <a:stretch/>
        </p:blipFill>
        <p:spPr>
          <a:xfrm>
            <a:off x="6094408" y="3084313"/>
            <a:ext cx="5012479" cy="1349604"/>
          </a:xfrm>
          <a:prstGeom prst="rect">
            <a:avLst/>
          </a:prstGeom>
        </p:spPr>
      </p:pic>
    </p:spTree>
    <p:extLst>
      <p:ext uri="{BB962C8B-B14F-4D97-AF65-F5344CB8AC3E}">
        <p14:creationId xmlns:p14="http://schemas.microsoft.com/office/powerpoint/2010/main" val="763013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a:p>
        </p:txBody>
      </p:sp>
      <p:sp>
        <p:nvSpPr>
          <p:cNvPr id="3" name="Text Placeholder 2"/>
          <p:cNvSpPr>
            <a:spLocks noGrp="1"/>
          </p:cNvSpPr>
          <p:nvPr>
            <p:ph type="body" sz="quarter" idx="10"/>
          </p:nvPr>
        </p:nvSpPr>
        <p:spPr/>
        <p:txBody>
          <a:bodyPr/>
          <a:lstStyle/>
          <a:p>
            <a:r>
              <a:rPr lang="en-US" dirty="0" smtClean="0"/>
              <a:t>Appendix</a:t>
            </a:r>
            <a:endParaRPr lang="en-US" dirty="0"/>
          </a:p>
        </p:txBody>
      </p:sp>
    </p:spTree>
    <p:extLst>
      <p:ext uri="{BB962C8B-B14F-4D97-AF65-F5344CB8AC3E}">
        <p14:creationId xmlns:p14="http://schemas.microsoft.com/office/powerpoint/2010/main" val="19135058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Performance Data 1/5</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044083440"/>
              </p:ext>
            </p:extLst>
          </p:nvPr>
        </p:nvGraphicFramePr>
        <p:xfrm>
          <a:off x="187246" y="1099918"/>
          <a:ext cx="11779019" cy="5045659"/>
        </p:xfrm>
        <a:graphic>
          <a:graphicData uri="http://schemas.openxmlformats.org/drawingml/2006/table">
            <a:tbl>
              <a:tblPr firstRow="1" firstCol="1" bandRow="1">
                <a:tableStyleId>{16D9F66E-5EB9-4882-86FB-DCBF35E3C3E4}</a:tableStyleId>
              </a:tblPr>
              <a:tblGrid>
                <a:gridCol w="3454372"/>
                <a:gridCol w="8324647"/>
              </a:tblGrid>
              <a:tr h="1421901">
                <a:tc>
                  <a:txBody>
                    <a:bodyPr/>
                    <a:lstStyle/>
                    <a:p>
                      <a:pPr marL="0" marR="0">
                        <a:lnSpc>
                          <a:spcPct val="107000"/>
                        </a:lnSpc>
                        <a:spcBef>
                          <a:spcPts val="0"/>
                        </a:spcBef>
                        <a:spcAft>
                          <a:spcPts val="800"/>
                        </a:spcAft>
                      </a:pPr>
                      <a:r>
                        <a:rPr lang="en-US" sz="900" dirty="0">
                          <a:effectLst/>
                        </a:rPr>
                        <a:t>Radeon Pro WX4100 delivers up to 36% more performance than NVidia </a:t>
                      </a:r>
                      <a:r>
                        <a:rPr lang="en-US" sz="900" dirty="0" err="1">
                          <a:effectLst/>
                        </a:rPr>
                        <a:t>Quadro</a:t>
                      </a:r>
                      <a:r>
                        <a:rPr lang="en-US" sz="900" dirty="0">
                          <a:effectLst/>
                        </a:rPr>
                        <a:t> K1200 in 3DSMax </a:t>
                      </a:r>
                      <a:r>
                        <a:rPr lang="en-US" sz="900" dirty="0" err="1">
                          <a:effectLst/>
                        </a:rPr>
                        <a:t>SPECviewperf</a:t>
                      </a:r>
                      <a:r>
                        <a:rPr lang="en-US" sz="900" dirty="0">
                          <a:effectLst/>
                        </a:rPr>
                        <a:t> 12.1</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57025" marR="57025" marT="0" marB="0" anchor="ctr"/>
                </a:tc>
                <a:tc>
                  <a:txBody>
                    <a:bodyPr/>
                    <a:lstStyle/>
                    <a:p>
                      <a:pPr marL="0" marR="0" fontAlgn="base">
                        <a:lnSpc>
                          <a:spcPct val="90000"/>
                        </a:lnSpc>
                        <a:spcBef>
                          <a:spcPts val="0"/>
                        </a:spcBef>
                        <a:spcAft>
                          <a:spcPts val="0"/>
                        </a:spcAft>
                      </a:pPr>
                      <a:r>
                        <a:rPr lang="en-US" sz="900" b="0" dirty="0" smtClean="0">
                          <a:effectLst/>
                        </a:rPr>
                        <a:t>Testing </a:t>
                      </a:r>
                      <a:r>
                        <a:rPr lang="en-US" sz="900" b="0" dirty="0">
                          <a:effectLst/>
                        </a:rPr>
                        <a:t>conducted by AMD Performance Labs as of September 2016 on test system described below. PC manufacturers may vary configurations, yielding different results. Performance may vary based on use of latest drivers.</a:t>
                      </a:r>
                      <a:endParaRPr lang="en-US" sz="1050" b="0" dirty="0">
                        <a:effectLst/>
                      </a:endParaRPr>
                    </a:p>
                    <a:p>
                      <a:pPr marL="0" marR="0" fontAlgn="base">
                        <a:lnSpc>
                          <a:spcPct val="90000"/>
                        </a:lnSpc>
                        <a:spcBef>
                          <a:spcPts val="0"/>
                        </a:spcBef>
                        <a:spcAft>
                          <a:spcPts val="0"/>
                        </a:spcAft>
                      </a:pPr>
                      <a:r>
                        <a:rPr lang="en-US" sz="900" b="0" dirty="0">
                          <a:effectLst/>
                        </a:rPr>
                        <a:t> </a:t>
                      </a:r>
                      <a:r>
                        <a:rPr lang="en-US" sz="900" b="0" dirty="0" smtClean="0">
                          <a:effectLst/>
                        </a:rPr>
                        <a:t>CPU</a:t>
                      </a:r>
                      <a:r>
                        <a:rPr lang="en-US" sz="900" b="0" dirty="0">
                          <a:effectLst/>
                        </a:rPr>
                        <a:t>: Intel E5-1650 v3 3.50GHz, Memory: 16GB RAM, OS: Win7 64-bit SP1, AMD Driver: 15.301.2601.1002 RC3 </a:t>
                      </a:r>
                      <a:r>
                        <a:rPr lang="en-US" sz="900" b="0" dirty="0" err="1">
                          <a:effectLst/>
                        </a:rPr>
                        <a:t>Nvidia</a:t>
                      </a:r>
                      <a:r>
                        <a:rPr lang="en-US" sz="900" b="0" dirty="0">
                          <a:effectLst/>
                        </a:rPr>
                        <a:t> Driver: 368.39</a:t>
                      </a:r>
                      <a:endParaRPr lang="en-US" sz="1050" b="0" dirty="0">
                        <a:effectLst/>
                      </a:endParaRPr>
                    </a:p>
                    <a:p>
                      <a:pPr marL="0" marR="0" fontAlgn="base">
                        <a:lnSpc>
                          <a:spcPct val="90000"/>
                        </a:lnSpc>
                        <a:spcBef>
                          <a:spcPts val="0"/>
                        </a:spcBef>
                        <a:spcAft>
                          <a:spcPts val="800"/>
                        </a:spcAft>
                      </a:pPr>
                      <a:r>
                        <a:rPr lang="en-US" sz="900" b="0" dirty="0">
                          <a:effectLst/>
                        </a:rPr>
                        <a:t>Application: </a:t>
                      </a:r>
                      <a:r>
                        <a:rPr lang="en-US" sz="900" b="0" dirty="0" err="1">
                          <a:effectLst/>
                        </a:rPr>
                        <a:t>SPECviewperf</a:t>
                      </a:r>
                      <a:r>
                        <a:rPr lang="en-US" sz="900" b="0" dirty="0">
                          <a:effectLst/>
                        </a:rPr>
                        <a:t> 12.1, official </a:t>
                      </a:r>
                      <a:r>
                        <a:rPr lang="en-US" sz="900" b="0" dirty="0" smtClean="0">
                          <a:effectLst/>
                        </a:rPr>
                        <a:t>resolution</a:t>
                      </a:r>
                      <a:r>
                        <a:rPr lang="en-US" sz="1050" b="0" dirty="0" smtClean="0">
                          <a:effectLst/>
                        </a:rPr>
                        <a:t/>
                      </a:r>
                      <a:br>
                        <a:rPr lang="en-US" sz="1050" b="0" dirty="0" smtClean="0">
                          <a:effectLst/>
                        </a:rPr>
                      </a:br>
                      <a:r>
                        <a:rPr lang="en-US" sz="900" b="0" dirty="0" smtClean="0">
                          <a:effectLst/>
                        </a:rPr>
                        <a:t>Subtest</a:t>
                      </a:r>
                      <a:r>
                        <a:rPr lang="en-US" sz="900" b="0" dirty="0">
                          <a:effectLst/>
                        </a:rPr>
                        <a:t>: </a:t>
                      </a:r>
                      <a:r>
                        <a:rPr lang="en-US" sz="900" b="0" dirty="0" smtClean="0">
                          <a:effectLst/>
                        </a:rPr>
                        <a:t>3dsmax-05</a:t>
                      </a:r>
                      <a:r>
                        <a:rPr lang="en-US" sz="1050" b="0" dirty="0" smtClean="0">
                          <a:effectLst/>
                        </a:rPr>
                        <a:t/>
                      </a:r>
                      <a:br>
                        <a:rPr lang="en-US" sz="1050" b="0" dirty="0" smtClean="0">
                          <a:effectLst/>
                        </a:rPr>
                      </a:br>
                      <a:r>
                        <a:rPr lang="en-US" sz="900" b="0" dirty="0" smtClean="0">
                          <a:effectLst/>
                        </a:rPr>
                        <a:t>AMD </a:t>
                      </a:r>
                      <a:r>
                        <a:rPr lang="en-US" sz="900" b="0" dirty="0">
                          <a:effectLst/>
                        </a:rPr>
                        <a:t>WX4100 Composite 3dsmax-05 score: </a:t>
                      </a:r>
                      <a:r>
                        <a:rPr lang="en-US" sz="900" b="0" dirty="0" smtClean="0">
                          <a:effectLst/>
                        </a:rPr>
                        <a:t>49.30</a:t>
                      </a:r>
                      <a:r>
                        <a:rPr lang="en-US" sz="1050" b="0" dirty="0" smtClean="0">
                          <a:effectLst/>
                        </a:rPr>
                        <a:t/>
                      </a:r>
                      <a:br>
                        <a:rPr lang="en-US" sz="1050" b="0" dirty="0" smtClean="0">
                          <a:effectLst/>
                        </a:rPr>
                      </a:br>
                      <a:r>
                        <a:rPr lang="en-US" sz="900" b="0" dirty="0" err="1" smtClean="0">
                          <a:effectLst/>
                        </a:rPr>
                        <a:t>Nvidia</a:t>
                      </a:r>
                      <a:r>
                        <a:rPr lang="en-US" sz="900" b="0" dirty="0" smtClean="0">
                          <a:effectLst/>
                        </a:rPr>
                        <a:t> </a:t>
                      </a:r>
                      <a:r>
                        <a:rPr lang="en-US" sz="900" b="0" dirty="0" err="1">
                          <a:effectLst/>
                        </a:rPr>
                        <a:t>Quadro</a:t>
                      </a:r>
                      <a:r>
                        <a:rPr lang="en-US" sz="900" b="0" dirty="0">
                          <a:effectLst/>
                        </a:rPr>
                        <a:t> K1200 Composite 3dsmax-05 score: </a:t>
                      </a:r>
                      <a:r>
                        <a:rPr lang="en-US" sz="900" b="0" dirty="0" smtClean="0">
                          <a:effectLst/>
                        </a:rPr>
                        <a:t>36.24</a:t>
                      </a:r>
                      <a:r>
                        <a:rPr lang="en-US" sz="1050" b="0" dirty="0" smtClean="0">
                          <a:effectLst/>
                        </a:rPr>
                        <a:t/>
                      </a:r>
                      <a:br>
                        <a:rPr lang="en-US" sz="1050" b="0" dirty="0" smtClean="0">
                          <a:effectLst/>
                        </a:rPr>
                      </a:br>
                      <a:r>
                        <a:rPr lang="en-US" sz="900" b="0" dirty="0" smtClean="0">
                          <a:effectLst/>
                        </a:rPr>
                        <a:t>Performance </a:t>
                      </a:r>
                      <a:r>
                        <a:rPr lang="en-US" sz="900" b="0" dirty="0">
                          <a:effectLst/>
                        </a:rPr>
                        <a:t>Differential: 49.30/36.24 = ~36.04% faster on </a:t>
                      </a:r>
                      <a:r>
                        <a:rPr lang="en-US" sz="900" b="0" dirty="0" smtClean="0">
                          <a:effectLst/>
                        </a:rPr>
                        <a:t>AMD</a:t>
                      </a:r>
                      <a:r>
                        <a:rPr lang="en-US" sz="1050" b="0" dirty="0" smtClean="0">
                          <a:effectLst/>
                        </a:rPr>
                        <a:t/>
                      </a:r>
                      <a:br>
                        <a:rPr lang="en-US" sz="1050" b="0" dirty="0" smtClean="0">
                          <a:effectLst/>
                        </a:rPr>
                      </a:br>
                      <a:r>
                        <a:rPr lang="en-US" sz="900" b="0" dirty="0" smtClean="0">
                          <a:effectLst/>
                        </a:rPr>
                        <a:t>RPW-7</a:t>
                      </a:r>
                      <a:endParaRPr lang="en-US" sz="1050" b="0" dirty="0">
                        <a:effectLst/>
                        <a:latin typeface="Calibri" panose="020F0502020204030204" pitchFamily="34" charset="0"/>
                        <a:ea typeface="Calibri" panose="020F0502020204030204" pitchFamily="34" charset="0"/>
                        <a:cs typeface="Times New Roman" panose="02020603050405020304" pitchFamily="18" charset="0"/>
                      </a:endParaRPr>
                    </a:p>
                  </a:txBody>
                  <a:tcPr marL="57025" marR="57025" marT="0" marB="0" anchor="ctr"/>
                </a:tc>
              </a:tr>
              <a:tr h="1811879">
                <a:tc>
                  <a:txBody>
                    <a:bodyPr/>
                    <a:lstStyle/>
                    <a:p>
                      <a:pPr marL="0" marR="0">
                        <a:lnSpc>
                          <a:spcPct val="107000"/>
                        </a:lnSpc>
                        <a:spcBef>
                          <a:spcPts val="0"/>
                        </a:spcBef>
                        <a:spcAft>
                          <a:spcPts val="800"/>
                        </a:spcAft>
                      </a:pPr>
                      <a:r>
                        <a:rPr lang="en-US" sz="900" dirty="0">
                          <a:effectLst/>
                        </a:rPr>
                        <a:t>Radeon Pro WX4100 delivers up to 50% more performance than NVidia </a:t>
                      </a:r>
                      <a:r>
                        <a:rPr lang="en-US" sz="900" dirty="0" err="1">
                          <a:effectLst/>
                        </a:rPr>
                        <a:t>Quadro</a:t>
                      </a:r>
                      <a:r>
                        <a:rPr lang="en-US" sz="900" dirty="0">
                          <a:effectLst/>
                        </a:rPr>
                        <a:t> K1200 in </a:t>
                      </a:r>
                      <a:r>
                        <a:rPr lang="en-US" sz="900" dirty="0" err="1">
                          <a:effectLst/>
                        </a:rPr>
                        <a:t>Catia</a:t>
                      </a:r>
                      <a:r>
                        <a:rPr lang="en-US" sz="900" dirty="0">
                          <a:effectLst/>
                        </a:rPr>
                        <a:t> </a:t>
                      </a:r>
                      <a:r>
                        <a:rPr lang="en-US" sz="900" dirty="0" err="1">
                          <a:effectLst/>
                        </a:rPr>
                        <a:t>SPECviewperf</a:t>
                      </a:r>
                      <a:r>
                        <a:rPr lang="en-US" sz="900" dirty="0">
                          <a:effectLst/>
                        </a:rPr>
                        <a:t> 12.1</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57025" marR="57025" marT="0" marB="0" anchor="ctr"/>
                </a:tc>
                <a:tc>
                  <a:txBody>
                    <a:bodyPr/>
                    <a:lstStyle/>
                    <a:p>
                      <a:pPr marL="0" marR="0" fontAlgn="base">
                        <a:lnSpc>
                          <a:spcPct val="90000"/>
                        </a:lnSpc>
                        <a:spcBef>
                          <a:spcPts val="0"/>
                        </a:spcBef>
                        <a:spcAft>
                          <a:spcPts val="0"/>
                        </a:spcAft>
                      </a:pPr>
                      <a:r>
                        <a:rPr lang="en-US" sz="900" dirty="0">
                          <a:effectLst/>
                        </a:rPr>
                        <a:t> </a:t>
                      </a:r>
                      <a:endParaRPr lang="en-US" sz="1050" dirty="0">
                        <a:effectLst/>
                      </a:endParaRPr>
                    </a:p>
                    <a:p>
                      <a:pPr marL="0" marR="0">
                        <a:lnSpc>
                          <a:spcPct val="107000"/>
                        </a:lnSpc>
                        <a:spcBef>
                          <a:spcPts val="0"/>
                        </a:spcBef>
                        <a:spcAft>
                          <a:spcPts val="800"/>
                        </a:spcAft>
                      </a:pPr>
                      <a:r>
                        <a:rPr lang="en-US" sz="900" dirty="0">
                          <a:effectLst/>
                        </a:rPr>
                        <a:t>Testing conducted by AMD Performance Labs as of September 2016 on test system described below. PC manufacturers may vary configurations, yielding different results. Performance may vary based on use of latest drivers.</a:t>
                      </a:r>
                      <a:endParaRPr lang="en-US" sz="1050" dirty="0">
                        <a:effectLst/>
                      </a:endParaRPr>
                    </a:p>
                    <a:p>
                      <a:pPr marL="0" marR="0" fontAlgn="base">
                        <a:lnSpc>
                          <a:spcPct val="90000"/>
                        </a:lnSpc>
                        <a:spcBef>
                          <a:spcPts val="0"/>
                        </a:spcBef>
                        <a:spcAft>
                          <a:spcPts val="0"/>
                        </a:spcAft>
                      </a:pPr>
                      <a:r>
                        <a:rPr lang="en-US" sz="900" dirty="0" smtClean="0">
                          <a:effectLst/>
                        </a:rPr>
                        <a:t>CPU</a:t>
                      </a:r>
                      <a:r>
                        <a:rPr lang="en-US" sz="900" dirty="0">
                          <a:effectLst/>
                        </a:rPr>
                        <a:t>: Intel E5-1650 v3 3.50GHz, Memory: 16GB RAM, OS: Win7 64-bit SP1, AMD Driver: 16.40 Beta </a:t>
                      </a:r>
                      <a:r>
                        <a:rPr lang="en-US" sz="900" dirty="0" err="1">
                          <a:effectLst/>
                        </a:rPr>
                        <a:t>Nvidia</a:t>
                      </a:r>
                      <a:r>
                        <a:rPr lang="en-US" sz="900" dirty="0">
                          <a:effectLst/>
                        </a:rPr>
                        <a:t> Driver: 368.39 </a:t>
                      </a:r>
                      <a:endParaRPr lang="en-US" sz="1050" dirty="0">
                        <a:effectLst/>
                      </a:endParaRPr>
                    </a:p>
                    <a:p>
                      <a:pPr marL="0" marR="0" fontAlgn="base">
                        <a:lnSpc>
                          <a:spcPct val="90000"/>
                        </a:lnSpc>
                        <a:spcBef>
                          <a:spcPts val="0"/>
                        </a:spcBef>
                        <a:spcAft>
                          <a:spcPts val="800"/>
                        </a:spcAft>
                      </a:pPr>
                      <a:r>
                        <a:rPr lang="en-US" sz="900" dirty="0">
                          <a:effectLst/>
                        </a:rPr>
                        <a:t>Application: </a:t>
                      </a:r>
                      <a:r>
                        <a:rPr lang="en-US" sz="900" dirty="0" err="1">
                          <a:effectLst/>
                        </a:rPr>
                        <a:t>SPECviewperf</a:t>
                      </a:r>
                      <a:r>
                        <a:rPr lang="en-US" sz="900" dirty="0">
                          <a:effectLst/>
                        </a:rPr>
                        <a:t> 12.1, official </a:t>
                      </a:r>
                      <a:r>
                        <a:rPr lang="en-US" sz="900" dirty="0" smtClean="0">
                          <a:effectLst/>
                        </a:rPr>
                        <a:t>resolution</a:t>
                      </a:r>
                      <a:br>
                        <a:rPr lang="en-US" sz="900" dirty="0" smtClean="0">
                          <a:effectLst/>
                        </a:rPr>
                      </a:br>
                      <a:r>
                        <a:rPr lang="en-US" sz="900" dirty="0" smtClean="0">
                          <a:effectLst/>
                        </a:rPr>
                        <a:t>Subtest</a:t>
                      </a:r>
                      <a:r>
                        <a:rPr lang="en-US" sz="900" dirty="0">
                          <a:effectLst/>
                        </a:rPr>
                        <a:t>: </a:t>
                      </a:r>
                      <a:r>
                        <a:rPr lang="en-US" sz="900" dirty="0" smtClean="0">
                          <a:effectLst/>
                        </a:rPr>
                        <a:t>catia-04</a:t>
                      </a:r>
                      <a:r>
                        <a:rPr lang="en-US" sz="1050" dirty="0" smtClean="0">
                          <a:effectLst/>
                        </a:rPr>
                        <a:t/>
                      </a:r>
                      <a:br>
                        <a:rPr lang="en-US" sz="1050" dirty="0" smtClean="0">
                          <a:effectLst/>
                        </a:rPr>
                      </a:br>
                      <a:r>
                        <a:rPr lang="en-US" sz="900" dirty="0" smtClean="0">
                          <a:effectLst/>
                        </a:rPr>
                        <a:t>AMD </a:t>
                      </a:r>
                      <a:r>
                        <a:rPr lang="en-US" sz="900" dirty="0">
                          <a:effectLst/>
                        </a:rPr>
                        <a:t>WX4100 Composite catia-04 score: </a:t>
                      </a:r>
                      <a:r>
                        <a:rPr lang="en-US" sz="900" dirty="0" smtClean="0">
                          <a:effectLst/>
                        </a:rPr>
                        <a:t>53.37</a:t>
                      </a:r>
                      <a:r>
                        <a:rPr lang="en-US" sz="1050" dirty="0" smtClean="0">
                          <a:effectLst/>
                        </a:rPr>
                        <a:t/>
                      </a:r>
                      <a:br>
                        <a:rPr lang="en-US" sz="1050" dirty="0" smtClean="0">
                          <a:effectLst/>
                        </a:rPr>
                      </a:br>
                      <a:r>
                        <a:rPr lang="en-US" sz="900" dirty="0" err="1" smtClean="0">
                          <a:effectLst/>
                        </a:rPr>
                        <a:t>Nvidia</a:t>
                      </a:r>
                      <a:r>
                        <a:rPr lang="en-US" sz="900" dirty="0" smtClean="0">
                          <a:effectLst/>
                        </a:rPr>
                        <a:t> </a:t>
                      </a:r>
                      <a:r>
                        <a:rPr lang="en-US" sz="900" dirty="0" err="1">
                          <a:effectLst/>
                        </a:rPr>
                        <a:t>Quadro</a:t>
                      </a:r>
                      <a:r>
                        <a:rPr lang="en-US" sz="900" dirty="0">
                          <a:effectLst/>
                        </a:rPr>
                        <a:t> K1200 Composite catia-04 score: </a:t>
                      </a:r>
                      <a:r>
                        <a:rPr lang="en-US" sz="900" dirty="0" smtClean="0">
                          <a:effectLst/>
                        </a:rPr>
                        <a:t>35.37</a:t>
                      </a:r>
                      <a:r>
                        <a:rPr lang="en-US" sz="1050" dirty="0" smtClean="0">
                          <a:effectLst/>
                        </a:rPr>
                        <a:t/>
                      </a:r>
                      <a:br>
                        <a:rPr lang="en-US" sz="1050" dirty="0" smtClean="0">
                          <a:effectLst/>
                        </a:rPr>
                      </a:br>
                      <a:r>
                        <a:rPr lang="en-US" sz="900" dirty="0" smtClean="0">
                          <a:effectLst/>
                        </a:rPr>
                        <a:t>Performance </a:t>
                      </a:r>
                      <a:r>
                        <a:rPr lang="en-US" sz="900" dirty="0">
                          <a:effectLst/>
                        </a:rPr>
                        <a:t>Differential: 53.37/35.37 = ~50.89% faster on </a:t>
                      </a:r>
                      <a:r>
                        <a:rPr lang="en-US" sz="900" dirty="0" smtClean="0">
                          <a:effectLst/>
                        </a:rPr>
                        <a:t>AMD</a:t>
                      </a:r>
                      <a:r>
                        <a:rPr lang="en-US" sz="1050" dirty="0" smtClean="0">
                          <a:effectLst/>
                        </a:rPr>
                        <a:t/>
                      </a:r>
                      <a:br>
                        <a:rPr lang="en-US" sz="1050" dirty="0" smtClean="0">
                          <a:effectLst/>
                        </a:rPr>
                      </a:br>
                      <a:r>
                        <a:rPr lang="en-US" sz="900" dirty="0" smtClean="0">
                          <a:effectLst/>
                        </a:rPr>
                        <a:t>RPW-8</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57025" marR="57025" marT="0" marB="0" anchor="ctr"/>
                </a:tc>
              </a:tr>
              <a:tr h="1811879">
                <a:tc>
                  <a:txBody>
                    <a:bodyPr/>
                    <a:lstStyle/>
                    <a:p>
                      <a:pPr marL="0" marR="0">
                        <a:lnSpc>
                          <a:spcPct val="107000"/>
                        </a:lnSpc>
                        <a:spcBef>
                          <a:spcPts val="0"/>
                        </a:spcBef>
                        <a:spcAft>
                          <a:spcPts val="800"/>
                        </a:spcAft>
                      </a:pPr>
                      <a:r>
                        <a:rPr lang="en-US" sz="900" dirty="0">
                          <a:effectLst/>
                        </a:rPr>
                        <a:t>Radeon Pro WX4100 delivers up to 43% more performance than NVidia </a:t>
                      </a:r>
                      <a:r>
                        <a:rPr lang="en-US" sz="900" dirty="0" err="1">
                          <a:effectLst/>
                        </a:rPr>
                        <a:t>Quadro</a:t>
                      </a:r>
                      <a:r>
                        <a:rPr lang="en-US" sz="900" dirty="0">
                          <a:effectLst/>
                        </a:rPr>
                        <a:t> K1200 in </a:t>
                      </a:r>
                      <a:r>
                        <a:rPr lang="en-US" sz="900" dirty="0" err="1">
                          <a:effectLst/>
                        </a:rPr>
                        <a:t>Creo</a:t>
                      </a:r>
                      <a:r>
                        <a:rPr lang="en-US" sz="900" dirty="0">
                          <a:effectLst/>
                        </a:rPr>
                        <a:t> </a:t>
                      </a:r>
                      <a:r>
                        <a:rPr lang="en-US" sz="900" dirty="0" err="1">
                          <a:effectLst/>
                        </a:rPr>
                        <a:t>SPECviewperf</a:t>
                      </a:r>
                      <a:r>
                        <a:rPr lang="en-US" sz="900" dirty="0">
                          <a:effectLst/>
                        </a:rPr>
                        <a:t> 12.1</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57025" marR="57025" marT="0" marB="0" anchor="ctr"/>
                </a:tc>
                <a:tc>
                  <a:txBody>
                    <a:bodyPr/>
                    <a:lstStyle/>
                    <a:p>
                      <a:pPr marL="0" marR="0" fontAlgn="base">
                        <a:lnSpc>
                          <a:spcPct val="90000"/>
                        </a:lnSpc>
                        <a:spcBef>
                          <a:spcPts val="0"/>
                        </a:spcBef>
                        <a:spcAft>
                          <a:spcPts val="0"/>
                        </a:spcAft>
                      </a:pPr>
                      <a:r>
                        <a:rPr lang="en-US" sz="900" dirty="0">
                          <a:effectLst/>
                        </a:rPr>
                        <a:t> </a:t>
                      </a:r>
                      <a:endParaRPr lang="en-US" sz="1050" dirty="0">
                        <a:effectLst/>
                      </a:endParaRPr>
                    </a:p>
                    <a:p>
                      <a:pPr marL="0" marR="0">
                        <a:lnSpc>
                          <a:spcPct val="107000"/>
                        </a:lnSpc>
                        <a:spcBef>
                          <a:spcPts val="0"/>
                        </a:spcBef>
                        <a:spcAft>
                          <a:spcPts val="800"/>
                        </a:spcAft>
                      </a:pPr>
                      <a:r>
                        <a:rPr lang="en-US" sz="900" dirty="0">
                          <a:effectLst/>
                        </a:rPr>
                        <a:t>Testing conducted by AMD Performance Labs as of September 2016 on test system described below. PC manufacturers may vary configurations, yielding different results. Performance may vary based on use of latest drivers.</a:t>
                      </a:r>
                      <a:endParaRPr lang="en-US" sz="1050" dirty="0">
                        <a:effectLst/>
                      </a:endParaRPr>
                    </a:p>
                    <a:p>
                      <a:pPr marL="0" marR="0" fontAlgn="base">
                        <a:lnSpc>
                          <a:spcPct val="90000"/>
                        </a:lnSpc>
                        <a:spcBef>
                          <a:spcPts val="0"/>
                        </a:spcBef>
                        <a:spcAft>
                          <a:spcPts val="0"/>
                        </a:spcAft>
                      </a:pPr>
                      <a:r>
                        <a:rPr lang="en-US" sz="900" dirty="0">
                          <a:effectLst/>
                        </a:rPr>
                        <a:t> </a:t>
                      </a:r>
                      <a:endParaRPr lang="en-US" sz="1050" dirty="0">
                        <a:effectLst/>
                      </a:endParaRPr>
                    </a:p>
                    <a:p>
                      <a:pPr marL="0" marR="0" fontAlgn="base">
                        <a:lnSpc>
                          <a:spcPct val="90000"/>
                        </a:lnSpc>
                        <a:spcBef>
                          <a:spcPts val="0"/>
                        </a:spcBef>
                        <a:spcAft>
                          <a:spcPts val="800"/>
                        </a:spcAft>
                      </a:pPr>
                      <a:r>
                        <a:rPr lang="en-US" sz="900" dirty="0">
                          <a:effectLst/>
                        </a:rPr>
                        <a:t>CPU: Intel E5-1650 v3 3.50GHz, Memory: 16GB RAM, OS: Win7 64-bit SP1, AMD Driver: 16.40 Beta </a:t>
                      </a:r>
                      <a:r>
                        <a:rPr lang="en-US" sz="900" dirty="0" err="1">
                          <a:effectLst/>
                        </a:rPr>
                        <a:t>Nvidia</a:t>
                      </a:r>
                      <a:r>
                        <a:rPr lang="en-US" sz="900" dirty="0">
                          <a:effectLst/>
                        </a:rPr>
                        <a:t> Driver: 368.39 </a:t>
                      </a:r>
                      <a:r>
                        <a:rPr lang="en-US" sz="1050" dirty="0" smtClean="0">
                          <a:effectLst/>
                        </a:rPr>
                        <a:t/>
                      </a:r>
                      <a:br>
                        <a:rPr lang="en-US" sz="1050" dirty="0" smtClean="0">
                          <a:effectLst/>
                        </a:rPr>
                      </a:br>
                      <a:r>
                        <a:rPr lang="en-US" sz="900" dirty="0" smtClean="0">
                          <a:effectLst/>
                        </a:rPr>
                        <a:t>Application</a:t>
                      </a:r>
                      <a:r>
                        <a:rPr lang="en-US" sz="900" dirty="0">
                          <a:effectLst/>
                        </a:rPr>
                        <a:t>: </a:t>
                      </a:r>
                      <a:r>
                        <a:rPr lang="en-US" sz="900" dirty="0" err="1">
                          <a:effectLst/>
                        </a:rPr>
                        <a:t>SPECviewperf</a:t>
                      </a:r>
                      <a:r>
                        <a:rPr lang="en-US" sz="900" dirty="0">
                          <a:effectLst/>
                        </a:rPr>
                        <a:t> 12.1, official </a:t>
                      </a:r>
                      <a:r>
                        <a:rPr lang="en-US" sz="900" dirty="0" smtClean="0">
                          <a:effectLst/>
                        </a:rPr>
                        <a:t>resolution</a:t>
                      </a:r>
                      <a:r>
                        <a:rPr lang="en-US" sz="1050" dirty="0" smtClean="0">
                          <a:effectLst/>
                        </a:rPr>
                        <a:t/>
                      </a:r>
                      <a:br>
                        <a:rPr lang="en-US" sz="1050" dirty="0" smtClean="0">
                          <a:effectLst/>
                        </a:rPr>
                      </a:br>
                      <a:r>
                        <a:rPr lang="en-US" sz="900" dirty="0" smtClean="0">
                          <a:effectLst/>
                        </a:rPr>
                        <a:t>Subtest</a:t>
                      </a:r>
                      <a:r>
                        <a:rPr lang="en-US" sz="900" dirty="0">
                          <a:effectLst/>
                        </a:rPr>
                        <a:t>: </a:t>
                      </a:r>
                      <a:r>
                        <a:rPr lang="en-US" sz="900" dirty="0" smtClean="0">
                          <a:effectLst/>
                        </a:rPr>
                        <a:t>creo-01</a:t>
                      </a:r>
                      <a:r>
                        <a:rPr lang="en-US" sz="1050" dirty="0" smtClean="0">
                          <a:effectLst/>
                        </a:rPr>
                        <a:t/>
                      </a:r>
                      <a:br>
                        <a:rPr lang="en-US" sz="1050" dirty="0" smtClean="0">
                          <a:effectLst/>
                        </a:rPr>
                      </a:br>
                      <a:r>
                        <a:rPr lang="en-US" sz="900" dirty="0" smtClean="0">
                          <a:effectLst/>
                        </a:rPr>
                        <a:t>AMD </a:t>
                      </a:r>
                      <a:r>
                        <a:rPr lang="en-US" sz="900" dirty="0">
                          <a:effectLst/>
                        </a:rPr>
                        <a:t>WX4100 Composite creo-01 score: </a:t>
                      </a:r>
                      <a:r>
                        <a:rPr lang="en-US" sz="900" dirty="0" smtClean="0">
                          <a:effectLst/>
                        </a:rPr>
                        <a:t>53.24</a:t>
                      </a:r>
                      <a:r>
                        <a:rPr lang="en-US" sz="1050" dirty="0" smtClean="0">
                          <a:effectLst/>
                        </a:rPr>
                        <a:t/>
                      </a:r>
                      <a:br>
                        <a:rPr lang="en-US" sz="1050" dirty="0" smtClean="0">
                          <a:effectLst/>
                        </a:rPr>
                      </a:br>
                      <a:r>
                        <a:rPr lang="en-US" sz="900" dirty="0" err="1" smtClean="0">
                          <a:effectLst/>
                        </a:rPr>
                        <a:t>Nvidia</a:t>
                      </a:r>
                      <a:r>
                        <a:rPr lang="en-US" sz="900" dirty="0" smtClean="0">
                          <a:effectLst/>
                        </a:rPr>
                        <a:t> </a:t>
                      </a:r>
                      <a:r>
                        <a:rPr lang="en-US" sz="900" dirty="0" err="1">
                          <a:effectLst/>
                        </a:rPr>
                        <a:t>Quadro</a:t>
                      </a:r>
                      <a:r>
                        <a:rPr lang="en-US" sz="900" dirty="0">
                          <a:effectLst/>
                        </a:rPr>
                        <a:t> K1200 Composite creo-01 score: </a:t>
                      </a:r>
                      <a:r>
                        <a:rPr lang="en-US" sz="900" dirty="0" smtClean="0">
                          <a:effectLst/>
                        </a:rPr>
                        <a:t>36.99</a:t>
                      </a:r>
                      <a:r>
                        <a:rPr lang="en-US" sz="1050" dirty="0" smtClean="0">
                          <a:effectLst/>
                        </a:rPr>
                        <a:t/>
                      </a:r>
                      <a:br>
                        <a:rPr lang="en-US" sz="1050" dirty="0" smtClean="0">
                          <a:effectLst/>
                        </a:rPr>
                      </a:br>
                      <a:r>
                        <a:rPr lang="en-US" sz="900" dirty="0" smtClean="0">
                          <a:effectLst/>
                        </a:rPr>
                        <a:t>Performance </a:t>
                      </a:r>
                      <a:r>
                        <a:rPr lang="en-US" sz="900" dirty="0">
                          <a:effectLst/>
                        </a:rPr>
                        <a:t>Differential: 53.24/36.99 = ~43.93% faster on </a:t>
                      </a:r>
                      <a:r>
                        <a:rPr lang="en-US" sz="900" dirty="0" smtClean="0">
                          <a:effectLst/>
                        </a:rPr>
                        <a:t>AMD</a:t>
                      </a:r>
                      <a:r>
                        <a:rPr lang="en-US" sz="1050" dirty="0" smtClean="0">
                          <a:effectLst/>
                        </a:rPr>
                        <a:t/>
                      </a:r>
                      <a:br>
                        <a:rPr lang="en-US" sz="1050" dirty="0" smtClean="0">
                          <a:effectLst/>
                        </a:rPr>
                      </a:br>
                      <a:r>
                        <a:rPr lang="en-US" sz="900" dirty="0" smtClean="0">
                          <a:effectLst/>
                        </a:rPr>
                        <a:t>RPW-9</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57025" marR="57025" marT="0" marB="0" anchor="ctr"/>
                </a:tc>
              </a:tr>
            </a:tbl>
          </a:graphicData>
        </a:graphic>
      </p:graphicFrame>
    </p:spTree>
    <p:extLst>
      <p:ext uri="{BB962C8B-B14F-4D97-AF65-F5344CB8AC3E}">
        <p14:creationId xmlns:p14="http://schemas.microsoft.com/office/powerpoint/2010/main" val="27823123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Performance Data 2/5</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3804302675"/>
              </p:ext>
            </p:extLst>
          </p:nvPr>
        </p:nvGraphicFramePr>
        <p:xfrm>
          <a:off x="298277" y="1098755"/>
          <a:ext cx="11556958" cy="5185422"/>
        </p:xfrm>
        <a:graphic>
          <a:graphicData uri="http://schemas.openxmlformats.org/drawingml/2006/table">
            <a:tbl>
              <a:tblPr firstRow="1" firstCol="1" bandRow="1">
                <a:tableStyleId>{16D9F66E-5EB9-4882-86FB-DCBF35E3C3E4}</a:tableStyleId>
              </a:tblPr>
              <a:tblGrid>
                <a:gridCol w="3389250"/>
                <a:gridCol w="8167708"/>
              </a:tblGrid>
              <a:tr h="1611053">
                <a:tc>
                  <a:txBody>
                    <a:bodyPr/>
                    <a:lstStyle/>
                    <a:p>
                      <a:pPr marL="0" marR="0">
                        <a:lnSpc>
                          <a:spcPct val="107000"/>
                        </a:lnSpc>
                        <a:spcBef>
                          <a:spcPts val="0"/>
                        </a:spcBef>
                        <a:spcAft>
                          <a:spcPts val="800"/>
                        </a:spcAft>
                      </a:pPr>
                      <a:r>
                        <a:rPr lang="en-US" sz="1000" dirty="0">
                          <a:effectLst/>
                        </a:rPr>
                        <a:t>Radeon Pro WX4100 delivers up to 93% more performance than NVidia </a:t>
                      </a:r>
                      <a:r>
                        <a:rPr lang="en-US" sz="1000" dirty="0" err="1">
                          <a:effectLst/>
                        </a:rPr>
                        <a:t>Quadro</a:t>
                      </a:r>
                      <a:r>
                        <a:rPr lang="en-US" sz="1000" dirty="0">
                          <a:effectLst/>
                        </a:rPr>
                        <a:t> K1200 in Siemens NX </a:t>
                      </a:r>
                      <a:r>
                        <a:rPr lang="en-US" sz="1000" dirty="0" err="1">
                          <a:effectLst/>
                        </a:rPr>
                        <a:t>SPECviewperf</a:t>
                      </a:r>
                      <a:r>
                        <a:rPr lang="en-US" sz="1000" dirty="0">
                          <a:effectLst/>
                        </a:rPr>
                        <a:t> 12.1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4221" marR="54221" marT="0" marB="0" anchor="ctr"/>
                </a:tc>
                <a:tc>
                  <a:txBody>
                    <a:bodyPr/>
                    <a:lstStyle/>
                    <a:p>
                      <a:pPr marL="0" marR="0" fontAlgn="base">
                        <a:lnSpc>
                          <a:spcPct val="90000"/>
                        </a:lnSpc>
                        <a:spcBef>
                          <a:spcPts val="0"/>
                        </a:spcBef>
                        <a:spcAft>
                          <a:spcPts val="0"/>
                        </a:spcAft>
                      </a:pPr>
                      <a:r>
                        <a:rPr lang="en-US" sz="1000" dirty="0">
                          <a:effectLst/>
                        </a:rPr>
                        <a:t> </a:t>
                      </a:r>
                      <a:endParaRPr lang="en-US" sz="1100" dirty="0">
                        <a:effectLst/>
                      </a:endParaRPr>
                    </a:p>
                    <a:p>
                      <a:pPr marL="0" marR="0">
                        <a:lnSpc>
                          <a:spcPct val="107000"/>
                        </a:lnSpc>
                        <a:spcBef>
                          <a:spcPts val="0"/>
                        </a:spcBef>
                        <a:spcAft>
                          <a:spcPts val="800"/>
                        </a:spcAft>
                      </a:pPr>
                      <a:r>
                        <a:rPr lang="en-US" sz="1000" b="0" dirty="0">
                          <a:effectLst/>
                        </a:rPr>
                        <a:t>Testing conducted by AMD Performance Labs as of September 2016 on test system described below. PC manufacturers may vary configurations, yielding different results. Performance may vary based on use of latest drivers.</a:t>
                      </a:r>
                      <a:endParaRPr lang="en-US" sz="1100" b="0" dirty="0">
                        <a:effectLst/>
                      </a:endParaRPr>
                    </a:p>
                    <a:p>
                      <a:pPr marL="0" marR="0" fontAlgn="base">
                        <a:lnSpc>
                          <a:spcPct val="90000"/>
                        </a:lnSpc>
                        <a:spcBef>
                          <a:spcPts val="0"/>
                        </a:spcBef>
                        <a:spcAft>
                          <a:spcPts val="0"/>
                        </a:spcAft>
                      </a:pPr>
                      <a:r>
                        <a:rPr lang="en-US" sz="1000" b="0" dirty="0">
                          <a:effectLst/>
                        </a:rPr>
                        <a:t> </a:t>
                      </a:r>
                      <a:endParaRPr lang="en-US" sz="1100" b="0" dirty="0">
                        <a:effectLst/>
                      </a:endParaRPr>
                    </a:p>
                    <a:p>
                      <a:pPr marL="0" marR="0" fontAlgn="base">
                        <a:lnSpc>
                          <a:spcPct val="90000"/>
                        </a:lnSpc>
                        <a:spcBef>
                          <a:spcPts val="0"/>
                        </a:spcBef>
                        <a:spcAft>
                          <a:spcPts val="800"/>
                        </a:spcAft>
                      </a:pPr>
                      <a:r>
                        <a:rPr lang="en-US" sz="1000" b="0" dirty="0">
                          <a:effectLst/>
                        </a:rPr>
                        <a:t>CPU: Intel E5-1650 v3 3.50GHz, Memory: 16GB RAM, OS: Win7 64-bit SP1, AMD Driver: 16.40 Beta </a:t>
                      </a:r>
                      <a:r>
                        <a:rPr lang="en-US" sz="1000" b="0" dirty="0" err="1">
                          <a:effectLst/>
                        </a:rPr>
                        <a:t>Nvidia</a:t>
                      </a:r>
                      <a:r>
                        <a:rPr lang="en-US" sz="1000" b="0" dirty="0">
                          <a:effectLst/>
                        </a:rPr>
                        <a:t> Driver: 368.39 </a:t>
                      </a:r>
                      <a:r>
                        <a:rPr lang="en-US" sz="1100" b="0" dirty="0" smtClean="0">
                          <a:effectLst/>
                        </a:rPr>
                        <a:t/>
                      </a:r>
                      <a:br>
                        <a:rPr lang="en-US" sz="1100" b="0" dirty="0" smtClean="0">
                          <a:effectLst/>
                        </a:rPr>
                      </a:br>
                      <a:r>
                        <a:rPr lang="en-US" sz="1000" b="0" dirty="0" smtClean="0">
                          <a:effectLst/>
                        </a:rPr>
                        <a:t>Application</a:t>
                      </a:r>
                      <a:r>
                        <a:rPr lang="en-US" sz="1000" b="0" dirty="0">
                          <a:effectLst/>
                        </a:rPr>
                        <a:t>: </a:t>
                      </a:r>
                      <a:r>
                        <a:rPr lang="en-US" sz="1000" b="0" dirty="0" err="1">
                          <a:effectLst/>
                        </a:rPr>
                        <a:t>SPECviewperf</a:t>
                      </a:r>
                      <a:r>
                        <a:rPr lang="en-US" sz="1000" b="0" dirty="0">
                          <a:effectLst/>
                        </a:rPr>
                        <a:t> 12.1, official </a:t>
                      </a:r>
                      <a:r>
                        <a:rPr lang="en-US" sz="1000" b="0" dirty="0" smtClean="0">
                          <a:effectLst/>
                        </a:rPr>
                        <a:t>resolution</a:t>
                      </a:r>
                      <a:r>
                        <a:rPr lang="en-US" sz="1100" b="0" dirty="0" smtClean="0">
                          <a:effectLst/>
                        </a:rPr>
                        <a:t/>
                      </a:r>
                      <a:br>
                        <a:rPr lang="en-US" sz="1100" b="0" dirty="0" smtClean="0">
                          <a:effectLst/>
                        </a:rPr>
                      </a:br>
                      <a:r>
                        <a:rPr lang="en-US" sz="1000" b="0" dirty="0" smtClean="0">
                          <a:effectLst/>
                        </a:rPr>
                        <a:t>Subtest</a:t>
                      </a:r>
                      <a:r>
                        <a:rPr lang="en-US" sz="1000" b="0" dirty="0">
                          <a:effectLst/>
                        </a:rPr>
                        <a:t>: </a:t>
                      </a:r>
                      <a:r>
                        <a:rPr lang="en-US" sz="1000" b="0" dirty="0" smtClean="0">
                          <a:effectLst/>
                        </a:rPr>
                        <a:t>snx-02</a:t>
                      </a:r>
                      <a:r>
                        <a:rPr lang="en-US" sz="1100" b="0" dirty="0" smtClean="0">
                          <a:effectLst/>
                        </a:rPr>
                        <a:t/>
                      </a:r>
                      <a:br>
                        <a:rPr lang="en-US" sz="1100" b="0" dirty="0" smtClean="0">
                          <a:effectLst/>
                        </a:rPr>
                      </a:br>
                      <a:r>
                        <a:rPr lang="en-US" sz="1000" b="0" dirty="0" smtClean="0">
                          <a:effectLst/>
                        </a:rPr>
                        <a:t>AMD </a:t>
                      </a:r>
                      <a:r>
                        <a:rPr lang="en-US" sz="1000" b="0" dirty="0">
                          <a:effectLst/>
                        </a:rPr>
                        <a:t>WX4100 Composite snx-02 score: </a:t>
                      </a:r>
                      <a:r>
                        <a:rPr lang="en-US" sz="1000" b="0" dirty="0" smtClean="0">
                          <a:effectLst/>
                        </a:rPr>
                        <a:t>56.34</a:t>
                      </a:r>
                      <a:r>
                        <a:rPr lang="en-US" sz="1100" b="0" dirty="0" smtClean="0">
                          <a:effectLst/>
                        </a:rPr>
                        <a:t/>
                      </a:r>
                      <a:br>
                        <a:rPr lang="en-US" sz="1100" b="0" dirty="0" smtClean="0">
                          <a:effectLst/>
                        </a:rPr>
                      </a:br>
                      <a:r>
                        <a:rPr lang="en-US" sz="1000" b="0" dirty="0" err="1" smtClean="0">
                          <a:effectLst/>
                        </a:rPr>
                        <a:t>Nvidia</a:t>
                      </a:r>
                      <a:r>
                        <a:rPr lang="en-US" sz="1000" b="0" dirty="0" smtClean="0">
                          <a:effectLst/>
                        </a:rPr>
                        <a:t> </a:t>
                      </a:r>
                      <a:r>
                        <a:rPr lang="en-US" sz="1000" b="0" dirty="0" err="1">
                          <a:effectLst/>
                        </a:rPr>
                        <a:t>Quadro</a:t>
                      </a:r>
                      <a:r>
                        <a:rPr lang="en-US" sz="1000" b="0" dirty="0">
                          <a:effectLst/>
                        </a:rPr>
                        <a:t> K1200 Composite snx-02 score: </a:t>
                      </a:r>
                      <a:r>
                        <a:rPr lang="en-US" sz="1000" b="0" dirty="0" smtClean="0">
                          <a:effectLst/>
                        </a:rPr>
                        <a:t>29.14</a:t>
                      </a:r>
                      <a:r>
                        <a:rPr lang="en-US" sz="1100" b="0" dirty="0" smtClean="0">
                          <a:effectLst/>
                        </a:rPr>
                        <a:t/>
                      </a:r>
                      <a:br>
                        <a:rPr lang="en-US" sz="1100" b="0" dirty="0" smtClean="0">
                          <a:effectLst/>
                        </a:rPr>
                      </a:br>
                      <a:r>
                        <a:rPr lang="en-US" sz="1000" b="0" dirty="0" smtClean="0">
                          <a:effectLst/>
                        </a:rPr>
                        <a:t>Performance </a:t>
                      </a:r>
                      <a:r>
                        <a:rPr lang="en-US" sz="1000" b="0" dirty="0">
                          <a:effectLst/>
                        </a:rPr>
                        <a:t>Differential: 56.34/29.14 = ~93.34% faster on </a:t>
                      </a:r>
                      <a:r>
                        <a:rPr lang="en-US" sz="1000" b="0" dirty="0" smtClean="0">
                          <a:effectLst/>
                        </a:rPr>
                        <a:t>AMD</a:t>
                      </a:r>
                      <a:r>
                        <a:rPr lang="en-US" sz="1100" b="0" dirty="0" smtClean="0">
                          <a:effectLst/>
                        </a:rPr>
                        <a:t/>
                      </a:r>
                      <a:br>
                        <a:rPr lang="en-US" sz="1100" b="0" dirty="0" smtClean="0">
                          <a:effectLst/>
                        </a:rPr>
                      </a:br>
                      <a:r>
                        <a:rPr lang="en-US" sz="1000" b="0" dirty="0" smtClean="0">
                          <a:effectLst/>
                        </a:rPr>
                        <a:t>RPW-10</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54221" marR="54221" marT="0" marB="0" anchor="ctr"/>
                </a:tc>
              </a:tr>
              <a:tr h="1611053">
                <a:tc>
                  <a:txBody>
                    <a:bodyPr/>
                    <a:lstStyle/>
                    <a:p>
                      <a:pPr marL="0" marR="0">
                        <a:lnSpc>
                          <a:spcPct val="107000"/>
                        </a:lnSpc>
                        <a:spcBef>
                          <a:spcPts val="0"/>
                        </a:spcBef>
                        <a:spcAft>
                          <a:spcPts val="800"/>
                        </a:spcAft>
                      </a:pPr>
                      <a:r>
                        <a:rPr lang="en-US" sz="1000">
                          <a:effectLst/>
                        </a:rPr>
                        <a:t>Radeon Pro WX4100 delivers up to 97% more performance than NVidia Quadro K1200 in SPECapc Solidworks 2015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4221" marR="54221" marT="0" marB="0" anchor="ctr"/>
                </a:tc>
                <a:tc>
                  <a:txBody>
                    <a:bodyPr/>
                    <a:lstStyle/>
                    <a:p>
                      <a:pPr marL="0" marR="0" fontAlgn="base">
                        <a:lnSpc>
                          <a:spcPct val="90000"/>
                        </a:lnSpc>
                        <a:spcBef>
                          <a:spcPts val="0"/>
                        </a:spcBef>
                        <a:spcAft>
                          <a:spcPts val="0"/>
                        </a:spcAft>
                      </a:pPr>
                      <a:r>
                        <a:rPr lang="en-US" sz="1000" dirty="0">
                          <a:effectLst/>
                        </a:rPr>
                        <a:t> </a:t>
                      </a:r>
                      <a:endParaRPr lang="en-US" sz="1100" dirty="0">
                        <a:effectLst/>
                      </a:endParaRPr>
                    </a:p>
                    <a:p>
                      <a:pPr marL="0" marR="0">
                        <a:lnSpc>
                          <a:spcPct val="107000"/>
                        </a:lnSpc>
                        <a:spcBef>
                          <a:spcPts val="0"/>
                        </a:spcBef>
                        <a:spcAft>
                          <a:spcPts val="800"/>
                        </a:spcAft>
                      </a:pPr>
                      <a:r>
                        <a:rPr lang="en-US" sz="1000" dirty="0">
                          <a:effectLst/>
                        </a:rPr>
                        <a:t>Testing conducted by AMD Performance Labs as of September 2016 on test system described below. PC manufacturers may vary configurations, yielding different results. Performance may vary based on use of latest drivers.</a:t>
                      </a:r>
                      <a:endParaRPr lang="en-US" sz="1100" dirty="0">
                        <a:effectLst/>
                      </a:endParaRPr>
                    </a:p>
                    <a:p>
                      <a:pPr marL="0" marR="0" fontAlgn="base">
                        <a:lnSpc>
                          <a:spcPct val="90000"/>
                        </a:lnSpc>
                        <a:spcBef>
                          <a:spcPts val="0"/>
                        </a:spcBef>
                        <a:spcAft>
                          <a:spcPts val="0"/>
                        </a:spcAft>
                      </a:pPr>
                      <a:r>
                        <a:rPr lang="en-US" sz="1000" dirty="0">
                          <a:effectLst/>
                        </a:rPr>
                        <a:t> </a:t>
                      </a:r>
                      <a:endParaRPr lang="en-US" sz="1100" dirty="0">
                        <a:effectLst/>
                      </a:endParaRPr>
                    </a:p>
                    <a:p>
                      <a:pPr marL="0" marR="0" fontAlgn="base">
                        <a:lnSpc>
                          <a:spcPct val="90000"/>
                        </a:lnSpc>
                        <a:spcBef>
                          <a:spcPts val="0"/>
                        </a:spcBef>
                        <a:spcAft>
                          <a:spcPts val="800"/>
                        </a:spcAft>
                      </a:pPr>
                      <a:r>
                        <a:rPr lang="en-US" sz="1000" dirty="0">
                          <a:effectLst/>
                        </a:rPr>
                        <a:t>CPU: Intel E5-1650 v3 3.50GHz, Memory: 16GB RAM, OS: Win7 64-bit SP1, AMD Driver: 16.40 Beta </a:t>
                      </a:r>
                      <a:r>
                        <a:rPr lang="en-US" sz="1000" dirty="0" err="1">
                          <a:effectLst/>
                        </a:rPr>
                        <a:t>Nvidia</a:t>
                      </a:r>
                      <a:r>
                        <a:rPr lang="en-US" sz="1000" dirty="0">
                          <a:effectLst/>
                        </a:rPr>
                        <a:t> Driver: 368.39 </a:t>
                      </a:r>
                      <a:r>
                        <a:rPr lang="en-US" sz="1100" dirty="0" smtClean="0">
                          <a:effectLst/>
                        </a:rPr>
                        <a:t/>
                      </a:r>
                      <a:br>
                        <a:rPr lang="en-US" sz="1100" dirty="0" smtClean="0">
                          <a:effectLst/>
                        </a:rPr>
                      </a:br>
                      <a:r>
                        <a:rPr lang="en-US" sz="1000" dirty="0" smtClean="0">
                          <a:effectLst/>
                        </a:rPr>
                        <a:t>Application</a:t>
                      </a:r>
                      <a:r>
                        <a:rPr lang="en-US" sz="1000" dirty="0">
                          <a:effectLst/>
                        </a:rPr>
                        <a:t>: </a:t>
                      </a:r>
                      <a:r>
                        <a:rPr lang="en-US" sz="1000" dirty="0" err="1">
                          <a:effectLst/>
                        </a:rPr>
                        <a:t>SPECapc</a:t>
                      </a:r>
                      <a:r>
                        <a:rPr lang="en-US" sz="1000" dirty="0">
                          <a:effectLst/>
                        </a:rPr>
                        <a:t> </a:t>
                      </a:r>
                      <a:r>
                        <a:rPr lang="en-US" sz="1000" dirty="0" err="1">
                          <a:effectLst/>
                        </a:rPr>
                        <a:t>Dassault</a:t>
                      </a:r>
                      <a:r>
                        <a:rPr lang="en-US" sz="1000" dirty="0">
                          <a:effectLst/>
                        </a:rPr>
                        <a:t> SolidWorks 2015, no </a:t>
                      </a:r>
                      <a:r>
                        <a:rPr lang="en-US" sz="1000" dirty="0" smtClean="0">
                          <a:effectLst/>
                        </a:rPr>
                        <a:t>FSAA</a:t>
                      </a:r>
                      <a:r>
                        <a:rPr lang="en-US" sz="1100" dirty="0" smtClean="0">
                          <a:effectLst/>
                        </a:rPr>
                        <a:t/>
                      </a:r>
                      <a:br>
                        <a:rPr lang="en-US" sz="1100" dirty="0" smtClean="0">
                          <a:effectLst/>
                        </a:rPr>
                      </a:br>
                      <a:r>
                        <a:rPr lang="en-US" sz="1000" dirty="0" smtClean="0">
                          <a:effectLst/>
                        </a:rPr>
                        <a:t>Subtest</a:t>
                      </a:r>
                      <a:r>
                        <a:rPr lang="en-US" sz="1000" dirty="0">
                          <a:effectLst/>
                        </a:rPr>
                        <a:t>: Shaded using </a:t>
                      </a:r>
                      <a:r>
                        <a:rPr lang="en-US" sz="1000" dirty="0" err="1">
                          <a:effectLst/>
                        </a:rPr>
                        <a:t>RealView</a:t>
                      </a:r>
                      <a:r>
                        <a:rPr lang="en-US" sz="1000" dirty="0">
                          <a:effectLst/>
                        </a:rPr>
                        <a:t> and Shadows and Ambient Occlusion Graphics </a:t>
                      </a:r>
                      <a:r>
                        <a:rPr lang="en-US" sz="1000" dirty="0" smtClean="0">
                          <a:effectLst/>
                        </a:rPr>
                        <a:t>Sub-composite</a:t>
                      </a:r>
                      <a:r>
                        <a:rPr lang="en-US" sz="1100" dirty="0" smtClean="0">
                          <a:effectLst/>
                        </a:rPr>
                        <a:t/>
                      </a:r>
                      <a:br>
                        <a:rPr lang="en-US" sz="1100" dirty="0" smtClean="0">
                          <a:effectLst/>
                        </a:rPr>
                      </a:br>
                      <a:r>
                        <a:rPr lang="en-US" sz="1000" dirty="0" smtClean="0">
                          <a:effectLst/>
                        </a:rPr>
                        <a:t>AMD </a:t>
                      </a:r>
                      <a:r>
                        <a:rPr lang="en-US" sz="1000" dirty="0">
                          <a:effectLst/>
                        </a:rPr>
                        <a:t>WX4100 subtest score: </a:t>
                      </a:r>
                      <a:r>
                        <a:rPr lang="en-US" sz="1000" dirty="0" smtClean="0">
                          <a:effectLst/>
                        </a:rPr>
                        <a:t>14.32</a:t>
                      </a:r>
                      <a:r>
                        <a:rPr lang="en-US" sz="1100" dirty="0" smtClean="0">
                          <a:effectLst/>
                        </a:rPr>
                        <a:t/>
                      </a:r>
                      <a:br>
                        <a:rPr lang="en-US" sz="1100" dirty="0" smtClean="0">
                          <a:effectLst/>
                        </a:rPr>
                      </a:br>
                      <a:r>
                        <a:rPr lang="en-US" sz="1000" dirty="0" err="1" smtClean="0">
                          <a:effectLst/>
                        </a:rPr>
                        <a:t>Nvidia</a:t>
                      </a:r>
                      <a:r>
                        <a:rPr lang="en-US" sz="1000" dirty="0" smtClean="0">
                          <a:effectLst/>
                        </a:rPr>
                        <a:t> </a:t>
                      </a:r>
                      <a:r>
                        <a:rPr lang="en-US" sz="1000" dirty="0" err="1">
                          <a:effectLst/>
                        </a:rPr>
                        <a:t>Quadro</a:t>
                      </a:r>
                      <a:r>
                        <a:rPr lang="en-US" sz="1000" dirty="0">
                          <a:effectLst/>
                        </a:rPr>
                        <a:t> K1200 subtest score: </a:t>
                      </a:r>
                      <a:r>
                        <a:rPr lang="en-US" sz="1000" dirty="0" smtClean="0">
                          <a:effectLst/>
                        </a:rPr>
                        <a:t>7.26</a:t>
                      </a:r>
                      <a:r>
                        <a:rPr lang="en-US" sz="1100" dirty="0" smtClean="0">
                          <a:effectLst/>
                        </a:rPr>
                        <a:t/>
                      </a:r>
                      <a:br>
                        <a:rPr lang="en-US" sz="1100" dirty="0" smtClean="0">
                          <a:effectLst/>
                        </a:rPr>
                      </a:br>
                      <a:r>
                        <a:rPr lang="en-US" sz="1000" dirty="0" smtClean="0">
                          <a:effectLst/>
                        </a:rPr>
                        <a:t>Performance </a:t>
                      </a:r>
                      <a:r>
                        <a:rPr lang="en-US" sz="1000" dirty="0">
                          <a:effectLst/>
                        </a:rPr>
                        <a:t>Differential: 14.32/7.26 = ~97.25% faster on </a:t>
                      </a:r>
                      <a:r>
                        <a:rPr lang="en-US" sz="1000" dirty="0" smtClean="0">
                          <a:effectLst/>
                        </a:rPr>
                        <a:t>AMD</a:t>
                      </a:r>
                      <a:r>
                        <a:rPr lang="en-US" sz="1100" dirty="0" smtClean="0">
                          <a:effectLst/>
                        </a:rPr>
                        <a:t/>
                      </a:r>
                      <a:br>
                        <a:rPr lang="en-US" sz="1100" dirty="0" smtClean="0">
                          <a:effectLst/>
                        </a:rPr>
                      </a:br>
                      <a:r>
                        <a:rPr lang="en-US" sz="1000" dirty="0" smtClean="0">
                          <a:effectLst/>
                        </a:rPr>
                        <a:t>RPW-11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4221" marR="54221" marT="0" marB="0" anchor="ctr"/>
                </a:tc>
              </a:tr>
              <a:tr h="1861070">
                <a:tc>
                  <a:txBody>
                    <a:bodyPr/>
                    <a:lstStyle/>
                    <a:p>
                      <a:pPr marL="0" marR="0">
                        <a:lnSpc>
                          <a:spcPct val="107000"/>
                        </a:lnSpc>
                        <a:spcBef>
                          <a:spcPts val="0"/>
                        </a:spcBef>
                        <a:spcAft>
                          <a:spcPts val="800"/>
                        </a:spcAft>
                      </a:pPr>
                      <a:r>
                        <a:rPr lang="en-US" sz="1000">
                          <a:effectLst/>
                        </a:rPr>
                        <a:t>Radeon Pro WX4100 delivers up to 46% more performance than NVidia Quadro K1200 in Maya SPECviewperf 12.1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4221" marR="54221" marT="0" marB="0" anchor="ctr"/>
                </a:tc>
                <a:tc>
                  <a:txBody>
                    <a:bodyPr/>
                    <a:lstStyle/>
                    <a:p>
                      <a:pPr marL="0" marR="0">
                        <a:lnSpc>
                          <a:spcPct val="107000"/>
                        </a:lnSpc>
                        <a:spcBef>
                          <a:spcPts val="0"/>
                        </a:spcBef>
                        <a:spcAft>
                          <a:spcPts val="800"/>
                        </a:spcAft>
                      </a:pPr>
                      <a:r>
                        <a:rPr lang="en-US" sz="1000" dirty="0">
                          <a:effectLst/>
                        </a:rPr>
                        <a:t>Testing conducted by AMD Performance Labs as of September 2016 on test system described below. PC manufacturers may vary configurations, yielding different results. Performance may vary based on use of latest drivers.</a:t>
                      </a:r>
                      <a:endParaRPr lang="en-US" sz="1100" dirty="0">
                        <a:effectLst/>
                      </a:endParaRPr>
                    </a:p>
                    <a:p>
                      <a:pPr marL="0" marR="0" fontAlgn="base">
                        <a:lnSpc>
                          <a:spcPct val="90000"/>
                        </a:lnSpc>
                        <a:spcBef>
                          <a:spcPts val="0"/>
                        </a:spcBef>
                        <a:spcAft>
                          <a:spcPts val="0"/>
                        </a:spcAft>
                      </a:pPr>
                      <a:r>
                        <a:rPr lang="en-US" sz="1000" dirty="0">
                          <a:effectLst/>
                        </a:rPr>
                        <a:t> </a:t>
                      </a:r>
                      <a:endParaRPr lang="en-US" sz="1100" dirty="0">
                        <a:effectLst/>
                      </a:endParaRPr>
                    </a:p>
                    <a:p>
                      <a:pPr marL="0" marR="0" fontAlgn="base">
                        <a:lnSpc>
                          <a:spcPct val="90000"/>
                        </a:lnSpc>
                        <a:spcBef>
                          <a:spcPts val="0"/>
                        </a:spcBef>
                        <a:spcAft>
                          <a:spcPts val="800"/>
                        </a:spcAft>
                      </a:pPr>
                      <a:r>
                        <a:rPr lang="en-US" sz="1000" dirty="0">
                          <a:effectLst/>
                        </a:rPr>
                        <a:t>CPU: Intel E5-1650 v3 3.50GHz, Memory: 16GB RAM, OS: Win7 64-bit SP1, AMD Driver: 16.40 Beta </a:t>
                      </a:r>
                      <a:r>
                        <a:rPr lang="en-US" sz="1000" dirty="0" err="1">
                          <a:effectLst/>
                        </a:rPr>
                        <a:t>Nvidia</a:t>
                      </a:r>
                      <a:r>
                        <a:rPr lang="en-US" sz="1000" dirty="0">
                          <a:effectLst/>
                        </a:rPr>
                        <a:t> Driver: 368.39 </a:t>
                      </a:r>
                      <a:r>
                        <a:rPr lang="en-US" sz="1100" dirty="0" smtClean="0">
                          <a:effectLst/>
                        </a:rPr>
                        <a:t/>
                      </a:r>
                      <a:br>
                        <a:rPr lang="en-US" sz="1100" dirty="0" smtClean="0">
                          <a:effectLst/>
                        </a:rPr>
                      </a:br>
                      <a:r>
                        <a:rPr lang="en-US" sz="1000" dirty="0" smtClean="0">
                          <a:effectLst/>
                        </a:rPr>
                        <a:t>Application</a:t>
                      </a:r>
                      <a:r>
                        <a:rPr lang="en-US" sz="1000" dirty="0">
                          <a:effectLst/>
                        </a:rPr>
                        <a:t>: </a:t>
                      </a:r>
                      <a:r>
                        <a:rPr lang="en-US" sz="1000" dirty="0" err="1">
                          <a:effectLst/>
                        </a:rPr>
                        <a:t>SPECviewperf</a:t>
                      </a:r>
                      <a:r>
                        <a:rPr lang="en-US" sz="1000" dirty="0">
                          <a:effectLst/>
                        </a:rPr>
                        <a:t> 12.1, official </a:t>
                      </a:r>
                      <a:r>
                        <a:rPr lang="en-US" sz="1000" dirty="0" smtClean="0">
                          <a:effectLst/>
                        </a:rPr>
                        <a:t>resolution</a:t>
                      </a:r>
                      <a:r>
                        <a:rPr lang="en-US" sz="1100" dirty="0" smtClean="0">
                          <a:effectLst/>
                        </a:rPr>
                        <a:t/>
                      </a:r>
                      <a:br>
                        <a:rPr lang="en-US" sz="1100" dirty="0" smtClean="0">
                          <a:effectLst/>
                        </a:rPr>
                      </a:br>
                      <a:r>
                        <a:rPr lang="en-US" sz="1000" dirty="0" smtClean="0">
                          <a:effectLst/>
                        </a:rPr>
                        <a:t>Subtest</a:t>
                      </a:r>
                      <a:r>
                        <a:rPr lang="en-US" sz="1000" dirty="0">
                          <a:effectLst/>
                        </a:rPr>
                        <a:t>: </a:t>
                      </a:r>
                      <a:r>
                        <a:rPr lang="en-US" sz="1000" dirty="0" smtClean="0">
                          <a:effectLst/>
                        </a:rPr>
                        <a:t>maya-04</a:t>
                      </a:r>
                      <a:r>
                        <a:rPr lang="en-US" sz="1100" dirty="0" smtClean="0">
                          <a:effectLst/>
                        </a:rPr>
                        <a:t/>
                      </a:r>
                      <a:br>
                        <a:rPr lang="en-US" sz="1100" dirty="0" smtClean="0">
                          <a:effectLst/>
                        </a:rPr>
                      </a:br>
                      <a:r>
                        <a:rPr lang="en-US" sz="1000" dirty="0" smtClean="0">
                          <a:effectLst/>
                        </a:rPr>
                        <a:t>AMD </a:t>
                      </a:r>
                      <a:r>
                        <a:rPr lang="en-US" sz="1000" dirty="0">
                          <a:effectLst/>
                        </a:rPr>
                        <a:t>WX4100 Composite maya-04 score: </a:t>
                      </a:r>
                      <a:r>
                        <a:rPr lang="en-US" sz="1000" dirty="0" smtClean="0">
                          <a:effectLst/>
                        </a:rPr>
                        <a:t>44.75</a:t>
                      </a:r>
                      <a:r>
                        <a:rPr lang="en-US" sz="1100" dirty="0" smtClean="0">
                          <a:effectLst/>
                        </a:rPr>
                        <a:t/>
                      </a:r>
                      <a:br>
                        <a:rPr lang="en-US" sz="1100" dirty="0" smtClean="0">
                          <a:effectLst/>
                        </a:rPr>
                      </a:br>
                      <a:r>
                        <a:rPr lang="en-US" sz="1000" dirty="0" err="1" smtClean="0">
                          <a:effectLst/>
                        </a:rPr>
                        <a:t>Nvidia</a:t>
                      </a:r>
                      <a:r>
                        <a:rPr lang="en-US" sz="1000" dirty="0" smtClean="0">
                          <a:effectLst/>
                        </a:rPr>
                        <a:t> </a:t>
                      </a:r>
                      <a:r>
                        <a:rPr lang="en-US" sz="1000" dirty="0" err="1">
                          <a:effectLst/>
                        </a:rPr>
                        <a:t>Quadro</a:t>
                      </a:r>
                      <a:r>
                        <a:rPr lang="en-US" sz="1000" dirty="0">
                          <a:effectLst/>
                        </a:rPr>
                        <a:t> K1200 Composite maya-04 score: </a:t>
                      </a:r>
                      <a:r>
                        <a:rPr lang="en-US" sz="1000" dirty="0" smtClean="0">
                          <a:effectLst/>
                        </a:rPr>
                        <a:t>30.64</a:t>
                      </a:r>
                      <a:r>
                        <a:rPr lang="en-US" sz="1100" dirty="0" smtClean="0">
                          <a:effectLst/>
                        </a:rPr>
                        <a:t/>
                      </a:r>
                      <a:br>
                        <a:rPr lang="en-US" sz="1100" dirty="0" smtClean="0">
                          <a:effectLst/>
                        </a:rPr>
                      </a:br>
                      <a:r>
                        <a:rPr lang="en-US" sz="1000" dirty="0" smtClean="0">
                          <a:effectLst/>
                        </a:rPr>
                        <a:t>Performance </a:t>
                      </a:r>
                      <a:r>
                        <a:rPr lang="en-US" sz="1000" dirty="0">
                          <a:effectLst/>
                        </a:rPr>
                        <a:t>Differential: 44.75/30.64 = ~46.05% faster on </a:t>
                      </a:r>
                      <a:r>
                        <a:rPr lang="en-US" sz="1000" dirty="0" smtClean="0">
                          <a:effectLst/>
                        </a:rPr>
                        <a:t>AMD</a:t>
                      </a:r>
                      <a:r>
                        <a:rPr lang="en-US" sz="1100" dirty="0" smtClean="0">
                          <a:effectLst/>
                        </a:rPr>
                        <a:t/>
                      </a:r>
                      <a:br>
                        <a:rPr lang="en-US" sz="1100" dirty="0" smtClean="0">
                          <a:effectLst/>
                        </a:rPr>
                      </a:br>
                      <a:r>
                        <a:rPr lang="en-US" sz="1000" dirty="0" smtClean="0">
                          <a:effectLst/>
                        </a:rPr>
                        <a:t>RPW-12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4221" marR="54221" marT="0" marB="0" anchor="ctr"/>
                </a:tc>
              </a:tr>
            </a:tbl>
          </a:graphicData>
        </a:graphic>
      </p:graphicFrame>
    </p:spTree>
    <p:extLst>
      <p:ext uri="{BB962C8B-B14F-4D97-AF65-F5344CB8AC3E}">
        <p14:creationId xmlns:p14="http://schemas.microsoft.com/office/powerpoint/2010/main" val="9731158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t="17823" b="18042"/>
          <a:stretch/>
        </p:blipFill>
        <p:spPr>
          <a:xfrm>
            <a:off x="1" y="0"/>
            <a:ext cx="12188824" cy="6857999"/>
          </a:xfrm>
          <a:prstGeom prst="rect">
            <a:avLst/>
          </a:prstGeom>
        </p:spPr>
      </p:pic>
      <p:grpSp>
        <p:nvGrpSpPr>
          <p:cNvPr id="22" name="Group 21"/>
          <p:cNvGrpSpPr/>
          <p:nvPr/>
        </p:nvGrpSpPr>
        <p:grpSpPr>
          <a:xfrm>
            <a:off x="904306" y="529240"/>
            <a:ext cx="9788159" cy="5515948"/>
            <a:chOff x="1200331" y="2673778"/>
            <a:chExt cx="9788159" cy="3282425"/>
          </a:xfrm>
        </p:grpSpPr>
        <p:sp>
          <p:nvSpPr>
            <p:cNvPr id="23" name="Rectangle 22"/>
            <p:cNvSpPr/>
            <p:nvPr/>
          </p:nvSpPr>
          <p:spPr>
            <a:xfrm>
              <a:off x="1267697" y="2673778"/>
              <a:ext cx="9653425" cy="3282425"/>
            </a:xfrm>
            <a:prstGeom prst="rect">
              <a:avLst/>
            </a:prstGeom>
            <a:gradFill flip="none" rotWithShape="1">
              <a:gsLst>
                <a:gs pos="30000">
                  <a:schemeClr val="bg1">
                    <a:alpha val="80000"/>
                  </a:schemeClr>
                </a:gs>
                <a:gs pos="0">
                  <a:schemeClr val="bg1">
                    <a:alpha val="0"/>
                  </a:schemeClr>
                </a:gs>
                <a:gs pos="67000">
                  <a:schemeClr val="bg1">
                    <a:alpha val="8000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4" name="Straight Connector 23"/>
            <p:cNvCxnSpPr/>
            <p:nvPr/>
          </p:nvCxnSpPr>
          <p:spPr>
            <a:xfrm>
              <a:off x="1200331" y="2678639"/>
              <a:ext cx="9788159" cy="0"/>
            </a:xfrm>
            <a:prstGeom prst="line">
              <a:avLst/>
            </a:prstGeom>
            <a:ln w="19050">
              <a:gradFill>
                <a:gsLst>
                  <a:gs pos="0">
                    <a:srgbClr val="033ADA">
                      <a:alpha val="0"/>
                    </a:srgbClr>
                  </a:gs>
                  <a:gs pos="25000">
                    <a:srgbClr val="033ADA"/>
                  </a:gs>
                  <a:gs pos="75000">
                    <a:srgbClr val="033ADA"/>
                  </a:gs>
                  <a:gs pos="100000">
                    <a:srgbClr val="033ADA">
                      <a:alpha val="0"/>
                    </a:srgbClr>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200331" y="5956203"/>
              <a:ext cx="9788159" cy="0"/>
            </a:xfrm>
            <a:prstGeom prst="line">
              <a:avLst/>
            </a:prstGeom>
            <a:ln w="19050">
              <a:gradFill>
                <a:gsLst>
                  <a:gs pos="0">
                    <a:srgbClr val="033ADA">
                      <a:alpha val="0"/>
                    </a:srgbClr>
                  </a:gs>
                  <a:gs pos="25000">
                    <a:srgbClr val="033ADA"/>
                  </a:gs>
                  <a:gs pos="75000">
                    <a:srgbClr val="033ADA"/>
                  </a:gs>
                  <a:gs pos="100000">
                    <a:srgbClr val="033ADA">
                      <a:alpha val="0"/>
                    </a:srgbClr>
                  </a:gs>
                </a:gsLst>
                <a:lin ang="10800000" scaled="0"/>
              </a:gradFill>
            </a:ln>
          </p:spPr>
          <p:style>
            <a:lnRef idx="1">
              <a:schemeClr val="accent1"/>
            </a:lnRef>
            <a:fillRef idx="0">
              <a:schemeClr val="accent1"/>
            </a:fillRef>
            <a:effectRef idx="0">
              <a:schemeClr val="accent1"/>
            </a:effectRef>
            <a:fontRef idx="minor">
              <a:schemeClr val="tx1"/>
            </a:fontRef>
          </p:style>
        </p:cxnSp>
      </p:grpSp>
      <p:sp>
        <p:nvSpPr>
          <p:cNvPr id="26" name="TextBox 25"/>
          <p:cNvSpPr txBox="1"/>
          <p:nvPr/>
        </p:nvSpPr>
        <p:spPr>
          <a:xfrm>
            <a:off x="747853" y="2583382"/>
            <a:ext cx="10101067" cy="3293209"/>
          </a:xfrm>
          <a:prstGeom prst="rect">
            <a:avLst/>
          </a:prstGeom>
          <a:noFill/>
        </p:spPr>
        <p:txBody>
          <a:bodyPr wrap="square" rtlCol="0">
            <a:spAutoFit/>
          </a:bodyPr>
          <a:lstStyle/>
          <a:p>
            <a:pPr algn="ctr">
              <a:lnSpc>
                <a:spcPct val="120000"/>
              </a:lnSpc>
              <a:spcAft>
                <a:spcPts val="1200"/>
              </a:spcAft>
            </a:pPr>
            <a:r>
              <a:rPr lang="en-US" sz="2800" spc="10" dirty="0">
                <a:latin typeface="Effra Light" panose="020B0403020203020204" pitchFamily="34" charset="0"/>
                <a:ea typeface="Effra Medium" charset="0"/>
                <a:cs typeface="Effra Light" panose="020B0403020203020204" pitchFamily="34" charset="0"/>
              </a:rPr>
              <a:t>Three products featuring the Polaris architecture</a:t>
            </a:r>
          </a:p>
          <a:p>
            <a:pPr algn="ctr">
              <a:lnSpc>
                <a:spcPct val="120000"/>
              </a:lnSpc>
              <a:spcAft>
                <a:spcPts val="1200"/>
              </a:spcAft>
            </a:pPr>
            <a:r>
              <a:rPr lang="en-US" sz="2800" spc="10" dirty="0">
                <a:latin typeface="Effra Light" panose="020B0403020203020204" pitchFamily="34" charset="0"/>
                <a:ea typeface="Effra Medium" charset="0"/>
                <a:cs typeface="Effra Light" panose="020B0403020203020204" pitchFamily="34" charset="0"/>
              </a:rPr>
              <a:t>Incredible performance and features</a:t>
            </a:r>
          </a:p>
          <a:p>
            <a:pPr algn="ctr">
              <a:lnSpc>
                <a:spcPct val="120000"/>
              </a:lnSpc>
              <a:spcAft>
                <a:spcPts val="1200"/>
              </a:spcAft>
            </a:pPr>
            <a:r>
              <a:rPr lang="en-US" sz="2800" spc="10" dirty="0">
                <a:latin typeface="Effra Light" panose="020B0403020203020204" pitchFamily="34" charset="0"/>
                <a:ea typeface="Effra Medium" charset="0"/>
                <a:cs typeface="Effra Light" panose="020B0403020203020204" pitchFamily="34" charset="0"/>
              </a:rPr>
              <a:t>Qualified for workstation platforms</a:t>
            </a:r>
          </a:p>
          <a:p>
            <a:pPr algn="ctr">
              <a:lnSpc>
                <a:spcPct val="120000"/>
              </a:lnSpc>
              <a:spcAft>
                <a:spcPts val="1200"/>
              </a:spcAft>
            </a:pPr>
            <a:r>
              <a:rPr lang="en-US" sz="2800" spc="10" dirty="0">
                <a:latin typeface="Effra Light" panose="020B0403020203020204" pitchFamily="34" charset="0"/>
                <a:ea typeface="Effra Medium" charset="0"/>
                <a:cs typeface="Effra Light" panose="020B0403020203020204" pitchFamily="34" charset="0"/>
              </a:rPr>
              <a:t>New look and feel</a:t>
            </a:r>
          </a:p>
          <a:p>
            <a:pPr algn="ctr">
              <a:lnSpc>
                <a:spcPct val="120000"/>
              </a:lnSpc>
              <a:spcAft>
                <a:spcPts val="1200"/>
              </a:spcAft>
            </a:pPr>
            <a:r>
              <a:rPr lang="en-US" sz="2800" spc="10" dirty="0">
                <a:latin typeface="Effra Light" panose="020B0403020203020204" pitchFamily="34" charset="0"/>
                <a:ea typeface="Effra Medium" charset="0"/>
                <a:cs typeface="Effra Light" panose="020B0403020203020204" pitchFamily="34" charset="0"/>
              </a:rPr>
              <a:t>3 + 7 Year Extended Warranty</a:t>
            </a:r>
          </a:p>
        </p:txBody>
      </p:sp>
      <p:grpSp>
        <p:nvGrpSpPr>
          <p:cNvPr id="10" name="Group 9"/>
          <p:cNvGrpSpPr/>
          <p:nvPr/>
        </p:nvGrpSpPr>
        <p:grpSpPr>
          <a:xfrm>
            <a:off x="9748790" y="6349309"/>
            <a:ext cx="2076006" cy="252213"/>
            <a:chOff x="9586340" y="6349309"/>
            <a:chExt cx="2238456" cy="271949"/>
          </a:xfrm>
        </p:grpSpPr>
        <p:pic>
          <p:nvPicPr>
            <p:cNvPr id="11" name="Picture 10"/>
            <p:cNvPicPr>
              <a:picLocks noChangeAspect="1"/>
            </p:cNvPicPr>
            <p:nvPr userDrawn="1"/>
          </p:nvPicPr>
          <p:blipFill rotWithShape="1">
            <a:blip r:embed="rId4" cstate="screen">
              <a:extLst>
                <a:ext uri="{28A0092B-C50C-407E-A947-70E740481C1C}">
                  <a14:useLocalDpi xmlns:a14="http://schemas.microsoft.com/office/drawing/2010/main"/>
                </a:ext>
              </a:extLst>
            </a:blip>
            <a:srcRect b="47217"/>
            <a:stretch/>
          </p:blipFill>
          <p:spPr>
            <a:xfrm>
              <a:off x="10603859" y="6422102"/>
              <a:ext cx="1220937" cy="175483"/>
            </a:xfrm>
            <a:prstGeom prst="rect">
              <a:avLst/>
            </a:prstGeom>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9586340" y="6403450"/>
              <a:ext cx="686769" cy="166436"/>
            </a:xfrm>
            <a:prstGeom prst="rect">
              <a:avLst/>
            </a:prstGeom>
          </p:spPr>
        </p:pic>
        <p:cxnSp>
          <p:nvCxnSpPr>
            <p:cNvPr id="15" name="Straight Connector 14"/>
            <p:cNvCxnSpPr/>
            <p:nvPr userDrawn="1"/>
          </p:nvCxnSpPr>
          <p:spPr>
            <a:xfrm>
              <a:off x="10432121" y="6349309"/>
              <a:ext cx="0" cy="271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13873" t="36458" r="10734" b="35729"/>
          <a:stretch/>
        </p:blipFill>
        <p:spPr>
          <a:xfrm>
            <a:off x="1833520" y="979137"/>
            <a:ext cx="8421147" cy="944411"/>
          </a:xfrm>
          <a:prstGeom prst="rect">
            <a:avLst/>
          </a:prstGeom>
        </p:spPr>
      </p:pic>
      <p:cxnSp>
        <p:nvCxnSpPr>
          <p:cNvPr id="19" name="Straight Connector 18"/>
          <p:cNvCxnSpPr/>
          <p:nvPr/>
        </p:nvCxnSpPr>
        <p:spPr>
          <a:xfrm>
            <a:off x="1174452" y="2370311"/>
            <a:ext cx="9788159" cy="0"/>
          </a:xfrm>
          <a:prstGeom prst="line">
            <a:avLst/>
          </a:prstGeom>
          <a:ln w="19050">
            <a:gradFill>
              <a:gsLst>
                <a:gs pos="0">
                  <a:srgbClr val="033ADA">
                    <a:alpha val="0"/>
                  </a:srgbClr>
                </a:gs>
                <a:gs pos="25000">
                  <a:srgbClr val="033ADA"/>
                </a:gs>
                <a:gs pos="75000">
                  <a:srgbClr val="033ADA"/>
                </a:gs>
                <a:gs pos="100000">
                  <a:srgbClr val="033ADA">
                    <a:alpha val="0"/>
                  </a:srgbClr>
                </a:gs>
              </a:gsLst>
              <a:lin ang="108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9156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Performance Data 3/5</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758265377"/>
              </p:ext>
            </p:extLst>
          </p:nvPr>
        </p:nvGraphicFramePr>
        <p:xfrm>
          <a:off x="234221" y="1079337"/>
          <a:ext cx="11685069" cy="5220462"/>
        </p:xfrm>
        <a:graphic>
          <a:graphicData uri="http://schemas.openxmlformats.org/drawingml/2006/table">
            <a:tbl>
              <a:tblPr firstRow="1" firstCol="1" bandRow="1">
                <a:tableStyleId>{16D9F66E-5EB9-4882-86FB-DCBF35E3C3E4}</a:tableStyleId>
              </a:tblPr>
              <a:tblGrid>
                <a:gridCol w="3426820"/>
                <a:gridCol w="8258249"/>
              </a:tblGrid>
              <a:tr h="1694392">
                <a:tc>
                  <a:txBody>
                    <a:bodyPr/>
                    <a:lstStyle/>
                    <a:p>
                      <a:pPr marL="0" marR="0">
                        <a:lnSpc>
                          <a:spcPct val="107000"/>
                        </a:lnSpc>
                        <a:spcBef>
                          <a:spcPts val="0"/>
                        </a:spcBef>
                        <a:spcAft>
                          <a:spcPts val="800"/>
                        </a:spcAft>
                      </a:pPr>
                      <a:r>
                        <a:rPr lang="en-US" sz="1050" dirty="0">
                          <a:effectLst/>
                        </a:rPr>
                        <a:t>Radeon Pro WX5100 delivers up to 41% more performance than NVidia </a:t>
                      </a:r>
                      <a:r>
                        <a:rPr lang="en-US" sz="1050" dirty="0" err="1">
                          <a:effectLst/>
                        </a:rPr>
                        <a:t>Quadro</a:t>
                      </a:r>
                      <a:r>
                        <a:rPr lang="en-US" sz="1050" dirty="0">
                          <a:effectLst/>
                        </a:rPr>
                        <a:t> M2000 in Siemens NX </a:t>
                      </a:r>
                      <a:r>
                        <a:rPr lang="en-US" sz="1050" dirty="0" err="1">
                          <a:effectLst/>
                        </a:rPr>
                        <a:t>SPECviewperf</a:t>
                      </a:r>
                      <a:r>
                        <a:rPr lang="en-US" sz="1050" dirty="0">
                          <a:effectLst/>
                        </a:rPr>
                        <a:t> 12.1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7025" marR="57025" marT="0" marB="0" anchor="ctr"/>
                </a:tc>
                <a:tc>
                  <a:txBody>
                    <a:bodyPr/>
                    <a:lstStyle/>
                    <a:p>
                      <a:pPr marL="0" marR="0" fontAlgn="base">
                        <a:lnSpc>
                          <a:spcPct val="90000"/>
                        </a:lnSpc>
                        <a:spcBef>
                          <a:spcPts val="0"/>
                        </a:spcBef>
                        <a:spcAft>
                          <a:spcPts val="0"/>
                        </a:spcAft>
                      </a:pPr>
                      <a:r>
                        <a:rPr lang="en-US" sz="1050" dirty="0">
                          <a:effectLst/>
                        </a:rPr>
                        <a:t> </a:t>
                      </a:r>
                      <a:endParaRPr lang="en-US" sz="1200" dirty="0">
                        <a:effectLst/>
                      </a:endParaRPr>
                    </a:p>
                    <a:p>
                      <a:pPr marL="0" marR="0">
                        <a:lnSpc>
                          <a:spcPct val="107000"/>
                        </a:lnSpc>
                        <a:spcBef>
                          <a:spcPts val="0"/>
                        </a:spcBef>
                        <a:spcAft>
                          <a:spcPts val="800"/>
                        </a:spcAft>
                      </a:pPr>
                      <a:r>
                        <a:rPr lang="en-US" sz="1050" b="0" dirty="0">
                          <a:effectLst/>
                        </a:rPr>
                        <a:t>Testing conducted by AMD Performance Labs as of September 2016 on test system described below. PC manufacturers may vary configurations, yielding different results. Performance may vary based on use of latest drivers.</a:t>
                      </a:r>
                      <a:endParaRPr lang="en-US" sz="1200" b="0" dirty="0">
                        <a:effectLst/>
                      </a:endParaRPr>
                    </a:p>
                    <a:p>
                      <a:pPr marL="0" marR="0" fontAlgn="base">
                        <a:lnSpc>
                          <a:spcPct val="90000"/>
                        </a:lnSpc>
                        <a:spcBef>
                          <a:spcPts val="0"/>
                        </a:spcBef>
                        <a:spcAft>
                          <a:spcPts val="0"/>
                        </a:spcAft>
                      </a:pPr>
                      <a:r>
                        <a:rPr lang="en-US" sz="1050" b="0" dirty="0">
                          <a:effectLst/>
                        </a:rPr>
                        <a:t> </a:t>
                      </a:r>
                      <a:endParaRPr lang="en-US" sz="1200" b="0" dirty="0">
                        <a:effectLst/>
                      </a:endParaRPr>
                    </a:p>
                    <a:p>
                      <a:pPr marL="0" marR="0" fontAlgn="base">
                        <a:lnSpc>
                          <a:spcPct val="90000"/>
                        </a:lnSpc>
                        <a:spcBef>
                          <a:spcPts val="0"/>
                        </a:spcBef>
                        <a:spcAft>
                          <a:spcPts val="800"/>
                        </a:spcAft>
                      </a:pPr>
                      <a:r>
                        <a:rPr lang="en-US" sz="1050" b="0" dirty="0">
                          <a:effectLst/>
                        </a:rPr>
                        <a:t>CPU: Intel E5-1650 v3 3.50GHz, Memory: 16GB RAM, OS: Win7 64-bit SP1, AMD Driver: 16.40 Beta </a:t>
                      </a:r>
                      <a:r>
                        <a:rPr lang="en-US" sz="1050" b="0" dirty="0" err="1">
                          <a:effectLst/>
                        </a:rPr>
                        <a:t>Nvidia</a:t>
                      </a:r>
                      <a:r>
                        <a:rPr lang="en-US" sz="1050" b="0" dirty="0">
                          <a:effectLst/>
                        </a:rPr>
                        <a:t> Driver: 368.39 </a:t>
                      </a:r>
                      <a:r>
                        <a:rPr lang="en-US" sz="1200" b="0" dirty="0" smtClean="0">
                          <a:effectLst/>
                        </a:rPr>
                        <a:t/>
                      </a:r>
                      <a:br>
                        <a:rPr lang="en-US" sz="1200" b="0" dirty="0" smtClean="0">
                          <a:effectLst/>
                        </a:rPr>
                      </a:br>
                      <a:r>
                        <a:rPr lang="en-US" sz="1050" b="0" dirty="0" smtClean="0">
                          <a:effectLst/>
                        </a:rPr>
                        <a:t>Application</a:t>
                      </a:r>
                      <a:r>
                        <a:rPr lang="en-US" sz="1050" b="0" dirty="0">
                          <a:effectLst/>
                        </a:rPr>
                        <a:t>: </a:t>
                      </a:r>
                      <a:r>
                        <a:rPr lang="en-US" sz="1050" b="0" dirty="0" err="1">
                          <a:effectLst/>
                        </a:rPr>
                        <a:t>SPECviewperf</a:t>
                      </a:r>
                      <a:r>
                        <a:rPr lang="en-US" sz="1050" b="0" dirty="0">
                          <a:effectLst/>
                        </a:rPr>
                        <a:t> 12.1, official </a:t>
                      </a:r>
                      <a:r>
                        <a:rPr lang="en-US" sz="1050" b="0" dirty="0" smtClean="0">
                          <a:effectLst/>
                        </a:rPr>
                        <a:t>resolution</a:t>
                      </a:r>
                      <a:r>
                        <a:rPr lang="en-US" sz="1200" b="0" dirty="0" smtClean="0">
                          <a:effectLst/>
                        </a:rPr>
                        <a:t/>
                      </a:r>
                      <a:br>
                        <a:rPr lang="en-US" sz="1200" b="0" dirty="0" smtClean="0">
                          <a:effectLst/>
                        </a:rPr>
                      </a:br>
                      <a:r>
                        <a:rPr lang="en-US" sz="1050" b="0" dirty="0" smtClean="0">
                          <a:effectLst/>
                        </a:rPr>
                        <a:t>Subtest</a:t>
                      </a:r>
                      <a:r>
                        <a:rPr lang="en-US" sz="1050" b="0" dirty="0">
                          <a:effectLst/>
                        </a:rPr>
                        <a:t>: </a:t>
                      </a:r>
                      <a:r>
                        <a:rPr lang="en-US" sz="1050" b="0" dirty="0" smtClean="0">
                          <a:effectLst/>
                        </a:rPr>
                        <a:t>snx-02</a:t>
                      </a:r>
                      <a:r>
                        <a:rPr lang="en-US" sz="1200" b="0" dirty="0" smtClean="0">
                          <a:effectLst/>
                        </a:rPr>
                        <a:t/>
                      </a:r>
                      <a:br>
                        <a:rPr lang="en-US" sz="1200" b="0" dirty="0" smtClean="0">
                          <a:effectLst/>
                        </a:rPr>
                      </a:br>
                      <a:r>
                        <a:rPr lang="en-US" sz="1050" b="0" dirty="0" smtClean="0">
                          <a:effectLst/>
                        </a:rPr>
                        <a:t>AMD </a:t>
                      </a:r>
                      <a:r>
                        <a:rPr lang="en-US" sz="1050" b="0" dirty="0">
                          <a:effectLst/>
                        </a:rPr>
                        <a:t>WX5100 Composite snx-02 score: </a:t>
                      </a:r>
                      <a:r>
                        <a:rPr lang="en-US" sz="1050" b="0" dirty="0" smtClean="0">
                          <a:effectLst/>
                        </a:rPr>
                        <a:t>76.28</a:t>
                      </a:r>
                      <a:r>
                        <a:rPr lang="en-US" sz="1200" b="0" dirty="0" smtClean="0">
                          <a:effectLst/>
                        </a:rPr>
                        <a:t/>
                      </a:r>
                      <a:br>
                        <a:rPr lang="en-US" sz="1200" b="0" dirty="0" smtClean="0">
                          <a:effectLst/>
                        </a:rPr>
                      </a:br>
                      <a:r>
                        <a:rPr lang="en-US" sz="1050" b="0" dirty="0" err="1" smtClean="0">
                          <a:effectLst/>
                        </a:rPr>
                        <a:t>Nvidia</a:t>
                      </a:r>
                      <a:r>
                        <a:rPr lang="en-US" sz="1050" b="0" dirty="0" smtClean="0">
                          <a:effectLst/>
                        </a:rPr>
                        <a:t> </a:t>
                      </a:r>
                      <a:r>
                        <a:rPr lang="en-US" sz="1050" b="0" dirty="0" err="1">
                          <a:effectLst/>
                        </a:rPr>
                        <a:t>Quadro</a:t>
                      </a:r>
                      <a:r>
                        <a:rPr lang="en-US" sz="1050" b="0" dirty="0">
                          <a:effectLst/>
                        </a:rPr>
                        <a:t> M2000 Composite snx-02 score: </a:t>
                      </a:r>
                      <a:r>
                        <a:rPr lang="en-US" sz="1050" b="0" dirty="0" smtClean="0">
                          <a:effectLst/>
                        </a:rPr>
                        <a:t>54.05</a:t>
                      </a:r>
                      <a:r>
                        <a:rPr lang="en-US" sz="1200" b="0" dirty="0" smtClean="0">
                          <a:effectLst/>
                        </a:rPr>
                        <a:t/>
                      </a:r>
                      <a:br>
                        <a:rPr lang="en-US" sz="1200" b="0" dirty="0" smtClean="0">
                          <a:effectLst/>
                        </a:rPr>
                      </a:br>
                      <a:r>
                        <a:rPr lang="en-US" sz="1050" b="0" dirty="0" smtClean="0">
                          <a:effectLst/>
                        </a:rPr>
                        <a:t>Performance </a:t>
                      </a:r>
                      <a:r>
                        <a:rPr lang="en-US" sz="1050" b="0" dirty="0">
                          <a:effectLst/>
                        </a:rPr>
                        <a:t>Differential: 76.28/54.05 = ~41.13% faster on </a:t>
                      </a:r>
                      <a:r>
                        <a:rPr lang="en-US" sz="1050" b="0" dirty="0" smtClean="0">
                          <a:effectLst/>
                        </a:rPr>
                        <a:t>AMD</a:t>
                      </a:r>
                      <a:r>
                        <a:rPr lang="en-US" sz="1200" b="0" dirty="0" smtClean="0">
                          <a:effectLst/>
                        </a:rPr>
                        <a:t/>
                      </a:r>
                      <a:br>
                        <a:rPr lang="en-US" sz="1200" b="0" dirty="0" smtClean="0">
                          <a:effectLst/>
                        </a:rPr>
                      </a:br>
                      <a:r>
                        <a:rPr lang="en-US" sz="1050" b="0" dirty="0" smtClean="0">
                          <a:effectLst/>
                        </a:rPr>
                        <a:t>RPW-13</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57025" marR="57025" marT="0" marB="0" anchor="ctr"/>
                </a:tc>
              </a:tr>
              <a:tr h="1694392">
                <a:tc>
                  <a:txBody>
                    <a:bodyPr/>
                    <a:lstStyle/>
                    <a:p>
                      <a:pPr marL="0" marR="0">
                        <a:lnSpc>
                          <a:spcPct val="107000"/>
                        </a:lnSpc>
                        <a:spcBef>
                          <a:spcPts val="0"/>
                        </a:spcBef>
                        <a:spcAft>
                          <a:spcPts val="800"/>
                        </a:spcAft>
                      </a:pPr>
                      <a:r>
                        <a:rPr lang="en-US" sz="1050">
                          <a:effectLst/>
                        </a:rPr>
                        <a:t>Radeon Pro WX5100 delivers up to 34% more performance than NVidia Quadro M2000 in SPECapc Solidworks 2015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7025" marR="57025" marT="0" marB="0" anchor="ctr"/>
                </a:tc>
                <a:tc>
                  <a:txBody>
                    <a:bodyPr/>
                    <a:lstStyle/>
                    <a:p>
                      <a:pPr marL="0" marR="0" fontAlgn="base">
                        <a:lnSpc>
                          <a:spcPct val="90000"/>
                        </a:lnSpc>
                        <a:spcBef>
                          <a:spcPts val="0"/>
                        </a:spcBef>
                        <a:spcAft>
                          <a:spcPts val="0"/>
                        </a:spcAft>
                      </a:pPr>
                      <a:r>
                        <a:rPr lang="en-US" sz="1050" dirty="0">
                          <a:effectLst/>
                        </a:rPr>
                        <a:t> </a:t>
                      </a:r>
                      <a:endParaRPr lang="en-US" sz="1200" dirty="0">
                        <a:effectLst/>
                      </a:endParaRPr>
                    </a:p>
                    <a:p>
                      <a:pPr marL="0" marR="0">
                        <a:lnSpc>
                          <a:spcPct val="107000"/>
                        </a:lnSpc>
                        <a:spcBef>
                          <a:spcPts val="0"/>
                        </a:spcBef>
                        <a:spcAft>
                          <a:spcPts val="800"/>
                        </a:spcAft>
                      </a:pPr>
                      <a:r>
                        <a:rPr lang="en-US" sz="1050" dirty="0">
                          <a:effectLst/>
                        </a:rPr>
                        <a:t>Testing conducted by AMD Performance Labs as of September 2016 on test system described below. PC manufacturers may vary configurations, yielding different results. Performance may vary based on use of latest drivers.</a:t>
                      </a:r>
                      <a:endParaRPr lang="en-US" sz="1200" dirty="0">
                        <a:effectLst/>
                      </a:endParaRPr>
                    </a:p>
                    <a:p>
                      <a:pPr marL="0" marR="0" fontAlgn="base">
                        <a:lnSpc>
                          <a:spcPct val="90000"/>
                        </a:lnSpc>
                        <a:spcBef>
                          <a:spcPts val="0"/>
                        </a:spcBef>
                        <a:spcAft>
                          <a:spcPts val="0"/>
                        </a:spcAft>
                      </a:pPr>
                      <a:r>
                        <a:rPr lang="en-US" sz="1050" dirty="0">
                          <a:effectLst/>
                        </a:rPr>
                        <a:t> </a:t>
                      </a:r>
                      <a:endParaRPr lang="en-US" sz="1200" dirty="0">
                        <a:effectLst/>
                      </a:endParaRPr>
                    </a:p>
                    <a:p>
                      <a:pPr marL="0" marR="0" fontAlgn="base">
                        <a:lnSpc>
                          <a:spcPct val="90000"/>
                        </a:lnSpc>
                        <a:spcBef>
                          <a:spcPts val="0"/>
                        </a:spcBef>
                        <a:spcAft>
                          <a:spcPts val="800"/>
                        </a:spcAft>
                      </a:pPr>
                      <a:r>
                        <a:rPr lang="en-US" sz="1050" dirty="0">
                          <a:effectLst/>
                        </a:rPr>
                        <a:t>CPU: Intel E5-1650 v3 3.50GHz, Memory: 16GB RAM, OS: Win7 64-bit SP1, AMD Driver: 16.40 Beta </a:t>
                      </a:r>
                      <a:r>
                        <a:rPr lang="en-US" sz="1050" dirty="0" err="1">
                          <a:effectLst/>
                        </a:rPr>
                        <a:t>Nvidia</a:t>
                      </a:r>
                      <a:r>
                        <a:rPr lang="en-US" sz="1050" dirty="0">
                          <a:effectLst/>
                        </a:rPr>
                        <a:t> Driver: 368.39 </a:t>
                      </a:r>
                      <a:r>
                        <a:rPr lang="en-US" sz="1200" dirty="0" smtClean="0">
                          <a:effectLst/>
                        </a:rPr>
                        <a:t/>
                      </a:r>
                      <a:br>
                        <a:rPr lang="en-US" sz="1200" dirty="0" smtClean="0">
                          <a:effectLst/>
                        </a:rPr>
                      </a:br>
                      <a:r>
                        <a:rPr lang="en-US" sz="1050" dirty="0" smtClean="0">
                          <a:effectLst/>
                        </a:rPr>
                        <a:t>Application</a:t>
                      </a:r>
                      <a:r>
                        <a:rPr lang="en-US" sz="1050" dirty="0">
                          <a:effectLst/>
                        </a:rPr>
                        <a:t>: </a:t>
                      </a:r>
                      <a:r>
                        <a:rPr lang="en-US" sz="1050" dirty="0" err="1">
                          <a:effectLst/>
                        </a:rPr>
                        <a:t>SPECapc</a:t>
                      </a:r>
                      <a:r>
                        <a:rPr lang="en-US" sz="1050" dirty="0">
                          <a:effectLst/>
                        </a:rPr>
                        <a:t> </a:t>
                      </a:r>
                      <a:r>
                        <a:rPr lang="en-US" sz="1050" dirty="0" err="1">
                          <a:effectLst/>
                        </a:rPr>
                        <a:t>Dassault</a:t>
                      </a:r>
                      <a:r>
                        <a:rPr lang="en-US" sz="1050" dirty="0">
                          <a:effectLst/>
                        </a:rPr>
                        <a:t> SolidWorks 2015, no </a:t>
                      </a:r>
                      <a:r>
                        <a:rPr lang="en-US" sz="1050" dirty="0" smtClean="0">
                          <a:effectLst/>
                        </a:rPr>
                        <a:t>FSAA</a:t>
                      </a:r>
                      <a:r>
                        <a:rPr lang="en-US" sz="1200" dirty="0" smtClean="0">
                          <a:effectLst/>
                        </a:rPr>
                        <a:t/>
                      </a:r>
                      <a:br>
                        <a:rPr lang="en-US" sz="1200" dirty="0" smtClean="0">
                          <a:effectLst/>
                        </a:rPr>
                      </a:br>
                      <a:r>
                        <a:rPr lang="en-US" sz="1050" dirty="0" smtClean="0">
                          <a:effectLst/>
                        </a:rPr>
                        <a:t>Subtest</a:t>
                      </a:r>
                      <a:r>
                        <a:rPr lang="en-US" sz="1050" dirty="0">
                          <a:effectLst/>
                        </a:rPr>
                        <a:t>: Shaded using </a:t>
                      </a:r>
                      <a:r>
                        <a:rPr lang="en-US" sz="1050" dirty="0" err="1">
                          <a:effectLst/>
                        </a:rPr>
                        <a:t>RealView</a:t>
                      </a:r>
                      <a:r>
                        <a:rPr lang="en-US" sz="1050" dirty="0">
                          <a:effectLst/>
                        </a:rPr>
                        <a:t> and Shadows and Ambient Occlusion Graphics </a:t>
                      </a:r>
                      <a:r>
                        <a:rPr lang="en-US" sz="1050" dirty="0" smtClean="0">
                          <a:effectLst/>
                        </a:rPr>
                        <a:t>Sub-composite</a:t>
                      </a:r>
                      <a:r>
                        <a:rPr lang="en-US" sz="1200" dirty="0" smtClean="0">
                          <a:effectLst/>
                        </a:rPr>
                        <a:t/>
                      </a:r>
                      <a:br>
                        <a:rPr lang="en-US" sz="1200" dirty="0" smtClean="0">
                          <a:effectLst/>
                        </a:rPr>
                      </a:br>
                      <a:r>
                        <a:rPr lang="en-US" sz="1050" dirty="0" smtClean="0">
                          <a:effectLst/>
                        </a:rPr>
                        <a:t>AMD </a:t>
                      </a:r>
                      <a:r>
                        <a:rPr lang="en-US" sz="1050" dirty="0">
                          <a:effectLst/>
                        </a:rPr>
                        <a:t>WX5100 subtest score: </a:t>
                      </a:r>
                      <a:r>
                        <a:rPr lang="en-US" sz="1050" dirty="0" smtClean="0">
                          <a:effectLst/>
                        </a:rPr>
                        <a:t>15.57</a:t>
                      </a:r>
                      <a:r>
                        <a:rPr lang="en-US" sz="1200" dirty="0" smtClean="0">
                          <a:effectLst/>
                        </a:rPr>
                        <a:t/>
                      </a:r>
                      <a:br>
                        <a:rPr lang="en-US" sz="1200" dirty="0" smtClean="0">
                          <a:effectLst/>
                        </a:rPr>
                      </a:br>
                      <a:r>
                        <a:rPr lang="en-US" sz="1050" dirty="0" err="1" smtClean="0">
                          <a:effectLst/>
                        </a:rPr>
                        <a:t>Nvidia</a:t>
                      </a:r>
                      <a:r>
                        <a:rPr lang="en-US" sz="1050" dirty="0" smtClean="0">
                          <a:effectLst/>
                        </a:rPr>
                        <a:t> </a:t>
                      </a:r>
                      <a:r>
                        <a:rPr lang="en-US" sz="1050" dirty="0" err="1">
                          <a:effectLst/>
                        </a:rPr>
                        <a:t>Quadro</a:t>
                      </a:r>
                      <a:r>
                        <a:rPr lang="en-US" sz="1050" dirty="0">
                          <a:effectLst/>
                        </a:rPr>
                        <a:t> M2000 subtest score: </a:t>
                      </a:r>
                      <a:r>
                        <a:rPr lang="en-US" sz="1050" dirty="0" smtClean="0">
                          <a:effectLst/>
                        </a:rPr>
                        <a:t>11.60</a:t>
                      </a:r>
                      <a:r>
                        <a:rPr lang="en-US" sz="1200" dirty="0" smtClean="0">
                          <a:effectLst/>
                        </a:rPr>
                        <a:t/>
                      </a:r>
                      <a:br>
                        <a:rPr lang="en-US" sz="1200" dirty="0" smtClean="0">
                          <a:effectLst/>
                        </a:rPr>
                      </a:br>
                      <a:r>
                        <a:rPr lang="en-US" sz="1050" dirty="0" smtClean="0">
                          <a:effectLst/>
                        </a:rPr>
                        <a:t>Performance </a:t>
                      </a:r>
                      <a:r>
                        <a:rPr lang="en-US" sz="1050" dirty="0">
                          <a:effectLst/>
                        </a:rPr>
                        <a:t>Differential: 15.57/11.60 = ~34.22% faster on </a:t>
                      </a:r>
                      <a:r>
                        <a:rPr lang="en-US" sz="1050" dirty="0" smtClean="0">
                          <a:effectLst/>
                        </a:rPr>
                        <a:t>AMD</a:t>
                      </a:r>
                      <a:r>
                        <a:rPr lang="en-US" sz="1200" dirty="0" smtClean="0">
                          <a:effectLst/>
                        </a:rPr>
                        <a:t/>
                      </a:r>
                      <a:br>
                        <a:rPr lang="en-US" sz="1200" dirty="0" smtClean="0">
                          <a:effectLst/>
                        </a:rPr>
                      </a:br>
                      <a:r>
                        <a:rPr lang="en-US" sz="1050" dirty="0" smtClean="0">
                          <a:effectLst/>
                        </a:rPr>
                        <a:t>RPW-14</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7025" marR="57025" marT="0" marB="0" anchor="ctr"/>
                </a:tc>
              </a:tr>
              <a:tr h="1694392">
                <a:tc>
                  <a:txBody>
                    <a:bodyPr/>
                    <a:lstStyle/>
                    <a:p>
                      <a:pPr marL="0" marR="0">
                        <a:lnSpc>
                          <a:spcPct val="107000"/>
                        </a:lnSpc>
                        <a:spcBef>
                          <a:spcPts val="0"/>
                        </a:spcBef>
                        <a:spcAft>
                          <a:spcPts val="800"/>
                        </a:spcAft>
                      </a:pPr>
                      <a:r>
                        <a:rPr lang="en-US" sz="1050">
                          <a:effectLst/>
                        </a:rPr>
                        <a:t>Radeon Pro WX5100 delivers up to 11% more performance than NVidia Quadro M2000 in 3DSMax SPECviewperf 12.1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7025" marR="57025" marT="0" marB="0" anchor="ctr"/>
                </a:tc>
                <a:tc>
                  <a:txBody>
                    <a:bodyPr/>
                    <a:lstStyle/>
                    <a:p>
                      <a:pPr marL="0" marR="0" fontAlgn="base">
                        <a:lnSpc>
                          <a:spcPct val="90000"/>
                        </a:lnSpc>
                        <a:spcBef>
                          <a:spcPts val="0"/>
                        </a:spcBef>
                        <a:spcAft>
                          <a:spcPts val="0"/>
                        </a:spcAft>
                      </a:pPr>
                      <a:r>
                        <a:rPr lang="en-US" sz="1050" dirty="0">
                          <a:effectLst/>
                        </a:rPr>
                        <a:t> </a:t>
                      </a:r>
                      <a:endParaRPr lang="en-US" sz="1200" dirty="0">
                        <a:effectLst/>
                      </a:endParaRPr>
                    </a:p>
                    <a:p>
                      <a:pPr marL="0" marR="0">
                        <a:lnSpc>
                          <a:spcPct val="107000"/>
                        </a:lnSpc>
                        <a:spcBef>
                          <a:spcPts val="0"/>
                        </a:spcBef>
                        <a:spcAft>
                          <a:spcPts val="800"/>
                        </a:spcAft>
                      </a:pPr>
                      <a:r>
                        <a:rPr lang="en-US" sz="1050" dirty="0">
                          <a:effectLst/>
                        </a:rPr>
                        <a:t>Testing conducted by AMD Performance Labs as of September 2016 on test system described below. PC manufacturers may vary configurations, yielding different results. Performance may vary based on use of latest drivers.</a:t>
                      </a:r>
                      <a:endParaRPr lang="en-US" sz="1200" dirty="0">
                        <a:effectLst/>
                      </a:endParaRPr>
                    </a:p>
                    <a:p>
                      <a:pPr marL="0" marR="0" fontAlgn="base">
                        <a:lnSpc>
                          <a:spcPct val="90000"/>
                        </a:lnSpc>
                        <a:spcBef>
                          <a:spcPts val="0"/>
                        </a:spcBef>
                        <a:spcAft>
                          <a:spcPts val="0"/>
                        </a:spcAft>
                      </a:pPr>
                      <a:r>
                        <a:rPr lang="en-US" sz="1050" dirty="0">
                          <a:effectLst/>
                        </a:rPr>
                        <a:t> </a:t>
                      </a:r>
                      <a:endParaRPr lang="en-US" sz="1200" dirty="0">
                        <a:effectLst/>
                      </a:endParaRPr>
                    </a:p>
                    <a:p>
                      <a:pPr marL="0" marR="0" fontAlgn="base">
                        <a:lnSpc>
                          <a:spcPct val="90000"/>
                        </a:lnSpc>
                        <a:spcBef>
                          <a:spcPts val="0"/>
                        </a:spcBef>
                        <a:spcAft>
                          <a:spcPts val="800"/>
                        </a:spcAft>
                      </a:pPr>
                      <a:r>
                        <a:rPr lang="en-US" sz="1050" dirty="0">
                          <a:effectLst/>
                        </a:rPr>
                        <a:t>CPU: Intel E5-1650 v3 3.50GHz, Memory: 16GB RAM, OS: Win7 64-bit SP1, AMD Driver: 15.301.2601.1002 RC3 </a:t>
                      </a:r>
                      <a:r>
                        <a:rPr lang="en-US" sz="1050" dirty="0" err="1">
                          <a:effectLst/>
                        </a:rPr>
                        <a:t>Nvidia</a:t>
                      </a:r>
                      <a:r>
                        <a:rPr lang="en-US" sz="1050" dirty="0">
                          <a:effectLst/>
                        </a:rPr>
                        <a:t> Driver: </a:t>
                      </a:r>
                      <a:r>
                        <a:rPr lang="en-US" sz="1050" dirty="0" smtClean="0">
                          <a:effectLst/>
                        </a:rPr>
                        <a:t>368.39</a:t>
                      </a:r>
                      <a:r>
                        <a:rPr lang="en-US" sz="1200" dirty="0" smtClean="0">
                          <a:effectLst/>
                        </a:rPr>
                        <a:t/>
                      </a:r>
                      <a:br>
                        <a:rPr lang="en-US" sz="1200" dirty="0" smtClean="0">
                          <a:effectLst/>
                        </a:rPr>
                      </a:br>
                      <a:r>
                        <a:rPr lang="en-US" sz="1050" dirty="0" smtClean="0">
                          <a:effectLst/>
                        </a:rPr>
                        <a:t>Application</a:t>
                      </a:r>
                      <a:r>
                        <a:rPr lang="en-US" sz="1050" dirty="0">
                          <a:effectLst/>
                        </a:rPr>
                        <a:t>: </a:t>
                      </a:r>
                      <a:r>
                        <a:rPr lang="en-US" sz="1050" dirty="0" err="1">
                          <a:effectLst/>
                        </a:rPr>
                        <a:t>SPECviewperf</a:t>
                      </a:r>
                      <a:r>
                        <a:rPr lang="en-US" sz="1050" dirty="0">
                          <a:effectLst/>
                        </a:rPr>
                        <a:t> 12.1, official </a:t>
                      </a:r>
                      <a:r>
                        <a:rPr lang="en-US" sz="1050" dirty="0" smtClean="0">
                          <a:effectLst/>
                        </a:rPr>
                        <a:t>resolution</a:t>
                      </a:r>
                      <a:r>
                        <a:rPr lang="en-US" sz="1200" dirty="0" smtClean="0">
                          <a:effectLst/>
                        </a:rPr>
                        <a:t/>
                      </a:r>
                      <a:br>
                        <a:rPr lang="en-US" sz="1200" dirty="0" smtClean="0">
                          <a:effectLst/>
                        </a:rPr>
                      </a:br>
                      <a:r>
                        <a:rPr lang="en-US" sz="1050" dirty="0" smtClean="0">
                          <a:effectLst/>
                        </a:rPr>
                        <a:t>Subtest</a:t>
                      </a:r>
                      <a:r>
                        <a:rPr lang="en-US" sz="1050" dirty="0">
                          <a:effectLst/>
                        </a:rPr>
                        <a:t>: </a:t>
                      </a:r>
                      <a:r>
                        <a:rPr lang="en-US" sz="1050" dirty="0" smtClean="0">
                          <a:effectLst/>
                        </a:rPr>
                        <a:t>3dsmax-05</a:t>
                      </a:r>
                      <a:r>
                        <a:rPr lang="en-US" sz="1200" dirty="0" smtClean="0">
                          <a:effectLst/>
                        </a:rPr>
                        <a:t/>
                      </a:r>
                      <a:br>
                        <a:rPr lang="en-US" sz="1200" dirty="0" smtClean="0">
                          <a:effectLst/>
                        </a:rPr>
                      </a:br>
                      <a:r>
                        <a:rPr lang="en-US" sz="1050" dirty="0" smtClean="0">
                          <a:effectLst/>
                        </a:rPr>
                        <a:t>AMD </a:t>
                      </a:r>
                      <a:r>
                        <a:rPr lang="en-US" sz="1050" dirty="0">
                          <a:effectLst/>
                        </a:rPr>
                        <a:t>WX5100 Composite 3dsmax-05 score: </a:t>
                      </a:r>
                      <a:r>
                        <a:rPr lang="en-US" sz="1050" dirty="0" smtClean="0">
                          <a:effectLst/>
                        </a:rPr>
                        <a:t>67.88</a:t>
                      </a:r>
                      <a:r>
                        <a:rPr lang="en-US" sz="1200" dirty="0" smtClean="0">
                          <a:effectLst/>
                        </a:rPr>
                        <a:t/>
                      </a:r>
                      <a:br>
                        <a:rPr lang="en-US" sz="1200" dirty="0" smtClean="0">
                          <a:effectLst/>
                        </a:rPr>
                      </a:br>
                      <a:r>
                        <a:rPr lang="en-US" sz="1050" dirty="0" err="1" smtClean="0">
                          <a:effectLst/>
                        </a:rPr>
                        <a:t>Nvidia</a:t>
                      </a:r>
                      <a:r>
                        <a:rPr lang="en-US" sz="1050" dirty="0" smtClean="0">
                          <a:effectLst/>
                        </a:rPr>
                        <a:t> </a:t>
                      </a:r>
                      <a:r>
                        <a:rPr lang="en-US" sz="1050" dirty="0" err="1">
                          <a:effectLst/>
                        </a:rPr>
                        <a:t>Quadro</a:t>
                      </a:r>
                      <a:r>
                        <a:rPr lang="en-US" sz="1050" dirty="0">
                          <a:effectLst/>
                        </a:rPr>
                        <a:t> M2000 Composite 3dsmax-05 score: </a:t>
                      </a:r>
                      <a:r>
                        <a:rPr lang="en-US" sz="1050" dirty="0" smtClean="0">
                          <a:effectLst/>
                        </a:rPr>
                        <a:t>61.00</a:t>
                      </a:r>
                      <a:r>
                        <a:rPr lang="en-US" sz="1200" dirty="0" smtClean="0">
                          <a:effectLst/>
                        </a:rPr>
                        <a:t/>
                      </a:r>
                      <a:br>
                        <a:rPr lang="en-US" sz="1200" dirty="0" smtClean="0">
                          <a:effectLst/>
                        </a:rPr>
                      </a:br>
                      <a:r>
                        <a:rPr lang="en-US" sz="1050" dirty="0" smtClean="0">
                          <a:effectLst/>
                        </a:rPr>
                        <a:t>Performance </a:t>
                      </a:r>
                      <a:r>
                        <a:rPr lang="en-US" sz="1050" dirty="0">
                          <a:effectLst/>
                        </a:rPr>
                        <a:t>Differential: 67.88/61.00 = ~11.28% faster on </a:t>
                      </a:r>
                      <a:r>
                        <a:rPr lang="en-US" sz="1050" dirty="0" smtClean="0">
                          <a:effectLst/>
                        </a:rPr>
                        <a:t>AMD</a:t>
                      </a:r>
                      <a:r>
                        <a:rPr lang="en-US" sz="1200" dirty="0" smtClean="0">
                          <a:effectLst/>
                        </a:rPr>
                        <a:t/>
                      </a:r>
                      <a:br>
                        <a:rPr lang="en-US" sz="1200" dirty="0" smtClean="0">
                          <a:effectLst/>
                        </a:rPr>
                      </a:br>
                      <a:r>
                        <a:rPr lang="en-US" sz="1050" dirty="0" smtClean="0">
                          <a:effectLst/>
                        </a:rPr>
                        <a:t>RPW-15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7025" marR="57025" marT="0" marB="0" anchor="ctr"/>
                </a:tc>
              </a:tr>
            </a:tbl>
          </a:graphicData>
        </a:graphic>
      </p:graphicFrame>
    </p:spTree>
    <p:extLst>
      <p:ext uri="{BB962C8B-B14F-4D97-AF65-F5344CB8AC3E}">
        <p14:creationId xmlns:p14="http://schemas.microsoft.com/office/powerpoint/2010/main" val="25686915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Performance Data 4/5</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452496797"/>
              </p:ext>
            </p:extLst>
          </p:nvPr>
        </p:nvGraphicFramePr>
        <p:xfrm>
          <a:off x="186095" y="1230858"/>
          <a:ext cx="11781321" cy="5107983"/>
        </p:xfrm>
        <a:graphic>
          <a:graphicData uri="http://schemas.openxmlformats.org/drawingml/2006/table">
            <a:tbl>
              <a:tblPr firstRow="1" firstCol="1" bandRow="1">
                <a:tableStyleId>{16D9F66E-5EB9-4882-86FB-DCBF35E3C3E4}</a:tableStyleId>
              </a:tblPr>
              <a:tblGrid>
                <a:gridCol w="3455048"/>
                <a:gridCol w="8326273"/>
              </a:tblGrid>
              <a:tr h="1715346">
                <a:tc>
                  <a:txBody>
                    <a:bodyPr/>
                    <a:lstStyle/>
                    <a:p>
                      <a:pPr marL="0" marR="0">
                        <a:lnSpc>
                          <a:spcPct val="107000"/>
                        </a:lnSpc>
                        <a:spcBef>
                          <a:spcPts val="0"/>
                        </a:spcBef>
                        <a:spcAft>
                          <a:spcPts val="800"/>
                        </a:spcAft>
                      </a:pPr>
                      <a:r>
                        <a:rPr lang="en-US" sz="1050" dirty="0">
                          <a:effectLst/>
                        </a:rPr>
                        <a:t>Radeon Pro WX7100 delivers up to 17% more performance than NVidia </a:t>
                      </a:r>
                      <a:r>
                        <a:rPr lang="en-US" sz="1050" dirty="0" err="1">
                          <a:effectLst/>
                        </a:rPr>
                        <a:t>Quadro</a:t>
                      </a:r>
                      <a:r>
                        <a:rPr lang="en-US" sz="1050" dirty="0">
                          <a:effectLst/>
                        </a:rPr>
                        <a:t> M4000 in Siemens NX </a:t>
                      </a:r>
                      <a:r>
                        <a:rPr lang="en-US" sz="1050" dirty="0" err="1">
                          <a:effectLst/>
                        </a:rPr>
                        <a:t>SPECviewperf</a:t>
                      </a:r>
                      <a:r>
                        <a:rPr lang="en-US" sz="1050" dirty="0">
                          <a:effectLst/>
                        </a:rPr>
                        <a:t> 12.1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7731" marR="57731" marT="0" marB="0" anchor="ctr"/>
                </a:tc>
                <a:tc>
                  <a:txBody>
                    <a:bodyPr/>
                    <a:lstStyle/>
                    <a:p>
                      <a:pPr marL="0" marR="0" fontAlgn="base">
                        <a:lnSpc>
                          <a:spcPct val="90000"/>
                        </a:lnSpc>
                        <a:spcBef>
                          <a:spcPts val="0"/>
                        </a:spcBef>
                        <a:spcAft>
                          <a:spcPts val="0"/>
                        </a:spcAft>
                      </a:pPr>
                      <a:r>
                        <a:rPr lang="en-US" sz="1050" dirty="0">
                          <a:effectLst/>
                        </a:rPr>
                        <a:t> </a:t>
                      </a:r>
                      <a:endParaRPr lang="en-US" sz="1200" dirty="0">
                        <a:effectLst/>
                      </a:endParaRPr>
                    </a:p>
                    <a:p>
                      <a:pPr marL="0" marR="0">
                        <a:lnSpc>
                          <a:spcPct val="107000"/>
                        </a:lnSpc>
                        <a:spcBef>
                          <a:spcPts val="0"/>
                        </a:spcBef>
                        <a:spcAft>
                          <a:spcPts val="800"/>
                        </a:spcAft>
                      </a:pPr>
                      <a:r>
                        <a:rPr lang="en-US" sz="1050" b="0" dirty="0">
                          <a:effectLst/>
                        </a:rPr>
                        <a:t>Testing conducted by AMD Performance Labs as of September 2016 on test system described below. PC manufacturers may vary configurations, yielding different results. Performance may vary based on use of latest drivers.</a:t>
                      </a:r>
                      <a:endParaRPr lang="en-US" sz="1200" b="0" dirty="0">
                        <a:effectLst/>
                      </a:endParaRPr>
                    </a:p>
                    <a:p>
                      <a:pPr marL="0" marR="0" fontAlgn="base">
                        <a:lnSpc>
                          <a:spcPct val="90000"/>
                        </a:lnSpc>
                        <a:spcBef>
                          <a:spcPts val="0"/>
                        </a:spcBef>
                        <a:spcAft>
                          <a:spcPts val="0"/>
                        </a:spcAft>
                      </a:pPr>
                      <a:r>
                        <a:rPr lang="en-US" sz="1050" b="0" dirty="0">
                          <a:effectLst/>
                        </a:rPr>
                        <a:t> </a:t>
                      </a:r>
                      <a:endParaRPr lang="en-US" sz="1200" b="0" dirty="0">
                        <a:effectLst/>
                      </a:endParaRPr>
                    </a:p>
                    <a:p>
                      <a:pPr marL="0" marR="0" fontAlgn="base">
                        <a:lnSpc>
                          <a:spcPct val="90000"/>
                        </a:lnSpc>
                        <a:spcBef>
                          <a:spcPts val="0"/>
                        </a:spcBef>
                        <a:spcAft>
                          <a:spcPts val="800"/>
                        </a:spcAft>
                      </a:pPr>
                      <a:r>
                        <a:rPr lang="en-US" sz="1050" b="0" dirty="0">
                          <a:effectLst/>
                        </a:rPr>
                        <a:t>CPU: Intel E5-1650 v3 3.50GHz, Memory: 16GB RAM, OS: Win7 64-bit SP1, AMD Driver: 16.40 Beta </a:t>
                      </a:r>
                      <a:r>
                        <a:rPr lang="en-US" sz="1050" b="0" dirty="0" err="1">
                          <a:effectLst/>
                        </a:rPr>
                        <a:t>Nvidia</a:t>
                      </a:r>
                      <a:r>
                        <a:rPr lang="en-US" sz="1050" b="0" dirty="0">
                          <a:effectLst/>
                        </a:rPr>
                        <a:t> Driver: 368.39 </a:t>
                      </a:r>
                      <a:r>
                        <a:rPr lang="en-US" sz="1200" b="0" dirty="0" smtClean="0">
                          <a:effectLst/>
                        </a:rPr>
                        <a:t/>
                      </a:r>
                      <a:br>
                        <a:rPr lang="en-US" sz="1200" b="0" dirty="0" smtClean="0">
                          <a:effectLst/>
                        </a:rPr>
                      </a:br>
                      <a:r>
                        <a:rPr lang="en-US" sz="1050" b="0" dirty="0" smtClean="0">
                          <a:effectLst/>
                        </a:rPr>
                        <a:t>Application</a:t>
                      </a:r>
                      <a:r>
                        <a:rPr lang="en-US" sz="1050" b="0" dirty="0">
                          <a:effectLst/>
                        </a:rPr>
                        <a:t>: </a:t>
                      </a:r>
                      <a:r>
                        <a:rPr lang="en-US" sz="1050" b="0" dirty="0" err="1">
                          <a:effectLst/>
                        </a:rPr>
                        <a:t>SPECviewperf</a:t>
                      </a:r>
                      <a:r>
                        <a:rPr lang="en-US" sz="1050" b="0" dirty="0">
                          <a:effectLst/>
                        </a:rPr>
                        <a:t> 12.1, official </a:t>
                      </a:r>
                      <a:r>
                        <a:rPr lang="en-US" sz="1050" b="0" dirty="0" smtClean="0">
                          <a:effectLst/>
                        </a:rPr>
                        <a:t>resolution</a:t>
                      </a:r>
                      <a:r>
                        <a:rPr lang="en-US" sz="1200" b="0" dirty="0" smtClean="0">
                          <a:effectLst/>
                        </a:rPr>
                        <a:t/>
                      </a:r>
                      <a:br>
                        <a:rPr lang="en-US" sz="1200" b="0" dirty="0" smtClean="0">
                          <a:effectLst/>
                        </a:rPr>
                      </a:br>
                      <a:r>
                        <a:rPr lang="en-US" sz="1050" b="0" dirty="0" smtClean="0">
                          <a:effectLst/>
                        </a:rPr>
                        <a:t>Subtest</a:t>
                      </a:r>
                      <a:r>
                        <a:rPr lang="en-US" sz="1050" b="0" dirty="0">
                          <a:effectLst/>
                        </a:rPr>
                        <a:t>: </a:t>
                      </a:r>
                      <a:r>
                        <a:rPr lang="en-US" sz="1050" b="0" dirty="0" smtClean="0">
                          <a:effectLst/>
                        </a:rPr>
                        <a:t>snx-02</a:t>
                      </a:r>
                      <a:r>
                        <a:rPr lang="en-US" sz="1200" b="0" dirty="0" smtClean="0">
                          <a:effectLst/>
                        </a:rPr>
                        <a:t/>
                      </a:r>
                      <a:br>
                        <a:rPr lang="en-US" sz="1200" b="0" dirty="0" smtClean="0">
                          <a:effectLst/>
                        </a:rPr>
                      </a:br>
                      <a:r>
                        <a:rPr lang="en-US" sz="1050" b="0" dirty="0" smtClean="0">
                          <a:effectLst/>
                        </a:rPr>
                        <a:t>AMD </a:t>
                      </a:r>
                      <a:r>
                        <a:rPr lang="en-US" sz="1050" b="0" dirty="0">
                          <a:effectLst/>
                        </a:rPr>
                        <a:t>WX7100 Composite snx-02 score: </a:t>
                      </a:r>
                      <a:r>
                        <a:rPr lang="en-US" sz="1050" b="0" dirty="0" smtClean="0">
                          <a:effectLst/>
                        </a:rPr>
                        <a:t>91.37</a:t>
                      </a:r>
                      <a:r>
                        <a:rPr lang="en-US" sz="1200" b="0" dirty="0" smtClean="0">
                          <a:effectLst/>
                        </a:rPr>
                        <a:t/>
                      </a:r>
                      <a:br>
                        <a:rPr lang="en-US" sz="1200" b="0" dirty="0" smtClean="0">
                          <a:effectLst/>
                        </a:rPr>
                      </a:br>
                      <a:r>
                        <a:rPr lang="en-US" sz="1050" b="0" dirty="0" err="1" smtClean="0">
                          <a:effectLst/>
                        </a:rPr>
                        <a:t>Nvidia</a:t>
                      </a:r>
                      <a:r>
                        <a:rPr lang="en-US" sz="1050" b="0" dirty="0" smtClean="0">
                          <a:effectLst/>
                        </a:rPr>
                        <a:t> </a:t>
                      </a:r>
                      <a:r>
                        <a:rPr lang="en-US" sz="1050" b="0" dirty="0" err="1">
                          <a:effectLst/>
                        </a:rPr>
                        <a:t>Quadro</a:t>
                      </a:r>
                      <a:r>
                        <a:rPr lang="en-US" sz="1050" b="0" dirty="0">
                          <a:effectLst/>
                        </a:rPr>
                        <a:t> M4000 Composite snx-02 score: </a:t>
                      </a:r>
                      <a:r>
                        <a:rPr lang="en-US" sz="1050" b="0" dirty="0" smtClean="0">
                          <a:effectLst/>
                        </a:rPr>
                        <a:t>78.02</a:t>
                      </a:r>
                      <a:r>
                        <a:rPr lang="en-US" sz="1200" b="0" dirty="0" smtClean="0">
                          <a:effectLst/>
                        </a:rPr>
                        <a:t/>
                      </a:r>
                      <a:br>
                        <a:rPr lang="en-US" sz="1200" b="0" dirty="0" smtClean="0">
                          <a:effectLst/>
                        </a:rPr>
                      </a:br>
                      <a:r>
                        <a:rPr lang="en-US" sz="1050" b="0" dirty="0" smtClean="0">
                          <a:effectLst/>
                        </a:rPr>
                        <a:t>Performance </a:t>
                      </a:r>
                      <a:r>
                        <a:rPr lang="en-US" sz="1050" b="0" dirty="0">
                          <a:effectLst/>
                        </a:rPr>
                        <a:t>Differential: 91.37/78.02 = ~17.11% faster on </a:t>
                      </a:r>
                      <a:r>
                        <a:rPr lang="en-US" sz="1050" b="0" dirty="0" smtClean="0">
                          <a:effectLst/>
                        </a:rPr>
                        <a:t>AMD</a:t>
                      </a:r>
                      <a:r>
                        <a:rPr lang="en-US" sz="1200" b="0" dirty="0" smtClean="0">
                          <a:effectLst/>
                        </a:rPr>
                        <a:t/>
                      </a:r>
                      <a:br>
                        <a:rPr lang="en-US" sz="1200" b="0" dirty="0" smtClean="0">
                          <a:effectLst/>
                        </a:rPr>
                      </a:br>
                      <a:r>
                        <a:rPr lang="en-US" sz="1050" b="0" dirty="0" smtClean="0">
                          <a:effectLst/>
                        </a:rPr>
                        <a:t>RPW-16</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57731" marR="57731" marT="0" marB="0" anchor="ctr"/>
                </a:tc>
              </a:tr>
              <a:tr h="1617204">
                <a:tc>
                  <a:txBody>
                    <a:bodyPr/>
                    <a:lstStyle/>
                    <a:p>
                      <a:pPr marL="0" marR="0">
                        <a:lnSpc>
                          <a:spcPct val="107000"/>
                        </a:lnSpc>
                        <a:spcBef>
                          <a:spcPts val="0"/>
                        </a:spcBef>
                        <a:spcAft>
                          <a:spcPts val="800"/>
                        </a:spcAft>
                      </a:pPr>
                      <a:r>
                        <a:rPr lang="en-US" sz="1050">
                          <a:effectLst/>
                        </a:rPr>
                        <a:t>Radeon Pro WX7100 delivers up to 14% more performance than NVidia Quadro M4000 in SPECapc Siemens PLM NX 10.0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7731" marR="57731" marT="0" marB="0" anchor="ctr"/>
                </a:tc>
                <a:tc>
                  <a:txBody>
                    <a:bodyPr/>
                    <a:lstStyle/>
                    <a:p>
                      <a:pPr marL="0" marR="0">
                        <a:lnSpc>
                          <a:spcPct val="107000"/>
                        </a:lnSpc>
                        <a:spcBef>
                          <a:spcPts val="0"/>
                        </a:spcBef>
                        <a:spcAft>
                          <a:spcPts val="800"/>
                        </a:spcAft>
                      </a:pPr>
                      <a:r>
                        <a:rPr lang="en-US" sz="1050" dirty="0">
                          <a:effectLst/>
                        </a:rPr>
                        <a:t>Testing conducted by AMD Performance Labs as of September 2016 on test system described below. PC manufacturers may vary configurations, yielding different results. Performance may vary based on use of latest drivers.</a:t>
                      </a:r>
                      <a:endParaRPr lang="en-US" sz="1200" dirty="0">
                        <a:effectLst/>
                      </a:endParaRPr>
                    </a:p>
                    <a:p>
                      <a:pPr marL="0" marR="0" fontAlgn="base">
                        <a:lnSpc>
                          <a:spcPct val="90000"/>
                        </a:lnSpc>
                        <a:spcBef>
                          <a:spcPts val="0"/>
                        </a:spcBef>
                        <a:spcAft>
                          <a:spcPts val="0"/>
                        </a:spcAft>
                      </a:pPr>
                      <a:r>
                        <a:rPr lang="en-US" sz="1050" dirty="0">
                          <a:effectLst/>
                        </a:rPr>
                        <a:t> </a:t>
                      </a:r>
                      <a:endParaRPr lang="en-US" sz="1200" dirty="0">
                        <a:effectLst/>
                      </a:endParaRPr>
                    </a:p>
                    <a:p>
                      <a:pPr marL="0" marR="0" fontAlgn="base">
                        <a:lnSpc>
                          <a:spcPct val="90000"/>
                        </a:lnSpc>
                        <a:spcBef>
                          <a:spcPts val="0"/>
                        </a:spcBef>
                        <a:spcAft>
                          <a:spcPts val="800"/>
                        </a:spcAft>
                      </a:pPr>
                      <a:r>
                        <a:rPr lang="en-US" sz="1050" dirty="0">
                          <a:effectLst/>
                        </a:rPr>
                        <a:t>CPU: Intel E5-1650 v3 3.50GHz, Memory: 16GB RAM, OS: Win7 64-bit SP1, AMD Driver: 16.40 Beta </a:t>
                      </a:r>
                      <a:r>
                        <a:rPr lang="en-US" sz="1050" dirty="0" err="1">
                          <a:effectLst/>
                        </a:rPr>
                        <a:t>Nvidia</a:t>
                      </a:r>
                      <a:r>
                        <a:rPr lang="en-US" sz="1050" dirty="0">
                          <a:effectLst/>
                        </a:rPr>
                        <a:t> Driver: 368.39 </a:t>
                      </a:r>
                      <a:r>
                        <a:rPr lang="en-US" sz="1200" dirty="0" smtClean="0">
                          <a:effectLst/>
                        </a:rPr>
                        <a:t/>
                      </a:r>
                      <a:br>
                        <a:rPr lang="en-US" sz="1200" dirty="0" smtClean="0">
                          <a:effectLst/>
                        </a:rPr>
                      </a:br>
                      <a:r>
                        <a:rPr lang="en-US" sz="1050" dirty="0" smtClean="0">
                          <a:effectLst/>
                        </a:rPr>
                        <a:t>Application</a:t>
                      </a:r>
                      <a:r>
                        <a:rPr lang="en-US" sz="1050" dirty="0">
                          <a:effectLst/>
                        </a:rPr>
                        <a:t>: </a:t>
                      </a:r>
                      <a:r>
                        <a:rPr lang="en-US" sz="1050" dirty="0" err="1">
                          <a:effectLst/>
                        </a:rPr>
                        <a:t>SPECapc</a:t>
                      </a:r>
                      <a:r>
                        <a:rPr lang="en-US" sz="1050" dirty="0">
                          <a:effectLst/>
                        </a:rPr>
                        <a:t> Siemens PLM NX 10.0, </a:t>
                      </a:r>
                      <a:r>
                        <a:rPr lang="en-US" sz="1050" dirty="0" smtClean="0">
                          <a:effectLst/>
                        </a:rPr>
                        <a:t>FSAA</a:t>
                      </a:r>
                      <a:r>
                        <a:rPr lang="en-US" sz="1200" dirty="0" smtClean="0">
                          <a:effectLst/>
                        </a:rPr>
                        <a:t/>
                      </a:r>
                      <a:br>
                        <a:rPr lang="en-US" sz="1200" dirty="0" smtClean="0">
                          <a:effectLst/>
                        </a:rPr>
                      </a:br>
                      <a:r>
                        <a:rPr lang="en-US" sz="1050" dirty="0" smtClean="0">
                          <a:effectLst/>
                        </a:rPr>
                        <a:t>Subtest</a:t>
                      </a:r>
                      <a:r>
                        <a:rPr lang="en-US" sz="1050" dirty="0">
                          <a:effectLst/>
                        </a:rPr>
                        <a:t>: </a:t>
                      </a:r>
                      <a:r>
                        <a:rPr lang="en-US" sz="1050" dirty="0" smtClean="0">
                          <a:effectLst/>
                        </a:rPr>
                        <a:t>N/A</a:t>
                      </a:r>
                      <a:r>
                        <a:rPr lang="en-US" sz="1200" dirty="0" smtClean="0">
                          <a:effectLst/>
                        </a:rPr>
                        <a:t/>
                      </a:r>
                      <a:br>
                        <a:rPr lang="en-US" sz="1200" dirty="0" smtClean="0">
                          <a:effectLst/>
                        </a:rPr>
                      </a:br>
                      <a:r>
                        <a:rPr lang="en-US" sz="1050" dirty="0" smtClean="0">
                          <a:effectLst/>
                        </a:rPr>
                        <a:t>AMD </a:t>
                      </a:r>
                      <a:r>
                        <a:rPr lang="en-US" sz="1050" dirty="0">
                          <a:effectLst/>
                        </a:rPr>
                        <a:t>WX7100 Composite score: </a:t>
                      </a:r>
                      <a:r>
                        <a:rPr lang="en-US" sz="1050" dirty="0" smtClean="0">
                          <a:effectLst/>
                        </a:rPr>
                        <a:t>5.14</a:t>
                      </a:r>
                      <a:r>
                        <a:rPr lang="en-US" sz="1200" dirty="0" smtClean="0">
                          <a:effectLst/>
                        </a:rPr>
                        <a:t/>
                      </a:r>
                      <a:br>
                        <a:rPr lang="en-US" sz="1200" dirty="0" smtClean="0">
                          <a:effectLst/>
                        </a:rPr>
                      </a:br>
                      <a:r>
                        <a:rPr lang="en-US" sz="1050" dirty="0" err="1" smtClean="0">
                          <a:effectLst/>
                        </a:rPr>
                        <a:t>Nvidia</a:t>
                      </a:r>
                      <a:r>
                        <a:rPr lang="en-US" sz="1050" dirty="0" smtClean="0">
                          <a:effectLst/>
                        </a:rPr>
                        <a:t> </a:t>
                      </a:r>
                      <a:r>
                        <a:rPr lang="en-US" sz="1050" dirty="0" err="1">
                          <a:effectLst/>
                        </a:rPr>
                        <a:t>Quadro</a:t>
                      </a:r>
                      <a:r>
                        <a:rPr lang="en-US" sz="1050" dirty="0">
                          <a:effectLst/>
                        </a:rPr>
                        <a:t> M4000 Composite score: </a:t>
                      </a:r>
                      <a:r>
                        <a:rPr lang="en-US" sz="1050" dirty="0" smtClean="0">
                          <a:effectLst/>
                        </a:rPr>
                        <a:t>4.48</a:t>
                      </a:r>
                      <a:r>
                        <a:rPr lang="en-US" sz="1200" dirty="0" smtClean="0">
                          <a:effectLst/>
                        </a:rPr>
                        <a:t/>
                      </a:r>
                      <a:br>
                        <a:rPr lang="en-US" sz="1200" dirty="0" smtClean="0">
                          <a:effectLst/>
                        </a:rPr>
                      </a:br>
                      <a:r>
                        <a:rPr lang="en-US" sz="1050" dirty="0" smtClean="0">
                          <a:effectLst/>
                        </a:rPr>
                        <a:t>Performance </a:t>
                      </a:r>
                      <a:r>
                        <a:rPr lang="en-US" sz="1050" dirty="0">
                          <a:effectLst/>
                        </a:rPr>
                        <a:t>Differential: 5.14/4.48 = ~14.73% faster on </a:t>
                      </a:r>
                      <a:r>
                        <a:rPr lang="en-US" sz="1050" dirty="0" smtClean="0">
                          <a:effectLst/>
                        </a:rPr>
                        <a:t>AMD</a:t>
                      </a:r>
                      <a:r>
                        <a:rPr lang="en-US" sz="1200" dirty="0" smtClean="0">
                          <a:effectLst/>
                        </a:rPr>
                        <a:t/>
                      </a:r>
                      <a:br>
                        <a:rPr lang="en-US" sz="1200" dirty="0" smtClean="0">
                          <a:effectLst/>
                        </a:rPr>
                      </a:br>
                      <a:r>
                        <a:rPr lang="en-US" sz="1050" dirty="0" smtClean="0">
                          <a:effectLst/>
                        </a:rPr>
                        <a:t>RPW-17</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7731" marR="57731" marT="0" marB="0" anchor="ctr"/>
                </a:tc>
              </a:tr>
              <a:tr h="1750625">
                <a:tc>
                  <a:txBody>
                    <a:bodyPr/>
                    <a:lstStyle/>
                    <a:p>
                      <a:pPr marL="0" marR="0">
                        <a:lnSpc>
                          <a:spcPct val="107000"/>
                        </a:lnSpc>
                        <a:spcBef>
                          <a:spcPts val="0"/>
                        </a:spcBef>
                        <a:spcAft>
                          <a:spcPts val="800"/>
                        </a:spcAft>
                      </a:pPr>
                      <a:r>
                        <a:rPr lang="en-US" sz="1050">
                          <a:effectLst/>
                        </a:rPr>
                        <a:t>Radeon Pro WX7100 delivers up to 45% more performance than NVidia Quadro M4000 in SPECapc Solidworks 2015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7731" marR="57731" marT="0" marB="0" anchor="ctr"/>
                </a:tc>
                <a:tc>
                  <a:txBody>
                    <a:bodyPr/>
                    <a:lstStyle/>
                    <a:p>
                      <a:pPr marL="0" marR="0">
                        <a:lnSpc>
                          <a:spcPct val="107000"/>
                        </a:lnSpc>
                        <a:spcBef>
                          <a:spcPts val="0"/>
                        </a:spcBef>
                        <a:spcAft>
                          <a:spcPts val="800"/>
                        </a:spcAft>
                      </a:pPr>
                      <a:r>
                        <a:rPr lang="en-US" sz="1050" dirty="0">
                          <a:effectLst/>
                        </a:rPr>
                        <a:t>Testing conducted by AMD Performance Labs as of September 2016 on test system described below. PC manufacturers may vary configurations, yielding different results. Performance may vary based on use of latest drivers.</a:t>
                      </a:r>
                      <a:endParaRPr lang="en-US" sz="1200" dirty="0">
                        <a:effectLst/>
                      </a:endParaRPr>
                    </a:p>
                    <a:p>
                      <a:pPr marL="0" marR="0" fontAlgn="base">
                        <a:lnSpc>
                          <a:spcPct val="90000"/>
                        </a:lnSpc>
                        <a:spcBef>
                          <a:spcPts val="0"/>
                        </a:spcBef>
                        <a:spcAft>
                          <a:spcPts val="0"/>
                        </a:spcAft>
                      </a:pPr>
                      <a:r>
                        <a:rPr lang="en-US" sz="1050" dirty="0">
                          <a:effectLst/>
                        </a:rPr>
                        <a:t> </a:t>
                      </a:r>
                      <a:endParaRPr lang="en-US" sz="1200" dirty="0">
                        <a:effectLst/>
                      </a:endParaRPr>
                    </a:p>
                    <a:p>
                      <a:pPr marL="0" marR="0" fontAlgn="base">
                        <a:lnSpc>
                          <a:spcPct val="90000"/>
                        </a:lnSpc>
                        <a:spcBef>
                          <a:spcPts val="0"/>
                        </a:spcBef>
                        <a:spcAft>
                          <a:spcPts val="800"/>
                        </a:spcAft>
                      </a:pPr>
                      <a:r>
                        <a:rPr lang="en-US" sz="1050" dirty="0">
                          <a:effectLst/>
                        </a:rPr>
                        <a:t>CPU: Intel E5-1650 v3 3.50GHz, Memory: 16GB RAM, OS: Win7 64-bit SP1, AMD Driver: 16.40 Beta </a:t>
                      </a:r>
                      <a:r>
                        <a:rPr lang="en-US" sz="1050" dirty="0" err="1">
                          <a:effectLst/>
                        </a:rPr>
                        <a:t>Nvidia</a:t>
                      </a:r>
                      <a:r>
                        <a:rPr lang="en-US" sz="1050" dirty="0">
                          <a:effectLst/>
                        </a:rPr>
                        <a:t> Driver: 368.39 </a:t>
                      </a:r>
                      <a:r>
                        <a:rPr lang="en-US" sz="1200" dirty="0" smtClean="0">
                          <a:effectLst/>
                        </a:rPr>
                        <a:t/>
                      </a:r>
                      <a:br>
                        <a:rPr lang="en-US" sz="1200" dirty="0" smtClean="0">
                          <a:effectLst/>
                        </a:rPr>
                      </a:br>
                      <a:r>
                        <a:rPr lang="en-US" sz="1050" dirty="0" smtClean="0">
                          <a:effectLst/>
                        </a:rPr>
                        <a:t>Application</a:t>
                      </a:r>
                      <a:r>
                        <a:rPr lang="en-US" sz="1050" dirty="0">
                          <a:effectLst/>
                        </a:rPr>
                        <a:t>: </a:t>
                      </a:r>
                      <a:r>
                        <a:rPr lang="en-US" sz="1050" dirty="0" err="1">
                          <a:effectLst/>
                        </a:rPr>
                        <a:t>SPECapc</a:t>
                      </a:r>
                      <a:r>
                        <a:rPr lang="en-US" sz="1050" dirty="0">
                          <a:effectLst/>
                        </a:rPr>
                        <a:t> </a:t>
                      </a:r>
                      <a:r>
                        <a:rPr lang="en-US" sz="1050" dirty="0" err="1">
                          <a:effectLst/>
                        </a:rPr>
                        <a:t>Dassault</a:t>
                      </a:r>
                      <a:r>
                        <a:rPr lang="en-US" sz="1050" dirty="0">
                          <a:effectLst/>
                        </a:rPr>
                        <a:t> SolidWorks 2015, no </a:t>
                      </a:r>
                      <a:r>
                        <a:rPr lang="en-US" sz="1050" dirty="0" smtClean="0">
                          <a:effectLst/>
                        </a:rPr>
                        <a:t>FSAA</a:t>
                      </a:r>
                      <a:r>
                        <a:rPr lang="en-US" sz="1200" dirty="0" smtClean="0">
                          <a:effectLst/>
                        </a:rPr>
                        <a:t/>
                      </a:r>
                      <a:br>
                        <a:rPr lang="en-US" sz="1200" dirty="0" smtClean="0">
                          <a:effectLst/>
                        </a:rPr>
                      </a:br>
                      <a:r>
                        <a:rPr lang="en-US" sz="1050" dirty="0" smtClean="0">
                          <a:effectLst/>
                        </a:rPr>
                        <a:t>Subtest</a:t>
                      </a:r>
                      <a:r>
                        <a:rPr lang="en-US" sz="1050" dirty="0">
                          <a:effectLst/>
                        </a:rPr>
                        <a:t>: Shaded using </a:t>
                      </a:r>
                      <a:r>
                        <a:rPr lang="en-US" sz="1050" dirty="0" err="1">
                          <a:effectLst/>
                        </a:rPr>
                        <a:t>RealView</a:t>
                      </a:r>
                      <a:r>
                        <a:rPr lang="en-US" sz="1050" dirty="0">
                          <a:effectLst/>
                        </a:rPr>
                        <a:t> and Shadows and Ambient Occlusion Graphics </a:t>
                      </a:r>
                      <a:r>
                        <a:rPr lang="en-US" sz="1050" dirty="0" smtClean="0">
                          <a:effectLst/>
                        </a:rPr>
                        <a:t>Sub-composite</a:t>
                      </a:r>
                      <a:r>
                        <a:rPr lang="en-US" sz="1200" dirty="0" smtClean="0">
                          <a:effectLst/>
                        </a:rPr>
                        <a:t/>
                      </a:r>
                      <a:br>
                        <a:rPr lang="en-US" sz="1200" dirty="0" smtClean="0">
                          <a:effectLst/>
                        </a:rPr>
                      </a:br>
                      <a:r>
                        <a:rPr lang="en-US" sz="1050" dirty="0" smtClean="0">
                          <a:effectLst/>
                        </a:rPr>
                        <a:t>AMD </a:t>
                      </a:r>
                      <a:r>
                        <a:rPr lang="en-US" sz="1050" dirty="0">
                          <a:effectLst/>
                        </a:rPr>
                        <a:t>WX7100 subtest score: </a:t>
                      </a:r>
                      <a:r>
                        <a:rPr lang="en-US" sz="1050" dirty="0" smtClean="0">
                          <a:effectLst/>
                        </a:rPr>
                        <a:t>21.00</a:t>
                      </a:r>
                      <a:r>
                        <a:rPr lang="en-US" sz="1200" dirty="0" smtClean="0">
                          <a:effectLst/>
                        </a:rPr>
                        <a:t/>
                      </a:r>
                      <a:br>
                        <a:rPr lang="en-US" sz="1200" dirty="0" smtClean="0">
                          <a:effectLst/>
                        </a:rPr>
                      </a:br>
                      <a:r>
                        <a:rPr lang="en-US" sz="1050" dirty="0" err="1" smtClean="0">
                          <a:effectLst/>
                        </a:rPr>
                        <a:t>Nvidia</a:t>
                      </a:r>
                      <a:r>
                        <a:rPr lang="en-US" sz="1050" dirty="0" smtClean="0">
                          <a:effectLst/>
                        </a:rPr>
                        <a:t> </a:t>
                      </a:r>
                      <a:r>
                        <a:rPr lang="en-US" sz="1050" dirty="0" err="1">
                          <a:effectLst/>
                        </a:rPr>
                        <a:t>Quadro</a:t>
                      </a:r>
                      <a:r>
                        <a:rPr lang="en-US" sz="1050" dirty="0">
                          <a:effectLst/>
                        </a:rPr>
                        <a:t> M4000 subtest score: </a:t>
                      </a:r>
                      <a:r>
                        <a:rPr lang="en-US" sz="1050" dirty="0" smtClean="0">
                          <a:effectLst/>
                        </a:rPr>
                        <a:t>14.45</a:t>
                      </a:r>
                      <a:r>
                        <a:rPr lang="en-US" sz="1200" dirty="0" smtClean="0">
                          <a:effectLst/>
                        </a:rPr>
                        <a:t/>
                      </a:r>
                      <a:br>
                        <a:rPr lang="en-US" sz="1200" dirty="0" smtClean="0">
                          <a:effectLst/>
                        </a:rPr>
                      </a:br>
                      <a:r>
                        <a:rPr lang="en-US" sz="1050" dirty="0" smtClean="0">
                          <a:effectLst/>
                        </a:rPr>
                        <a:t>Performance </a:t>
                      </a:r>
                      <a:r>
                        <a:rPr lang="en-US" sz="1050" dirty="0">
                          <a:effectLst/>
                        </a:rPr>
                        <a:t>Differential: 21.00/14.45 = ~45.33% faster on </a:t>
                      </a:r>
                      <a:r>
                        <a:rPr lang="en-US" sz="1050" dirty="0" smtClean="0">
                          <a:effectLst/>
                        </a:rPr>
                        <a:t>AMD</a:t>
                      </a:r>
                      <a:r>
                        <a:rPr lang="en-US" sz="1200" dirty="0" smtClean="0">
                          <a:effectLst/>
                        </a:rPr>
                        <a:t/>
                      </a:r>
                      <a:br>
                        <a:rPr lang="en-US" sz="1200" dirty="0" smtClean="0">
                          <a:effectLst/>
                        </a:rPr>
                      </a:br>
                      <a:r>
                        <a:rPr lang="en-US" sz="1050" dirty="0" smtClean="0">
                          <a:effectLst/>
                        </a:rPr>
                        <a:t>RPW-18</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7731" marR="57731" marT="0" marB="0" anchor="ctr"/>
                </a:tc>
              </a:tr>
            </a:tbl>
          </a:graphicData>
        </a:graphic>
      </p:graphicFrame>
    </p:spTree>
    <p:extLst>
      <p:ext uri="{BB962C8B-B14F-4D97-AF65-F5344CB8AC3E}">
        <p14:creationId xmlns:p14="http://schemas.microsoft.com/office/powerpoint/2010/main" val="21281161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Performance Data 5/5</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4256856495"/>
              </p:ext>
            </p:extLst>
          </p:nvPr>
        </p:nvGraphicFramePr>
        <p:xfrm>
          <a:off x="104280" y="994040"/>
          <a:ext cx="11944951" cy="5291328"/>
        </p:xfrm>
        <a:graphic>
          <a:graphicData uri="http://schemas.openxmlformats.org/drawingml/2006/table">
            <a:tbl>
              <a:tblPr firstRow="1" firstCol="1" bandRow="1">
                <a:tableStyleId>{16D9F66E-5EB9-4882-86FB-DCBF35E3C3E4}</a:tableStyleId>
              </a:tblPr>
              <a:tblGrid>
                <a:gridCol w="3503035"/>
                <a:gridCol w="8441916"/>
              </a:tblGrid>
              <a:tr h="1650694">
                <a:tc>
                  <a:txBody>
                    <a:bodyPr/>
                    <a:lstStyle/>
                    <a:p>
                      <a:pPr marL="0" marR="0">
                        <a:lnSpc>
                          <a:spcPct val="107000"/>
                        </a:lnSpc>
                        <a:spcBef>
                          <a:spcPts val="0"/>
                        </a:spcBef>
                        <a:spcAft>
                          <a:spcPts val="800"/>
                        </a:spcAft>
                      </a:pPr>
                      <a:r>
                        <a:rPr lang="en-US" sz="1000" dirty="0">
                          <a:effectLst/>
                        </a:rPr>
                        <a:t>Radeon Pro WX7100 delivers up to 68% more performance than NVidia </a:t>
                      </a:r>
                      <a:r>
                        <a:rPr lang="en-US" sz="1000" dirty="0" err="1">
                          <a:effectLst/>
                        </a:rPr>
                        <a:t>Quadro</a:t>
                      </a:r>
                      <a:r>
                        <a:rPr lang="en-US" sz="1000" dirty="0">
                          <a:effectLst/>
                        </a:rPr>
                        <a:t> M4000 in </a:t>
                      </a:r>
                      <a:r>
                        <a:rPr lang="en-US" sz="1000" dirty="0" err="1">
                          <a:effectLst/>
                        </a:rPr>
                        <a:t>SteamVR</a:t>
                      </a:r>
                      <a:r>
                        <a:rPr lang="en-US" sz="1000" dirty="0">
                          <a:effectLst/>
                        </a:rPr>
                        <a:t> Performance Test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fontAlgn="base">
                        <a:lnSpc>
                          <a:spcPct val="90000"/>
                        </a:lnSpc>
                        <a:spcBef>
                          <a:spcPts val="0"/>
                        </a:spcBef>
                        <a:spcAft>
                          <a:spcPts val="0"/>
                        </a:spcAft>
                      </a:pPr>
                      <a:r>
                        <a:rPr lang="en-US" sz="1000" dirty="0">
                          <a:effectLst/>
                        </a:rPr>
                        <a:t> </a:t>
                      </a:r>
                      <a:endParaRPr lang="en-US" sz="1400" dirty="0">
                        <a:effectLst/>
                      </a:endParaRPr>
                    </a:p>
                    <a:p>
                      <a:pPr marL="0" marR="0">
                        <a:lnSpc>
                          <a:spcPct val="107000"/>
                        </a:lnSpc>
                        <a:spcBef>
                          <a:spcPts val="0"/>
                        </a:spcBef>
                        <a:spcAft>
                          <a:spcPts val="800"/>
                        </a:spcAft>
                      </a:pPr>
                      <a:r>
                        <a:rPr lang="en-US" sz="1000" b="0" dirty="0">
                          <a:effectLst/>
                        </a:rPr>
                        <a:t>Testing conducted by AMD Performance Labs as of September 2016 on test system described below. PC manufacturers may vary configurations, yielding different results. Performance may vary based on use of latest drivers.</a:t>
                      </a:r>
                      <a:endParaRPr lang="en-US" sz="1400" b="0" dirty="0">
                        <a:effectLst/>
                      </a:endParaRPr>
                    </a:p>
                    <a:p>
                      <a:pPr marL="0" marR="0" fontAlgn="base">
                        <a:lnSpc>
                          <a:spcPct val="90000"/>
                        </a:lnSpc>
                        <a:spcBef>
                          <a:spcPts val="0"/>
                        </a:spcBef>
                        <a:spcAft>
                          <a:spcPts val="800"/>
                        </a:spcAft>
                      </a:pPr>
                      <a:r>
                        <a:rPr lang="en-US" sz="1000" b="0" dirty="0">
                          <a:effectLst/>
                        </a:rPr>
                        <a:t>System: DELL Precision Tower 5810 Workstation CPU: Intel Xeon E5-1603 v3 2.80GHz, Memory: 64GB RAM, OS: Win10 Pro 64-bit Build 14393, AMD Driver: 16.40. </a:t>
                      </a:r>
                      <a:r>
                        <a:rPr lang="en-US" sz="1000" b="0" dirty="0" err="1">
                          <a:effectLst/>
                        </a:rPr>
                        <a:t>Nvidia</a:t>
                      </a:r>
                      <a:r>
                        <a:rPr lang="en-US" sz="1000" b="0" dirty="0">
                          <a:effectLst/>
                        </a:rPr>
                        <a:t> Driver: 369.26 Storage:  SK Hynix SSD 512GB</a:t>
                      </a:r>
                      <a:endParaRPr lang="en-US" sz="1400" b="0" dirty="0">
                        <a:effectLst/>
                      </a:endParaRPr>
                    </a:p>
                    <a:p>
                      <a:pPr marL="0" marR="0" fontAlgn="base">
                        <a:lnSpc>
                          <a:spcPct val="90000"/>
                        </a:lnSpc>
                        <a:spcBef>
                          <a:spcPts val="0"/>
                        </a:spcBef>
                        <a:spcAft>
                          <a:spcPts val="800"/>
                        </a:spcAft>
                      </a:pPr>
                      <a:r>
                        <a:rPr lang="en-US" sz="1000" b="0" dirty="0">
                          <a:effectLst/>
                        </a:rPr>
                        <a:t>Application: </a:t>
                      </a:r>
                      <a:r>
                        <a:rPr lang="en-US" sz="1000" b="0" dirty="0" err="1">
                          <a:effectLst/>
                        </a:rPr>
                        <a:t>SteamVR</a:t>
                      </a:r>
                      <a:r>
                        <a:rPr lang="en-US" sz="1000" b="0" dirty="0">
                          <a:effectLst/>
                        </a:rPr>
                        <a:t> Performance </a:t>
                      </a:r>
                      <a:r>
                        <a:rPr lang="en-US" sz="1000" b="0" dirty="0" smtClean="0">
                          <a:effectLst/>
                        </a:rPr>
                        <a:t>Test</a:t>
                      </a:r>
                      <a:r>
                        <a:rPr lang="en-US" sz="1400" b="0" dirty="0" smtClean="0">
                          <a:effectLst/>
                        </a:rPr>
                        <a:t/>
                      </a:r>
                      <a:br>
                        <a:rPr lang="en-US" sz="1400" b="0" dirty="0" smtClean="0">
                          <a:effectLst/>
                        </a:rPr>
                      </a:br>
                      <a:r>
                        <a:rPr lang="en-US" sz="1000" b="0" dirty="0" smtClean="0">
                          <a:effectLst/>
                        </a:rPr>
                        <a:t>Subtest</a:t>
                      </a:r>
                      <a:r>
                        <a:rPr lang="en-US" sz="1000" b="0" dirty="0">
                          <a:effectLst/>
                        </a:rPr>
                        <a:t>: </a:t>
                      </a:r>
                      <a:r>
                        <a:rPr lang="en-US" sz="1000" b="0" dirty="0" smtClean="0">
                          <a:effectLst/>
                        </a:rPr>
                        <a:t>N/A</a:t>
                      </a:r>
                      <a:r>
                        <a:rPr lang="en-US" sz="1400" b="0" dirty="0" smtClean="0">
                          <a:effectLst/>
                        </a:rPr>
                        <a:t/>
                      </a:r>
                      <a:br>
                        <a:rPr lang="en-US" sz="1400" b="0" dirty="0" smtClean="0">
                          <a:effectLst/>
                        </a:rPr>
                      </a:br>
                      <a:r>
                        <a:rPr lang="en-US" sz="1000" b="0" dirty="0" smtClean="0">
                          <a:effectLst/>
                        </a:rPr>
                        <a:t>AMD </a:t>
                      </a:r>
                      <a:r>
                        <a:rPr lang="en-US" sz="1000" b="0" dirty="0">
                          <a:effectLst/>
                        </a:rPr>
                        <a:t>WX7100 Average Quality score: </a:t>
                      </a:r>
                      <a:r>
                        <a:rPr lang="en-US" sz="1000" b="0" dirty="0" smtClean="0">
                          <a:effectLst/>
                        </a:rPr>
                        <a:t>6.4</a:t>
                      </a:r>
                      <a:r>
                        <a:rPr lang="en-US" sz="1400" b="0" dirty="0" smtClean="0">
                          <a:effectLst/>
                        </a:rPr>
                        <a:t/>
                      </a:r>
                      <a:br>
                        <a:rPr lang="en-US" sz="1400" b="0" dirty="0" smtClean="0">
                          <a:effectLst/>
                        </a:rPr>
                      </a:br>
                      <a:r>
                        <a:rPr lang="en-US" sz="1000" b="0" dirty="0" err="1" smtClean="0">
                          <a:effectLst/>
                        </a:rPr>
                        <a:t>Nvidia</a:t>
                      </a:r>
                      <a:r>
                        <a:rPr lang="en-US" sz="1000" b="0" dirty="0" smtClean="0">
                          <a:effectLst/>
                        </a:rPr>
                        <a:t> </a:t>
                      </a:r>
                      <a:r>
                        <a:rPr lang="en-US" sz="1000" b="0" dirty="0" err="1">
                          <a:effectLst/>
                        </a:rPr>
                        <a:t>Quadro</a:t>
                      </a:r>
                      <a:r>
                        <a:rPr lang="en-US" sz="1000" b="0" dirty="0">
                          <a:effectLst/>
                        </a:rPr>
                        <a:t> M4000 Average Quality score: </a:t>
                      </a:r>
                      <a:r>
                        <a:rPr lang="en-US" sz="1000" b="0" dirty="0" smtClean="0">
                          <a:effectLst/>
                        </a:rPr>
                        <a:t>3.8</a:t>
                      </a:r>
                      <a:r>
                        <a:rPr lang="en-US" sz="1400" b="0" dirty="0" smtClean="0">
                          <a:effectLst/>
                        </a:rPr>
                        <a:t/>
                      </a:r>
                      <a:br>
                        <a:rPr lang="en-US" sz="1400" b="0" dirty="0" smtClean="0">
                          <a:effectLst/>
                        </a:rPr>
                      </a:br>
                      <a:r>
                        <a:rPr lang="en-US" sz="1000" b="0" dirty="0" smtClean="0">
                          <a:effectLst/>
                        </a:rPr>
                        <a:t>Performance </a:t>
                      </a:r>
                      <a:r>
                        <a:rPr lang="en-US" sz="1000" b="0" dirty="0">
                          <a:effectLst/>
                        </a:rPr>
                        <a:t>Differential: 6.40/3.80 = ~68.42% higher score on </a:t>
                      </a:r>
                      <a:r>
                        <a:rPr lang="en-US" sz="1000" b="0" dirty="0" smtClean="0">
                          <a:effectLst/>
                        </a:rPr>
                        <a:t>AMD</a:t>
                      </a:r>
                      <a:r>
                        <a:rPr lang="en-US" sz="1400" b="0" dirty="0" smtClean="0">
                          <a:effectLst/>
                        </a:rPr>
                        <a:t/>
                      </a:r>
                      <a:br>
                        <a:rPr lang="en-US" sz="1400" b="0" dirty="0" smtClean="0">
                          <a:effectLst/>
                        </a:rPr>
                      </a:br>
                      <a:r>
                        <a:rPr lang="en-US" sz="1000" b="0" dirty="0" smtClean="0">
                          <a:effectLst/>
                        </a:rPr>
                        <a:t>RPW-19</a:t>
                      </a:r>
                      <a:endParaRPr lang="en-US" sz="14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1650694">
                <a:tc>
                  <a:txBody>
                    <a:bodyPr/>
                    <a:lstStyle/>
                    <a:p>
                      <a:pPr marL="0" marR="0">
                        <a:lnSpc>
                          <a:spcPct val="107000"/>
                        </a:lnSpc>
                        <a:spcBef>
                          <a:spcPts val="0"/>
                        </a:spcBef>
                        <a:spcAft>
                          <a:spcPts val="800"/>
                        </a:spcAft>
                      </a:pPr>
                      <a:r>
                        <a:rPr lang="en-US" sz="1000" dirty="0">
                          <a:effectLst/>
                        </a:rPr>
                        <a:t>Radeon Pro WX7100 delivers up to 43% more performance than NVidia </a:t>
                      </a:r>
                      <a:r>
                        <a:rPr lang="en-US" sz="1000" dirty="0" err="1">
                          <a:effectLst/>
                        </a:rPr>
                        <a:t>Quadro</a:t>
                      </a:r>
                      <a:r>
                        <a:rPr lang="en-US" sz="1000" dirty="0">
                          <a:effectLst/>
                        </a:rPr>
                        <a:t> M4000 on GPU-acceleration in Adobe Premiere Pro CC 2015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fontAlgn="base">
                        <a:lnSpc>
                          <a:spcPct val="90000"/>
                        </a:lnSpc>
                        <a:spcBef>
                          <a:spcPts val="0"/>
                        </a:spcBef>
                        <a:spcAft>
                          <a:spcPts val="0"/>
                        </a:spcAft>
                      </a:pPr>
                      <a:r>
                        <a:rPr lang="en-US" sz="1000" dirty="0">
                          <a:effectLst/>
                        </a:rPr>
                        <a:t> </a:t>
                      </a:r>
                      <a:endParaRPr lang="en-US" sz="1400" dirty="0">
                        <a:effectLst/>
                      </a:endParaRPr>
                    </a:p>
                    <a:p>
                      <a:pPr marL="0" marR="0">
                        <a:lnSpc>
                          <a:spcPct val="107000"/>
                        </a:lnSpc>
                        <a:spcBef>
                          <a:spcPts val="0"/>
                        </a:spcBef>
                        <a:spcAft>
                          <a:spcPts val="800"/>
                        </a:spcAft>
                      </a:pPr>
                      <a:r>
                        <a:rPr lang="en-US" sz="1000" dirty="0">
                          <a:effectLst/>
                        </a:rPr>
                        <a:t>Testing conducted by AMD Performance Labs as of September 2016 on test system described below. PC manufacturers may vary configurations, yielding different results. Performance may vary based on use of latest drivers.</a:t>
                      </a:r>
                      <a:endParaRPr lang="en-US" sz="1400" dirty="0">
                        <a:effectLst/>
                      </a:endParaRPr>
                    </a:p>
                    <a:p>
                      <a:pPr marL="0" marR="0" fontAlgn="base">
                        <a:lnSpc>
                          <a:spcPct val="90000"/>
                        </a:lnSpc>
                        <a:spcBef>
                          <a:spcPts val="0"/>
                        </a:spcBef>
                        <a:spcAft>
                          <a:spcPts val="800"/>
                        </a:spcAft>
                      </a:pPr>
                      <a:r>
                        <a:rPr lang="en-US" sz="1000" dirty="0">
                          <a:effectLst/>
                        </a:rPr>
                        <a:t>System: DELL Precision Tower 5810 Workstation CPU: Intel Xeon E5-1603 v3 2.80GHz, Memory: 64GB RAM, OS: Win10 Pro 64-bit Build 14393, AMD Driver: 16.40. </a:t>
                      </a:r>
                      <a:r>
                        <a:rPr lang="en-US" sz="1000" dirty="0" err="1">
                          <a:effectLst/>
                        </a:rPr>
                        <a:t>Nvidia</a:t>
                      </a:r>
                      <a:r>
                        <a:rPr lang="en-US" sz="1000" dirty="0">
                          <a:effectLst/>
                        </a:rPr>
                        <a:t> Driver: 369.26 Storage:  SK Hynix SSD 512GB</a:t>
                      </a:r>
                      <a:endParaRPr lang="en-US" sz="1400" dirty="0">
                        <a:effectLst/>
                      </a:endParaRPr>
                    </a:p>
                    <a:p>
                      <a:pPr marL="0" marR="0" fontAlgn="base">
                        <a:lnSpc>
                          <a:spcPct val="90000"/>
                        </a:lnSpc>
                        <a:spcBef>
                          <a:spcPts val="0"/>
                        </a:spcBef>
                        <a:spcAft>
                          <a:spcPts val="800"/>
                        </a:spcAft>
                      </a:pPr>
                      <a:r>
                        <a:rPr lang="en-US" sz="1000" dirty="0">
                          <a:effectLst/>
                        </a:rPr>
                        <a:t>Application: Adobe Premiere Pro CC </a:t>
                      </a:r>
                      <a:r>
                        <a:rPr lang="en-US" sz="1000" dirty="0" smtClean="0">
                          <a:effectLst/>
                        </a:rPr>
                        <a:t>2015</a:t>
                      </a:r>
                      <a:r>
                        <a:rPr lang="en-US" sz="1400" dirty="0" smtClean="0">
                          <a:effectLst/>
                        </a:rPr>
                        <a:t/>
                      </a:r>
                      <a:br>
                        <a:rPr lang="en-US" sz="1400" dirty="0" smtClean="0">
                          <a:effectLst/>
                        </a:rPr>
                      </a:br>
                      <a:r>
                        <a:rPr lang="en-US" sz="1000" dirty="0" smtClean="0">
                          <a:effectLst/>
                        </a:rPr>
                        <a:t>Subtest</a:t>
                      </a:r>
                      <a:r>
                        <a:rPr lang="en-US" sz="1000" dirty="0">
                          <a:effectLst/>
                        </a:rPr>
                        <a:t>: </a:t>
                      </a:r>
                      <a:r>
                        <a:rPr lang="en-US" sz="1000" dirty="0" smtClean="0">
                          <a:effectLst/>
                        </a:rPr>
                        <a:t>/</a:t>
                      </a:r>
                      <a:r>
                        <a:rPr lang="en-US" sz="1400" dirty="0" smtClean="0">
                          <a:effectLst/>
                        </a:rPr>
                        <a:t/>
                      </a:r>
                      <a:br>
                        <a:rPr lang="en-US" sz="1400" dirty="0" smtClean="0">
                          <a:effectLst/>
                        </a:rPr>
                      </a:br>
                      <a:r>
                        <a:rPr lang="en-US" sz="1000" dirty="0" smtClean="0">
                          <a:effectLst/>
                        </a:rPr>
                        <a:t>AMD </a:t>
                      </a:r>
                      <a:r>
                        <a:rPr lang="en-US" sz="1000" dirty="0">
                          <a:effectLst/>
                        </a:rPr>
                        <a:t>WX7100 time to render 37 GPU-accelerated effects: 34 mins 33 secs = 2073 </a:t>
                      </a:r>
                      <a:r>
                        <a:rPr lang="en-US" sz="1000" dirty="0" smtClean="0">
                          <a:effectLst/>
                        </a:rPr>
                        <a:t>seconds</a:t>
                      </a:r>
                      <a:r>
                        <a:rPr lang="en-US" sz="1400" dirty="0" smtClean="0">
                          <a:effectLst/>
                        </a:rPr>
                        <a:t/>
                      </a:r>
                      <a:br>
                        <a:rPr lang="en-US" sz="1400" dirty="0" smtClean="0">
                          <a:effectLst/>
                        </a:rPr>
                      </a:br>
                      <a:r>
                        <a:rPr lang="en-US" sz="1000" dirty="0" err="1" smtClean="0">
                          <a:effectLst/>
                        </a:rPr>
                        <a:t>Nvidia</a:t>
                      </a:r>
                      <a:r>
                        <a:rPr lang="en-US" sz="1000" dirty="0" smtClean="0">
                          <a:effectLst/>
                        </a:rPr>
                        <a:t> </a:t>
                      </a:r>
                      <a:r>
                        <a:rPr lang="en-US" sz="1000" dirty="0" err="1">
                          <a:effectLst/>
                        </a:rPr>
                        <a:t>Quadro</a:t>
                      </a:r>
                      <a:r>
                        <a:rPr lang="en-US" sz="1000" dirty="0">
                          <a:effectLst/>
                        </a:rPr>
                        <a:t> M4000 time to render 37 GPU-accelerated effects: 49mins 19 secs = 2959 </a:t>
                      </a:r>
                      <a:r>
                        <a:rPr lang="en-US" sz="1000" dirty="0" smtClean="0">
                          <a:effectLst/>
                        </a:rPr>
                        <a:t>seconds</a:t>
                      </a:r>
                      <a:r>
                        <a:rPr lang="en-US" sz="1400" dirty="0" smtClean="0">
                          <a:effectLst/>
                        </a:rPr>
                        <a:t/>
                      </a:r>
                      <a:br>
                        <a:rPr lang="en-US" sz="1400" dirty="0" smtClean="0">
                          <a:effectLst/>
                        </a:rPr>
                      </a:br>
                      <a:r>
                        <a:rPr lang="en-US" sz="1000" dirty="0" smtClean="0">
                          <a:effectLst/>
                        </a:rPr>
                        <a:t>Performance </a:t>
                      </a:r>
                      <a:r>
                        <a:rPr lang="en-US" sz="1000" dirty="0">
                          <a:effectLst/>
                        </a:rPr>
                        <a:t>Differential: 2959/2073 = ~42.74% slower on </a:t>
                      </a:r>
                      <a:r>
                        <a:rPr lang="en-US" sz="1000" dirty="0" err="1">
                          <a:effectLst/>
                        </a:rPr>
                        <a:t>Nvidia</a:t>
                      </a:r>
                      <a:r>
                        <a:rPr lang="en-US" sz="1000" dirty="0">
                          <a:effectLst/>
                        </a:rPr>
                        <a:t>/~42.74% faster on </a:t>
                      </a:r>
                      <a:r>
                        <a:rPr lang="en-US" sz="1000" dirty="0" smtClean="0">
                          <a:effectLst/>
                        </a:rPr>
                        <a:t>AMD</a:t>
                      </a:r>
                      <a:r>
                        <a:rPr lang="en-US" sz="1400" dirty="0" smtClean="0">
                          <a:effectLst/>
                        </a:rPr>
                        <a:t/>
                      </a:r>
                      <a:br>
                        <a:rPr lang="en-US" sz="1400" dirty="0" smtClean="0">
                          <a:effectLst/>
                        </a:rPr>
                      </a:br>
                      <a:r>
                        <a:rPr lang="en-US" sz="1000" dirty="0" smtClean="0">
                          <a:effectLst/>
                        </a:rPr>
                        <a:t>RPW-22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1650694">
                <a:tc>
                  <a:txBody>
                    <a:bodyPr/>
                    <a:lstStyle/>
                    <a:p>
                      <a:pPr marL="0" marR="0">
                        <a:lnSpc>
                          <a:spcPct val="107000"/>
                        </a:lnSpc>
                        <a:spcBef>
                          <a:spcPts val="0"/>
                        </a:spcBef>
                        <a:spcAft>
                          <a:spcPts val="800"/>
                        </a:spcAft>
                      </a:pPr>
                      <a:r>
                        <a:rPr lang="en-US" sz="1000">
                          <a:effectLst/>
                        </a:rPr>
                        <a:t>Radeon Pro WX7100 delivers up to 22% more performance than NVidia Quadro M4000 in CINEBENCH</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fontAlgn="base">
                        <a:lnSpc>
                          <a:spcPct val="90000"/>
                        </a:lnSpc>
                        <a:spcBef>
                          <a:spcPts val="0"/>
                        </a:spcBef>
                        <a:spcAft>
                          <a:spcPts val="0"/>
                        </a:spcAft>
                      </a:pPr>
                      <a:r>
                        <a:rPr lang="en-US" sz="1000" dirty="0">
                          <a:effectLst/>
                        </a:rPr>
                        <a:t> </a:t>
                      </a:r>
                      <a:endParaRPr lang="en-US" sz="1400" dirty="0">
                        <a:effectLst/>
                      </a:endParaRPr>
                    </a:p>
                    <a:p>
                      <a:pPr marL="0" marR="0">
                        <a:lnSpc>
                          <a:spcPct val="107000"/>
                        </a:lnSpc>
                        <a:spcBef>
                          <a:spcPts val="0"/>
                        </a:spcBef>
                        <a:spcAft>
                          <a:spcPts val="800"/>
                        </a:spcAft>
                      </a:pPr>
                      <a:r>
                        <a:rPr lang="en-US" sz="1000" dirty="0">
                          <a:effectLst/>
                        </a:rPr>
                        <a:t>Testing conducted by AMD Performance Labs as of September 2016 on test system described below. PC manufacturers may vary configurations, yielding different results. Performance may vary based on use of latest drivers.</a:t>
                      </a:r>
                      <a:endParaRPr lang="en-US" sz="1400" dirty="0">
                        <a:effectLst/>
                      </a:endParaRPr>
                    </a:p>
                    <a:p>
                      <a:pPr marL="0" marR="0" fontAlgn="base">
                        <a:lnSpc>
                          <a:spcPct val="90000"/>
                        </a:lnSpc>
                        <a:spcBef>
                          <a:spcPts val="0"/>
                        </a:spcBef>
                        <a:spcAft>
                          <a:spcPts val="800"/>
                        </a:spcAft>
                      </a:pPr>
                      <a:r>
                        <a:rPr lang="en-US" sz="1000" dirty="0">
                          <a:effectLst/>
                        </a:rPr>
                        <a:t>System: DELL Precision Tower 5810 Workstation CPU: Intel Xeon E5-1603 v3 2.80GHz, Memory: 64GB RAM, OS: Win7 64 Bit Service Pack 1 Build 14393, AMD Driver: 16.40. </a:t>
                      </a:r>
                      <a:r>
                        <a:rPr lang="en-US" sz="1000" dirty="0" err="1">
                          <a:effectLst/>
                        </a:rPr>
                        <a:t>Nvidia</a:t>
                      </a:r>
                      <a:r>
                        <a:rPr lang="en-US" sz="1000" dirty="0">
                          <a:effectLst/>
                        </a:rPr>
                        <a:t> Driver: 369.26 Storage:  Samsung SSD 850 PRO 512GB</a:t>
                      </a:r>
                      <a:endParaRPr lang="en-US" sz="1400" dirty="0">
                        <a:effectLst/>
                      </a:endParaRPr>
                    </a:p>
                    <a:p>
                      <a:pPr marL="0" marR="0" fontAlgn="base">
                        <a:lnSpc>
                          <a:spcPct val="90000"/>
                        </a:lnSpc>
                        <a:spcBef>
                          <a:spcPts val="0"/>
                        </a:spcBef>
                        <a:spcAft>
                          <a:spcPts val="800"/>
                        </a:spcAft>
                      </a:pPr>
                      <a:r>
                        <a:rPr lang="en-US" sz="1000" dirty="0">
                          <a:effectLst/>
                        </a:rPr>
                        <a:t>Application: CINEBENCH Windows 64 </a:t>
                      </a:r>
                      <a:r>
                        <a:rPr lang="en-US" sz="1000" dirty="0" smtClean="0">
                          <a:effectLst/>
                        </a:rPr>
                        <a:t>Bit</a:t>
                      </a:r>
                      <a:r>
                        <a:rPr lang="en-US" sz="1400" dirty="0" smtClean="0">
                          <a:effectLst/>
                        </a:rPr>
                        <a:t/>
                      </a:r>
                      <a:br>
                        <a:rPr lang="en-US" sz="1400" dirty="0" smtClean="0">
                          <a:effectLst/>
                        </a:rPr>
                      </a:br>
                      <a:r>
                        <a:rPr lang="en-US" sz="1000" dirty="0" smtClean="0">
                          <a:effectLst/>
                        </a:rPr>
                        <a:t>Subtest</a:t>
                      </a:r>
                      <a:r>
                        <a:rPr lang="en-US" sz="1000" dirty="0">
                          <a:effectLst/>
                        </a:rPr>
                        <a:t>: OpenGL </a:t>
                      </a:r>
                      <a:r>
                        <a:rPr lang="en-US" sz="1000" dirty="0" smtClean="0">
                          <a:effectLst/>
                        </a:rPr>
                        <a:t>Test</a:t>
                      </a:r>
                      <a:r>
                        <a:rPr lang="en-US" sz="1400" dirty="0" smtClean="0">
                          <a:effectLst/>
                        </a:rPr>
                        <a:t/>
                      </a:r>
                      <a:br>
                        <a:rPr lang="en-US" sz="1400" dirty="0" smtClean="0">
                          <a:effectLst/>
                        </a:rPr>
                      </a:br>
                      <a:r>
                        <a:rPr lang="en-US" sz="1000" dirty="0" smtClean="0">
                          <a:effectLst/>
                        </a:rPr>
                        <a:t>AMD </a:t>
                      </a:r>
                      <a:r>
                        <a:rPr lang="en-US" sz="1000" dirty="0">
                          <a:effectLst/>
                        </a:rPr>
                        <a:t>WX7100 subtest score: </a:t>
                      </a:r>
                      <a:r>
                        <a:rPr lang="en-US" sz="1000" dirty="0" smtClean="0">
                          <a:effectLst/>
                        </a:rPr>
                        <a:t>133.11</a:t>
                      </a:r>
                      <a:r>
                        <a:rPr lang="en-US" sz="1400" dirty="0" smtClean="0">
                          <a:effectLst/>
                        </a:rPr>
                        <a:t/>
                      </a:r>
                      <a:br>
                        <a:rPr lang="en-US" sz="1400" dirty="0" smtClean="0">
                          <a:effectLst/>
                        </a:rPr>
                      </a:br>
                      <a:r>
                        <a:rPr lang="en-US" sz="1000" dirty="0" err="1" smtClean="0">
                          <a:effectLst/>
                        </a:rPr>
                        <a:t>Nvidia</a:t>
                      </a:r>
                      <a:r>
                        <a:rPr lang="en-US" sz="1000" dirty="0" smtClean="0">
                          <a:effectLst/>
                        </a:rPr>
                        <a:t> </a:t>
                      </a:r>
                      <a:r>
                        <a:rPr lang="en-US" sz="1000" dirty="0" err="1">
                          <a:effectLst/>
                        </a:rPr>
                        <a:t>Quadro</a:t>
                      </a:r>
                      <a:r>
                        <a:rPr lang="en-US" sz="1000" dirty="0">
                          <a:effectLst/>
                        </a:rPr>
                        <a:t> M4000 subtest score: </a:t>
                      </a:r>
                      <a:r>
                        <a:rPr lang="en-US" sz="1000" dirty="0" smtClean="0">
                          <a:effectLst/>
                        </a:rPr>
                        <a:t>109.08</a:t>
                      </a:r>
                      <a:r>
                        <a:rPr lang="en-US" sz="1400" dirty="0" smtClean="0">
                          <a:effectLst/>
                        </a:rPr>
                        <a:t/>
                      </a:r>
                      <a:br>
                        <a:rPr lang="en-US" sz="1400" dirty="0" smtClean="0">
                          <a:effectLst/>
                        </a:rPr>
                      </a:br>
                      <a:r>
                        <a:rPr lang="en-US" sz="1000" dirty="0" smtClean="0">
                          <a:effectLst/>
                        </a:rPr>
                        <a:t>Performance </a:t>
                      </a:r>
                      <a:r>
                        <a:rPr lang="en-US" sz="1000" dirty="0">
                          <a:effectLst/>
                        </a:rPr>
                        <a:t>Differential: 133.11/109.08 = ~22.03% faster on </a:t>
                      </a:r>
                      <a:r>
                        <a:rPr lang="en-US" sz="1000" dirty="0" smtClean="0">
                          <a:effectLst/>
                        </a:rPr>
                        <a:t>AMD</a:t>
                      </a:r>
                      <a:r>
                        <a:rPr lang="en-US" sz="1400" dirty="0" smtClean="0">
                          <a:effectLst/>
                        </a:rPr>
                        <a:t/>
                      </a:r>
                      <a:br>
                        <a:rPr lang="en-US" sz="1400" dirty="0" smtClean="0">
                          <a:effectLst/>
                        </a:rPr>
                      </a:br>
                      <a:r>
                        <a:rPr lang="en-US" sz="1000" dirty="0" smtClean="0">
                          <a:effectLst/>
                        </a:rPr>
                        <a:t>RPW-23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20439438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04716" y="733246"/>
            <a:ext cx="11232107" cy="3539430"/>
          </a:xfrm>
          <a:prstGeom prst="rect">
            <a:avLst/>
          </a:prstGeom>
        </p:spPr>
        <p:txBody>
          <a:bodyPr wrap="square">
            <a:spAutoFit/>
          </a:bodyPr>
          <a:lstStyle/>
          <a:p>
            <a:pPr lvl="0"/>
            <a:r>
              <a:rPr lang="en-US" sz="1400" dirty="0">
                <a:latin typeface="Effra Light" panose="020B0403020203020204" pitchFamily="34" charset="0"/>
                <a:cs typeface="Effra Light" panose="020B0403020203020204" pitchFamily="34" charset="0"/>
              </a:rPr>
              <a:t>Slides 23, 24 and 25, discrete AMD Radeon™ and Radeon™ Pro GPUs based on the Graphics Core Next architecture consist of multiple discrete execution engines known as a Compute Unit (“CU”). Each CU contains 64 </a:t>
            </a:r>
            <a:r>
              <a:rPr lang="en-US" sz="1400" dirty="0" err="1">
                <a:latin typeface="Effra Light" panose="020B0403020203020204" pitchFamily="34" charset="0"/>
                <a:cs typeface="Effra Light" panose="020B0403020203020204" pitchFamily="34" charset="0"/>
              </a:rPr>
              <a:t>shaders</a:t>
            </a:r>
            <a:r>
              <a:rPr lang="en-US" sz="1400" dirty="0">
                <a:latin typeface="Effra Light" panose="020B0403020203020204" pitchFamily="34" charset="0"/>
                <a:cs typeface="Effra Light" panose="020B0403020203020204" pitchFamily="34" charset="0"/>
              </a:rPr>
              <a:t> (“Stream Processors”) working together.  GD-78</a:t>
            </a:r>
          </a:p>
          <a:p>
            <a:pPr lvl="0"/>
            <a:endParaRPr lang="en-US" sz="1400" dirty="0">
              <a:latin typeface="Effra Light" panose="020B0403020203020204" pitchFamily="34" charset="0"/>
              <a:cs typeface="Effra Light" panose="020B0403020203020204" pitchFamily="34" charset="0"/>
            </a:endParaRPr>
          </a:p>
          <a:p>
            <a:r>
              <a:rPr lang="en-US" sz="1400" dirty="0">
                <a:latin typeface="Effra Light" panose="020B0403020203020204" pitchFamily="34" charset="0"/>
                <a:cs typeface="Effra Light" panose="020B0403020203020204" pitchFamily="34" charset="0"/>
              </a:rPr>
              <a:t>Slides 23 and 27,  in AMD internal testing, the Radeon™ Pro </a:t>
            </a:r>
            <a:r>
              <a:rPr lang="en-US" sz="1400" dirty="0" err="1">
                <a:latin typeface="Effra Light" panose="020B0403020203020204" pitchFamily="34" charset="0"/>
                <a:cs typeface="Effra Light" panose="020B0403020203020204" pitchFamily="34" charset="0"/>
              </a:rPr>
              <a:t>WX</a:t>
            </a:r>
            <a:r>
              <a:rPr lang="en-US" sz="1400" dirty="0">
                <a:latin typeface="Effra Light" panose="020B0403020203020204" pitchFamily="34" charset="0"/>
                <a:cs typeface="Effra Light" panose="020B0403020203020204" pitchFamily="34" charset="0"/>
              </a:rPr>
              <a:t> 7100 exceeded the minimum requirements of the </a:t>
            </a:r>
            <a:r>
              <a:rPr lang="en-US" sz="1400" dirty="0" err="1">
                <a:latin typeface="Effra Light" panose="020B0403020203020204" pitchFamily="34" charset="0"/>
                <a:cs typeface="Effra Light" panose="020B0403020203020204" pitchFamily="34" charset="0"/>
              </a:rPr>
              <a:t>SteamVR</a:t>
            </a:r>
            <a:r>
              <a:rPr lang="en-US" sz="1400" dirty="0">
                <a:latin typeface="Effra Light" panose="020B0403020203020204" pitchFamily="34" charset="0"/>
                <a:cs typeface="Effra Light" panose="020B0403020203020204" pitchFamily="34" charset="0"/>
              </a:rPr>
              <a:t> test.</a:t>
            </a:r>
          </a:p>
          <a:p>
            <a:endParaRPr lang="en-US" sz="1400" dirty="0">
              <a:latin typeface="Effra Light" panose="020B0403020203020204" pitchFamily="34" charset="0"/>
              <a:cs typeface="Effra Light" panose="020B0403020203020204" pitchFamily="34" charset="0"/>
            </a:endParaRPr>
          </a:p>
          <a:p>
            <a:r>
              <a:rPr lang="en-US" sz="1400" dirty="0">
                <a:latin typeface="Effra Light" panose="020B0403020203020204" pitchFamily="34" charset="0"/>
                <a:cs typeface="Effra Light" panose="020B0403020203020204" pitchFamily="34" charset="0"/>
              </a:rPr>
              <a:t>Slide 61, Radeon Pro </a:t>
            </a:r>
            <a:r>
              <a:rPr lang="en-US" sz="1400" dirty="0" err="1">
                <a:latin typeface="Effra Light" panose="020B0403020203020204" pitchFamily="34" charset="0"/>
                <a:cs typeface="Effra Light" panose="020B0403020203020204" pitchFamily="34" charset="0"/>
              </a:rPr>
              <a:t>SSG</a:t>
            </a:r>
            <a:r>
              <a:rPr lang="en-US" sz="1400" dirty="0">
                <a:latin typeface="Effra Light" panose="020B0403020203020204" pitchFamily="34" charset="0"/>
                <a:cs typeface="Effra Light" panose="020B0403020203020204" pitchFamily="34" charset="0"/>
              </a:rPr>
              <a:t> demo: System 1: w/out Radeon Pro </a:t>
            </a:r>
            <a:r>
              <a:rPr lang="en-US" sz="1400" dirty="0" err="1">
                <a:latin typeface="Effra Light" panose="020B0403020203020204" pitchFamily="34" charset="0"/>
                <a:cs typeface="Effra Light" panose="020B0403020203020204" pitchFamily="34" charset="0"/>
              </a:rPr>
              <a:t>SSG</a:t>
            </a:r>
            <a:r>
              <a:rPr lang="en-US" sz="1400" dirty="0">
                <a:latin typeface="Effra Light" panose="020B0403020203020204" pitchFamily="34" charset="0"/>
                <a:cs typeface="Effra Light" panose="020B0403020203020204" pitchFamily="34" charset="0"/>
              </a:rPr>
              <a:t>, CPU: </a:t>
            </a:r>
            <a:r>
              <a:rPr lang="en-US" sz="1400" dirty="0" err="1">
                <a:latin typeface="Effra Light" panose="020B0403020203020204" pitchFamily="34" charset="0"/>
                <a:cs typeface="Effra Light" panose="020B0403020203020204" pitchFamily="34" charset="0"/>
              </a:rPr>
              <a:t>i7</a:t>
            </a:r>
            <a:r>
              <a:rPr lang="en-US" sz="1400" dirty="0">
                <a:latin typeface="Effra Light" panose="020B0403020203020204" pitchFamily="34" charset="0"/>
                <a:cs typeface="Effra Light" panose="020B0403020203020204" pitchFamily="34" charset="0"/>
              </a:rPr>
              <a:t> </a:t>
            </a:r>
            <a:r>
              <a:rPr lang="en-US" sz="1400" dirty="0" err="1">
                <a:latin typeface="Effra Light" panose="020B0403020203020204" pitchFamily="34" charset="0"/>
                <a:cs typeface="Effra Light" panose="020B0403020203020204" pitchFamily="34" charset="0"/>
              </a:rPr>
              <a:t>4790K</a:t>
            </a:r>
            <a:r>
              <a:rPr lang="en-US" sz="1400" dirty="0">
                <a:latin typeface="Effra Light" panose="020B0403020203020204" pitchFamily="34" charset="0"/>
                <a:cs typeface="Effra Light" panose="020B0403020203020204" pitchFamily="34" charset="0"/>
              </a:rPr>
              <a:t>, RAM: </a:t>
            </a:r>
            <a:r>
              <a:rPr lang="en-US" sz="1400" dirty="0" err="1">
                <a:latin typeface="Effra Light" panose="020B0403020203020204" pitchFamily="34" charset="0"/>
                <a:cs typeface="Effra Light" panose="020B0403020203020204" pitchFamily="34" charset="0"/>
              </a:rPr>
              <a:t>16GB</a:t>
            </a:r>
            <a:r>
              <a:rPr lang="en-US" sz="1400" dirty="0">
                <a:latin typeface="Effra Light" panose="020B0403020203020204" pitchFamily="34" charset="0"/>
                <a:cs typeface="Effra Light" panose="020B0403020203020204" pitchFamily="34" charset="0"/>
              </a:rPr>
              <a:t> </a:t>
            </a:r>
            <a:r>
              <a:rPr lang="en-US" sz="1400" dirty="0" err="1">
                <a:latin typeface="Effra Light" panose="020B0403020203020204" pitchFamily="34" charset="0"/>
                <a:cs typeface="Effra Light" panose="020B0403020203020204" pitchFamily="34" charset="0"/>
              </a:rPr>
              <a:t>DDR3</a:t>
            </a:r>
            <a:r>
              <a:rPr lang="en-US" sz="1400" dirty="0">
                <a:latin typeface="Effra Light" panose="020B0403020203020204" pitchFamily="34" charset="0"/>
                <a:cs typeface="Effra Light" panose="020B0403020203020204" pitchFamily="34" charset="0"/>
              </a:rPr>
              <a:t> </a:t>
            </a:r>
            <a:r>
              <a:rPr lang="en-US" sz="1400" dirty="0" err="1">
                <a:latin typeface="Effra Light" panose="020B0403020203020204" pitchFamily="34" charset="0"/>
                <a:cs typeface="Effra Light" panose="020B0403020203020204" pitchFamily="34" charset="0"/>
              </a:rPr>
              <a:t>1600Mhz</a:t>
            </a:r>
            <a:r>
              <a:rPr lang="en-US" sz="1400" dirty="0">
                <a:latin typeface="Effra Light" panose="020B0403020203020204" pitchFamily="34" charset="0"/>
                <a:cs typeface="Effra Light" panose="020B0403020203020204" pitchFamily="34" charset="0"/>
              </a:rPr>
              <a:t>, Motherboard: Gigabyte GA-</a:t>
            </a:r>
            <a:r>
              <a:rPr lang="en-US" sz="1400" dirty="0" err="1">
                <a:latin typeface="Effra Light" panose="020B0403020203020204" pitchFamily="34" charset="0"/>
                <a:cs typeface="Effra Light" panose="020B0403020203020204" pitchFamily="34" charset="0"/>
              </a:rPr>
              <a:t>Z97X</a:t>
            </a:r>
            <a:r>
              <a:rPr lang="en-US" sz="1400" dirty="0">
                <a:latin typeface="Effra Light" panose="020B0403020203020204" pitchFamily="34" charset="0"/>
                <a:cs typeface="Effra Light" panose="020B0403020203020204" pitchFamily="34" charset="0"/>
              </a:rPr>
              <a:t>- </a:t>
            </a:r>
            <a:r>
              <a:rPr lang="en-US" sz="1400" dirty="0" err="1">
                <a:latin typeface="Effra Light" panose="020B0403020203020204" pitchFamily="34" charset="0"/>
                <a:cs typeface="Effra Light" panose="020B0403020203020204" pitchFamily="34" charset="0"/>
              </a:rPr>
              <a:t>Gaming5</a:t>
            </a:r>
            <a:r>
              <a:rPr lang="en-US" sz="1400" dirty="0">
                <a:latin typeface="Effra Light" panose="020B0403020203020204" pitchFamily="34" charset="0"/>
                <a:cs typeface="Effra Light" panose="020B0403020203020204" pitchFamily="34" charset="0"/>
              </a:rPr>
              <a:t>, PSU: </a:t>
            </a:r>
            <a:r>
              <a:rPr lang="en-US" sz="1400" dirty="0" err="1">
                <a:latin typeface="Effra Light" panose="020B0403020203020204" pitchFamily="34" charset="0"/>
                <a:cs typeface="Effra Light" panose="020B0403020203020204" pitchFamily="34" charset="0"/>
              </a:rPr>
              <a:t>1200W</a:t>
            </a:r>
            <a:r>
              <a:rPr lang="en-US" sz="1400" dirty="0">
                <a:latin typeface="Effra Light" panose="020B0403020203020204" pitchFamily="34" charset="0"/>
                <a:cs typeface="Effra Light" panose="020B0403020203020204" pitchFamily="34" charset="0"/>
              </a:rPr>
              <a:t>, GPU: Radeon </a:t>
            </a:r>
            <a:r>
              <a:rPr lang="en-US" sz="1400" dirty="0" err="1">
                <a:latin typeface="Effra Light" panose="020B0403020203020204" pitchFamily="34" charset="0"/>
                <a:cs typeface="Effra Light" panose="020B0403020203020204" pitchFamily="34" charset="0"/>
              </a:rPr>
              <a:t>R9</a:t>
            </a:r>
            <a:r>
              <a:rPr lang="en-US" sz="1400" dirty="0">
                <a:latin typeface="Effra Light" panose="020B0403020203020204" pitchFamily="34" charset="0"/>
                <a:cs typeface="Effra Light" panose="020B0403020203020204" pitchFamily="34" charset="0"/>
              </a:rPr>
              <a:t> Nano, </a:t>
            </a:r>
            <a:r>
              <a:rPr lang="en-US" sz="1400" dirty="0" err="1">
                <a:latin typeface="Effra Light" panose="020B0403020203020204" pitchFamily="34" charset="0"/>
                <a:cs typeface="Effra Light" panose="020B0403020203020204" pitchFamily="34" charset="0"/>
              </a:rPr>
              <a:t>SSD</a:t>
            </a:r>
            <a:r>
              <a:rPr lang="en-US" sz="1400" dirty="0">
                <a:latin typeface="Effra Light" panose="020B0403020203020204" pitchFamily="34" charset="0"/>
                <a:cs typeface="Effra Light" panose="020B0403020203020204" pitchFamily="34" charset="0"/>
              </a:rPr>
              <a:t> (OS): Samsung 850 </a:t>
            </a:r>
            <a:r>
              <a:rPr lang="en-US" sz="1400" dirty="0" err="1">
                <a:latin typeface="Effra Light" panose="020B0403020203020204" pitchFamily="34" charset="0"/>
                <a:cs typeface="Effra Light" panose="020B0403020203020204" pitchFamily="34" charset="0"/>
              </a:rPr>
              <a:t>Evo</a:t>
            </a:r>
            <a:r>
              <a:rPr lang="en-US" sz="1400" dirty="0">
                <a:latin typeface="Effra Light" panose="020B0403020203020204" pitchFamily="34" charset="0"/>
                <a:cs typeface="Effra Light" panose="020B0403020203020204" pitchFamily="34" charset="0"/>
              </a:rPr>
              <a:t> </a:t>
            </a:r>
            <a:r>
              <a:rPr lang="en-US" sz="1400" dirty="0" err="1">
                <a:latin typeface="Effra Light" panose="020B0403020203020204" pitchFamily="34" charset="0"/>
                <a:cs typeface="Effra Light" panose="020B0403020203020204" pitchFamily="34" charset="0"/>
              </a:rPr>
              <a:t>250GB</a:t>
            </a:r>
            <a:r>
              <a:rPr lang="en-US" sz="1400" dirty="0">
                <a:latin typeface="Effra Light" panose="020B0403020203020204" pitchFamily="34" charset="0"/>
                <a:cs typeface="Effra Light" panose="020B0403020203020204" pitchFamily="34" charset="0"/>
              </a:rPr>
              <a:t>, </a:t>
            </a:r>
            <a:r>
              <a:rPr lang="en-US" sz="1400" dirty="0" err="1">
                <a:latin typeface="Effra Light" panose="020B0403020203020204" pitchFamily="34" charset="0"/>
                <a:cs typeface="Effra Light" panose="020B0403020203020204" pitchFamily="34" charset="0"/>
              </a:rPr>
              <a:t>SSD2</a:t>
            </a:r>
            <a:r>
              <a:rPr lang="en-US" sz="1400" dirty="0">
                <a:latin typeface="Effra Light" panose="020B0403020203020204" pitchFamily="34" charset="0"/>
                <a:cs typeface="Effra Light" panose="020B0403020203020204" pitchFamily="34" charset="0"/>
              </a:rPr>
              <a:t> (demo content) - </a:t>
            </a:r>
            <a:r>
              <a:rPr lang="en-US" sz="1400" dirty="0" err="1">
                <a:latin typeface="Effra Light" panose="020B0403020203020204" pitchFamily="34" charset="0"/>
                <a:cs typeface="Effra Light" panose="020B0403020203020204" pitchFamily="34" charset="0"/>
              </a:rPr>
              <a:t>M.2</a:t>
            </a:r>
            <a:r>
              <a:rPr lang="en-US" sz="1400" dirty="0">
                <a:latin typeface="Effra Light" panose="020B0403020203020204" pitchFamily="34" charset="0"/>
                <a:cs typeface="Effra Light" panose="020B0403020203020204" pitchFamily="34" charset="0"/>
              </a:rPr>
              <a:t> Samsung 950 Pro </a:t>
            </a:r>
            <a:r>
              <a:rPr lang="en-US" sz="1400" dirty="0" err="1">
                <a:latin typeface="Effra Light" panose="020B0403020203020204" pitchFamily="34" charset="0"/>
                <a:cs typeface="Effra Light" panose="020B0403020203020204" pitchFamily="34" charset="0"/>
              </a:rPr>
              <a:t>512GB</a:t>
            </a:r>
            <a:r>
              <a:rPr lang="en-US" sz="1400" dirty="0">
                <a:latin typeface="Effra Light" panose="020B0403020203020204" pitchFamily="34" charset="0"/>
                <a:cs typeface="Effra Light" panose="020B0403020203020204" pitchFamily="34" charset="0"/>
              </a:rPr>
              <a:t>, GPU driver: 16.30.2010-</a:t>
            </a:r>
            <a:r>
              <a:rPr lang="en-US" sz="1400" dirty="0" err="1">
                <a:latin typeface="Effra Light" panose="020B0403020203020204" pitchFamily="34" charset="0"/>
                <a:cs typeface="Effra Light" panose="020B0403020203020204" pitchFamily="34" charset="0"/>
              </a:rPr>
              <a:t>160629n</a:t>
            </a:r>
            <a:r>
              <a:rPr lang="en-US" sz="1400" dirty="0">
                <a:latin typeface="Effra Light" panose="020B0403020203020204" pitchFamily="34" charset="0"/>
                <a:cs typeface="Effra Light" panose="020B0403020203020204" pitchFamily="34" charset="0"/>
              </a:rPr>
              <a:t>- </a:t>
            </a:r>
            <a:r>
              <a:rPr lang="en-US" sz="1400" dirty="0" err="1">
                <a:latin typeface="Effra Light" panose="020B0403020203020204" pitchFamily="34" charset="0"/>
                <a:cs typeface="Effra Light" panose="020B0403020203020204" pitchFamily="34" charset="0"/>
              </a:rPr>
              <a:t>304071E</a:t>
            </a:r>
            <a:r>
              <a:rPr lang="en-US" sz="1400" dirty="0">
                <a:latin typeface="Effra Light" panose="020B0403020203020204" pitchFamily="34" charset="0"/>
                <a:cs typeface="Effra Light" panose="020B0403020203020204" pitchFamily="34" charset="0"/>
              </a:rPr>
              <a:t>, Video Player: AMD </a:t>
            </a:r>
            <a:r>
              <a:rPr lang="en-US" sz="1400" dirty="0" err="1">
                <a:latin typeface="Effra Light" panose="020B0403020203020204" pitchFamily="34" charset="0"/>
                <a:cs typeface="Effra Light" panose="020B0403020203020204" pitchFamily="34" charset="0"/>
              </a:rPr>
              <a:t>LiquidFlashPlayer</a:t>
            </a:r>
            <a:r>
              <a:rPr lang="en-US" sz="1400" dirty="0">
                <a:latin typeface="Effra Light" panose="020B0403020203020204" pitchFamily="34" charset="0"/>
                <a:cs typeface="Effra Light" panose="020B0403020203020204" pitchFamily="34" charset="0"/>
              </a:rPr>
              <a:t> - internal app, Demo Content - Raw </a:t>
            </a:r>
            <a:r>
              <a:rPr lang="en-US" sz="1400" dirty="0" err="1">
                <a:latin typeface="Effra Light" panose="020B0403020203020204" pitchFamily="34" charset="0"/>
                <a:cs typeface="Effra Light" panose="020B0403020203020204" pitchFamily="34" charset="0"/>
              </a:rPr>
              <a:t>8K</a:t>
            </a:r>
            <a:r>
              <a:rPr lang="en-US" sz="1400" dirty="0">
                <a:latin typeface="Effra Light" panose="020B0403020203020204" pitchFamily="34" charset="0"/>
                <a:cs typeface="Effra Light" panose="020B0403020203020204" pitchFamily="34" charset="0"/>
              </a:rPr>
              <a:t> Video file, OS: Win 10 </a:t>
            </a:r>
            <a:r>
              <a:rPr lang="en-US" sz="1400" dirty="0" err="1">
                <a:latin typeface="Effra Light" panose="020B0403020203020204" pitchFamily="34" charset="0"/>
                <a:cs typeface="Effra Light" panose="020B0403020203020204" pitchFamily="34" charset="0"/>
              </a:rPr>
              <a:t>64bit</a:t>
            </a:r>
            <a:r>
              <a:rPr lang="en-US" sz="1400" dirty="0">
                <a:latin typeface="Effra Light" panose="020B0403020203020204" pitchFamily="34" charset="0"/>
                <a:cs typeface="Effra Light" panose="020B0403020203020204" pitchFamily="34" charset="0"/>
              </a:rPr>
              <a:t>. System 2: w/ Radeon Pro </a:t>
            </a:r>
            <a:r>
              <a:rPr lang="en-US" sz="1400" dirty="0" err="1">
                <a:latin typeface="Effra Light" panose="020B0403020203020204" pitchFamily="34" charset="0"/>
                <a:cs typeface="Effra Light" panose="020B0403020203020204" pitchFamily="34" charset="0"/>
              </a:rPr>
              <a:t>SSG</a:t>
            </a:r>
            <a:r>
              <a:rPr lang="en-US" sz="1400" dirty="0">
                <a:latin typeface="Effra Light" panose="020B0403020203020204" pitchFamily="34" charset="0"/>
                <a:cs typeface="Effra Light" panose="020B0403020203020204" pitchFamily="34" charset="0"/>
              </a:rPr>
              <a:t>, CPU: </a:t>
            </a:r>
            <a:r>
              <a:rPr lang="en-US" sz="1400" dirty="0" err="1">
                <a:latin typeface="Effra Light" panose="020B0403020203020204" pitchFamily="34" charset="0"/>
                <a:cs typeface="Effra Light" panose="020B0403020203020204" pitchFamily="34" charset="0"/>
              </a:rPr>
              <a:t>i7</a:t>
            </a:r>
            <a:r>
              <a:rPr lang="en-US" sz="1400" dirty="0">
                <a:latin typeface="Effra Light" panose="020B0403020203020204" pitchFamily="34" charset="0"/>
                <a:cs typeface="Effra Light" panose="020B0403020203020204" pitchFamily="34" charset="0"/>
              </a:rPr>
              <a:t> </a:t>
            </a:r>
            <a:r>
              <a:rPr lang="en-US" sz="1400" dirty="0" err="1">
                <a:latin typeface="Effra Light" panose="020B0403020203020204" pitchFamily="34" charset="0"/>
                <a:cs typeface="Effra Light" panose="020B0403020203020204" pitchFamily="34" charset="0"/>
              </a:rPr>
              <a:t>4790K</a:t>
            </a:r>
            <a:r>
              <a:rPr lang="en-US" sz="1400" dirty="0">
                <a:latin typeface="Effra Light" panose="020B0403020203020204" pitchFamily="34" charset="0"/>
                <a:cs typeface="Effra Light" panose="020B0403020203020204" pitchFamily="34" charset="0"/>
              </a:rPr>
              <a:t>, RAM: </a:t>
            </a:r>
            <a:r>
              <a:rPr lang="en-US" sz="1400" dirty="0" err="1">
                <a:latin typeface="Effra Light" panose="020B0403020203020204" pitchFamily="34" charset="0"/>
                <a:cs typeface="Effra Light" panose="020B0403020203020204" pitchFamily="34" charset="0"/>
              </a:rPr>
              <a:t>16GB</a:t>
            </a:r>
            <a:r>
              <a:rPr lang="en-US" sz="1400" dirty="0">
                <a:latin typeface="Effra Light" panose="020B0403020203020204" pitchFamily="34" charset="0"/>
                <a:cs typeface="Effra Light" panose="020B0403020203020204" pitchFamily="34" charset="0"/>
              </a:rPr>
              <a:t> </a:t>
            </a:r>
            <a:r>
              <a:rPr lang="en-US" sz="1400" dirty="0" err="1">
                <a:latin typeface="Effra Light" panose="020B0403020203020204" pitchFamily="34" charset="0"/>
                <a:cs typeface="Effra Light" panose="020B0403020203020204" pitchFamily="34" charset="0"/>
              </a:rPr>
              <a:t>DDR3</a:t>
            </a:r>
            <a:r>
              <a:rPr lang="en-US" sz="1400" dirty="0">
                <a:latin typeface="Effra Light" panose="020B0403020203020204" pitchFamily="34" charset="0"/>
                <a:cs typeface="Effra Light" panose="020B0403020203020204" pitchFamily="34" charset="0"/>
              </a:rPr>
              <a:t> </a:t>
            </a:r>
            <a:r>
              <a:rPr lang="en-US" sz="1400" dirty="0" err="1">
                <a:latin typeface="Effra Light" panose="020B0403020203020204" pitchFamily="34" charset="0"/>
                <a:cs typeface="Effra Light" panose="020B0403020203020204" pitchFamily="34" charset="0"/>
              </a:rPr>
              <a:t>1600Mhz</a:t>
            </a:r>
            <a:r>
              <a:rPr lang="en-US" sz="1400" dirty="0">
                <a:latin typeface="Effra Light" panose="020B0403020203020204" pitchFamily="34" charset="0"/>
                <a:cs typeface="Effra Light" panose="020B0403020203020204" pitchFamily="34" charset="0"/>
              </a:rPr>
              <a:t>, Motherboard: Gigabyte GA-</a:t>
            </a:r>
            <a:r>
              <a:rPr lang="en-US" sz="1400" dirty="0" err="1">
                <a:latin typeface="Effra Light" panose="020B0403020203020204" pitchFamily="34" charset="0"/>
                <a:cs typeface="Effra Light" panose="020B0403020203020204" pitchFamily="34" charset="0"/>
              </a:rPr>
              <a:t>Z97X</a:t>
            </a:r>
            <a:r>
              <a:rPr lang="en-US" sz="1400" dirty="0">
                <a:latin typeface="Effra Light" panose="020B0403020203020204" pitchFamily="34" charset="0"/>
                <a:cs typeface="Effra Light" panose="020B0403020203020204" pitchFamily="34" charset="0"/>
              </a:rPr>
              <a:t>- </a:t>
            </a:r>
            <a:r>
              <a:rPr lang="en-US" sz="1400" dirty="0" err="1">
                <a:latin typeface="Effra Light" panose="020B0403020203020204" pitchFamily="34" charset="0"/>
                <a:cs typeface="Effra Light" panose="020B0403020203020204" pitchFamily="34" charset="0"/>
              </a:rPr>
              <a:t>Gaming5</a:t>
            </a:r>
            <a:r>
              <a:rPr lang="en-US" sz="1400" dirty="0">
                <a:latin typeface="Effra Light" panose="020B0403020203020204" pitchFamily="34" charset="0"/>
                <a:cs typeface="Effra Light" panose="020B0403020203020204" pitchFamily="34" charset="0"/>
              </a:rPr>
              <a:t>, PSU: </a:t>
            </a:r>
            <a:r>
              <a:rPr lang="en-US" sz="1400" dirty="0" err="1">
                <a:latin typeface="Effra Light" panose="020B0403020203020204" pitchFamily="34" charset="0"/>
                <a:cs typeface="Effra Light" panose="020B0403020203020204" pitchFamily="34" charset="0"/>
              </a:rPr>
              <a:t>1200W</a:t>
            </a:r>
            <a:r>
              <a:rPr lang="en-US" sz="1400" dirty="0">
                <a:latin typeface="Effra Light" panose="020B0403020203020204" pitchFamily="34" charset="0"/>
                <a:cs typeface="Effra Light" panose="020B0403020203020204" pitchFamily="34" charset="0"/>
              </a:rPr>
              <a:t>, GPU: </a:t>
            </a:r>
            <a:r>
              <a:rPr lang="en-US" sz="1400" dirty="0" err="1">
                <a:latin typeface="Effra Light" panose="020B0403020203020204" pitchFamily="34" charset="0"/>
                <a:cs typeface="Effra Light" panose="020B0403020203020204" pitchFamily="34" charset="0"/>
              </a:rPr>
              <a:t>RadeonPro</a:t>
            </a:r>
            <a:r>
              <a:rPr lang="en-US" sz="1400" dirty="0">
                <a:latin typeface="Effra Light" panose="020B0403020203020204" pitchFamily="34" charset="0"/>
                <a:cs typeface="Effra Light" panose="020B0403020203020204" pitchFamily="34" charset="0"/>
              </a:rPr>
              <a:t> </a:t>
            </a:r>
            <a:r>
              <a:rPr lang="en-US" sz="1400" dirty="0" err="1">
                <a:latin typeface="Effra Light" panose="020B0403020203020204" pitchFamily="34" charset="0"/>
                <a:cs typeface="Effra Light" panose="020B0403020203020204" pitchFamily="34" charset="0"/>
              </a:rPr>
              <a:t>SSG</a:t>
            </a:r>
            <a:r>
              <a:rPr lang="en-US" sz="1400" dirty="0">
                <a:latin typeface="Effra Light" panose="020B0403020203020204" pitchFamily="34" charset="0"/>
                <a:cs typeface="Effra Light" panose="020B0403020203020204" pitchFamily="34" charset="0"/>
              </a:rPr>
              <a:t>, </a:t>
            </a:r>
            <a:r>
              <a:rPr lang="en-US" sz="1400" dirty="0" err="1">
                <a:latin typeface="Effra Light" panose="020B0403020203020204" pitchFamily="34" charset="0"/>
                <a:cs typeface="Effra Light" panose="020B0403020203020204" pitchFamily="34" charset="0"/>
              </a:rPr>
              <a:t>SSD</a:t>
            </a:r>
            <a:r>
              <a:rPr lang="en-US" sz="1400" dirty="0">
                <a:latin typeface="Effra Light" panose="020B0403020203020204" pitchFamily="34" charset="0"/>
                <a:cs typeface="Effra Light" panose="020B0403020203020204" pitchFamily="34" charset="0"/>
              </a:rPr>
              <a:t> (OS): Samsung 850 </a:t>
            </a:r>
            <a:r>
              <a:rPr lang="en-US" sz="1400" dirty="0" err="1">
                <a:latin typeface="Effra Light" panose="020B0403020203020204" pitchFamily="34" charset="0"/>
                <a:cs typeface="Effra Light" panose="020B0403020203020204" pitchFamily="34" charset="0"/>
              </a:rPr>
              <a:t>Evo</a:t>
            </a:r>
            <a:r>
              <a:rPr lang="en-US" sz="1400" dirty="0">
                <a:latin typeface="Effra Light" panose="020B0403020203020204" pitchFamily="34" charset="0"/>
                <a:cs typeface="Effra Light" panose="020B0403020203020204" pitchFamily="34" charset="0"/>
              </a:rPr>
              <a:t> </a:t>
            </a:r>
            <a:r>
              <a:rPr lang="en-US" sz="1400" dirty="0" err="1">
                <a:latin typeface="Effra Light" panose="020B0403020203020204" pitchFamily="34" charset="0"/>
                <a:cs typeface="Effra Light" panose="020B0403020203020204" pitchFamily="34" charset="0"/>
              </a:rPr>
              <a:t>250GB</a:t>
            </a:r>
            <a:r>
              <a:rPr lang="en-US" sz="1400" dirty="0">
                <a:latin typeface="Effra Light" panose="020B0403020203020204" pitchFamily="34" charset="0"/>
                <a:cs typeface="Effra Light" panose="020B0403020203020204" pitchFamily="34" charset="0"/>
              </a:rPr>
              <a:t>, GPU driver: 16.30.2010-</a:t>
            </a:r>
            <a:r>
              <a:rPr lang="en-US" sz="1400" dirty="0" err="1">
                <a:latin typeface="Effra Light" panose="020B0403020203020204" pitchFamily="34" charset="0"/>
                <a:cs typeface="Effra Light" panose="020B0403020203020204" pitchFamily="34" charset="0"/>
              </a:rPr>
              <a:t>160629n</a:t>
            </a:r>
            <a:r>
              <a:rPr lang="en-US" sz="1400" dirty="0">
                <a:latin typeface="Effra Light" panose="020B0403020203020204" pitchFamily="34" charset="0"/>
                <a:cs typeface="Effra Light" panose="020B0403020203020204" pitchFamily="34" charset="0"/>
              </a:rPr>
              <a:t>- </a:t>
            </a:r>
            <a:r>
              <a:rPr lang="en-US" sz="1400" dirty="0" err="1">
                <a:latin typeface="Effra Light" panose="020B0403020203020204" pitchFamily="34" charset="0"/>
                <a:cs typeface="Effra Light" panose="020B0403020203020204" pitchFamily="34" charset="0"/>
              </a:rPr>
              <a:t>304071E</a:t>
            </a:r>
            <a:r>
              <a:rPr lang="en-US" sz="1400" dirty="0">
                <a:latin typeface="Effra Light" panose="020B0403020203020204" pitchFamily="34" charset="0"/>
                <a:cs typeface="Effra Light" panose="020B0403020203020204" pitchFamily="34" charset="0"/>
              </a:rPr>
              <a:t>, Video Player: AMD </a:t>
            </a:r>
            <a:r>
              <a:rPr lang="en-US" sz="1400" dirty="0" err="1">
                <a:latin typeface="Effra Light" panose="020B0403020203020204" pitchFamily="34" charset="0"/>
                <a:cs typeface="Effra Light" panose="020B0403020203020204" pitchFamily="34" charset="0"/>
              </a:rPr>
              <a:t>LiquidFlashPlayer</a:t>
            </a:r>
            <a:r>
              <a:rPr lang="en-US" sz="1400" dirty="0">
                <a:latin typeface="Effra Light" panose="020B0403020203020204" pitchFamily="34" charset="0"/>
                <a:cs typeface="Effra Light" panose="020B0403020203020204" pitchFamily="34" charset="0"/>
              </a:rPr>
              <a:t> - internal app, Demo Content - Raw </a:t>
            </a:r>
            <a:r>
              <a:rPr lang="en-US" sz="1400" dirty="0" err="1">
                <a:latin typeface="Effra Light" panose="020B0403020203020204" pitchFamily="34" charset="0"/>
                <a:cs typeface="Effra Light" panose="020B0403020203020204" pitchFamily="34" charset="0"/>
              </a:rPr>
              <a:t>8K</a:t>
            </a:r>
            <a:r>
              <a:rPr lang="en-US" sz="1400" dirty="0">
                <a:latin typeface="Effra Light" panose="020B0403020203020204" pitchFamily="34" charset="0"/>
                <a:cs typeface="Effra Light" panose="020B0403020203020204" pitchFamily="34" charset="0"/>
              </a:rPr>
              <a:t> Video file, OS: Win 10 </a:t>
            </a:r>
            <a:r>
              <a:rPr lang="en-US" sz="1400" dirty="0" err="1">
                <a:latin typeface="Effra Light" panose="020B0403020203020204" pitchFamily="34" charset="0"/>
                <a:cs typeface="Effra Light" panose="020B0403020203020204" pitchFamily="34" charset="0"/>
              </a:rPr>
              <a:t>64bit</a:t>
            </a:r>
            <a:r>
              <a:rPr lang="en-US" sz="1400" dirty="0">
                <a:latin typeface="Effra Light" panose="020B0403020203020204" pitchFamily="34" charset="0"/>
                <a:cs typeface="Effra Light" panose="020B0403020203020204" pitchFamily="34" charset="0"/>
              </a:rPr>
              <a:t>. System with Radeon Pro </a:t>
            </a:r>
            <a:r>
              <a:rPr lang="en-US" sz="1400" dirty="0" err="1">
                <a:latin typeface="Effra Light" panose="020B0403020203020204" pitchFamily="34" charset="0"/>
                <a:cs typeface="Effra Light" panose="020B0403020203020204" pitchFamily="34" charset="0"/>
              </a:rPr>
              <a:t>SSG</a:t>
            </a:r>
            <a:r>
              <a:rPr lang="en-US" sz="1400" dirty="0">
                <a:latin typeface="Effra Light" panose="020B0403020203020204" pitchFamily="34" charset="0"/>
                <a:cs typeface="Effra Light" panose="020B0403020203020204" pitchFamily="34" charset="0"/>
              </a:rPr>
              <a:t> scores 0.85 GB/s @ 17 fps. System with Radeon Pro </a:t>
            </a:r>
            <a:r>
              <a:rPr lang="en-US" sz="1400" dirty="0" err="1">
                <a:latin typeface="Effra Light" panose="020B0403020203020204" pitchFamily="34" charset="0"/>
                <a:cs typeface="Effra Light" panose="020B0403020203020204" pitchFamily="34" charset="0"/>
              </a:rPr>
              <a:t>SSG</a:t>
            </a:r>
            <a:r>
              <a:rPr lang="en-US" sz="1400" dirty="0">
                <a:latin typeface="Effra Light" panose="020B0403020203020204" pitchFamily="34" charset="0"/>
                <a:cs typeface="Effra Light" panose="020B0403020203020204" pitchFamily="34" charset="0"/>
              </a:rPr>
              <a:t> scores 4.59 GB/s @ 92 fps, more than </a:t>
            </a:r>
            <a:r>
              <a:rPr lang="en-US" sz="1400" dirty="0" err="1">
                <a:latin typeface="Effra Light" panose="020B0403020203020204" pitchFamily="34" charset="0"/>
                <a:cs typeface="Effra Light" panose="020B0403020203020204" pitchFamily="34" charset="0"/>
              </a:rPr>
              <a:t>5X</a:t>
            </a:r>
            <a:r>
              <a:rPr lang="en-US" sz="1400" dirty="0">
                <a:latin typeface="Effra Light" panose="020B0403020203020204" pitchFamily="34" charset="0"/>
                <a:cs typeface="Effra Light" panose="020B0403020203020204" pitchFamily="34" charset="0"/>
              </a:rPr>
              <a:t> that of the system without Radeon Pro </a:t>
            </a:r>
            <a:r>
              <a:rPr lang="en-US" sz="1400" dirty="0" err="1">
                <a:latin typeface="Effra Light" panose="020B0403020203020204" pitchFamily="34" charset="0"/>
                <a:cs typeface="Effra Light" panose="020B0403020203020204" pitchFamily="34" charset="0"/>
              </a:rPr>
              <a:t>SSG</a:t>
            </a:r>
            <a:r>
              <a:rPr lang="en-US" sz="1400" dirty="0">
                <a:latin typeface="Effra Light" panose="020B0403020203020204" pitchFamily="34" charset="0"/>
                <a:cs typeface="Effra Light" panose="020B0403020203020204" pitchFamily="34" charset="0"/>
              </a:rPr>
              <a:t>.</a:t>
            </a:r>
          </a:p>
          <a:p>
            <a:endParaRPr lang="en-US" sz="1400" dirty="0">
              <a:latin typeface="Effra Light" panose="020B0403020203020204" pitchFamily="34" charset="0"/>
              <a:cs typeface="Effra Light" panose="020B0403020203020204" pitchFamily="34" charset="0"/>
            </a:endParaRPr>
          </a:p>
          <a:p>
            <a:endParaRPr lang="en-US" sz="1400" dirty="0">
              <a:latin typeface="Effra Light" panose="020B0403020203020204" pitchFamily="34" charset="0"/>
              <a:cs typeface="Effra Light" panose="020B0403020203020204" pitchFamily="34" charset="0"/>
            </a:endParaRPr>
          </a:p>
          <a:p>
            <a:endParaRPr lang="en-US" sz="1400" dirty="0">
              <a:latin typeface="Effra Light" panose="020B0403020203020204" pitchFamily="34" charset="0"/>
              <a:cs typeface="Effra Light" panose="020B0403020203020204" pitchFamily="34" charset="0"/>
            </a:endParaRPr>
          </a:p>
          <a:p>
            <a:pPr lvl="0"/>
            <a:endParaRPr lang="en-US" sz="1400" spc="-70" dirty="0">
              <a:latin typeface="Effra Light" panose="020B0403020203020204" pitchFamily="34" charset="0"/>
              <a:ea typeface="Effra Medium" charset="0"/>
              <a:cs typeface="Effra Light" panose="020B0403020203020204" pitchFamily="34" charset="0"/>
            </a:endParaRPr>
          </a:p>
        </p:txBody>
      </p:sp>
      <p:sp>
        <p:nvSpPr>
          <p:cNvPr id="4" name="Rectangle 3"/>
          <p:cNvSpPr/>
          <p:nvPr/>
        </p:nvSpPr>
        <p:spPr>
          <a:xfrm>
            <a:off x="3152785" y="46520"/>
            <a:ext cx="5791508" cy="686726"/>
          </a:xfrm>
          <a:prstGeom prst="rect">
            <a:avLst/>
          </a:prstGeom>
        </p:spPr>
        <p:txBody>
          <a:bodyPr wrap="square">
            <a:spAutoFit/>
          </a:bodyPr>
          <a:lstStyle/>
          <a:p>
            <a:pPr lvl="0" algn="ctr">
              <a:lnSpc>
                <a:spcPts val="4880"/>
              </a:lnSpc>
            </a:pPr>
            <a:r>
              <a:rPr lang="en-US" sz="3200" spc="-70" dirty="0">
                <a:latin typeface="Effra Medium" charset="0"/>
                <a:ea typeface="Effra Medium" charset="0"/>
                <a:cs typeface="Effra Medium" charset="0"/>
              </a:rPr>
              <a:t>Disclaimers &amp; Attribution</a:t>
            </a:r>
          </a:p>
        </p:txBody>
      </p:sp>
    </p:spTree>
    <p:extLst>
      <p:ext uri="{BB962C8B-B14F-4D97-AF65-F5344CB8AC3E}">
        <p14:creationId xmlns:p14="http://schemas.microsoft.com/office/powerpoint/2010/main" val="4053912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04716" y="733246"/>
            <a:ext cx="11232107" cy="5262979"/>
          </a:xfrm>
          <a:prstGeom prst="rect">
            <a:avLst/>
          </a:prstGeom>
        </p:spPr>
        <p:txBody>
          <a:bodyPr wrap="square">
            <a:spAutoFit/>
          </a:bodyPr>
          <a:lstStyle/>
          <a:p>
            <a:r>
              <a:rPr lang="en-US" sz="1400" dirty="0">
                <a:latin typeface="Effra Light" panose="020B0403020203020204" pitchFamily="34" charset="0"/>
                <a:cs typeface="Effra Light" panose="020B0403020203020204" pitchFamily="34" charset="0"/>
              </a:rPr>
              <a:t>The information presented in this document is for informational purposes only and may contain technical inaccuracies, omissions and typographical errors.</a:t>
            </a:r>
          </a:p>
          <a:p>
            <a:endParaRPr lang="en-US" sz="1400" dirty="0">
              <a:latin typeface="Effra Light" panose="020B0403020203020204" pitchFamily="34" charset="0"/>
              <a:cs typeface="Effra Light" panose="020B0403020203020204" pitchFamily="34" charset="0"/>
            </a:endParaRPr>
          </a:p>
          <a:p>
            <a:r>
              <a:rPr lang="en-US" sz="1400" dirty="0">
                <a:latin typeface="Effra Light" panose="020B0403020203020204" pitchFamily="34" charset="0"/>
                <a:cs typeface="Effra Light" panose="020B0403020203020204" pitchFamily="34" charset="0"/>
              </a:rPr>
              <a:t>The information contained herein is subject to change and may be rendered inaccurate for many reasons, including but not limited to product and roadmap changes, component and motherboard version changes, new model and/or product releases, product differences between differing manufacturers, software changes, BIOS flashes, firmware upgrades, or the like. AMD assumes no obligation to update or otherwise correct or revise this information. However, AMD reserves the right to revise this information and to make changes from time to time to the content hereof without obligation of AMD to notify any person of such revisions or changes.</a:t>
            </a:r>
          </a:p>
          <a:p>
            <a:endParaRPr lang="en-US" sz="1400" dirty="0">
              <a:latin typeface="Effra Light" panose="020B0403020203020204" pitchFamily="34" charset="0"/>
              <a:cs typeface="Effra Light" panose="020B0403020203020204" pitchFamily="34" charset="0"/>
            </a:endParaRPr>
          </a:p>
          <a:p>
            <a:r>
              <a:rPr lang="en-US" sz="1400" dirty="0">
                <a:latin typeface="Effra Light" panose="020B0403020203020204" pitchFamily="34" charset="0"/>
                <a:cs typeface="Effra Light" panose="020B0403020203020204" pitchFamily="34" charset="0"/>
              </a:rPr>
              <a:t>AMD MAKES NO REPRESENTATIONS OR WARRANTIES WITH RESPECT TO THE CONTENTS HEREOF AND ASSUMES NO RESPONSIBILITY FOR ANY INACCURACIES, ERRORS OR OMISSIONS THAT MAY APPEAR IN THIS INFORMATION.</a:t>
            </a:r>
          </a:p>
          <a:p>
            <a:endParaRPr lang="en-US" sz="1400" dirty="0">
              <a:latin typeface="Effra Light" panose="020B0403020203020204" pitchFamily="34" charset="0"/>
              <a:cs typeface="Effra Light" panose="020B0403020203020204" pitchFamily="34" charset="0"/>
            </a:endParaRPr>
          </a:p>
          <a:p>
            <a:r>
              <a:rPr lang="en-US" sz="1400" dirty="0">
                <a:latin typeface="Effra Light" panose="020B0403020203020204" pitchFamily="34" charset="0"/>
                <a:cs typeface="Effra Light" panose="020B0403020203020204" pitchFamily="34" charset="0"/>
              </a:rPr>
              <a:t>AMD SPECIFICALLY DISCLAIMS ANY IMPLIED WARRANTIES OF MERCHANTABILITY OR FITNESS FOR ANY PARTICULAR PURPOSE. IN NO EVENT WILL AMD BE LIABLE TO ANY PERSON FOR ANY DIRECT, INDIRECT, SPECIAL OR OTHER CONSEQUENTIAL DAMAGES ARISING FROM THE USE OF ANY INFORMATION CONTAINED HEREIN, EVEN IF AMD IS EXPRESSLY ADVISED OF THE POSSIBILITY OF SUCH DAMAGES.</a:t>
            </a:r>
          </a:p>
          <a:p>
            <a:r>
              <a:rPr lang="en-US" sz="1400" dirty="0">
                <a:latin typeface="Effra Light" panose="020B0403020203020204" pitchFamily="34" charset="0"/>
                <a:cs typeface="Effra Light" panose="020B0403020203020204" pitchFamily="34" charset="0"/>
              </a:rPr>
              <a:t>ATTRIBUTION</a:t>
            </a:r>
          </a:p>
          <a:p>
            <a:endParaRPr lang="en-US" sz="1400" dirty="0">
              <a:latin typeface="Effra Light" panose="020B0403020203020204" pitchFamily="34" charset="0"/>
              <a:cs typeface="Effra Light" panose="020B0403020203020204" pitchFamily="34" charset="0"/>
            </a:endParaRPr>
          </a:p>
          <a:p>
            <a:r>
              <a:rPr lang="en-US" sz="1400" dirty="0">
                <a:latin typeface="Effra Light" panose="020B0403020203020204" pitchFamily="34" charset="0"/>
                <a:cs typeface="Effra Light" panose="020B0403020203020204" pitchFamily="34" charset="0"/>
              </a:rPr>
              <a:t>© 2016 Advanced Micro Devices, Inc. All rights reserved. AMD, the AMD Arrow logo, Radeon and combinations thereof are trademarks of Advanced Micro Devices, Inc. in the United States and/or other jurisdictions. DirectX is a registered trademark of Microsoft Corporation in the US and other jurisdictions. HDMI, the HDMI logo and High-Definition Multimedia Interface are trademarks or registered trademarks of HDMI Licensing, LLC in the United States and other countries. </a:t>
            </a:r>
            <a:r>
              <a:rPr lang="en-US" sz="1400" dirty="0" err="1">
                <a:latin typeface="Effra Light" panose="020B0403020203020204" pitchFamily="34" charset="0"/>
                <a:cs typeface="Effra Light" panose="020B0403020203020204" pitchFamily="34" charset="0"/>
              </a:rPr>
              <a:t>Vulkan</a:t>
            </a:r>
            <a:r>
              <a:rPr lang="en-US" sz="1400" dirty="0">
                <a:latin typeface="Effra Light" panose="020B0403020203020204" pitchFamily="34" charset="0"/>
                <a:cs typeface="Effra Light" panose="020B0403020203020204" pitchFamily="34" charset="0"/>
              </a:rPr>
              <a:t> and the </a:t>
            </a:r>
            <a:r>
              <a:rPr lang="en-US" sz="1400" dirty="0" err="1">
                <a:latin typeface="Effra Light" panose="020B0403020203020204" pitchFamily="34" charset="0"/>
                <a:cs typeface="Effra Light" panose="020B0403020203020204" pitchFamily="34" charset="0"/>
              </a:rPr>
              <a:t>Vulkan</a:t>
            </a:r>
            <a:r>
              <a:rPr lang="en-US" sz="1400" dirty="0">
                <a:latin typeface="Effra Light" panose="020B0403020203020204" pitchFamily="34" charset="0"/>
                <a:cs typeface="Effra Light" panose="020B0403020203020204" pitchFamily="34" charset="0"/>
              </a:rPr>
              <a:t> logo are trademarks of </a:t>
            </a:r>
            <a:r>
              <a:rPr lang="en-US" sz="1400" dirty="0" err="1">
                <a:latin typeface="Effra Light" panose="020B0403020203020204" pitchFamily="34" charset="0"/>
                <a:cs typeface="Effra Light" panose="020B0403020203020204" pitchFamily="34" charset="0"/>
              </a:rPr>
              <a:t>Khronos</a:t>
            </a:r>
            <a:r>
              <a:rPr lang="en-US" sz="1400" dirty="0">
                <a:latin typeface="Effra Light" panose="020B0403020203020204" pitchFamily="34" charset="0"/>
                <a:cs typeface="Effra Light" panose="020B0403020203020204" pitchFamily="34" charset="0"/>
              </a:rPr>
              <a:t> Group Inc. </a:t>
            </a:r>
            <a:r>
              <a:rPr lang="en-US" sz="1400" dirty="0" err="1">
                <a:latin typeface="Effra Light" panose="020B0403020203020204" pitchFamily="34" charset="0"/>
                <a:cs typeface="Effra Light" panose="020B0403020203020204" pitchFamily="34" charset="0"/>
              </a:rPr>
              <a:t>3DMark</a:t>
            </a:r>
            <a:r>
              <a:rPr lang="en-US" sz="1400" dirty="0">
                <a:latin typeface="Effra Light" panose="020B0403020203020204" pitchFamily="34" charset="0"/>
                <a:cs typeface="Effra Light" panose="020B0403020203020204" pitchFamily="34" charset="0"/>
              </a:rPr>
              <a:t> is a registered trademark of the </a:t>
            </a:r>
            <a:r>
              <a:rPr lang="en-US" sz="1400" dirty="0" err="1">
                <a:latin typeface="Effra Light" panose="020B0403020203020204" pitchFamily="34" charset="0"/>
                <a:cs typeface="Effra Light" panose="020B0403020203020204" pitchFamily="34" charset="0"/>
              </a:rPr>
              <a:t>Futuremark</a:t>
            </a:r>
            <a:r>
              <a:rPr lang="en-US" sz="1400" dirty="0">
                <a:latin typeface="Effra Light" panose="020B0403020203020204" pitchFamily="34" charset="0"/>
                <a:cs typeface="Effra Light" panose="020B0403020203020204" pitchFamily="34" charset="0"/>
              </a:rPr>
              <a:t> Corporation. Other names are for informational purposes only and may be trademarks of their respective owners.</a:t>
            </a:r>
          </a:p>
          <a:p>
            <a:r>
              <a:rPr lang="en-US" sz="1400" dirty="0">
                <a:latin typeface="Effra Light" panose="020B0403020203020204" pitchFamily="34" charset="0"/>
                <a:cs typeface="Effra Light" panose="020B0403020203020204" pitchFamily="34" charset="0"/>
              </a:rPr>
              <a:t> </a:t>
            </a:r>
          </a:p>
          <a:p>
            <a:pPr lvl="0"/>
            <a:endParaRPr lang="en-US" sz="1400" spc="-70" dirty="0">
              <a:latin typeface="Effra Light" panose="020B0403020203020204" pitchFamily="34" charset="0"/>
              <a:ea typeface="Effra Medium" charset="0"/>
              <a:cs typeface="Effra Light" panose="020B0403020203020204" pitchFamily="34" charset="0"/>
            </a:endParaRPr>
          </a:p>
        </p:txBody>
      </p:sp>
      <p:sp>
        <p:nvSpPr>
          <p:cNvPr id="4" name="Rectangle 3"/>
          <p:cNvSpPr/>
          <p:nvPr/>
        </p:nvSpPr>
        <p:spPr>
          <a:xfrm>
            <a:off x="3152785" y="46520"/>
            <a:ext cx="5791508" cy="686726"/>
          </a:xfrm>
          <a:prstGeom prst="rect">
            <a:avLst/>
          </a:prstGeom>
        </p:spPr>
        <p:txBody>
          <a:bodyPr wrap="square">
            <a:spAutoFit/>
          </a:bodyPr>
          <a:lstStyle/>
          <a:p>
            <a:pPr lvl="0" algn="ctr">
              <a:lnSpc>
                <a:spcPts val="4880"/>
              </a:lnSpc>
            </a:pPr>
            <a:r>
              <a:rPr lang="en-US" sz="3200" spc="-70" dirty="0">
                <a:latin typeface="Effra Medium" charset="0"/>
                <a:ea typeface="Effra Medium" charset="0"/>
                <a:cs typeface="Effra Medium" charset="0"/>
              </a:rPr>
              <a:t>Disclaimers &amp; Attribution</a:t>
            </a:r>
          </a:p>
        </p:txBody>
      </p:sp>
    </p:spTree>
    <p:extLst>
      <p:ext uri="{BB962C8B-B14F-4D97-AF65-F5344CB8AC3E}">
        <p14:creationId xmlns:p14="http://schemas.microsoft.com/office/powerpoint/2010/main" val="1788458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b="17737"/>
          <a:stretch/>
        </p:blipFill>
        <p:spPr>
          <a:xfrm>
            <a:off x="-3" y="7712"/>
            <a:ext cx="12188828" cy="6850287"/>
          </a:xfrm>
          <a:prstGeom prst="rect">
            <a:avLst/>
          </a:prstGeom>
        </p:spPr>
      </p:pic>
      <p:grpSp>
        <p:nvGrpSpPr>
          <p:cNvPr id="22" name="Group 21"/>
          <p:cNvGrpSpPr/>
          <p:nvPr/>
        </p:nvGrpSpPr>
        <p:grpSpPr>
          <a:xfrm>
            <a:off x="904306" y="529240"/>
            <a:ext cx="9788159" cy="5515948"/>
            <a:chOff x="1200331" y="2673778"/>
            <a:chExt cx="9788159" cy="3282425"/>
          </a:xfrm>
        </p:grpSpPr>
        <p:sp>
          <p:nvSpPr>
            <p:cNvPr id="23" name="Rectangle 22"/>
            <p:cNvSpPr/>
            <p:nvPr/>
          </p:nvSpPr>
          <p:spPr>
            <a:xfrm>
              <a:off x="1267697" y="2673778"/>
              <a:ext cx="9653425" cy="3282425"/>
            </a:xfrm>
            <a:prstGeom prst="rect">
              <a:avLst/>
            </a:prstGeom>
            <a:gradFill flip="none" rotWithShape="1">
              <a:gsLst>
                <a:gs pos="30000">
                  <a:schemeClr val="bg1">
                    <a:alpha val="80000"/>
                  </a:schemeClr>
                </a:gs>
                <a:gs pos="0">
                  <a:schemeClr val="bg1">
                    <a:alpha val="0"/>
                  </a:schemeClr>
                </a:gs>
                <a:gs pos="67000">
                  <a:schemeClr val="bg1">
                    <a:alpha val="8000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4" name="Straight Connector 23"/>
            <p:cNvCxnSpPr/>
            <p:nvPr/>
          </p:nvCxnSpPr>
          <p:spPr>
            <a:xfrm>
              <a:off x="1200331" y="2678639"/>
              <a:ext cx="9788159" cy="0"/>
            </a:xfrm>
            <a:prstGeom prst="line">
              <a:avLst/>
            </a:prstGeom>
            <a:ln w="19050">
              <a:gradFill>
                <a:gsLst>
                  <a:gs pos="0">
                    <a:srgbClr val="033ADA">
                      <a:alpha val="0"/>
                    </a:srgbClr>
                  </a:gs>
                  <a:gs pos="25000">
                    <a:srgbClr val="033ADA"/>
                  </a:gs>
                  <a:gs pos="75000">
                    <a:srgbClr val="033ADA"/>
                  </a:gs>
                  <a:gs pos="100000">
                    <a:srgbClr val="033ADA">
                      <a:alpha val="0"/>
                    </a:srgbClr>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200331" y="5956203"/>
              <a:ext cx="9788159" cy="0"/>
            </a:xfrm>
            <a:prstGeom prst="line">
              <a:avLst/>
            </a:prstGeom>
            <a:ln w="19050">
              <a:gradFill>
                <a:gsLst>
                  <a:gs pos="0">
                    <a:srgbClr val="033ADA">
                      <a:alpha val="0"/>
                    </a:srgbClr>
                  </a:gs>
                  <a:gs pos="25000">
                    <a:srgbClr val="033ADA"/>
                  </a:gs>
                  <a:gs pos="75000">
                    <a:srgbClr val="033ADA"/>
                  </a:gs>
                  <a:gs pos="100000">
                    <a:srgbClr val="033ADA">
                      <a:alpha val="0"/>
                    </a:srgbClr>
                  </a:gs>
                </a:gsLst>
                <a:lin ang="10800000" scaled="0"/>
              </a:gradFill>
            </a:ln>
          </p:spPr>
          <p:style>
            <a:lnRef idx="1">
              <a:schemeClr val="accent1"/>
            </a:lnRef>
            <a:fillRef idx="0">
              <a:schemeClr val="accent1"/>
            </a:fillRef>
            <a:effectRef idx="0">
              <a:schemeClr val="accent1"/>
            </a:effectRef>
            <a:fontRef idx="minor">
              <a:schemeClr val="tx1"/>
            </a:fontRef>
          </p:style>
        </p:cxnSp>
      </p:grpSp>
      <p:sp>
        <p:nvSpPr>
          <p:cNvPr id="26" name="TextBox 25"/>
          <p:cNvSpPr txBox="1"/>
          <p:nvPr/>
        </p:nvSpPr>
        <p:spPr>
          <a:xfrm>
            <a:off x="747850" y="684783"/>
            <a:ext cx="10101067" cy="729430"/>
          </a:xfrm>
          <a:prstGeom prst="rect">
            <a:avLst/>
          </a:prstGeom>
          <a:noFill/>
        </p:spPr>
        <p:txBody>
          <a:bodyPr wrap="square" rtlCol="0">
            <a:spAutoFit/>
          </a:bodyPr>
          <a:lstStyle/>
          <a:p>
            <a:pPr algn="ctr">
              <a:lnSpc>
                <a:spcPct val="120000"/>
              </a:lnSpc>
              <a:spcAft>
                <a:spcPts val="1200"/>
              </a:spcAft>
            </a:pPr>
            <a:r>
              <a:rPr lang="en-US" sz="3600" b="1" spc="10" dirty="0">
                <a:latin typeface="Effra Light" panose="020B0403020203020204" pitchFamily="34" charset="0"/>
                <a:ea typeface="Effra Medium" charset="0"/>
                <a:cs typeface="Effra Light" panose="020B0403020203020204" pitchFamily="34" charset="0"/>
              </a:rPr>
              <a:t>Testament to Product Quality</a:t>
            </a:r>
          </a:p>
        </p:txBody>
      </p:sp>
      <p:grpSp>
        <p:nvGrpSpPr>
          <p:cNvPr id="10" name="Group 9"/>
          <p:cNvGrpSpPr/>
          <p:nvPr/>
        </p:nvGrpSpPr>
        <p:grpSpPr>
          <a:xfrm>
            <a:off x="9748790" y="6349309"/>
            <a:ext cx="2076006" cy="252213"/>
            <a:chOff x="9586340" y="6349309"/>
            <a:chExt cx="2238456" cy="271949"/>
          </a:xfrm>
        </p:grpSpPr>
        <p:pic>
          <p:nvPicPr>
            <p:cNvPr id="11" name="Picture 10"/>
            <p:cNvPicPr>
              <a:picLocks noChangeAspect="1"/>
            </p:cNvPicPr>
            <p:nvPr userDrawn="1"/>
          </p:nvPicPr>
          <p:blipFill rotWithShape="1">
            <a:blip r:embed="rId4" cstate="screen">
              <a:extLst>
                <a:ext uri="{28A0092B-C50C-407E-A947-70E740481C1C}">
                  <a14:useLocalDpi xmlns:a14="http://schemas.microsoft.com/office/drawing/2010/main"/>
                </a:ext>
              </a:extLst>
            </a:blip>
            <a:srcRect b="47217"/>
            <a:stretch/>
          </p:blipFill>
          <p:spPr>
            <a:xfrm>
              <a:off x="10603859" y="6422102"/>
              <a:ext cx="1220937" cy="175483"/>
            </a:xfrm>
            <a:prstGeom prst="rect">
              <a:avLst/>
            </a:prstGeom>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9586340" y="6403450"/>
              <a:ext cx="686769" cy="166436"/>
            </a:xfrm>
            <a:prstGeom prst="rect">
              <a:avLst/>
            </a:prstGeom>
          </p:spPr>
        </p:pic>
        <p:cxnSp>
          <p:nvCxnSpPr>
            <p:cNvPr id="15" name="Straight Connector 14"/>
            <p:cNvCxnSpPr/>
            <p:nvPr userDrawn="1"/>
          </p:nvCxnSpPr>
          <p:spPr>
            <a:xfrm>
              <a:off x="10432121" y="6349309"/>
              <a:ext cx="0" cy="271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9" name="Straight Connector 18"/>
          <p:cNvCxnSpPr/>
          <p:nvPr/>
        </p:nvCxnSpPr>
        <p:spPr>
          <a:xfrm>
            <a:off x="1174452" y="1565978"/>
            <a:ext cx="9788159" cy="0"/>
          </a:xfrm>
          <a:prstGeom prst="line">
            <a:avLst/>
          </a:prstGeom>
          <a:ln w="19050">
            <a:gradFill>
              <a:gsLst>
                <a:gs pos="0">
                  <a:srgbClr val="033ADA">
                    <a:alpha val="0"/>
                  </a:srgbClr>
                </a:gs>
                <a:gs pos="25000">
                  <a:srgbClr val="033ADA"/>
                </a:gs>
                <a:gs pos="75000">
                  <a:srgbClr val="033ADA"/>
                </a:gs>
                <a:gs pos="100000">
                  <a:srgbClr val="033ADA">
                    <a:alpha val="0"/>
                  </a:srgbClr>
                </a:gs>
              </a:gsLst>
              <a:lin ang="10800000" scaled="0"/>
            </a:gra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812986" y="1819226"/>
            <a:ext cx="7970790" cy="1126462"/>
          </a:xfrm>
          <a:prstGeom prst="rect">
            <a:avLst/>
          </a:prstGeom>
          <a:gradFill flip="none" rotWithShape="1">
            <a:gsLst>
              <a:gs pos="0">
                <a:schemeClr val="bg2">
                  <a:alpha val="0"/>
                </a:schemeClr>
              </a:gs>
              <a:gs pos="100000">
                <a:schemeClr val="bg2">
                  <a:alpha val="0"/>
                </a:schemeClr>
              </a:gs>
              <a:gs pos="50000">
                <a:schemeClr val="tx1">
                  <a:alpha val="20000"/>
                  <a:lumMod val="95000"/>
                </a:schemeClr>
              </a:gs>
            </a:gsLst>
            <a:lin ang="10800000" scaled="1"/>
            <a:tileRect/>
          </a:gradFill>
          <a:ln>
            <a:noFill/>
          </a:ln>
        </p:spPr>
        <p:txBody>
          <a:bodyPr wrap="square" rtlCol="0">
            <a:spAutoFit/>
          </a:bodyPr>
          <a:lstStyle/>
          <a:p>
            <a:pPr algn="ctr">
              <a:lnSpc>
                <a:spcPct val="120000"/>
              </a:lnSpc>
              <a:spcAft>
                <a:spcPts val="1200"/>
              </a:spcAft>
            </a:pPr>
            <a:r>
              <a:rPr lang="en-US" sz="2800" spc="10" dirty="0">
                <a:latin typeface="Effra Light" panose="020B0403020203020204" pitchFamily="34" charset="0"/>
                <a:ea typeface="Effra Medium" charset="0"/>
                <a:cs typeface="Effra Light" panose="020B0403020203020204" pitchFamily="34" charset="0"/>
              </a:rPr>
              <a:t>Longest warranty of any professional</a:t>
            </a:r>
            <a:br>
              <a:rPr lang="en-US" sz="2800" spc="10" dirty="0">
                <a:latin typeface="Effra Light" panose="020B0403020203020204" pitchFamily="34" charset="0"/>
                <a:ea typeface="Effra Medium" charset="0"/>
                <a:cs typeface="Effra Light" panose="020B0403020203020204" pitchFamily="34" charset="0"/>
              </a:rPr>
            </a:br>
            <a:r>
              <a:rPr lang="en-US" sz="2800" spc="10" dirty="0">
                <a:latin typeface="Effra Light" panose="020B0403020203020204" pitchFamily="34" charset="0"/>
                <a:ea typeface="Effra Medium" charset="0"/>
                <a:cs typeface="Effra Light" panose="020B0403020203020204" pitchFamily="34" charset="0"/>
              </a:rPr>
              <a:t>graphics card on the market</a:t>
            </a:r>
          </a:p>
        </p:txBody>
      </p:sp>
      <p:sp>
        <p:nvSpPr>
          <p:cNvPr id="21" name="TextBox 20"/>
          <p:cNvSpPr txBox="1"/>
          <p:nvPr/>
        </p:nvSpPr>
        <p:spPr>
          <a:xfrm>
            <a:off x="1812986" y="3202322"/>
            <a:ext cx="7970790" cy="1126462"/>
          </a:xfrm>
          <a:prstGeom prst="rect">
            <a:avLst/>
          </a:prstGeom>
          <a:gradFill flip="none" rotWithShape="1">
            <a:gsLst>
              <a:gs pos="0">
                <a:schemeClr val="bg2">
                  <a:alpha val="0"/>
                </a:schemeClr>
              </a:gs>
              <a:gs pos="100000">
                <a:schemeClr val="bg2">
                  <a:alpha val="0"/>
                </a:schemeClr>
              </a:gs>
              <a:gs pos="50000">
                <a:schemeClr val="tx1">
                  <a:alpha val="20000"/>
                  <a:lumMod val="95000"/>
                </a:schemeClr>
              </a:gs>
            </a:gsLst>
            <a:lin ang="10800000" scaled="1"/>
            <a:tileRect/>
          </a:gradFill>
          <a:ln>
            <a:noFill/>
          </a:ln>
        </p:spPr>
        <p:txBody>
          <a:bodyPr wrap="square" rtlCol="0">
            <a:spAutoFit/>
          </a:bodyPr>
          <a:lstStyle/>
          <a:p>
            <a:pPr algn="ctr">
              <a:lnSpc>
                <a:spcPct val="120000"/>
              </a:lnSpc>
              <a:spcAft>
                <a:spcPts val="1200"/>
              </a:spcAft>
            </a:pPr>
            <a:r>
              <a:rPr lang="en-US" sz="2800" spc="10" dirty="0">
                <a:latin typeface="Effra Light" panose="020B0403020203020204" pitchFamily="34" charset="0"/>
                <a:ea typeface="Effra Medium" charset="0"/>
                <a:cs typeface="Effra Light" panose="020B0403020203020204" pitchFamily="34" charset="0"/>
              </a:rPr>
              <a:t>7-year extension is exclusive to</a:t>
            </a:r>
            <a:br>
              <a:rPr lang="en-US" sz="2800" spc="10" dirty="0">
                <a:latin typeface="Effra Light" panose="020B0403020203020204" pitchFamily="34" charset="0"/>
                <a:ea typeface="Effra Medium" charset="0"/>
                <a:cs typeface="Effra Light" panose="020B0403020203020204" pitchFamily="34" charset="0"/>
              </a:rPr>
            </a:br>
            <a:r>
              <a:rPr lang="en-US" sz="2800" spc="10" dirty="0">
                <a:latin typeface="Effra Light" panose="020B0403020203020204" pitchFamily="34" charset="0"/>
                <a:ea typeface="Effra Medium" charset="0"/>
                <a:cs typeface="Effra Light" panose="020B0403020203020204" pitchFamily="34" charset="0"/>
              </a:rPr>
              <a:t>Radeon Pro WX retail products</a:t>
            </a:r>
          </a:p>
        </p:txBody>
      </p:sp>
      <p:sp>
        <p:nvSpPr>
          <p:cNvPr id="27" name="TextBox 26"/>
          <p:cNvSpPr txBox="1"/>
          <p:nvPr/>
        </p:nvSpPr>
        <p:spPr>
          <a:xfrm>
            <a:off x="1846670" y="4614871"/>
            <a:ext cx="7970790" cy="1126462"/>
          </a:xfrm>
          <a:prstGeom prst="rect">
            <a:avLst/>
          </a:prstGeom>
          <a:gradFill flip="none" rotWithShape="1">
            <a:gsLst>
              <a:gs pos="0">
                <a:schemeClr val="bg2">
                  <a:alpha val="0"/>
                </a:schemeClr>
              </a:gs>
              <a:gs pos="100000">
                <a:schemeClr val="bg2">
                  <a:alpha val="0"/>
                </a:schemeClr>
              </a:gs>
              <a:gs pos="50000">
                <a:schemeClr val="tx1">
                  <a:alpha val="20000"/>
                  <a:lumMod val="95000"/>
                </a:schemeClr>
              </a:gs>
            </a:gsLst>
            <a:lin ang="10800000" scaled="1"/>
            <a:tileRect/>
          </a:gradFill>
          <a:ln>
            <a:noFill/>
          </a:ln>
        </p:spPr>
        <p:txBody>
          <a:bodyPr wrap="square" rtlCol="0">
            <a:spAutoFit/>
          </a:bodyPr>
          <a:lstStyle/>
          <a:p>
            <a:pPr algn="ctr">
              <a:lnSpc>
                <a:spcPct val="120000"/>
              </a:lnSpc>
              <a:spcAft>
                <a:spcPts val="1200"/>
              </a:spcAft>
            </a:pPr>
            <a:r>
              <a:rPr lang="en-US" sz="2800" spc="10" dirty="0">
                <a:latin typeface="Effra Light" panose="020B0403020203020204" pitchFamily="34" charset="0"/>
                <a:ea typeface="Effra Medium" charset="0"/>
                <a:cs typeface="Effra Light" panose="020B0403020203020204" pitchFamily="34" charset="0"/>
              </a:rPr>
              <a:t>Warranty extension completely free of charge</a:t>
            </a:r>
            <a:br>
              <a:rPr lang="en-US" sz="2800" spc="10" dirty="0">
                <a:latin typeface="Effra Light" panose="020B0403020203020204" pitchFamily="34" charset="0"/>
                <a:ea typeface="Effra Medium" charset="0"/>
                <a:cs typeface="Effra Light" panose="020B0403020203020204" pitchFamily="34" charset="0"/>
              </a:rPr>
            </a:br>
            <a:r>
              <a:rPr lang="en-US" sz="2800" spc="10" dirty="0">
                <a:latin typeface="Effra Light" panose="020B0403020203020204" pitchFamily="34" charset="0"/>
                <a:ea typeface="Effra Medium" charset="0"/>
                <a:cs typeface="Effra Light" panose="020B0403020203020204" pitchFamily="34" charset="0"/>
              </a:rPr>
              <a:t>upon online product registration</a:t>
            </a:r>
          </a:p>
        </p:txBody>
      </p:sp>
    </p:spTree>
    <p:extLst>
      <p:ext uri="{BB962C8B-B14F-4D97-AF65-F5344CB8AC3E}">
        <p14:creationId xmlns:p14="http://schemas.microsoft.com/office/powerpoint/2010/main" val="4066647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t="17823" b="18042"/>
          <a:stretch/>
        </p:blipFill>
        <p:spPr>
          <a:xfrm>
            <a:off x="1" y="0"/>
            <a:ext cx="12188824" cy="6857999"/>
          </a:xfrm>
          <a:prstGeom prst="rect">
            <a:avLst/>
          </a:prstGeom>
        </p:spPr>
      </p:pic>
      <p:grpSp>
        <p:nvGrpSpPr>
          <p:cNvPr id="10" name="Group 9"/>
          <p:cNvGrpSpPr/>
          <p:nvPr/>
        </p:nvGrpSpPr>
        <p:grpSpPr>
          <a:xfrm>
            <a:off x="9748790" y="6349309"/>
            <a:ext cx="2076006" cy="252213"/>
            <a:chOff x="9586340" y="6349309"/>
            <a:chExt cx="2238456" cy="271949"/>
          </a:xfrm>
        </p:grpSpPr>
        <p:pic>
          <p:nvPicPr>
            <p:cNvPr id="11" name="Picture 10"/>
            <p:cNvPicPr>
              <a:picLocks noChangeAspect="1"/>
            </p:cNvPicPr>
            <p:nvPr userDrawn="1"/>
          </p:nvPicPr>
          <p:blipFill rotWithShape="1">
            <a:blip r:embed="rId4" cstate="screen">
              <a:extLst>
                <a:ext uri="{28A0092B-C50C-407E-A947-70E740481C1C}">
                  <a14:useLocalDpi xmlns:a14="http://schemas.microsoft.com/office/drawing/2010/main"/>
                </a:ext>
              </a:extLst>
            </a:blip>
            <a:srcRect b="47217"/>
            <a:stretch/>
          </p:blipFill>
          <p:spPr>
            <a:xfrm>
              <a:off x="10603859" y="6422102"/>
              <a:ext cx="1220937" cy="175483"/>
            </a:xfrm>
            <a:prstGeom prst="rect">
              <a:avLst/>
            </a:prstGeom>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9586340" y="6403450"/>
              <a:ext cx="686769" cy="166436"/>
            </a:xfrm>
            <a:prstGeom prst="rect">
              <a:avLst/>
            </a:prstGeom>
          </p:spPr>
        </p:pic>
        <p:cxnSp>
          <p:nvCxnSpPr>
            <p:cNvPr id="15" name="Straight Connector 14"/>
            <p:cNvCxnSpPr/>
            <p:nvPr userDrawn="1"/>
          </p:nvCxnSpPr>
          <p:spPr>
            <a:xfrm>
              <a:off x="10432121" y="6349309"/>
              <a:ext cx="0" cy="271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904306" y="529240"/>
            <a:ext cx="9788159" cy="5515948"/>
            <a:chOff x="1200331" y="2673778"/>
            <a:chExt cx="9788159" cy="3282425"/>
          </a:xfrm>
        </p:grpSpPr>
        <p:sp>
          <p:nvSpPr>
            <p:cNvPr id="18" name="Rectangle 17"/>
            <p:cNvSpPr/>
            <p:nvPr/>
          </p:nvSpPr>
          <p:spPr>
            <a:xfrm>
              <a:off x="1267697" y="2673778"/>
              <a:ext cx="9653425" cy="3282425"/>
            </a:xfrm>
            <a:prstGeom prst="rect">
              <a:avLst/>
            </a:prstGeom>
            <a:gradFill flip="none" rotWithShape="1">
              <a:gsLst>
                <a:gs pos="30000">
                  <a:schemeClr val="bg1">
                    <a:alpha val="80000"/>
                  </a:schemeClr>
                </a:gs>
                <a:gs pos="0">
                  <a:schemeClr val="bg1">
                    <a:alpha val="0"/>
                  </a:schemeClr>
                </a:gs>
                <a:gs pos="67000">
                  <a:schemeClr val="bg1">
                    <a:alpha val="8000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0" name="Straight Connector 19"/>
            <p:cNvCxnSpPr/>
            <p:nvPr/>
          </p:nvCxnSpPr>
          <p:spPr>
            <a:xfrm>
              <a:off x="1200331" y="2678639"/>
              <a:ext cx="9788159" cy="0"/>
            </a:xfrm>
            <a:prstGeom prst="line">
              <a:avLst/>
            </a:prstGeom>
            <a:ln w="19050">
              <a:gradFill>
                <a:gsLst>
                  <a:gs pos="0">
                    <a:srgbClr val="033ADA">
                      <a:alpha val="0"/>
                    </a:srgbClr>
                  </a:gs>
                  <a:gs pos="25000">
                    <a:srgbClr val="033ADA"/>
                  </a:gs>
                  <a:gs pos="75000">
                    <a:srgbClr val="033ADA"/>
                  </a:gs>
                  <a:gs pos="100000">
                    <a:srgbClr val="033ADA">
                      <a:alpha val="0"/>
                    </a:srgbClr>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200331" y="5956203"/>
              <a:ext cx="9788159" cy="0"/>
            </a:xfrm>
            <a:prstGeom prst="line">
              <a:avLst/>
            </a:prstGeom>
            <a:ln w="19050">
              <a:gradFill>
                <a:gsLst>
                  <a:gs pos="0">
                    <a:srgbClr val="033ADA">
                      <a:alpha val="0"/>
                    </a:srgbClr>
                  </a:gs>
                  <a:gs pos="25000">
                    <a:srgbClr val="033ADA"/>
                  </a:gs>
                  <a:gs pos="75000">
                    <a:srgbClr val="033ADA"/>
                  </a:gs>
                  <a:gs pos="100000">
                    <a:srgbClr val="033ADA">
                      <a:alpha val="0"/>
                    </a:srgbClr>
                  </a:gs>
                </a:gsLst>
                <a:lin ang="10800000" scaled="0"/>
              </a:gradFill>
            </a:ln>
          </p:spPr>
          <p:style>
            <a:lnRef idx="1">
              <a:schemeClr val="accent1"/>
            </a:lnRef>
            <a:fillRef idx="0">
              <a:schemeClr val="accent1"/>
            </a:fillRef>
            <a:effectRef idx="0">
              <a:schemeClr val="accent1"/>
            </a:effectRef>
            <a:fontRef idx="minor">
              <a:schemeClr val="tx1"/>
            </a:fontRef>
          </p:style>
        </p:cxnSp>
      </p:grpSp>
      <p:sp>
        <p:nvSpPr>
          <p:cNvPr id="2" name="Rectangle 1"/>
          <p:cNvSpPr/>
          <p:nvPr/>
        </p:nvSpPr>
        <p:spPr>
          <a:xfrm>
            <a:off x="1008441" y="1935391"/>
            <a:ext cx="4660328" cy="1574149"/>
          </a:xfrm>
          <a:prstGeom prst="rect">
            <a:avLst/>
          </a:prstGeom>
        </p:spPr>
        <p:txBody>
          <a:bodyPr wrap="square">
            <a:spAutoFit/>
          </a:bodyPr>
          <a:lstStyle/>
          <a:p>
            <a:pPr marR="0" lvl="0">
              <a:lnSpc>
                <a:spcPct val="107000"/>
              </a:lnSpc>
              <a:spcBef>
                <a:spcPts val="0"/>
              </a:spcBef>
              <a:spcAft>
                <a:spcPts val="800"/>
              </a:spcAft>
            </a:pPr>
            <a:r>
              <a:rPr lang="en-US" dirty="0">
                <a:latin typeface="Effra" panose="020B0603020203020204" pitchFamily="34" charset="0"/>
                <a:ea typeface="Calibri" panose="020F0502020204030204" pitchFamily="34" charset="0"/>
                <a:cs typeface="Effra" panose="020B0603020203020204" pitchFamily="34" charset="0"/>
              </a:rPr>
              <a:t>“Designing, rendering and then playing back VR content all on the same workstation is </a:t>
            </a:r>
            <a:r>
              <a:rPr lang="en-US" b="1" dirty="0">
                <a:latin typeface="Effra" panose="020B0603020203020204" pitchFamily="34" charset="0"/>
                <a:ea typeface="Calibri" panose="020F0502020204030204" pitchFamily="34" charset="0"/>
                <a:cs typeface="Effra" panose="020B0603020203020204" pitchFamily="34" charset="0"/>
              </a:rPr>
              <a:t>a </a:t>
            </a:r>
            <a:r>
              <a:rPr lang="en-US" dirty="0">
                <a:latin typeface="Effra" panose="020B0603020203020204" pitchFamily="34" charset="0"/>
                <a:ea typeface="Calibri" panose="020F0502020204030204" pitchFamily="34" charset="0"/>
                <a:cs typeface="Effra" panose="020B0603020203020204" pitchFamily="34" charset="0"/>
              </a:rPr>
              <a:t>big deal, and </a:t>
            </a:r>
            <a:r>
              <a:rPr lang="en-US" b="1" dirty="0">
                <a:solidFill>
                  <a:schemeClr val="accent6">
                    <a:lumMod val="75000"/>
                  </a:schemeClr>
                </a:solidFill>
                <a:latin typeface="Effra" panose="020B0603020203020204" pitchFamily="34" charset="0"/>
                <a:ea typeface="Calibri" panose="020F0502020204030204" pitchFamily="34" charset="0"/>
                <a:cs typeface="Effra" panose="020B0603020203020204" pitchFamily="34" charset="0"/>
              </a:rPr>
              <a:t>AMD is at the center of that with the Radeon </a:t>
            </a:r>
            <a:r>
              <a:rPr lang="en-US" b="1" dirty="0" smtClean="0">
                <a:solidFill>
                  <a:schemeClr val="accent6">
                    <a:lumMod val="75000"/>
                  </a:schemeClr>
                </a:solidFill>
                <a:latin typeface="Effra" panose="020B0603020203020204" pitchFamily="34" charset="0"/>
                <a:ea typeface="Calibri" panose="020F0502020204030204" pitchFamily="34" charset="0"/>
                <a:cs typeface="Effra" panose="020B0603020203020204" pitchFamily="34" charset="0"/>
              </a:rPr>
              <a:t>Pro WX </a:t>
            </a:r>
            <a:r>
              <a:rPr lang="en-US" b="1" dirty="0">
                <a:solidFill>
                  <a:schemeClr val="accent6">
                    <a:lumMod val="75000"/>
                  </a:schemeClr>
                </a:solidFill>
                <a:latin typeface="Effra" panose="020B0603020203020204" pitchFamily="34" charset="0"/>
                <a:ea typeface="Calibri" panose="020F0502020204030204" pitchFamily="34" charset="0"/>
                <a:cs typeface="Effra" panose="020B0603020203020204" pitchFamily="34" charset="0"/>
              </a:rPr>
              <a:t>7100</a:t>
            </a:r>
            <a:r>
              <a:rPr lang="en-US" dirty="0" smtClean="0">
                <a:latin typeface="Effra" panose="020B0603020203020204" pitchFamily="34" charset="0"/>
                <a:ea typeface="Calibri" panose="020F0502020204030204" pitchFamily="34" charset="0"/>
                <a:cs typeface="Effra" panose="020B0603020203020204" pitchFamily="34" charset="0"/>
              </a:rPr>
              <a:t>.”</a:t>
            </a:r>
            <a:br>
              <a:rPr lang="en-US" dirty="0" smtClean="0">
                <a:latin typeface="Effra" panose="020B0603020203020204" pitchFamily="34" charset="0"/>
                <a:ea typeface="Calibri" panose="020F0502020204030204" pitchFamily="34" charset="0"/>
                <a:cs typeface="Effra" panose="020B0603020203020204" pitchFamily="34" charset="0"/>
              </a:rPr>
            </a:br>
            <a:r>
              <a:rPr lang="en-US" b="1" dirty="0" smtClean="0">
                <a:latin typeface="Effra" panose="020B0603020203020204" pitchFamily="34" charset="0"/>
                <a:ea typeface="Calibri" panose="020F0502020204030204" pitchFamily="34" charset="0"/>
                <a:cs typeface="Effra" panose="020B0603020203020204" pitchFamily="34" charset="0"/>
              </a:rPr>
              <a:t>– </a:t>
            </a:r>
            <a:r>
              <a:rPr lang="en-US" b="1" i="1" dirty="0">
                <a:latin typeface="Effra" panose="020B0603020203020204" pitchFamily="34" charset="0"/>
                <a:ea typeface="Calibri" panose="020F0502020204030204" pitchFamily="34" charset="0"/>
                <a:cs typeface="Effra" panose="020B0603020203020204" pitchFamily="34" charset="0"/>
              </a:rPr>
              <a:t>Anthony </a:t>
            </a:r>
            <a:r>
              <a:rPr lang="en-US" b="1" i="1" dirty="0" err="1">
                <a:latin typeface="Effra" panose="020B0603020203020204" pitchFamily="34" charset="0"/>
                <a:ea typeface="Calibri" panose="020F0502020204030204" pitchFamily="34" charset="0"/>
                <a:cs typeface="Effra" panose="020B0603020203020204" pitchFamily="34" charset="0"/>
              </a:rPr>
              <a:t>Garreffa</a:t>
            </a:r>
            <a:r>
              <a:rPr lang="en-US" b="1" i="1" dirty="0">
                <a:latin typeface="Effra" panose="020B0603020203020204" pitchFamily="34" charset="0"/>
                <a:ea typeface="Calibri" panose="020F0502020204030204" pitchFamily="34" charset="0"/>
                <a:cs typeface="Effra" panose="020B0603020203020204" pitchFamily="34" charset="0"/>
              </a:rPr>
              <a:t>, </a:t>
            </a:r>
            <a:r>
              <a:rPr lang="en-US" b="1" i="1" u="sng" dirty="0">
                <a:solidFill>
                  <a:srgbClr val="0563C1"/>
                </a:solidFill>
                <a:latin typeface="Effra" panose="020B0603020203020204" pitchFamily="34" charset="0"/>
                <a:ea typeface="Calibri" panose="020F0502020204030204" pitchFamily="34" charset="0"/>
                <a:cs typeface="Effra" panose="020B0603020203020204" pitchFamily="34" charset="0"/>
                <a:hlinkClick r:id="rId6"/>
              </a:rPr>
              <a:t>TweakTown</a:t>
            </a:r>
            <a:endParaRPr lang="en-US" i="1" dirty="0">
              <a:effectLst/>
              <a:latin typeface="Effra" panose="020B0603020203020204" pitchFamily="34" charset="0"/>
              <a:ea typeface="Calibri" panose="020F0502020204030204" pitchFamily="34" charset="0"/>
              <a:cs typeface="Effra" panose="020B0603020203020204" pitchFamily="34" charset="0"/>
            </a:endParaRPr>
          </a:p>
        </p:txBody>
      </p:sp>
      <p:sp>
        <p:nvSpPr>
          <p:cNvPr id="3" name="Rectangle 2"/>
          <p:cNvSpPr/>
          <p:nvPr/>
        </p:nvSpPr>
        <p:spPr>
          <a:xfrm>
            <a:off x="971672" y="4081554"/>
            <a:ext cx="4748982" cy="1546577"/>
          </a:xfrm>
          <a:prstGeom prst="rect">
            <a:avLst/>
          </a:prstGeom>
        </p:spPr>
        <p:txBody>
          <a:bodyPr wrap="square">
            <a:spAutoFit/>
          </a:bodyPr>
          <a:lstStyle/>
          <a:p>
            <a:pPr marR="0" lvl="0">
              <a:lnSpc>
                <a:spcPct val="105000"/>
              </a:lnSpc>
              <a:spcBef>
                <a:spcPts val="0"/>
              </a:spcBef>
              <a:spcAft>
                <a:spcPts val="800"/>
              </a:spcAft>
            </a:pPr>
            <a:r>
              <a:rPr lang="en-US" dirty="0">
                <a:latin typeface="Effra" panose="020B0603020203020204" pitchFamily="34" charset="0"/>
                <a:ea typeface="Calibri" panose="020F0502020204030204" pitchFamily="34" charset="0"/>
                <a:cs typeface="Effra" panose="020B0603020203020204" pitchFamily="34" charset="0"/>
              </a:rPr>
              <a:t>“The new Radeon WX series represent </a:t>
            </a:r>
            <a:r>
              <a:rPr lang="en-US" dirty="0" smtClean="0">
                <a:latin typeface="Effra" panose="020B0603020203020204" pitchFamily="34" charset="0"/>
                <a:ea typeface="Calibri" panose="020F0502020204030204" pitchFamily="34" charset="0"/>
                <a:cs typeface="Effra" panose="020B0603020203020204" pitchFamily="34" charset="0"/>
              </a:rPr>
              <a:t/>
            </a:r>
            <a:br>
              <a:rPr lang="en-US" dirty="0" smtClean="0">
                <a:latin typeface="Effra" panose="020B0603020203020204" pitchFamily="34" charset="0"/>
                <a:ea typeface="Calibri" panose="020F0502020204030204" pitchFamily="34" charset="0"/>
                <a:cs typeface="Effra" panose="020B0603020203020204" pitchFamily="34" charset="0"/>
              </a:rPr>
            </a:br>
            <a:r>
              <a:rPr lang="en-US" b="1" dirty="0" smtClean="0">
                <a:solidFill>
                  <a:schemeClr val="accent6">
                    <a:lumMod val="75000"/>
                  </a:schemeClr>
                </a:solidFill>
                <a:latin typeface="Effra" panose="020B0603020203020204" pitchFamily="34" charset="0"/>
                <a:ea typeface="Calibri" panose="020F0502020204030204" pitchFamily="34" charset="0"/>
                <a:cs typeface="Effra" panose="020B0603020203020204" pitchFamily="34" charset="0"/>
              </a:rPr>
              <a:t>a </a:t>
            </a:r>
            <a:r>
              <a:rPr lang="en-US" b="1" dirty="0">
                <a:solidFill>
                  <a:schemeClr val="accent6">
                    <a:lumMod val="75000"/>
                  </a:schemeClr>
                </a:solidFill>
                <a:latin typeface="Effra" panose="020B0603020203020204" pitchFamily="34" charset="0"/>
                <a:ea typeface="Calibri" panose="020F0502020204030204" pitchFamily="34" charset="0"/>
                <a:cs typeface="Effra" panose="020B0603020203020204" pitchFamily="34" charset="0"/>
              </a:rPr>
              <a:t>revolutionary approach with a </a:t>
            </a:r>
            <a:r>
              <a:rPr lang="en-US" b="1" dirty="0" smtClean="0">
                <a:solidFill>
                  <a:schemeClr val="accent6">
                    <a:lumMod val="75000"/>
                  </a:schemeClr>
                </a:solidFill>
                <a:latin typeface="Effra" panose="020B0603020203020204" pitchFamily="34" charset="0"/>
                <a:ea typeface="Calibri" panose="020F0502020204030204" pitchFamily="34" charset="0"/>
                <a:cs typeface="Effra" panose="020B0603020203020204" pitchFamily="34" charset="0"/>
              </a:rPr>
              <a:t>commitment </a:t>
            </a:r>
            <a:r>
              <a:rPr lang="en-US" b="1" dirty="0">
                <a:solidFill>
                  <a:schemeClr val="accent6">
                    <a:lumMod val="75000"/>
                  </a:schemeClr>
                </a:solidFill>
                <a:latin typeface="Effra" panose="020B0603020203020204" pitchFamily="34" charset="0"/>
                <a:ea typeface="Calibri" panose="020F0502020204030204" pitchFamily="34" charset="0"/>
                <a:cs typeface="Effra" panose="020B0603020203020204" pitchFamily="34" charset="0"/>
              </a:rPr>
              <a:t>to open, non-proprietary software with power-rich features</a:t>
            </a:r>
            <a:r>
              <a:rPr lang="en-US" dirty="0" smtClean="0">
                <a:latin typeface="Effra" panose="020B0603020203020204" pitchFamily="34" charset="0"/>
                <a:ea typeface="Calibri" panose="020F0502020204030204" pitchFamily="34" charset="0"/>
                <a:cs typeface="Effra" panose="020B0603020203020204" pitchFamily="34" charset="0"/>
              </a:rPr>
              <a:t>.”</a:t>
            </a:r>
            <a:r>
              <a:rPr lang="en-US" b="1" dirty="0">
                <a:latin typeface="Effra" panose="020B0603020203020204" pitchFamily="34" charset="0"/>
                <a:ea typeface="Calibri" panose="020F0502020204030204" pitchFamily="34" charset="0"/>
                <a:cs typeface="Effra" panose="020B0603020203020204" pitchFamily="34" charset="0"/>
              </a:rPr>
              <a:t/>
            </a:r>
            <a:br>
              <a:rPr lang="en-US" b="1" dirty="0">
                <a:latin typeface="Effra" panose="020B0603020203020204" pitchFamily="34" charset="0"/>
                <a:ea typeface="Calibri" panose="020F0502020204030204" pitchFamily="34" charset="0"/>
                <a:cs typeface="Effra" panose="020B0603020203020204" pitchFamily="34" charset="0"/>
              </a:rPr>
            </a:br>
            <a:r>
              <a:rPr lang="en-US" b="1" i="1" dirty="0" smtClean="0">
                <a:latin typeface="Effra" panose="020B0603020203020204" pitchFamily="34" charset="0"/>
                <a:ea typeface="Calibri" panose="020F0502020204030204" pitchFamily="34" charset="0"/>
                <a:cs typeface="Effra" panose="020B0603020203020204" pitchFamily="34" charset="0"/>
              </a:rPr>
              <a:t>– </a:t>
            </a:r>
            <a:r>
              <a:rPr lang="en-US" b="1" i="1" dirty="0">
                <a:latin typeface="Effra" panose="020B0603020203020204" pitchFamily="34" charset="0"/>
                <a:ea typeface="Calibri" panose="020F0502020204030204" pitchFamily="34" charset="0"/>
                <a:cs typeface="Effra" panose="020B0603020203020204" pitchFamily="34" charset="0"/>
              </a:rPr>
              <a:t>Akiko Ashley, </a:t>
            </a:r>
            <a:r>
              <a:rPr lang="en-US" b="1" i="1" u="sng" dirty="0" err="1">
                <a:solidFill>
                  <a:srgbClr val="0563C1"/>
                </a:solidFill>
                <a:latin typeface="Effra" panose="020B0603020203020204" pitchFamily="34" charset="0"/>
                <a:ea typeface="Calibri" panose="020F0502020204030204" pitchFamily="34" charset="0"/>
                <a:cs typeface="Effra" panose="020B0603020203020204" pitchFamily="34" charset="0"/>
                <a:hlinkClick r:id="rId7"/>
              </a:rPr>
              <a:t>Architosh</a:t>
            </a:r>
            <a:endParaRPr lang="en-US" i="1" dirty="0">
              <a:effectLst/>
              <a:latin typeface="Effra" panose="020B0603020203020204" pitchFamily="34" charset="0"/>
              <a:ea typeface="Calibri" panose="020F0502020204030204" pitchFamily="34" charset="0"/>
              <a:cs typeface="Effra" panose="020B0603020203020204" pitchFamily="34" charset="0"/>
            </a:endParaRPr>
          </a:p>
        </p:txBody>
      </p:sp>
      <p:sp>
        <p:nvSpPr>
          <p:cNvPr id="4" name="Rectangle 3"/>
          <p:cNvSpPr/>
          <p:nvPr/>
        </p:nvSpPr>
        <p:spPr>
          <a:xfrm>
            <a:off x="6044093" y="1935391"/>
            <a:ext cx="5349927" cy="1837426"/>
          </a:xfrm>
          <a:prstGeom prst="rect">
            <a:avLst/>
          </a:prstGeom>
        </p:spPr>
        <p:txBody>
          <a:bodyPr wrap="square">
            <a:spAutoFit/>
          </a:bodyPr>
          <a:lstStyle/>
          <a:p>
            <a:pPr marR="0" lvl="0">
              <a:lnSpc>
                <a:spcPct val="105000"/>
              </a:lnSpc>
              <a:spcBef>
                <a:spcPts val="0"/>
              </a:spcBef>
              <a:spcAft>
                <a:spcPts val="800"/>
              </a:spcAft>
            </a:pPr>
            <a:r>
              <a:rPr lang="en-US" dirty="0">
                <a:latin typeface="Effra" panose="020B0603020203020204" pitchFamily="34" charset="0"/>
                <a:ea typeface="Calibri" panose="020F0502020204030204" pitchFamily="34" charset="0"/>
                <a:cs typeface="Effra" panose="020B0603020203020204" pitchFamily="34" charset="0"/>
              </a:rPr>
              <a:t>“The Radeon Pro WX Series of professional graphics cards take a fundamentally different approach for professionals, being optimized for open source software and </a:t>
            </a:r>
            <a:r>
              <a:rPr lang="en-US" b="1" dirty="0">
                <a:solidFill>
                  <a:srgbClr val="4B94FF"/>
                </a:solidFill>
                <a:latin typeface="Effra" panose="020B0603020203020204" pitchFamily="34" charset="0"/>
                <a:ea typeface="Calibri" panose="020F0502020204030204" pitchFamily="34" charset="0"/>
                <a:cs typeface="Effra" panose="020B0603020203020204" pitchFamily="34" charset="0"/>
              </a:rPr>
              <a:t>designed for creative professionals and those pushing the boundaries of technology</a:t>
            </a:r>
            <a:r>
              <a:rPr lang="en-US" dirty="0" smtClean="0">
                <a:latin typeface="Effra" panose="020B0603020203020204" pitchFamily="34" charset="0"/>
                <a:ea typeface="Calibri" panose="020F0502020204030204" pitchFamily="34" charset="0"/>
                <a:cs typeface="Effra" panose="020B0603020203020204" pitchFamily="34" charset="0"/>
              </a:rPr>
              <a:t>.” – </a:t>
            </a:r>
            <a:r>
              <a:rPr lang="en-US" b="1" i="1" dirty="0">
                <a:latin typeface="Effra" panose="020B0603020203020204" pitchFamily="34" charset="0"/>
                <a:ea typeface="Calibri" panose="020F0502020204030204" pitchFamily="34" charset="0"/>
                <a:cs typeface="Effra" panose="020B0603020203020204" pitchFamily="34" charset="0"/>
              </a:rPr>
              <a:t>Mercedes Milligan, </a:t>
            </a:r>
            <a:r>
              <a:rPr lang="en-US" b="1" i="1" u="sng" dirty="0">
                <a:solidFill>
                  <a:srgbClr val="0563C1"/>
                </a:solidFill>
                <a:latin typeface="Effra" panose="020B0603020203020204" pitchFamily="34" charset="0"/>
                <a:ea typeface="Calibri" panose="020F0502020204030204" pitchFamily="34" charset="0"/>
                <a:cs typeface="Effra" panose="020B0603020203020204" pitchFamily="34" charset="0"/>
                <a:hlinkClick r:id="rId8"/>
              </a:rPr>
              <a:t>Animation Magazine</a:t>
            </a:r>
            <a:endParaRPr lang="en-US" i="1" dirty="0">
              <a:effectLst/>
              <a:latin typeface="Effra" panose="020B0603020203020204" pitchFamily="34" charset="0"/>
              <a:ea typeface="Calibri" panose="020F0502020204030204" pitchFamily="34" charset="0"/>
              <a:cs typeface="Effra" panose="020B0603020203020204" pitchFamily="34" charset="0"/>
            </a:endParaRPr>
          </a:p>
        </p:txBody>
      </p:sp>
      <p:sp>
        <p:nvSpPr>
          <p:cNvPr id="5" name="Rectangle 4"/>
          <p:cNvSpPr/>
          <p:nvPr/>
        </p:nvSpPr>
        <p:spPr>
          <a:xfrm>
            <a:off x="6044093" y="4081554"/>
            <a:ext cx="5402636" cy="1546577"/>
          </a:xfrm>
          <a:prstGeom prst="rect">
            <a:avLst/>
          </a:prstGeom>
        </p:spPr>
        <p:txBody>
          <a:bodyPr wrap="square">
            <a:spAutoFit/>
          </a:bodyPr>
          <a:lstStyle/>
          <a:p>
            <a:pPr marR="0" lvl="0">
              <a:lnSpc>
                <a:spcPct val="105000"/>
              </a:lnSpc>
              <a:spcBef>
                <a:spcPts val="0"/>
              </a:spcBef>
              <a:spcAft>
                <a:spcPts val="800"/>
              </a:spcAft>
            </a:pPr>
            <a:r>
              <a:rPr lang="en-US" dirty="0">
                <a:latin typeface="Effra" panose="020B0603020203020204" pitchFamily="34" charset="0"/>
                <a:ea typeface="Calibri" panose="020F0502020204030204" pitchFamily="34" charset="0"/>
                <a:cs typeface="Effra" panose="020B0603020203020204" pitchFamily="34" charset="0"/>
              </a:rPr>
              <a:t>“It seems that AMD has hit the market with high-end products for a very low price tag. First was the RX 480, and now its </a:t>
            </a:r>
            <a:r>
              <a:rPr lang="en-US" b="1" dirty="0">
                <a:solidFill>
                  <a:schemeClr val="accent6">
                    <a:lumMod val="75000"/>
                  </a:schemeClr>
                </a:solidFill>
                <a:latin typeface="Effra" panose="020B0603020203020204" pitchFamily="34" charset="0"/>
                <a:ea typeface="Calibri" panose="020F0502020204030204" pitchFamily="34" charset="0"/>
                <a:cs typeface="Effra" panose="020B0603020203020204" pitchFamily="34" charset="0"/>
              </a:rPr>
              <a:t>VR capable workstation GPUs for under $1000</a:t>
            </a:r>
            <a:r>
              <a:rPr lang="en-US" dirty="0">
                <a:latin typeface="Effra" panose="020B0603020203020204" pitchFamily="34" charset="0"/>
                <a:ea typeface="Calibri" panose="020F0502020204030204" pitchFamily="34" charset="0"/>
                <a:cs typeface="Effra" panose="020B0603020203020204" pitchFamily="34" charset="0"/>
              </a:rPr>
              <a:t>, certainly </a:t>
            </a:r>
            <a:r>
              <a:rPr lang="en-US" b="1" dirty="0">
                <a:solidFill>
                  <a:schemeClr val="accent6">
                    <a:lumMod val="75000"/>
                  </a:schemeClr>
                </a:solidFill>
                <a:latin typeface="Effra" panose="020B0603020203020204" pitchFamily="34" charset="0"/>
                <a:ea typeface="Calibri" panose="020F0502020204030204" pitchFamily="34" charset="0"/>
                <a:cs typeface="Effra" panose="020B0603020203020204" pitchFamily="34" charset="0"/>
              </a:rPr>
              <a:t>a smart move by AMD</a:t>
            </a:r>
            <a:r>
              <a:rPr lang="en-US" dirty="0">
                <a:latin typeface="Effra" panose="020B0603020203020204" pitchFamily="34" charset="0"/>
                <a:ea typeface="Calibri" panose="020F0502020204030204" pitchFamily="34" charset="0"/>
                <a:cs typeface="Effra" panose="020B0603020203020204" pitchFamily="34" charset="0"/>
              </a:rPr>
              <a:t>.” </a:t>
            </a:r>
            <a:r>
              <a:rPr lang="en-US" dirty="0" smtClean="0">
                <a:latin typeface="Effra" panose="020B0603020203020204" pitchFamily="34" charset="0"/>
                <a:ea typeface="Calibri" panose="020F0502020204030204" pitchFamily="34" charset="0"/>
                <a:cs typeface="Effra" panose="020B0603020203020204" pitchFamily="34" charset="0"/>
              </a:rPr>
              <a:t/>
            </a:r>
            <a:br>
              <a:rPr lang="en-US" dirty="0" smtClean="0">
                <a:latin typeface="Effra" panose="020B0603020203020204" pitchFamily="34" charset="0"/>
                <a:ea typeface="Calibri" panose="020F0502020204030204" pitchFamily="34" charset="0"/>
                <a:cs typeface="Effra" panose="020B0603020203020204" pitchFamily="34" charset="0"/>
              </a:rPr>
            </a:br>
            <a:r>
              <a:rPr lang="en-US" b="1" dirty="0" smtClean="0">
                <a:latin typeface="Effra" panose="020B0603020203020204" pitchFamily="34" charset="0"/>
                <a:ea typeface="Calibri" panose="020F0502020204030204" pitchFamily="34" charset="0"/>
                <a:cs typeface="Effra" panose="020B0603020203020204" pitchFamily="34" charset="0"/>
              </a:rPr>
              <a:t>– </a:t>
            </a:r>
            <a:r>
              <a:rPr lang="en-US" b="1" i="1" dirty="0" err="1">
                <a:latin typeface="Effra" panose="020B0603020203020204" pitchFamily="34" charset="0"/>
                <a:ea typeface="Calibri" panose="020F0502020204030204" pitchFamily="34" charset="0"/>
                <a:cs typeface="Effra" panose="020B0603020203020204" pitchFamily="34" charset="0"/>
              </a:rPr>
              <a:t>Zab</a:t>
            </a:r>
            <a:r>
              <a:rPr lang="en-US" b="1" i="1" dirty="0">
                <a:latin typeface="Effra" panose="020B0603020203020204" pitchFamily="34" charset="0"/>
                <a:ea typeface="Calibri" panose="020F0502020204030204" pitchFamily="34" charset="0"/>
                <a:cs typeface="Effra" panose="020B0603020203020204" pitchFamily="34" charset="0"/>
              </a:rPr>
              <a:t> Kamal, </a:t>
            </a:r>
            <a:r>
              <a:rPr lang="en-US" b="1" i="1" u="sng" dirty="0" err="1">
                <a:solidFill>
                  <a:srgbClr val="0563C1"/>
                </a:solidFill>
                <a:latin typeface="Effra" panose="020B0603020203020204" pitchFamily="34" charset="0"/>
                <a:ea typeface="Calibri" panose="020F0502020204030204" pitchFamily="34" charset="0"/>
                <a:cs typeface="Effra" panose="020B0603020203020204" pitchFamily="34" charset="0"/>
                <a:hlinkClick r:id="rId9"/>
              </a:rPr>
              <a:t>OppTrends</a:t>
            </a:r>
            <a:endParaRPr lang="en-US" i="1" dirty="0">
              <a:effectLst/>
              <a:latin typeface="Effra" panose="020B0603020203020204" pitchFamily="34" charset="0"/>
              <a:ea typeface="Calibri" panose="020F0502020204030204" pitchFamily="34" charset="0"/>
              <a:cs typeface="Effra" panose="020B0603020203020204" pitchFamily="34" charset="0"/>
            </a:endParaRPr>
          </a:p>
        </p:txBody>
      </p:sp>
      <p:cxnSp>
        <p:nvCxnSpPr>
          <p:cNvPr id="27" name="Straight Connector 26"/>
          <p:cNvCxnSpPr/>
          <p:nvPr/>
        </p:nvCxnSpPr>
        <p:spPr>
          <a:xfrm>
            <a:off x="1174452" y="1565978"/>
            <a:ext cx="9788159" cy="0"/>
          </a:xfrm>
          <a:prstGeom prst="line">
            <a:avLst/>
          </a:prstGeom>
          <a:ln w="19050">
            <a:gradFill>
              <a:gsLst>
                <a:gs pos="0">
                  <a:srgbClr val="033ADA">
                    <a:alpha val="0"/>
                  </a:srgbClr>
                </a:gs>
                <a:gs pos="25000">
                  <a:srgbClr val="033ADA"/>
                </a:gs>
                <a:gs pos="75000">
                  <a:srgbClr val="033ADA"/>
                </a:gs>
                <a:gs pos="100000">
                  <a:srgbClr val="033ADA">
                    <a:alpha val="0"/>
                  </a:srgbClr>
                </a:gs>
              </a:gsLst>
              <a:lin ang="10800000" scaled="0"/>
            </a:gra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747850" y="684783"/>
            <a:ext cx="10101067" cy="757130"/>
          </a:xfrm>
          <a:prstGeom prst="rect">
            <a:avLst/>
          </a:prstGeom>
          <a:noFill/>
        </p:spPr>
        <p:txBody>
          <a:bodyPr wrap="square" rtlCol="0">
            <a:spAutoFit/>
          </a:bodyPr>
          <a:lstStyle/>
          <a:p>
            <a:pPr algn="ctr">
              <a:lnSpc>
                <a:spcPct val="120000"/>
              </a:lnSpc>
              <a:spcAft>
                <a:spcPts val="1200"/>
              </a:spcAft>
            </a:pPr>
            <a:r>
              <a:rPr lang="en-US" sz="3600" b="1" spc="10" dirty="0" smtClean="0">
                <a:latin typeface="Effra Light" panose="020B0403020203020204" pitchFamily="34" charset="0"/>
                <a:ea typeface="Effra Medium" charset="0"/>
                <a:cs typeface="Effra Light" panose="020B0403020203020204" pitchFamily="34" charset="0"/>
              </a:rPr>
              <a:t>By the Users, for the Users</a:t>
            </a:r>
            <a:endParaRPr lang="en-US" sz="3600" b="1" spc="10" dirty="0">
              <a:latin typeface="Effra Light" panose="020B0403020203020204" pitchFamily="34" charset="0"/>
              <a:ea typeface="Effra Medium" charset="0"/>
              <a:cs typeface="Effra Light" panose="020B0403020203020204" pitchFamily="34" charset="0"/>
            </a:endParaRPr>
          </a:p>
        </p:txBody>
      </p:sp>
    </p:spTree>
    <p:extLst>
      <p:ext uri="{BB962C8B-B14F-4D97-AF65-F5344CB8AC3E}">
        <p14:creationId xmlns:p14="http://schemas.microsoft.com/office/powerpoint/2010/main" val="3349476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2" y="-12552"/>
            <a:ext cx="12185652" cy="6869659"/>
            <a:chOff x="-1" y="-13448"/>
            <a:chExt cx="12188826" cy="6871448"/>
          </a:xfrm>
        </p:grpSpPr>
        <p:pic>
          <p:nvPicPr>
            <p:cNvPr id="28" name="Picture 27"/>
            <p:cNvPicPr>
              <a:picLocks noChangeAspect="1"/>
            </p:cNvPicPr>
            <p:nvPr/>
          </p:nvPicPr>
          <p:blipFill rotWithShape="1">
            <a:blip r:embed="rId2">
              <a:extLst>
                <a:ext uri="{28A0092B-C50C-407E-A947-70E740481C1C}">
                  <a14:useLocalDpi xmlns:a14="http://schemas.microsoft.com/office/drawing/2010/main" val="0"/>
                </a:ext>
              </a:extLst>
            </a:blip>
            <a:srcRect t="230" b="42161"/>
            <a:stretch/>
          </p:blipFill>
          <p:spPr>
            <a:xfrm>
              <a:off x="0" y="-13448"/>
              <a:ext cx="12188825" cy="6871447"/>
            </a:xfrm>
            <a:prstGeom prst="rect">
              <a:avLst/>
            </a:prstGeom>
          </p:spPr>
        </p:pic>
        <p:sp>
          <p:nvSpPr>
            <p:cNvPr id="29" name="Rectangle 28"/>
            <p:cNvSpPr/>
            <p:nvPr/>
          </p:nvSpPr>
          <p:spPr>
            <a:xfrm>
              <a:off x="-1" y="5082988"/>
              <a:ext cx="12188824" cy="1775012"/>
            </a:xfrm>
            <a:prstGeom prst="rect">
              <a:avLst/>
            </a:prstGeom>
            <a:gradFill>
              <a:gsLst>
                <a:gs pos="0">
                  <a:schemeClr val="bg1">
                    <a:alpha val="0"/>
                  </a:schemeClr>
                </a:gs>
                <a:gs pos="65000">
                  <a:schemeClr val="bg1">
                    <a:alpha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grpSp>
      <p:sp>
        <p:nvSpPr>
          <p:cNvPr id="3" name="Title 2"/>
          <p:cNvSpPr>
            <a:spLocks noGrp="1"/>
          </p:cNvSpPr>
          <p:nvPr>
            <p:ph type="title"/>
          </p:nvPr>
        </p:nvSpPr>
        <p:spPr/>
        <p:txBody>
          <a:bodyPr/>
          <a:lstStyle/>
          <a:p>
            <a:pPr algn="ctr"/>
            <a:r>
              <a:rPr lang="en-US" sz="3600" dirty="0" smtClean="0"/>
              <a:t>A Targeted Approach</a:t>
            </a:r>
            <a:endParaRPr lang="en-US" sz="3600"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0CF4FB1F-A0D8-422A-8441-BC03315D800F}" type="slidenum">
              <a:rPr lang="en-US" smtClean="0"/>
              <a:pPr/>
              <a:t>9</a:t>
            </a:fld>
            <a:endParaRPr lang="en-US"/>
          </a:p>
        </p:txBody>
      </p:sp>
      <p:grpSp>
        <p:nvGrpSpPr>
          <p:cNvPr id="8" name="Group 7"/>
          <p:cNvGrpSpPr/>
          <p:nvPr/>
        </p:nvGrpSpPr>
        <p:grpSpPr>
          <a:xfrm>
            <a:off x="2039285" y="1395586"/>
            <a:ext cx="8219643" cy="4707542"/>
            <a:chOff x="1985109" y="808893"/>
            <a:chExt cx="8221784" cy="4708768"/>
          </a:xfrm>
        </p:grpSpPr>
        <p:cxnSp>
          <p:nvCxnSpPr>
            <p:cNvPr id="9" name="Straight Arrow Connector 8"/>
            <p:cNvCxnSpPr/>
            <p:nvPr/>
          </p:nvCxnSpPr>
          <p:spPr>
            <a:xfrm>
              <a:off x="1985109" y="5517661"/>
              <a:ext cx="8221784"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1985109" y="808893"/>
              <a:ext cx="0" cy="470876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1" name="TextBox 10"/>
          <p:cNvSpPr txBox="1"/>
          <p:nvPr/>
        </p:nvSpPr>
        <p:spPr>
          <a:xfrm>
            <a:off x="5555681" y="6103127"/>
            <a:ext cx="1413224" cy="369236"/>
          </a:xfrm>
          <a:prstGeom prst="rect">
            <a:avLst/>
          </a:prstGeom>
          <a:noFill/>
        </p:spPr>
        <p:txBody>
          <a:bodyPr wrap="none" rtlCol="0">
            <a:spAutoFit/>
          </a:bodyPr>
          <a:lstStyle/>
          <a:p>
            <a:pPr>
              <a:spcAft>
                <a:spcPts val="600"/>
              </a:spcAft>
              <a:buClr>
                <a:schemeClr val="bg2"/>
              </a:buClr>
            </a:pPr>
            <a:r>
              <a:rPr lang="en-US" sz="1799" dirty="0">
                <a:latin typeface="Segoe UI Light" panose="020B0502040204020203" pitchFamily="34" charset="0"/>
                <a:cs typeface="Segoe UI Light" panose="020B0502040204020203" pitchFamily="34" charset="0"/>
              </a:rPr>
              <a:t>Performance</a:t>
            </a:r>
          </a:p>
        </p:txBody>
      </p:sp>
      <p:sp>
        <p:nvSpPr>
          <p:cNvPr id="12" name="TextBox 11"/>
          <p:cNvSpPr txBox="1"/>
          <p:nvPr/>
        </p:nvSpPr>
        <p:spPr>
          <a:xfrm rot="16200000">
            <a:off x="1527580" y="3473935"/>
            <a:ext cx="654176" cy="369236"/>
          </a:xfrm>
          <a:prstGeom prst="rect">
            <a:avLst/>
          </a:prstGeom>
          <a:noFill/>
        </p:spPr>
        <p:txBody>
          <a:bodyPr wrap="none" rtlCol="0">
            <a:spAutoFit/>
          </a:bodyPr>
          <a:lstStyle/>
          <a:p>
            <a:pPr>
              <a:spcAft>
                <a:spcPts val="600"/>
              </a:spcAft>
              <a:buClr>
                <a:schemeClr val="bg2"/>
              </a:buClr>
            </a:pPr>
            <a:r>
              <a:rPr lang="en-US" sz="1799" dirty="0">
                <a:latin typeface="Segoe UI Light" panose="020B0502040204020203" pitchFamily="34" charset="0"/>
                <a:cs typeface="Segoe UI Light" panose="020B0502040204020203" pitchFamily="34" charset="0"/>
              </a:rPr>
              <a:t>Price</a:t>
            </a:r>
          </a:p>
        </p:txBody>
      </p:sp>
      <p:sp>
        <p:nvSpPr>
          <p:cNvPr id="13" name="Rounded Rectangle 12"/>
          <p:cNvSpPr/>
          <p:nvPr/>
        </p:nvSpPr>
        <p:spPr>
          <a:xfrm>
            <a:off x="2054909" y="4722587"/>
            <a:ext cx="1904682" cy="1364933"/>
          </a:xfrm>
          <a:prstGeom prst="roundRect">
            <a:avLst>
              <a:gd name="adj" fmla="val 10556"/>
            </a:avLst>
          </a:prstGeom>
          <a:blipFill dpi="0" rotWithShape="1">
            <a:blip r:embed="rId3">
              <a:alphaModFix amt="80000"/>
            </a:blip>
            <a:srcRect/>
            <a:stretch>
              <a:fillRect l="-10000" t="-10000" r="-10000" b="-10000"/>
            </a:stretch>
          </a:blip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99" dirty="0">
                <a:solidFill>
                  <a:schemeClr val="tx1"/>
                </a:solidFill>
                <a:effectLst>
                  <a:outerShdw blurRad="38100" dist="38100" dir="2700000" algn="tl">
                    <a:srgbClr val="000000">
                      <a:alpha val="43137"/>
                    </a:srgbClr>
                  </a:outerShdw>
                </a:effectLst>
              </a:rPr>
              <a:t>Finance</a:t>
            </a:r>
          </a:p>
          <a:p>
            <a:pPr algn="ctr"/>
            <a:r>
              <a:rPr lang="en-US" sz="2099" dirty="0">
                <a:solidFill>
                  <a:schemeClr val="tx1"/>
                </a:solidFill>
                <a:effectLst>
                  <a:outerShdw blurRad="38100" dist="38100" dir="2700000" algn="tl">
                    <a:srgbClr val="000000">
                      <a:alpha val="43137"/>
                    </a:srgbClr>
                  </a:outerShdw>
                </a:effectLst>
              </a:rPr>
              <a:t>Medical</a:t>
            </a:r>
          </a:p>
          <a:p>
            <a:pPr algn="ctr"/>
            <a:r>
              <a:rPr lang="en-US" sz="2099" dirty="0">
                <a:solidFill>
                  <a:schemeClr val="tx1"/>
                </a:solidFill>
                <a:effectLst>
                  <a:outerShdw blurRad="38100" dist="38100" dir="2700000" algn="tl">
                    <a:srgbClr val="000000">
                      <a:alpha val="43137"/>
                    </a:srgbClr>
                  </a:outerShdw>
                </a:effectLst>
              </a:rPr>
              <a:t>2D Display</a:t>
            </a:r>
          </a:p>
        </p:txBody>
      </p:sp>
      <p:sp>
        <p:nvSpPr>
          <p:cNvPr id="14" name="Rounded Rectangle 13"/>
          <p:cNvSpPr/>
          <p:nvPr/>
        </p:nvSpPr>
        <p:spPr>
          <a:xfrm>
            <a:off x="3975214" y="4722587"/>
            <a:ext cx="3369334" cy="1364933"/>
          </a:xfrm>
          <a:prstGeom prst="roundRect">
            <a:avLst>
              <a:gd name="adj" fmla="val 7186"/>
            </a:avLst>
          </a:prstGeom>
          <a:blipFill dpi="0" rotWithShape="1">
            <a:blip r:embed="rId4">
              <a:alphaModFix amt="80000"/>
            </a:blip>
            <a:srcRect/>
            <a:stretch>
              <a:fillRect l="-10000" t="-10000" r="-10000" b="-10000"/>
            </a:stretch>
          </a:blip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99" dirty="0">
                <a:solidFill>
                  <a:schemeClr val="tx1"/>
                </a:solidFill>
                <a:effectLst>
                  <a:outerShdw blurRad="38100" dist="38100" dir="2700000" algn="tl">
                    <a:srgbClr val="000000">
                      <a:alpha val="43137"/>
                    </a:srgbClr>
                  </a:outerShdw>
                </a:effectLst>
              </a:rPr>
              <a:t>Design &amp; Manufacturing</a:t>
            </a:r>
          </a:p>
        </p:txBody>
      </p:sp>
      <p:sp>
        <p:nvSpPr>
          <p:cNvPr id="15" name="Rounded Rectangle 14"/>
          <p:cNvSpPr/>
          <p:nvPr/>
        </p:nvSpPr>
        <p:spPr>
          <a:xfrm>
            <a:off x="7360172" y="4722587"/>
            <a:ext cx="2828436" cy="1372737"/>
          </a:xfrm>
          <a:prstGeom prst="roundRect">
            <a:avLst>
              <a:gd name="adj" fmla="val 9460"/>
            </a:avLst>
          </a:prstGeom>
          <a:blipFill dpi="0" rotWithShape="1">
            <a:blip r:embed="rId5">
              <a:alphaModFix amt="80000"/>
            </a:blip>
            <a:srcRect/>
            <a:stretch>
              <a:fillRect l="-10000" t="-10000" r="-10000" b="-10000"/>
            </a:stretch>
          </a:blip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99" dirty="0">
                <a:solidFill>
                  <a:schemeClr val="tx1"/>
                </a:solidFill>
                <a:effectLst>
                  <a:outerShdw blurRad="38100" dist="38100" dir="2700000" algn="tl">
                    <a:srgbClr val="000000">
                      <a:alpha val="43137"/>
                    </a:srgbClr>
                  </a:outerShdw>
                </a:effectLst>
              </a:rPr>
              <a:t>Media &amp; Entertainment</a:t>
            </a:r>
          </a:p>
          <a:p>
            <a:pPr algn="ctr"/>
            <a:r>
              <a:rPr lang="en-US" sz="2099" dirty="0">
                <a:solidFill>
                  <a:schemeClr val="tx1"/>
                </a:solidFill>
                <a:effectLst>
                  <a:outerShdw blurRad="38100" dist="38100" dir="2700000" algn="tl">
                    <a:srgbClr val="000000">
                      <a:alpha val="43137"/>
                    </a:srgbClr>
                  </a:outerShdw>
                </a:effectLst>
              </a:rPr>
              <a:t>Design Simulation</a:t>
            </a:r>
          </a:p>
        </p:txBody>
      </p:sp>
      <p:sp>
        <p:nvSpPr>
          <p:cNvPr id="16" name="Rectangle 15"/>
          <p:cNvSpPr/>
          <p:nvPr/>
        </p:nvSpPr>
        <p:spPr>
          <a:xfrm>
            <a:off x="2138961" y="4282576"/>
            <a:ext cx="1302820" cy="398411"/>
          </a:xfrm>
          <a:prstGeom prst="rect">
            <a:avLst/>
          </a:prstGeom>
          <a:solidFill>
            <a:srgbClr val="A20000"/>
          </a:solidFill>
          <a:ln w="6350">
            <a:solidFill>
              <a:schemeClr val="tx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effectLst>
                  <a:outerShdw blurRad="38100" dist="38100" dir="2700000" algn="tl">
                    <a:srgbClr val="000000">
                      <a:alpha val="43137"/>
                    </a:srgbClr>
                  </a:outerShdw>
                </a:effectLst>
              </a:rPr>
              <a:t>FirePro W2100</a:t>
            </a:r>
          </a:p>
        </p:txBody>
      </p:sp>
      <p:sp>
        <p:nvSpPr>
          <p:cNvPr id="17" name="Rectangle 16"/>
          <p:cNvSpPr/>
          <p:nvPr/>
        </p:nvSpPr>
        <p:spPr>
          <a:xfrm>
            <a:off x="2903589" y="3868557"/>
            <a:ext cx="1302820" cy="398411"/>
          </a:xfrm>
          <a:prstGeom prst="rect">
            <a:avLst/>
          </a:prstGeom>
          <a:solidFill>
            <a:srgbClr val="A20000"/>
          </a:solidFill>
          <a:ln w="6350">
            <a:solidFill>
              <a:schemeClr val="tx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effectLst>
                  <a:outerShdw blurRad="38100" dist="38100" dir="2700000" algn="tl">
                    <a:srgbClr val="000000">
                      <a:alpha val="43137"/>
                    </a:srgbClr>
                  </a:outerShdw>
                </a:effectLst>
              </a:rPr>
              <a:t>FirePro W4100</a:t>
            </a:r>
          </a:p>
        </p:txBody>
      </p:sp>
      <p:sp>
        <p:nvSpPr>
          <p:cNvPr id="18" name="Rectangle 17"/>
          <p:cNvSpPr/>
          <p:nvPr/>
        </p:nvSpPr>
        <p:spPr>
          <a:xfrm>
            <a:off x="7109516" y="2002987"/>
            <a:ext cx="1302820" cy="398411"/>
          </a:xfrm>
          <a:prstGeom prst="rect">
            <a:avLst/>
          </a:prstGeom>
          <a:solidFill>
            <a:srgbClr val="A20000"/>
          </a:solidFill>
          <a:ln w="6350">
            <a:solidFill>
              <a:schemeClr val="tx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effectLst>
                  <a:outerShdw blurRad="38100" dist="38100" dir="2700000" algn="tl">
                    <a:srgbClr val="000000">
                      <a:alpha val="43137"/>
                    </a:srgbClr>
                  </a:outerShdw>
                </a:effectLst>
              </a:rPr>
              <a:t>FirePro W8100</a:t>
            </a:r>
          </a:p>
        </p:txBody>
      </p:sp>
      <p:sp>
        <p:nvSpPr>
          <p:cNvPr id="19" name="Rectangle 18"/>
          <p:cNvSpPr/>
          <p:nvPr/>
        </p:nvSpPr>
        <p:spPr>
          <a:xfrm>
            <a:off x="8412336" y="1326979"/>
            <a:ext cx="1302820" cy="398411"/>
          </a:xfrm>
          <a:prstGeom prst="rect">
            <a:avLst/>
          </a:prstGeom>
          <a:solidFill>
            <a:srgbClr val="A20000"/>
          </a:solidFill>
          <a:ln w="6350">
            <a:solidFill>
              <a:schemeClr val="tx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effectLst>
                  <a:outerShdw blurRad="38100" dist="38100" dir="2700000" algn="tl">
                    <a:srgbClr val="000000">
                      <a:alpha val="43137"/>
                    </a:srgbClr>
                  </a:outerShdw>
                </a:effectLst>
              </a:rPr>
              <a:t>FirePro W9100</a:t>
            </a:r>
          </a:p>
        </p:txBody>
      </p:sp>
      <p:sp>
        <p:nvSpPr>
          <p:cNvPr id="2" name="Rectangle 1"/>
          <p:cNvSpPr/>
          <p:nvPr/>
        </p:nvSpPr>
        <p:spPr>
          <a:xfrm>
            <a:off x="2138961" y="2442367"/>
            <a:ext cx="8119968" cy="1336188"/>
          </a:xfrm>
          <a:prstGeom prst="rect">
            <a:avLst/>
          </a:prstGeom>
          <a:solidFill>
            <a:schemeClr val="accent6">
              <a:lumMod val="75000"/>
              <a:alpha val="18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0" name="Rectangle 19"/>
          <p:cNvSpPr/>
          <p:nvPr/>
        </p:nvSpPr>
        <p:spPr>
          <a:xfrm>
            <a:off x="5802056" y="2492506"/>
            <a:ext cx="1754730" cy="398411"/>
          </a:xfrm>
          <a:prstGeom prst="rect">
            <a:avLst/>
          </a:prstGeom>
          <a:solidFill>
            <a:srgbClr val="084DB3"/>
          </a:solidFill>
          <a:ln w="6350">
            <a:solidFill>
              <a:schemeClr val="tx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effectLst>
                  <a:outerShdw blurRad="38100" dist="38100" dir="2700000" algn="tl">
                    <a:srgbClr val="000000">
                      <a:alpha val="43137"/>
                    </a:srgbClr>
                  </a:outerShdw>
                </a:effectLst>
              </a:rPr>
              <a:t>Radeon Pro WX 7100</a:t>
            </a:r>
          </a:p>
        </p:txBody>
      </p:sp>
      <p:sp>
        <p:nvSpPr>
          <p:cNvPr id="21" name="Rectangle 20"/>
          <p:cNvSpPr/>
          <p:nvPr/>
        </p:nvSpPr>
        <p:spPr>
          <a:xfrm>
            <a:off x="4469097" y="2904684"/>
            <a:ext cx="1754730" cy="398411"/>
          </a:xfrm>
          <a:prstGeom prst="rect">
            <a:avLst/>
          </a:prstGeom>
          <a:solidFill>
            <a:srgbClr val="084DB3"/>
          </a:solidFill>
          <a:ln w="6350">
            <a:solidFill>
              <a:schemeClr val="tx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effectLst>
                  <a:outerShdw blurRad="38100" dist="38100" dir="2700000" algn="tl">
                    <a:srgbClr val="000000">
                      <a:alpha val="43137"/>
                    </a:srgbClr>
                  </a:outerShdw>
                </a:effectLst>
              </a:rPr>
              <a:t>Radeon Pro WX 5100</a:t>
            </a:r>
          </a:p>
        </p:txBody>
      </p:sp>
      <p:sp>
        <p:nvSpPr>
          <p:cNvPr id="22" name="Rectangle 21"/>
          <p:cNvSpPr/>
          <p:nvPr/>
        </p:nvSpPr>
        <p:spPr>
          <a:xfrm>
            <a:off x="3884042" y="3318712"/>
            <a:ext cx="1754730" cy="398411"/>
          </a:xfrm>
          <a:prstGeom prst="rect">
            <a:avLst/>
          </a:prstGeom>
          <a:solidFill>
            <a:srgbClr val="084DB3"/>
          </a:solidFill>
          <a:ln w="6350">
            <a:solidFill>
              <a:schemeClr val="tx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effectLst>
                  <a:outerShdw blurRad="38100" dist="38100" dir="2700000" algn="tl">
                    <a:srgbClr val="000000">
                      <a:alpha val="43137"/>
                    </a:srgbClr>
                  </a:outerShdw>
                </a:effectLst>
              </a:rPr>
              <a:t>Radeon Pro WX 4100</a:t>
            </a:r>
          </a:p>
        </p:txBody>
      </p:sp>
    </p:spTree>
    <p:extLst>
      <p:ext uri="{BB962C8B-B14F-4D97-AF65-F5344CB8AC3E}">
        <p14:creationId xmlns:p14="http://schemas.microsoft.com/office/powerpoint/2010/main" val="3172311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AMD WIDE BLK">
  <a:themeElements>
    <a:clrScheme name="Radeon Polaris">
      <a:dk1>
        <a:srgbClr val="000000"/>
      </a:dk1>
      <a:lt1>
        <a:srgbClr val="FFFFFF"/>
      </a:lt1>
      <a:dk2>
        <a:srgbClr val="FFFFFF"/>
      </a:dk2>
      <a:lt2>
        <a:srgbClr val="000000"/>
      </a:lt2>
      <a:accent1>
        <a:srgbClr val="DD0031"/>
      </a:accent1>
      <a:accent2>
        <a:srgbClr val="FFFFFF"/>
      </a:accent2>
      <a:accent3>
        <a:srgbClr val="27282B"/>
      </a:accent3>
      <a:accent4>
        <a:srgbClr val="55565A"/>
      </a:accent4>
      <a:accent5>
        <a:srgbClr val="E0626C"/>
      </a:accent5>
      <a:accent6>
        <a:srgbClr val="8FBCFF"/>
      </a:accent6>
      <a:hlink>
        <a:srgbClr val="ED1C24"/>
      </a:hlink>
      <a:folHlink>
        <a:srgbClr val="C7C8C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effectLst/>
      </a:spPr>
      <a:bodyPr rtlCol="0" anchor="ctr"/>
      <a:lstStyle>
        <a:defPPr algn="ctr">
          <a:defRPr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3"/>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marL="174625" indent="-174625">
          <a:spcAft>
            <a:spcPts val="600"/>
          </a:spcAft>
          <a:buClr>
            <a:schemeClr val="bg2"/>
          </a:buClr>
          <a:buFont typeface="Wingdings 3" pitchFamily="18" charset="2"/>
          <a:buChar char="}"/>
          <a:defRPr dirty="0" smtClean="0"/>
        </a:defPPr>
      </a:lstStyle>
    </a:txDef>
  </a:objectDefaults>
  <a:extraClrSchemeLst/>
  <a:extLst>
    <a:ext uri="{05A4C25C-085E-4340-85A3-A5531E510DB2}">
      <thm15:themeFamily xmlns:thm15="http://schemas.microsoft.com/office/thememl/2012/main" name="Presentation1" id="{29CC0EF7-87AF-4332-8238-07EB064EF708}" vid="{88888B7A-3F48-4C5C-94F6-68DD76F37C9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34B1B7A46415B40BFB5FA6C8004ECA5" ma:contentTypeVersion="1" ma:contentTypeDescription="Create a new document." ma:contentTypeScope="" ma:versionID="ac3b19f409d7e963cd80e4dcd1b829f4">
  <xsd:schema xmlns:xsd="http://www.w3.org/2001/XMLSchema" xmlns:p="http://schemas.microsoft.com/office/2006/metadata/properties" xmlns:ns1="http://schemas.microsoft.com/sharepoint/v3" targetNamespace="http://schemas.microsoft.com/office/2006/metadata/properties" ma:root="true" ma:fieldsID="ddb0c952b897a810c8a4e377cff6bff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p:properties xmlns:p="http://schemas.microsoft.com/office/2006/metadata/properties" xmlns:xsi="http://www.w3.org/2001/XMLSchema-instance">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59C9585D-F5B8-40FD-AA1E-C33B5EF72D0B}">
  <ds:schemaRefs>
    <ds:schemaRef ds:uri="http://schemas.microsoft.com/sharepoint/v3/contenttype/forms"/>
  </ds:schemaRefs>
</ds:datastoreItem>
</file>

<file path=customXml/itemProps2.xml><?xml version="1.0" encoding="utf-8"?>
<ds:datastoreItem xmlns:ds="http://schemas.openxmlformats.org/officeDocument/2006/customXml" ds:itemID="{148BDC0A-327C-44FC-8EF6-4CB489C778F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9EBD156F-CDCF-450A-9CE0-5047C9E256B6}">
  <ds:schemaRefs>
    <ds:schemaRef ds:uri="http://purl.org/dc/elements/1.1/"/>
    <ds:schemaRef ds:uri="http://schemas.microsoft.com/office/2006/metadata/properties"/>
    <ds:schemaRef ds:uri="http://schemas.microsoft.com/sharepoint/v3"/>
    <ds:schemaRef ds:uri="http://purl.org/dc/terms/"/>
    <ds:schemaRef ds:uri="http://schemas.openxmlformats.org/package/2006/metadata/core-properties"/>
    <ds:schemaRef ds:uri="http://schemas.microsoft.com/office/2006/documentManagement/typ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56786</TotalTime>
  <Words>3954</Words>
  <Application>Microsoft Office PowerPoint</Application>
  <PresentationFormat>Custom</PresentationFormat>
  <Paragraphs>828</Paragraphs>
  <Slides>64</Slides>
  <Notes>48</Notes>
  <HiddenSlides>6</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64</vt:i4>
      </vt:variant>
    </vt:vector>
  </HeadingPairs>
  <TitlesOfParts>
    <vt:vector size="78" baseType="lpstr">
      <vt:lpstr>MS PGothic</vt:lpstr>
      <vt:lpstr>Arial</vt:lpstr>
      <vt:lpstr>Arial</vt:lpstr>
      <vt:lpstr>Calibri</vt:lpstr>
      <vt:lpstr>Effra</vt:lpstr>
      <vt:lpstr>Effra Heavy</vt:lpstr>
      <vt:lpstr>Effra Light</vt:lpstr>
      <vt:lpstr>Effra Medium</vt:lpstr>
      <vt:lpstr>Segoe UI Light</vt:lpstr>
      <vt:lpstr>Times New Roman</vt:lpstr>
      <vt:lpstr>Wingdings</vt:lpstr>
      <vt:lpstr>Wingdings 3</vt:lpstr>
      <vt:lpstr>AMD WIDE BLK</vt:lpstr>
      <vt:lpstr>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Targeted Approach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Radeon Pro Enterprise Driver: Commitment to Updates</vt:lpstr>
      <vt:lpstr>Radeon Pro Enterprise Driver: Stability</vt:lpstr>
      <vt:lpstr>Radeon Pro Enterprise Driver: Certifications</vt:lpstr>
      <vt:lpstr>Radeon Pro Enterprise Driver: Performance</vt:lpstr>
      <vt:lpstr>Radeon Pro Enterprise Driver: Value</vt:lpstr>
      <vt:lpstr>Radeon Pro Enterprise Driver: VR HMD Support</vt:lpstr>
      <vt:lpstr>Radeon Pro Enterprise Driver: LiquidVR™ Support</vt:lpstr>
      <vt:lpstr>Radeon Pro Enterprise Driver: Hybrid Linux Driver</vt:lpstr>
      <vt:lpstr>Radeon Pro Enterprise Driver: DirectX 12 and Vulkan™ Support</vt:lpstr>
      <vt:lpstr>Radeon Pro Enterprise Driver: Windows 10 AU Support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Performance Data 1/5</vt:lpstr>
      <vt:lpstr>Performance Data 2/5</vt:lpstr>
      <vt:lpstr>Performance Data 3/5</vt:lpstr>
      <vt:lpstr>Performance Data 4/5</vt:lpstr>
      <vt:lpstr>Performance Data 5/5</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M&amp;E GBGH</dc:title>
  <dc:creator>Smith, Mike</dc:creator>
  <cp:lastModifiedBy>Eng, Warren</cp:lastModifiedBy>
  <cp:revision>1170</cp:revision>
  <dcterms:created xsi:type="dcterms:W3CDTF">2013-04-25T18:42:30Z</dcterms:created>
  <dcterms:modified xsi:type="dcterms:W3CDTF">2016-10-06T21:44:48Z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0x010100D34B1B7A46415B40BFB5FA6C8004ECA5</vt:lpwstr>
  </property>
</Properties>
</file>