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0" r:id="rId4"/>
    <p:sldMasterId id="2147484645" r:id="rId5"/>
    <p:sldMasterId id="2147484641" r:id="rId6"/>
    <p:sldMasterId id="2147484637" r:id="rId7"/>
    <p:sldMasterId id="2147484633" r:id="rId8"/>
  </p:sldMasterIdLst>
  <p:notesMasterIdLst>
    <p:notesMasterId r:id="rId21"/>
  </p:notesMasterIdLst>
  <p:handoutMasterIdLst>
    <p:handoutMasterId r:id="rId22"/>
  </p:handoutMasterIdLst>
  <p:sldIdLst>
    <p:sldId id="294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20" r:id="rId19"/>
    <p:sldId id="418" r:id="rId2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eo Estores" initials="RE" lastIdx="3" clrIdx="0">
    <p:extLst>
      <p:ext uri="{19B8F6BF-5375-455C-9EA6-DF929625EA0E}">
        <p15:presenceInfo xmlns:p15="http://schemas.microsoft.com/office/powerpoint/2012/main" userId="S-1-5-21-3547682107-4274760659-1821350878-36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036"/>
    <a:srgbClr val="3D3D3D"/>
    <a:srgbClr val="494949"/>
    <a:srgbClr val="EF4036"/>
    <a:srgbClr val="414141"/>
    <a:srgbClr val="3B3B3B"/>
    <a:srgbClr val="2A2A2A"/>
    <a:srgbClr val="1D1D1D"/>
    <a:srgbClr val="4D4D4D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2" autoAdjust="0"/>
    <p:restoredTop sz="94536" autoAdjust="0"/>
  </p:normalViewPr>
  <p:slideViewPr>
    <p:cSldViewPr snapToGrid="0">
      <p:cViewPr varScale="1">
        <p:scale>
          <a:sx n="144" d="100"/>
          <a:sy n="144" d="100"/>
        </p:scale>
        <p:origin x="74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2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1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Dar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098"/>
            <a:ext cx="9144972" cy="51551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362210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290457" y="1510937"/>
            <a:ext cx="6532" cy="12932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1842413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helvetica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r>
              <a:rPr lang="en-US" cap="none" noProof="1" smtClean="0"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011680"/>
            <a:ext cx="1631350" cy="481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77505"/>
            <a:ext cx="1631349" cy="22675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15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69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Dark Layout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72202" y="1245030"/>
            <a:ext cx="7398589" cy="2838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FF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Dark Layout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94" y="1246506"/>
            <a:ext cx="6560911" cy="252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FF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99" y="3842414"/>
            <a:ext cx="6585857" cy="45753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63972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Dark Layout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3999" cy="465429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97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Dark Layout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8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1098"/>
            <a:ext cx="9144970" cy="515512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2348854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 descr="tre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2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11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2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(L) and Bullets (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FF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3"/>
            <a:ext cx="4579937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  <a:lvl2pPr>
              <a:buClr>
                <a:schemeClr val="accent1"/>
              </a:buClr>
              <a:defRPr>
                <a:latin typeface="Myriad Pro" pitchFamily="34" charset="0"/>
              </a:defRPr>
            </a:lvl2pPr>
            <a:lvl3pPr>
              <a:buClr>
                <a:schemeClr val="accent1"/>
              </a:buClr>
              <a:defRPr>
                <a:latin typeface="Myriad Pro" pitchFamily="34" charset="0"/>
              </a:defRPr>
            </a:lvl3pPr>
            <a:lvl4pPr>
              <a:buClr>
                <a:schemeClr val="accent1"/>
              </a:buClr>
              <a:defRPr>
                <a:latin typeface="Myriad Pro" pitchFamily="34" charset="0"/>
              </a:defRPr>
            </a:lvl4pPr>
            <a:lvl5pPr>
              <a:buClr>
                <a:schemeClr val="accent1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0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 and Bullets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Myriad Pro" pitchFamily="34" charset="0"/>
              </a:defRPr>
            </a:lvl1pPr>
            <a:lvl2pPr>
              <a:buClr>
                <a:schemeClr val="accent1"/>
              </a:buClr>
              <a:defRPr sz="1600">
                <a:latin typeface="Myriad Pro" pitchFamily="34" charset="0"/>
              </a:defRPr>
            </a:lvl2pPr>
            <a:lvl3pPr>
              <a:buClr>
                <a:schemeClr val="accent1"/>
              </a:buClr>
              <a:defRPr sz="1600">
                <a:latin typeface="Myriad Pro" pitchFamily="34" charset="0"/>
              </a:defRPr>
            </a:lvl3pPr>
            <a:lvl4pPr>
              <a:buClr>
                <a:schemeClr val="accent1"/>
              </a:buClr>
              <a:defRPr sz="1600">
                <a:latin typeface="Myriad Pro" pitchFamily="34" charset="0"/>
              </a:defRPr>
            </a:lvl4pPr>
            <a:lvl5pPr>
              <a:buClr>
                <a:schemeClr val="accent1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2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Subhea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8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Dark 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sp>
        <p:nvSpPr>
          <p:cNvPr id="1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099490"/>
            <a:ext cx="4956719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619287"/>
            <a:ext cx="4953726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290457" y="17680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203704"/>
            <a:ext cx="1631350" cy="4813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69529"/>
            <a:ext cx="1631349" cy="226751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11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9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Section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88730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17" name="Subtitle 8"/>
          <p:cNvSpPr>
            <a:spLocks noGrp="1"/>
          </p:cNvSpPr>
          <p:nvPr>
            <p:ph type="subTitle" idx="1"/>
          </p:nvPr>
        </p:nvSpPr>
        <p:spPr>
          <a:xfrm>
            <a:off x="348343" y="2407103"/>
            <a:ext cx="7772400" cy="329293"/>
          </a:xfrm>
          <a:prstGeom prst="rect">
            <a:avLst/>
          </a:prstGeo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Section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1098"/>
            <a:ext cx="9144970" cy="5155129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88730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10" name="Subtitle 8"/>
          <p:cNvSpPr>
            <a:spLocks noGrp="1"/>
          </p:cNvSpPr>
          <p:nvPr>
            <p:ph type="subTitle" idx="1"/>
          </p:nvPr>
        </p:nvSpPr>
        <p:spPr>
          <a:xfrm>
            <a:off x="348343" y="2407103"/>
            <a:ext cx="7772400" cy="329293"/>
          </a:xfrm>
          <a:prstGeom prst="rect">
            <a:avLst/>
          </a:prstGeo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8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Thank You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2" name="Picture 11" descr="tre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0994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290457" y="17680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203704"/>
            <a:ext cx="1631350" cy="4813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69529"/>
            <a:ext cx="1631349" cy="226751"/>
          </a:xfrm>
          <a:prstGeom prst="rect">
            <a:avLst/>
          </a:prstGeom>
        </p:spPr>
      </p:pic>
      <p:sp>
        <p:nvSpPr>
          <p:cNvPr id="11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14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91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Dark 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sp>
        <p:nvSpPr>
          <p:cNvPr id="1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0994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61928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290457" y="17680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203704"/>
            <a:ext cx="1631350" cy="4813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69529"/>
            <a:ext cx="1631349" cy="226751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11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9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88730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348343" y="2407103"/>
            <a:ext cx="7772400" cy="329293"/>
          </a:xfrm>
          <a:prstGeom prst="rect">
            <a:avLst/>
          </a:prstGeo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Thank You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0" name="Picture 9" descr="tre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6" name="Title 1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0994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7680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203704"/>
            <a:ext cx="1631350" cy="4813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69529"/>
            <a:ext cx="1631349" cy="226751"/>
          </a:xfrm>
          <a:prstGeom prst="rect">
            <a:avLst/>
          </a:prstGeom>
        </p:spPr>
      </p:pic>
      <p:sp>
        <p:nvSpPr>
          <p:cNvPr id="12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14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7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Dark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6"/>
          </a:xfrm>
          <a:prstGeom prst="rect">
            <a:avLst/>
          </a:prstGeom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0994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61928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7680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203704"/>
            <a:ext cx="1631350" cy="4813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69529"/>
            <a:ext cx="1631349" cy="226751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11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98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88730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348343" y="2407103"/>
            <a:ext cx="7772400" cy="329293"/>
          </a:xfrm>
          <a:prstGeom prst="rect">
            <a:avLst/>
          </a:prstGeo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Thank You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6"/>
          </a:xfrm>
          <a:prstGeom prst="rect">
            <a:avLst/>
          </a:prstGeom>
        </p:spPr>
      </p:pic>
      <p:pic>
        <p:nvPicPr>
          <p:cNvPr id="10" name="Picture 9" descr="tre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0994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290457" y="17680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203704"/>
            <a:ext cx="1631350" cy="4813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69529"/>
            <a:ext cx="1631349" cy="226751"/>
          </a:xfrm>
          <a:prstGeom prst="rect">
            <a:avLst/>
          </a:prstGeom>
        </p:spPr>
      </p:pic>
      <p:sp>
        <p:nvSpPr>
          <p:cNvPr id="12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14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3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Dark 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10" y="2203703"/>
            <a:ext cx="1700472" cy="50177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290457" y="1760556"/>
            <a:ext cx="6532" cy="1293223"/>
          </a:xfrm>
          <a:prstGeom prst="line">
            <a:avLst/>
          </a:prstGeom>
          <a:ln w="254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620973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94949"/>
              </a:buClr>
              <a:buNone/>
              <a:defRPr>
                <a:solidFill>
                  <a:srgbClr val="494949"/>
                </a:solidFill>
              </a:defRPr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000592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2"/>
                </a:solidFill>
                <a:latin typeface="helvetica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</a:t>
            </a:r>
            <a:r>
              <a:rPr lang="en-US" sz="3600" cap="none" noProof="1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cap="none" noProof="1" smtClean="0"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OVERVIEW	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7" y="2043557"/>
            <a:ext cx="1601194" cy="711646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chemeClr val="bg1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11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47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Section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88730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348343" y="2407103"/>
            <a:ext cx="7772400" cy="329293"/>
          </a:xfrm>
          <a:prstGeom prst="rect">
            <a:avLst/>
          </a:prstGeo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Thank You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5"/>
          </a:xfrm>
          <a:prstGeom prst="rect">
            <a:avLst/>
          </a:prstGeom>
        </p:spPr>
      </p:pic>
      <p:pic>
        <p:nvPicPr>
          <p:cNvPr id="10" name="Picture 9" descr="tre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rgbClr val="494949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6" name="Title 7"/>
          <p:cNvSpPr txBox="1">
            <a:spLocks/>
          </p:cNvSpPr>
          <p:nvPr userDrawn="1"/>
        </p:nvSpPr>
        <p:spPr>
          <a:xfrm>
            <a:off x="348343" y="2163565"/>
            <a:ext cx="7772400" cy="45447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r>
              <a:rPr lang="en-US" dirty="0" smtClean="0">
                <a:solidFill>
                  <a:schemeClr val="accent3"/>
                </a:solidFill>
              </a:rPr>
              <a:t>Thank you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746120"/>
            <a:ext cx="6532" cy="1293223"/>
          </a:xfrm>
          <a:prstGeom prst="line">
            <a:avLst/>
          </a:prstGeom>
          <a:ln w="254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10" y="2203703"/>
            <a:ext cx="1700472" cy="501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7" y="2043557"/>
            <a:ext cx="1601194" cy="711646"/>
          </a:xfrm>
          <a:prstGeom prst="rect">
            <a:avLst/>
          </a:prstGeom>
        </p:spPr>
      </p:pic>
      <p:sp>
        <p:nvSpPr>
          <p:cNvPr id="12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chemeClr val="bg1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14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6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Dark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Dark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Dark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  <a:lvl2pPr>
              <a:buNone/>
              <a:defRPr sz="1800">
                <a:latin typeface="Myriad Pro" pitchFamily="34" charset="0"/>
              </a:defRPr>
            </a:lvl2pPr>
            <a:lvl3pPr>
              <a:buNone/>
              <a:defRPr sz="1800">
                <a:latin typeface="Myriad Pro" pitchFamily="34" charset="0"/>
              </a:defRPr>
            </a:lvl3pPr>
            <a:lvl4pPr>
              <a:buNone/>
              <a:defRPr sz="1800">
                <a:latin typeface="Myriad Pro" pitchFamily="34" charset="0"/>
              </a:defRPr>
            </a:lvl4pPr>
            <a:lvl5pPr>
              <a:buNone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Dark Layou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Myriad Pro" pitchFamily="34" charset="0"/>
              </a:defRPr>
            </a:lvl1pPr>
            <a:lvl2pPr>
              <a:buClr>
                <a:schemeClr val="accent1"/>
              </a:buClr>
              <a:defRPr sz="1600">
                <a:latin typeface="Myriad Pro" pitchFamily="34" charset="0"/>
              </a:defRPr>
            </a:lvl2pPr>
            <a:lvl3pPr>
              <a:buClr>
                <a:schemeClr val="accent1"/>
              </a:buClr>
              <a:defRPr sz="1600">
                <a:latin typeface="Myriad Pro" pitchFamily="34" charset="0"/>
              </a:defRPr>
            </a:lvl3pPr>
            <a:lvl4pPr>
              <a:buClr>
                <a:schemeClr val="accent1"/>
              </a:buClr>
              <a:defRPr sz="1600">
                <a:latin typeface="Myriad Pro" pitchFamily="34" charset="0"/>
              </a:defRPr>
            </a:lvl4pPr>
            <a:lvl5pPr>
              <a:buClr>
                <a:schemeClr val="accent1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Dark Layou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Dark Layou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3"/>
            <a:ext cx="4579937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  <a:lvl2pPr>
              <a:buClr>
                <a:schemeClr val="accent1"/>
              </a:buClr>
              <a:defRPr>
                <a:latin typeface="Myriad Pro" pitchFamily="34" charset="0"/>
              </a:defRPr>
            </a:lvl2pPr>
            <a:lvl3pPr>
              <a:buClr>
                <a:schemeClr val="accent1"/>
              </a:buClr>
              <a:defRPr>
                <a:latin typeface="Myriad Pro" pitchFamily="34" charset="0"/>
              </a:defRPr>
            </a:lvl3pPr>
            <a:lvl4pPr>
              <a:buClr>
                <a:schemeClr val="accent1"/>
              </a:buClr>
              <a:defRPr>
                <a:latin typeface="Myriad Pro" pitchFamily="34" charset="0"/>
              </a:defRPr>
            </a:lvl4pPr>
            <a:lvl5pPr>
              <a:buClr>
                <a:schemeClr val="accent1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ar Dark Layout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42991" y="1250307"/>
            <a:ext cx="3720495" cy="286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buClr>
                <a:schemeClr val="accent1"/>
              </a:buClr>
              <a:buSzPct val="100000"/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5780" y="1703397"/>
            <a:ext cx="4500112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1pPr>
            <a:lvl2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2pPr>
            <a:lvl3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3pPr>
            <a:lvl4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4pPr>
            <a:lvl5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38317" y="1328701"/>
            <a:ext cx="4506688" cy="35072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63972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4732509"/>
            <a:ext cx="9143976" cy="418749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 userDrawn="1"/>
        </p:nvSpPr>
        <p:spPr>
          <a:xfrm>
            <a:off x="183751" y="48463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A0BCD-70B4-4B9D-BC9B-42A87D9211B4}" type="slidenum">
              <a:rPr lang="en-US" sz="600" b="0" smtClean="0">
                <a:latin typeface="+mn-lt"/>
              </a:rPr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600" b="0" baseline="0" dirty="0" smtClean="0">
                <a:latin typeface="+mn-lt"/>
              </a:rPr>
              <a:t>     </a:t>
            </a: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7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2095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63" r:id="rId10"/>
    <p:sldLayoutId id="2147484734" r:id="rId11"/>
    <p:sldLayoutId id="2147484736" r:id="rId12"/>
    <p:sldLayoutId id="2147484755" r:id="rId13"/>
    <p:sldLayoutId id="2147484593" r:id="rId14"/>
    <p:sldLayoutId id="2147484757" r:id="rId15"/>
    <p:sldLayoutId id="2147484758" r:id="rId16"/>
    <p:sldLayoutId id="2147484759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orient="horz" pos="2172" userDrawn="1">
          <p15:clr>
            <a:srgbClr val="F26B43"/>
          </p15:clr>
        </p15:guide>
        <p15:guide id="4" pos="19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1098"/>
            <a:ext cx="9144969" cy="5155127"/>
          </a:xfrm>
          <a:prstGeom prst="rect">
            <a:avLst/>
          </a:prstGeom>
        </p:spPr>
      </p:pic>
      <p:sp>
        <p:nvSpPr>
          <p:cNvPr id="5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6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663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646" r:id="rId2"/>
    <p:sldLayoutId id="2147484718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0" kern="1200" cap="all" spc="-100" baseline="0">
          <a:solidFill>
            <a:schemeClr val="bg1"/>
          </a:solidFill>
          <a:latin typeface="helvetica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1098"/>
            <a:ext cx="9144969" cy="5155128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5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916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642" r:id="rId2"/>
    <p:sldLayoutId id="2147484717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orient="horz" pos="2148" userDrawn="1">
          <p15:clr>
            <a:srgbClr val="F26B43"/>
          </p15:clr>
        </p15:guide>
        <p15:guide id="4" pos="19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1098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6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1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638" r:id="rId2"/>
    <p:sldLayoutId id="2147484716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1098"/>
            <a:ext cx="9144969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1021" y="4847664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979997" y="4843811"/>
            <a:ext cx="1075509" cy="224517"/>
            <a:chOff x="1017065" y="4843811"/>
            <a:chExt cx="1075509" cy="224517"/>
          </a:xfrm>
        </p:grpSpPr>
        <p:sp>
          <p:nvSpPr>
            <p:cNvPr id="6" name="Title 7"/>
            <p:cNvSpPr txBox="1">
              <a:spLocks/>
            </p:cNvSpPr>
            <p:nvPr userDrawn="1"/>
          </p:nvSpPr>
          <p:spPr>
            <a:xfrm>
              <a:off x="1023597" y="4843811"/>
              <a:ext cx="1068977" cy="224517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marR="9144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 cap="all" spc="0" baseline="0">
                  <a:solidFill>
                    <a:schemeClr val="bg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bg1"/>
                  </a:solidFill>
                  <a:latin typeface="Bell Gothic Std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C1EEFF"/>
                  </a:solidFill>
                  <a:latin typeface="Consolas" pitchFamily="49" charset="0"/>
                </a:defRPr>
              </a:lvl9pPr>
              <a:extLst/>
            </a:lstStyle>
            <a:p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cap="none" dirty="0" smtClean="0">
                  <a:latin typeface="+mn-lt"/>
                </a:rPr>
                <a:t>October 2017</a:t>
              </a:r>
              <a:endParaRPr lang="en-US" sz="600" b="0" cap="none" dirty="0">
                <a:latin typeface="+mn-lt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1017065" y="4932391"/>
              <a:ext cx="0" cy="9144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180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634" r:id="rId2"/>
    <p:sldLayoutId id="2147484715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3263" y="2362210"/>
            <a:ext cx="4923681" cy="3292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Product </a:t>
            </a:r>
            <a:r>
              <a:rPr lang="en-US" dirty="0"/>
              <a:t>Overview</a:t>
            </a:r>
            <a:br>
              <a:rPr lang="en-US" dirty="0"/>
            </a:br>
            <a:r>
              <a:rPr lang="en-US" dirty="0" smtClean="0"/>
              <a:t>October 2017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333738" y="1842413"/>
            <a:ext cx="7772400" cy="454479"/>
          </a:xfrm>
        </p:spPr>
        <p:txBody>
          <a:bodyPr/>
          <a:lstStyle/>
          <a:p>
            <a:r>
              <a:rPr lang="en-US" dirty="0" smtClean="0"/>
              <a:t>LEYARD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LED MULTITOUCH</a:t>
            </a:r>
            <a:endParaRPr lang="en-US" dirty="0">
              <a:ln w="18415" cmpd="sng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Interactive Touch Surface Comparison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800" dirty="0"/>
              <a:t>Leyard LED MultiTouch vs Aftermarket Glass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64336"/>
              </p:ext>
            </p:extLst>
          </p:nvPr>
        </p:nvGraphicFramePr>
        <p:xfrm>
          <a:off x="274320" y="1088390"/>
          <a:ext cx="8595360" cy="3291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Feature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Benefits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Leyard PLTS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Glass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 Vendor Solution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One</a:t>
                      </a:r>
                      <a:r>
                        <a:rPr lang="en-US" sz="1200" baseline="0" dirty="0" smtClean="0"/>
                        <a:t> integrated solution designed for Leyard LED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Thickness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Parallax error for touch, increases weight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Diffuses</a:t>
                      </a:r>
                      <a:r>
                        <a:rPr lang="en-US" sz="1200" baseline="0" dirty="0" smtClean="0"/>
                        <a:t> heat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Heat is not trapped which would impact LED lifetime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b="1" dirty="0" smtClean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3D3D3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Tactile</a:t>
                      </a:r>
                      <a:r>
                        <a:rPr lang="en-US" sz="1200" baseline="0" dirty="0" smtClean="0"/>
                        <a:t> Feel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Good feel for intuitive</a:t>
                      </a:r>
                      <a:r>
                        <a:rPr lang="en-US" sz="1200" baseline="0" dirty="0" smtClean="0"/>
                        <a:t> touch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Durability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Material</a:t>
                      </a:r>
                      <a:r>
                        <a:rPr lang="en-US" sz="1200" baseline="0" dirty="0" smtClean="0"/>
                        <a:t> can withstand extensive usage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Impact Resistance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Ability</a:t>
                      </a:r>
                      <a:r>
                        <a:rPr lang="en-US" sz="1200" baseline="0" dirty="0" smtClean="0"/>
                        <a:t> to withstand impacts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Specular Reflectance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Mirro</a:t>
                      </a:r>
                      <a:r>
                        <a:rPr lang="en-US" sz="1200" baseline="0" dirty="0" smtClean="0"/>
                        <a:t>r like reflectance is avoided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3D3D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Cleanable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Easily cleaned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3D3D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Ease of Shipping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Easily shipped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3D3D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3D3D3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Weight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Easily</a:t>
                      </a:r>
                      <a:r>
                        <a:rPr lang="en-US" sz="1200" baseline="0" dirty="0" smtClean="0"/>
                        <a:t> handled, does not require additional structure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3D3D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3D3D3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Seamless (&gt;</a:t>
                      </a:r>
                      <a:r>
                        <a:rPr lang="en-US" sz="1200" baseline="0" dirty="0" smtClean="0"/>
                        <a:t> 108” diagonal)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distracting seams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CC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3D3D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sym typeface="Webdings" panose="05030102010509060703" pitchFamily="18" charset="2"/>
                        </a:rPr>
                        <a:t></a:t>
                      </a:r>
                      <a:endParaRPr lang="en-US" sz="1200" dirty="0">
                        <a:solidFill>
                          <a:srgbClr val="3D3D3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65901" y="4434438"/>
            <a:ext cx="1885950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CC00"/>
                </a:solidFill>
                <a:sym typeface="Webdings" panose="05030102010509060703" pitchFamily="18" charset="2"/>
              </a:rPr>
              <a:t></a:t>
            </a:r>
            <a:r>
              <a:rPr lang="en-US" sz="1000" b="1" dirty="0" smtClean="0">
                <a:solidFill>
                  <a:srgbClr val="00CC00"/>
                </a:solidFill>
                <a:sym typeface="Wingdings" panose="05000000000000000000" pitchFamily="2" charset="2"/>
              </a:rPr>
              <a:t>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Good   </a:t>
            </a:r>
            <a:r>
              <a:rPr lang="en-US" sz="1000" b="1" dirty="0" smtClean="0">
                <a:solidFill>
                  <a:srgbClr val="FFFF00"/>
                </a:solidFill>
                <a:sym typeface="Webdings" panose="05030102010509060703" pitchFamily="18" charset="2"/>
              </a:rPr>
              <a:t></a:t>
            </a:r>
            <a:r>
              <a:rPr lang="en-US" sz="10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Neutral   </a:t>
            </a:r>
            <a:r>
              <a:rPr lang="en-US" sz="1000" b="1" dirty="0" smtClean="0">
                <a:solidFill>
                  <a:srgbClr val="FF0000"/>
                </a:solidFill>
                <a:sym typeface="Webdings" panose="05030102010509060703" pitchFamily="18" charset="2"/>
              </a:rPr>
              <a:t></a:t>
            </a:r>
            <a:r>
              <a:rPr lang="en-US" sz="1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Poor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297243" y="3721424"/>
            <a:ext cx="8628393" cy="685800"/>
          </a:xfrm>
        </p:spPr>
        <p:txBody>
          <a:bodyPr/>
          <a:lstStyle/>
          <a:p>
            <a:pPr marL="68263" indent="0"/>
            <a:r>
              <a:rPr lang="en-US" b="1" i="1" dirty="0" smtClean="0"/>
              <a:t>Note: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area around the video wall should be kept clear for the installation of Leyard LED MultiTouch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High Level Installation Timeline</a:t>
            </a:r>
            <a:endParaRPr lang="en-US" b="0" dirty="0"/>
          </a:p>
        </p:txBody>
      </p:sp>
      <p:sp>
        <p:nvSpPr>
          <p:cNvPr id="7" name="Pentagon 6"/>
          <p:cNvSpPr/>
          <p:nvPr/>
        </p:nvSpPr>
        <p:spPr>
          <a:xfrm>
            <a:off x="824616" y="1654629"/>
            <a:ext cx="2171133" cy="14717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smtClean="0">
                <a:solidFill>
                  <a:schemeClr val="bg2"/>
                </a:solidFill>
              </a:rPr>
              <a:t>Day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</a:rPr>
              <a:t>Initial Wall Installation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</a:rPr>
              <a:t>Depending on mount may install bottom bracket for touch frame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</a:rPr>
              <a:t>Install cables and power required for touch sensor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</a:rPr>
              <a:t>Touch trim may be installed for aesthetics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434316" y="1654629"/>
            <a:ext cx="2171133" cy="14717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smtClean="0">
                <a:solidFill>
                  <a:schemeClr val="bg2"/>
                </a:solidFill>
              </a:rPr>
              <a:t>Day 1 + 60-90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</a:rPr>
              <a:t>After LED Settling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</a:rPr>
              <a:t>Apply PLTS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</a:rPr>
              <a:t>Test and Install Touch sensor and Frame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8138" y="1654629"/>
            <a:ext cx="1442100" cy="1471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smtClean="0">
                <a:solidFill>
                  <a:schemeClr val="bg2"/>
                </a:solidFill>
              </a:rPr>
              <a:t>+1 (Overnight)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</a:rPr>
              <a:t>Run wall overnight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</a:rPr>
              <a:t>PLTS smoothed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2"/>
                </a:solidFill>
              </a:rPr>
              <a:t>Z-axis adjustments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</p:txBody>
      </p:sp>
      <p:cxnSp>
        <p:nvCxnSpPr>
          <p:cNvPr id="11" name="Straight Connector 10"/>
          <p:cNvCxnSpPr>
            <a:stCxn id="7" idx="3"/>
            <a:endCxn id="8" idx="1"/>
          </p:cNvCxnSpPr>
          <p:nvPr/>
        </p:nvCxnSpPr>
        <p:spPr>
          <a:xfrm>
            <a:off x="2995749" y="2390503"/>
            <a:ext cx="1438567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1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t="20551" r="5043"/>
          <a:stretch/>
        </p:blipFill>
        <p:spPr>
          <a:xfrm>
            <a:off x="4950717" y="1193499"/>
            <a:ext cx="4000796" cy="250287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422032" y="1193498"/>
            <a:ext cx="5806120" cy="3595911"/>
          </a:xfrm>
        </p:spPr>
        <p:txBody>
          <a:bodyPr>
            <a:normAutofit fontScale="77500" lnSpcReduction="20000"/>
          </a:bodyPr>
          <a:lstStyle/>
          <a:p>
            <a:pPr marL="68263" lvl="0" indent="0">
              <a:buClr>
                <a:srgbClr val="ED661A"/>
              </a:buClr>
            </a:pPr>
            <a:r>
              <a:rPr lang="en-US" sz="2100" dirty="0" smtClean="0">
                <a:solidFill>
                  <a:srgbClr val="FFFFFF"/>
                </a:solidFill>
              </a:rPr>
              <a:t>High performance touch</a:t>
            </a:r>
          </a:p>
          <a:p>
            <a:pPr marL="511175" indent="-223838">
              <a:spcBef>
                <a:spcPts val="500"/>
              </a:spcBef>
              <a:buClr>
                <a:srgbClr val="ED661A"/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FFFFFF"/>
                </a:solidFill>
              </a:rPr>
              <a:t>32 simultaneous touch points</a:t>
            </a:r>
          </a:p>
          <a:p>
            <a:pPr marL="511175" indent="-223838">
              <a:spcBef>
                <a:spcPts val="500"/>
              </a:spcBef>
              <a:buClr>
                <a:srgbClr val="ED661A"/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FFFFFF"/>
                </a:solidFill>
              </a:rPr>
              <a:t>Excellent tactile feel</a:t>
            </a:r>
          </a:p>
          <a:p>
            <a:pPr marL="511175" indent="-223838">
              <a:spcBef>
                <a:spcPts val="500"/>
              </a:spcBef>
              <a:spcAft>
                <a:spcPts val="500"/>
              </a:spcAft>
              <a:buClr>
                <a:srgbClr val="ED661A"/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FFFFFF"/>
                </a:solidFill>
              </a:rPr>
              <a:t>Anti-static</a:t>
            </a:r>
          </a:p>
          <a:p>
            <a:pPr marL="68263" lvl="0" indent="0">
              <a:buClr>
                <a:srgbClr val="ED661A"/>
              </a:buClr>
            </a:pPr>
            <a:r>
              <a:rPr lang="en-US" sz="2100" dirty="0" smtClean="0">
                <a:solidFill>
                  <a:srgbClr val="FFFFFF"/>
                </a:solidFill>
              </a:rPr>
              <a:t>Visually superior</a:t>
            </a:r>
          </a:p>
          <a:p>
            <a:pPr marL="511175" indent="-223838">
              <a:spcBef>
                <a:spcPts val="500"/>
              </a:spcBef>
              <a:buClr>
                <a:srgbClr val="ED661A"/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FFFFFF"/>
                </a:solidFill>
              </a:rPr>
              <a:t>Uniform color and brightness</a:t>
            </a:r>
          </a:p>
          <a:p>
            <a:pPr marL="511175" indent="-223838">
              <a:spcBef>
                <a:spcPts val="500"/>
              </a:spcBef>
              <a:buClr>
                <a:srgbClr val="ED661A"/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FFFFFF"/>
                </a:solidFill>
              </a:rPr>
              <a:t>Anti-glare surface</a:t>
            </a:r>
          </a:p>
          <a:p>
            <a:pPr marL="511175" indent="-223838">
              <a:spcBef>
                <a:spcPts val="500"/>
              </a:spcBef>
              <a:spcAft>
                <a:spcPts val="500"/>
              </a:spcAft>
              <a:buClr>
                <a:srgbClr val="ED661A"/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FFFFFF"/>
                </a:solidFill>
              </a:rPr>
              <a:t>No parallax error</a:t>
            </a:r>
          </a:p>
          <a:p>
            <a:pPr marL="68263" lvl="0" indent="0">
              <a:buClr>
                <a:srgbClr val="ED661A"/>
              </a:buClr>
            </a:pPr>
            <a:r>
              <a:rPr lang="en-US" sz="2100" dirty="0" smtClean="0">
                <a:solidFill>
                  <a:srgbClr val="FFFFFF"/>
                </a:solidFill>
              </a:rPr>
              <a:t>Easy to deploy and maintain</a:t>
            </a:r>
          </a:p>
          <a:p>
            <a:pPr marL="511175" indent="-223838">
              <a:spcBef>
                <a:spcPts val="500"/>
              </a:spcBef>
              <a:buClr>
                <a:srgbClr val="ED661A"/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FFFFFF"/>
                </a:solidFill>
              </a:rPr>
              <a:t>Lightweight, thin and unobtrusive</a:t>
            </a:r>
          </a:p>
          <a:p>
            <a:pPr marL="511175" indent="-223838">
              <a:spcBef>
                <a:spcPts val="500"/>
              </a:spcBef>
              <a:buClr>
                <a:srgbClr val="ED661A"/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FFFFFF"/>
                </a:solidFill>
              </a:rPr>
              <a:t>No additional structure or special reinforcement needed</a:t>
            </a:r>
          </a:p>
          <a:p>
            <a:pPr marL="511175" indent="-223838">
              <a:spcBef>
                <a:spcPts val="500"/>
              </a:spcBef>
              <a:spcAft>
                <a:spcPts val="500"/>
              </a:spcAft>
              <a:buClr>
                <a:srgbClr val="ED661A"/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srgbClr val="FFFFFF"/>
                </a:solidFill>
              </a:rPr>
              <a:t>Simplifies service</a:t>
            </a:r>
          </a:p>
          <a:p>
            <a:pPr marL="68263" indent="0">
              <a:buClr>
                <a:srgbClr val="ED661A"/>
              </a:buClr>
            </a:pPr>
            <a:r>
              <a:rPr lang="en-US" sz="2100" dirty="0" smtClean="0">
                <a:solidFill>
                  <a:srgbClr val="FFFFFF"/>
                </a:solidFill>
              </a:rPr>
              <a:t>Features </a:t>
            </a:r>
            <a:r>
              <a:rPr lang="en-US" sz="2100" dirty="0">
                <a:solidFill>
                  <a:srgbClr val="FFFFFF"/>
                </a:solidFill>
              </a:rPr>
              <a:t>Leyard® PLTS™ (Pliable LED Touch Surface™) Technology, a specially </a:t>
            </a:r>
            <a:r>
              <a:rPr lang="en-US" sz="2100" dirty="0" smtClean="0">
                <a:solidFill>
                  <a:srgbClr val="FFFFFF"/>
                </a:solidFill>
              </a:rPr>
              <a:t>formulated, </a:t>
            </a:r>
            <a:r>
              <a:rPr lang="en-US" sz="2100" dirty="0">
                <a:solidFill>
                  <a:srgbClr val="FFFFFF"/>
                </a:solidFill>
              </a:rPr>
              <a:t>lightweight and durable touch </a:t>
            </a:r>
            <a:r>
              <a:rPr lang="en-US" sz="2100" dirty="0" smtClean="0">
                <a:solidFill>
                  <a:srgbClr val="FFFFFF"/>
                </a:solidFill>
              </a:rPr>
              <a:t>material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Introducing Leyard</a:t>
            </a:r>
            <a:r>
              <a:rPr lang="en-US" b="0" baseline="30000" dirty="0" smtClean="0"/>
              <a:t>®</a:t>
            </a:r>
            <a:r>
              <a:rPr lang="en-US" b="0" dirty="0" smtClean="0"/>
              <a:t> LED MultiTouch</a:t>
            </a:r>
            <a:endParaRPr lang="en-US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800" dirty="0" smtClean="0"/>
              <a:t>Industry’s </a:t>
            </a:r>
            <a:r>
              <a:rPr lang="en-US" sz="1800" dirty="0"/>
              <a:t>F</a:t>
            </a:r>
            <a:r>
              <a:rPr lang="en-US" sz="1800" dirty="0" smtClean="0"/>
              <a:t>irst </a:t>
            </a:r>
            <a:r>
              <a:rPr lang="en-US" sz="1800" dirty="0"/>
              <a:t>S</a:t>
            </a:r>
            <a:r>
              <a:rPr lang="en-US" sz="1800" dirty="0" smtClean="0"/>
              <a:t>tandard, </a:t>
            </a:r>
            <a:r>
              <a:rPr lang="en-US" sz="1800" dirty="0"/>
              <a:t>C</a:t>
            </a:r>
            <a:r>
              <a:rPr lang="en-US" sz="1800" dirty="0" smtClean="0"/>
              <a:t>ompletely </a:t>
            </a:r>
            <a:r>
              <a:rPr lang="en-US" sz="1800" dirty="0"/>
              <a:t>S</a:t>
            </a:r>
            <a:r>
              <a:rPr lang="en-US" sz="1800" dirty="0" smtClean="0"/>
              <a:t>eamless </a:t>
            </a:r>
            <a:r>
              <a:rPr lang="en-US" sz="1800" dirty="0"/>
              <a:t>I</a:t>
            </a:r>
            <a:r>
              <a:rPr lang="en-US" sz="1800" dirty="0" smtClean="0"/>
              <a:t>nteractive Fine-Pitch </a:t>
            </a:r>
            <a:r>
              <a:rPr lang="en-US" sz="1800" dirty="0"/>
              <a:t>LED </a:t>
            </a:r>
            <a:r>
              <a:rPr lang="en-US" sz="1800" dirty="0" smtClean="0"/>
              <a:t>Video Wall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126737" y="3677382"/>
            <a:ext cx="36487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050" i="1" dirty="0" smtClean="0">
                <a:solidFill>
                  <a:srgbClr val="FFC000"/>
                </a:solidFill>
                <a:latin typeface="+mn-lt"/>
              </a:rPr>
              <a:t>Available in 108”, 151” and 196” diagonal LED video walls</a:t>
            </a:r>
          </a:p>
        </p:txBody>
      </p:sp>
    </p:spTree>
    <p:extLst>
      <p:ext uri="{BB962C8B-B14F-4D97-AF65-F5344CB8AC3E}">
        <p14:creationId xmlns:p14="http://schemas.microsoft.com/office/powerpoint/2010/main" val="31657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/>
          <p:cNvSpPr>
            <a:spLocks noGrp="1"/>
          </p:cNvSpPr>
          <p:nvPr>
            <p:ph type="body" sz="quarter" idx="18"/>
          </p:nvPr>
        </p:nvSpPr>
        <p:spPr>
          <a:xfrm>
            <a:off x="474134" y="2678685"/>
            <a:ext cx="8195733" cy="20393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Sleek multi-touch frame</a:t>
            </a:r>
          </a:p>
          <a:p>
            <a:pPr lvl="1"/>
            <a:r>
              <a:rPr lang="en-US" sz="1300" dirty="0" smtClean="0"/>
              <a:t>32-point IR touch technology</a:t>
            </a:r>
          </a:p>
          <a:p>
            <a:pPr lvl="1"/>
            <a:r>
              <a:rPr lang="en-US" sz="1300" dirty="0" smtClean="0"/>
              <a:t>3.16” (80.25mm) wide x 4.6” (117.4mm) depth installed</a:t>
            </a:r>
          </a:p>
          <a:p>
            <a:r>
              <a:rPr lang="en-US" dirty="0" smtClean="0"/>
              <a:t>Leyard PLTS (Pliable LED Touch Surface)</a:t>
            </a:r>
          </a:p>
          <a:p>
            <a:pPr lvl="1"/>
            <a:r>
              <a:rPr lang="en-US" sz="1300" dirty="0" smtClean="0"/>
              <a:t>Unique and proprietary touch surface with numerous customer advantages</a:t>
            </a:r>
          </a:p>
          <a:p>
            <a:pPr lvl="1"/>
            <a:r>
              <a:rPr lang="en-US" sz="1300" dirty="0" smtClean="0"/>
              <a:t>Installed in the field and serviceable</a:t>
            </a:r>
          </a:p>
          <a:p>
            <a:r>
              <a:rPr lang="en-US" dirty="0" smtClean="0"/>
              <a:t>Integrated with Leyard® </a:t>
            </a:r>
            <a:r>
              <a:rPr lang="en-US" dirty="0" err="1"/>
              <a:t>DirectLight</a:t>
            </a:r>
            <a:r>
              <a:rPr lang="en-US" dirty="0" smtClean="0"/>
              <a:t>® DL2-1.2 </a:t>
            </a:r>
            <a:r>
              <a:rPr lang="en-US" dirty="0"/>
              <a:t>and </a:t>
            </a:r>
            <a:r>
              <a:rPr lang="en-US" dirty="0" err="1" smtClean="0"/>
              <a:t>Leyard</a:t>
            </a:r>
            <a:r>
              <a:rPr lang="en-US" dirty="0" smtClean="0"/>
              <a:t> </a:t>
            </a:r>
            <a:r>
              <a:rPr lang="en-US" dirty="0" err="1" smtClean="0"/>
              <a:t>DirectLight</a:t>
            </a:r>
            <a:r>
              <a:rPr lang="en-US" dirty="0" smtClean="0"/>
              <a:t> DL2-0.9 </a:t>
            </a:r>
            <a:r>
              <a:rPr lang="en-US" dirty="0" smtClean="0"/>
              <a:t>in three configurations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Leyard LED MultiTouch</a:t>
            </a:r>
            <a:endParaRPr lang="en-US" b="0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800" dirty="0" smtClean="0"/>
              <a:t>Available Models</a:t>
            </a:r>
            <a:endParaRPr lang="en-US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94153" y="1138753"/>
            <a:ext cx="6755694" cy="1498757"/>
            <a:chOff x="1100843" y="1537656"/>
            <a:chExt cx="6755694" cy="1498757"/>
          </a:xfrm>
        </p:grpSpPr>
        <p:grpSp>
          <p:nvGrpSpPr>
            <p:cNvPr id="52" name="Group 51"/>
            <p:cNvGrpSpPr/>
            <p:nvPr/>
          </p:nvGrpSpPr>
          <p:grpSpPr>
            <a:xfrm>
              <a:off x="1280477" y="1537656"/>
              <a:ext cx="6576060" cy="1027430"/>
              <a:chOff x="1286827" y="2054860"/>
              <a:chExt cx="6576060" cy="1027430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9887" y="2102485"/>
                <a:ext cx="2163445" cy="907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2702" y="2078990"/>
                <a:ext cx="2750185" cy="953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" name="Line 39"/>
              <p:cNvCxnSpPr>
                <a:cxnSpLocks noChangeShapeType="1"/>
              </p:cNvCxnSpPr>
              <p:nvPr/>
            </p:nvCxnSpPr>
            <p:spPr bwMode="auto">
              <a:xfrm>
                <a:off x="2930207" y="3054985"/>
                <a:ext cx="2049145" cy="0"/>
              </a:xfrm>
              <a:prstGeom prst="line">
                <a:avLst/>
              </a:prstGeom>
              <a:noFill/>
              <a:ln w="12128">
                <a:solidFill>
                  <a:srgbClr val="6364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Line 38"/>
              <p:cNvCxnSpPr>
                <a:cxnSpLocks noChangeShapeType="1"/>
              </p:cNvCxnSpPr>
              <p:nvPr/>
            </p:nvCxnSpPr>
            <p:spPr bwMode="auto">
              <a:xfrm>
                <a:off x="2930207" y="3027680"/>
                <a:ext cx="0" cy="54610"/>
              </a:xfrm>
              <a:prstGeom prst="line">
                <a:avLst/>
              </a:prstGeom>
              <a:noFill/>
              <a:ln w="12128">
                <a:solidFill>
                  <a:srgbClr val="6364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Line 37"/>
              <p:cNvCxnSpPr>
                <a:cxnSpLocks noChangeShapeType="1"/>
              </p:cNvCxnSpPr>
              <p:nvPr/>
            </p:nvCxnSpPr>
            <p:spPr bwMode="auto">
              <a:xfrm>
                <a:off x="4979352" y="3027680"/>
                <a:ext cx="0" cy="54610"/>
              </a:xfrm>
              <a:prstGeom prst="line">
                <a:avLst/>
              </a:prstGeom>
              <a:noFill/>
              <a:ln w="12128">
                <a:solidFill>
                  <a:srgbClr val="6364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Line 36"/>
              <p:cNvCxnSpPr>
                <a:cxnSpLocks noChangeShapeType="1"/>
              </p:cNvCxnSpPr>
              <p:nvPr/>
            </p:nvCxnSpPr>
            <p:spPr bwMode="auto">
              <a:xfrm>
                <a:off x="5133657" y="3054985"/>
                <a:ext cx="2706370" cy="0"/>
              </a:xfrm>
              <a:prstGeom prst="line">
                <a:avLst/>
              </a:prstGeom>
              <a:noFill/>
              <a:ln w="12128">
                <a:solidFill>
                  <a:srgbClr val="6364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Line 35"/>
              <p:cNvCxnSpPr>
                <a:cxnSpLocks noChangeShapeType="1"/>
              </p:cNvCxnSpPr>
              <p:nvPr/>
            </p:nvCxnSpPr>
            <p:spPr bwMode="auto">
              <a:xfrm>
                <a:off x="5133657" y="3027680"/>
                <a:ext cx="0" cy="54610"/>
              </a:xfrm>
              <a:prstGeom prst="line">
                <a:avLst/>
              </a:prstGeom>
              <a:noFill/>
              <a:ln w="12128">
                <a:solidFill>
                  <a:srgbClr val="6364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Line 34"/>
              <p:cNvCxnSpPr>
                <a:cxnSpLocks noChangeShapeType="1"/>
              </p:cNvCxnSpPr>
              <p:nvPr/>
            </p:nvCxnSpPr>
            <p:spPr bwMode="auto">
              <a:xfrm>
                <a:off x="7840027" y="3027680"/>
                <a:ext cx="0" cy="54610"/>
              </a:xfrm>
              <a:prstGeom prst="line">
                <a:avLst/>
              </a:prstGeom>
              <a:noFill/>
              <a:ln w="12128">
                <a:solidFill>
                  <a:srgbClr val="6364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1286827" y="2054860"/>
                <a:ext cx="1548765" cy="1025525"/>
                <a:chOff x="1046" y="-1520"/>
                <a:chExt cx="2439" cy="1615"/>
              </a:xfrm>
            </p:grpSpPr>
            <p:pic>
              <p:nvPicPr>
                <p:cNvPr id="10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8" y="-1520"/>
                  <a:ext cx="2317" cy="1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3" name="Line 26"/>
                <p:cNvCxnSpPr>
                  <a:cxnSpLocks noChangeShapeType="1"/>
                </p:cNvCxnSpPr>
                <p:nvPr/>
              </p:nvCxnSpPr>
              <p:spPr bwMode="auto">
                <a:xfrm>
                  <a:off x="1089" y="-1399"/>
                  <a:ext cx="0" cy="1353"/>
                </a:xfrm>
                <a:prstGeom prst="line">
                  <a:avLst/>
                </a:prstGeom>
                <a:noFill/>
                <a:ln w="12128">
                  <a:solidFill>
                    <a:srgbClr val="6364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" name="Line 25"/>
                <p:cNvCxnSpPr>
                  <a:cxnSpLocks noChangeShapeType="1"/>
                </p:cNvCxnSpPr>
                <p:nvPr/>
              </p:nvCxnSpPr>
              <p:spPr bwMode="auto">
                <a:xfrm>
                  <a:off x="1046" y="-1399"/>
                  <a:ext cx="86" cy="0"/>
                </a:xfrm>
                <a:prstGeom prst="line">
                  <a:avLst/>
                </a:prstGeom>
                <a:noFill/>
                <a:ln w="12128">
                  <a:solidFill>
                    <a:srgbClr val="6364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" name="Line 24"/>
                <p:cNvCxnSpPr>
                  <a:cxnSpLocks noChangeShapeType="1"/>
                </p:cNvCxnSpPr>
                <p:nvPr/>
              </p:nvCxnSpPr>
              <p:spPr bwMode="auto">
                <a:xfrm>
                  <a:off x="1046" y="-46"/>
                  <a:ext cx="86" cy="0"/>
                </a:xfrm>
                <a:prstGeom prst="line">
                  <a:avLst/>
                </a:prstGeom>
                <a:noFill/>
                <a:ln w="12128">
                  <a:solidFill>
                    <a:srgbClr val="6364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Line 23"/>
                <p:cNvCxnSpPr>
                  <a:cxnSpLocks noChangeShapeType="1"/>
                </p:cNvCxnSpPr>
                <p:nvPr/>
              </p:nvCxnSpPr>
              <p:spPr bwMode="auto">
                <a:xfrm>
                  <a:off x="1199" y="52"/>
                  <a:ext cx="2189" cy="0"/>
                </a:xfrm>
                <a:prstGeom prst="line">
                  <a:avLst/>
                </a:prstGeom>
                <a:noFill/>
                <a:ln w="12128">
                  <a:solidFill>
                    <a:srgbClr val="6364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" name="Line 22"/>
                <p:cNvCxnSpPr>
                  <a:cxnSpLocks noChangeShapeType="1"/>
                </p:cNvCxnSpPr>
                <p:nvPr/>
              </p:nvCxnSpPr>
              <p:spPr bwMode="auto">
                <a:xfrm>
                  <a:off x="1199" y="9"/>
                  <a:ext cx="0" cy="86"/>
                </a:xfrm>
                <a:prstGeom prst="line">
                  <a:avLst/>
                </a:prstGeom>
                <a:noFill/>
                <a:ln w="12128">
                  <a:solidFill>
                    <a:srgbClr val="6364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Line 21"/>
                <p:cNvCxnSpPr>
                  <a:cxnSpLocks noChangeShapeType="1"/>
                </p:cNvCxnSpPr>
                <p:nvPr/>
              </p:nvCxnSpPr>
              <p:spPr bwMode="auto">
                <a:xfrm>
                  <a:off x="3388" y="9"/>
                  <a:ext cx="0" cy="86"/>
                </a:xfrm>
                <a:prstGeom prst="line">
                  <a:avLst/>
                </a:prstGeom>
                <a:noFill/>
                <a:ln w="12128">
                  <a:solidFill>
                    <a:srgbClr val="6364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1" name="Rectangle 30"/>
              <p:cNvSpPr/>
              <p:nvPr/>
            </p:nvSpPr>
            <p:spPr>
              <a:xfrm>
                <a:off x="1417320" y="2169622"/>
                <a:ext cx="1321724" cy="7813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V="1">
                <a:off x="1417320" y="2173778"/>
                <a:ext cx="1321724" cy="78139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2959331" y="2169622"/>
                <a:ext cx="1990898" cy="7813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 flipV="1">
                <a:off x="2968941" y="2169622"/>
                <a:ext cx="1981288" cy="78139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5174673" y="2169622"/>
                <a:ext cx="2626822" cy="78139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 rot="19815083">
                <a:off x="1808018" y="2396194"/>
                <a:ext cx="4411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6"/>
                  </a:buClr>
                </a:pPr>
                <a:r>
                  <a:rPr lang="en-US" sz="1000" dirty="0" smtClean="0">
                    <a:latin typeface="+mn-lt"/>
                  </a:rPr>
                  <a:t>108”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20325024">
                <a:off x="3627037" y="2404506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6"/>
                  </a:buClr>
                </a:pPr>
                <a:r>
                  <a:rPr lang="en-US" sz="1000" dirty="0" smtClean="0">
                    <a:latin typeface="+mn-lt"/>
                  </a:rPr>
                  <a:t>151”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0564857">
                <a:off x="6227535" y="2376212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6"/>
                  </a:buClr>
                </a:pPr>
                <a:r>
                  <a:rPr lang="en-US" sz="1000" dirty="0" smtClean="0">
                    <a:latin typeface="+mn-lt"/>
                  </a:rPr>
                  <a:t>196”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 rot="16200000">
              <a:off x="706664" y="1943649"/>
              <a:ext cx="10038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6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+mn-lt"/>
                </a:rPr>
                <a:t>59.5” (1510.5mm)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20340" y="2563007"/>
              <a:ext cx="10615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6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+mn-lt"/>
                </a:rPr>
                <a:t>100.8” (2560.5mm)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17674" y="2563007"/>
              <a:ext cx="9749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6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+mn-lt"/>
                </a:rPr>
                <a:t>148” (3760.5mm)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53483" y="2563007"/>
              <a:ext cx="9749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6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+mn-lt"/>
                </a:rPr>
                <a:t>195” (4960.5mm)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84310" y="2697859"/>
              <a:ext cx="939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6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+mn-lt"/>
                </a:rPr>
                <a:t>P1.2 1920x1080</a:t>
              </a:r>
            </a:p>
            <a:p>
              <a:pPr>
                <a:buClr>
                  <a:schemeClr val="accent6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+mn-lt"/>
                </a:rPr>
                <a:t>P0.9 2560x1440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35306" y="2687085"/>
              <a:ext cx="939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6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+mn-lt"/>
                </a:rPr>
                <a:t>P1.2 2880x1080</a:t>
              </a:r>
            </a:p>
            <a:p>
              <a:pPr>
                <a:buClr>
                  <a:schemeClr val="accent6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+mn-lt"/>
                </a:rPr>
                <a:t>P0.9 3840x1440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971532" y="2697859"/>
              <a:ext cx="939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6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+mn-lt"/>
                </a:rPr>
                <a:t>P1.2 3840x1080</a:t>
              </a:r>
            </a:p>
            <a:p>
              <a:pPr>
                <a:buClr>
                  <a:schemeClr val="accent6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+mn-lt"/>
                </a:rPr>
                <a:t>P0.9 5120x1440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5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441214" y="1234120"/>
            <a:ext cx="8199767" cy="3460344"/>
          </a:xfrm>
        </p:spPr>
        <p:txBody>
          <a:bodyPr>
            <a:normAutofit/>
          </a:bodyPr>
          <a:lstStyle/>
          <a:p>
            <a:pPr marL="68263" indent="0">
              <a:buNone/>
            </a:pPr>
            <a:r>
              <a:rPr lang="en-US" sz="1500" dirty="0" smtClean="0">
                <a:solidFill>
                  <a:srgbClr val="FFFFFF"/>
                </a:solidFill>
              </a:rPr>
              <a:t>Leyard PLTS </a:t>
            </a:r>
            <a:r>
              <a:rPr lang="en-US" sz="1500" dirty="0">
                <a:solidFill>
                  <a:srgbClr val="FFFFFF"/>
                </a:solidFill>
              </a:rPr>
              <a:t>(Pliable LED Touch </a:t>
            </a:r>
            <a:r>
              <a:rPr lang="en-US" sz="1500" dirty="0" smtClean="0">
                <a:solidFill>
                  <a:srgbClr val="FFFFFF"/>
                </a:solidFill>
              </a:rPr>
              <a:t>Surface) </a:t>
            </a:r>
            <a:r>
              <a:rPr lang="en-US" sz="1500" dirty="0">
                <a:solidFill>
                  <a:srgbClr val="FFFFFF"/>
                </a:solidFill>
              </a:rPr>
              <a:t>t</a:t>
            </a:r>
            <a:r>
              <a:rPr lang="en-US" sz="1500" dirty="0" smtClean="0">
                <a:solidFill>
                  <a:srgbClr val="FFFFFF"/>
                </a:solidFill>
              </a:rPr>
              <a:t>echnology is a </a:t>
            </a:r>
            <a:r>
              <a:rPr lang="en-US" sz="1500" dirty="0">
                <a:solidFill>
                  <a:srgbClr val="FFFFFF"/>
                </a:solidFill>
              </a:rPr>
              <a:t>specially </a:t>
            </a:r>
            <a:r>
              <a:rPr lang="en-US" sz="1500" dirty="0" smtClean="0">
                <a:solidFill>
                  <a:srgbClr val="FFFFFF"/>
                </a:solidFill>
              </a:rPr>
              <a:t>formulated, </a:t>
            </a:r>
            <a:r>
              <a:rPr lang="en-US" sz="1500" dirty="0">
                <a:solidFill>
                  <a:srgbClr val="FFFFFF"/>
                </a:solidFill>
              </a:rPr>
              <a:t>lightweight and durable touch </a:t>
            </a:r>
            <a:r>
              <a:rPr lang="en-US" sz="1500" dirty="0" smtClean="0">
                <a:solidFill>
                  <a:srgbClr val="FFFFFF"/>
                </a:solidFill>
              </a:rPr>
              <a:t>material. </a:t>
            </a:r>
          </a:p>
          <a:p>
            <a:pPr marL="68263" indent="0">
              <a:buNone/>
            </a:pPr>
            <a:r>
              <a:rPr lang="en-US" sz="1500" dirty="0" smtClean="0">
                <a:solidFill>
                  <a:srgbClr val="FFFFFF"/>
                </a:solidFill>
              </a:rPr>
              <a:t>Key features: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Seamless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Lightweight</a:t>
            </a:r>
          </a:p>
          <a:p>
            <a:pPr lvl="1"/>
            <a:r>
              <a:rPr lang="en-US" dirty="0" smtClean="0"/>
              <a:t>High performance touch</a:t>
            </a:r>
          </a:p>
          <a:p>
            <a:pPr lvl="1"/>
            <a:r>
              <a:rPr lang="en-US" dirty="0" smtClean="0"/>
              <a:t>Excellent visual performance</a:t>
            </a:r>
          </a:p>
          <a:p>
            <a:pPr lvl="1"/>
            <a:r>
              <a:rPr lang="en-US" dirty="0" smtClean="0"/>
              <a:t>Durable and Serviceable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Leyard PLTS (Pliable LED Touch Surface)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FFFFFF"/>
                </a:solidFill>
              </a:rPr>
              <a:t>The Special </a:t>
            </a:r>
            <a:r>
              <a:rPr lang="en-US" sz="1800" dirty="0">
                <a:solidFill>
                  <a:srgbClr val="FFFFFF"/>
                </a:solidFill>
              </a:rPr>
              <a:t>I</a:t>
            </a:r>
            <a:r>
              <a:rPr lang="en-US" sz="1800" dirty="0" smtClean="0">
                <a:solidFill>
                  <a:srgbClr val="FFFFFF"/>
                </a:solidFill>
              </a:rPr>
              <a:t>ngredient of Leyard LED MultiTouch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99" y="2069681"/>
            <a:ext cx="4816201" cy="16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7668" y="2796537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+mn-lt"/>
              </a:rPr>
              <a:t>53.14” (1350mm)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554649" y="2221634"/>
            <a:ext cx="25400" cy="136525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66655" y="2550316"/>
            <a:ext cx="3438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Leyard PLTS is seamless for walls n W x 53.14” H</a:t>
            </a:r>
          </a:p>
        </p:txBody>
      </p:sp>
    </p:spTree>
    <p:extLst>
      <p:ext uri="{BB962C8B-B14F-4D97-AF65-F5344CB8AC3E}">
        <p14:creationId xmlns:p14="http://schemas.microsoft.com/office/powerpoint/2010/main" val="24361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36079" y="1142343"/>
            <a:ext cx="8195733" cy="3482665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Leyard PLTS is a lightweight, durable protective material designed to integrate easily with Leyard LED video walls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460375" indent="-230188"/>
            <a:r>
              <a:rPr lang="en-US" dirty="0" smtClean="0"/>
              <a:t>For example, a 196” diagonal LED video wall compared to an equivalent glass solution:</a:t>
            </a:r>
          </a:p>
          <a:p>
            <a:pPr marL="715963" lvl="2" indent="-230188"/>
            <a:r>
              <a:rPr lang="en-US" dirty="0" smtClean="0">
                <a:sym typeface="Wingdings" panose="05000000000000000000" pitchFamily="2" charset="2"/>
              </a:rPr>
              <a:t>2 panes of glass at ~62.5lbs each are required so total weight is around 125lbs (57kg)</a:t>
            </a:r>
          </a:p>
          <a:p>
            <a:pPr marL="715963" lvl="2" indent="-230188"/>
            <a:r>
              <a:rPr lang="en-US" dirty="0" smtClean="0">
                <a:sym typeface="Wingdings" panose="05000000000000000000" pitchFamily="2" charset="2"/>
              </a:rPr>
              <a:t>Compare that to PLTS at ~1.25lbs (0.5kg)</a:t>
            </a:r>
          </a:p>
          <a:p>
            <a:pPr marL="788987" lvl="1" indent="-230188"/>
            <a:endParaRPr lang="en-US" dirty="0" smtClean="0">
              <a:sym typeface="Wingdings" panose="05000000000000000000" pitchFamily="2" charset="2"/>
            </a:endParaRPr>
          </a:p>
          <a:p>
            <a:pPr marL="460375" indent="-230188"/>
            <a:r>
              <a:rPr lang="en-US" dirty="0" smtClean="0">
                <a:sym typeface="Wingdings" panose="05000000000000000000" pitchFamily="2" charset="2"/>
              </a:rPr>
              <a:t>What’s the impact?</a:t>
            </a:r>
          </a:p>
          <a:p>
            <a:pPr marL="741363" lvl="2" indent="-196850"/>
            <a:r>
              <a:rPr lang="en-US" sz="1300" dirty="0" smtClean="0">
                <a:sym typeface="Wingdings" panose="05000000000000000000" pitchFamily="2" charset="2"/>
              </a:rPr>
              <a:t>Additional support structure and mounting is required</a:t>
            </a:r>
          </a:p>
          <a:p>
            <a:pPr marL="741363" lvl="2" indent="-196850"/>
            <a:r>
              <a:rPr lang="en-US" sz="1300" dirty="0" smtClean="0">
                <a:sym typeface="Wingdings" panose="05000000000000000000" pitchFamily="2" charset="2"/>
              </a:rPr>
              <a:t>Shipping and handling becomes a concern: very large crates, special airframes for air shipment (if available)</a:t>
            </a:r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Leyard </a:t>
            </a:r>
            <a:r>
              <a:rPr lang="en-US" b="0" dirty="0"/>
              <a:t>PLTS (Pliable LED Touch </a:t>
            </a:r>
            <a:r>
              <a:rPr lang="en-US" b="0" dirty="0" smtClean="0"/>
              <a:t>Surface)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800" dirty="0" smtClean="0"/>
              <a:t>Lightweight Design</a:t>
            </a: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54785" y="2331977"/>
          <a:ext cx="75881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Covering for 196” Diagonal Wall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Weight per panel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yriad Pro" panose="020B0503030403020204" pitchFamily="34" charset="0"/>
                        </a:rPr>
                        <a:t>Total Weight</a:t>
                      </a: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3D3D3D"/>
                          </a:solidFill>
                          <a:latin typeface="Myriad Pro" panose="020B0503030403020204" pitchFamily="34" charset="0"/>
                        </a:rPr>
                        <a:t>Glass</a:t>
                      </a:r>
                      <a:endParaRPr lang="en-US" sz="1200" dirty="0">
                        <a:solidFill>
                          <a:srgbClr val="3D3D3D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3D3D3D"/>
                          </a:solidFill>
                          <a:latin typeface="Myriad Pro" panose="020B0503030403020204" pitchFamily="34" charset="0"/>
                        </a:rPr>
                        <a:t>~62.5lbs (28.3kg)</a:t>
                      </a:r>
                      <a:endParaRPr lang="en-US" sz="1200" dirty="0">
                        <a:solidFill>
                          <a:srgbClr val="3D3D3D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3D3D3D"/>
                          </a:solidFill>
                          <a:latin typeface="Myriad Pro" panose="020B0503030403020204" pitchFamily="34" charset="0"/>
                        </a:rPr>
                        <a:t>125lbs (57kg)</a:t>
                      </a:r>
                      <a:endParaRPr lang="en-US" sz="1200" dirty="0">
                        <a:solidFill>
                          <a:srgbClr val="3D3D3D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3D3D3D"/>
                          </a:solidFill>
                          <a:latin typeface="Myriad Pro" panose="020B0503030403020204" pitchFamily="34" charset="0"/>
                        </a:rPr>
                        <a:t>PLTS</a:t>
                      </a:r>
                      <a:endParaRPr lang="en-US" sz="1200" dirty="0">
                        <a:solidFill>
                          <a:srgbClr val="3D3D3D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3D3D3D"/>
                          </a:solidFill>
                          <a:latin typeface="Myriad Pro" panose="020B0503030403020204" pitchFamily="34" charset="0"/>
                        </a:rPr>
                        <a:t>N/A (one sheet covers wall)</a:t>
                      </a:r>
                      <a:endParaRPr lang="en-US" sz="1200" dirty="0">
                        <a:solidFill>
                          <a:srgbClr val="3D3D3D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3D3D3D"/>
                          </a:solidFill>
                          <a:latin typeface="Myriad Pro" panose="020B0503030403020204" pitchFamily="34" charset="0"/>
                        </a:rPr>
                        <a:t>~1.25lbs (0.5kg)</a:t>
                      </a:r>
                      <a:endParaRPr lang="en-US" sz="1200" dirty="0">
                        <a:solidFill>
                          <a:srgbClr val="3D3D3D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1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30241" y="1474748"/>
            <a:ext cx="4579937" cy="685800"/>
          </a:xfrm>
        </p:spPr>
        <p:txBody>
          <a:bodyPr/>
          <a:lstStyle/>
          <a:p>
            <a:r>
              <a:rPr lang="en-US" dirty="0" smtClean="0"/>
              <a:t>Smooth, tactile </a:t>
            </a:r>
            <a:r>
              <a:rPr lang="en-US" dirty="0"/>
              <a:t>f</a:t>
            </a:r>
            <a:r>
              <a:rPr lang="en-US" dirty="0" smtClean="0"/>
              <a:t>eel</a:t>
            </a:r>
          </a:p>
          <a:p>
            <a:r>
              <a:rPr lang="en-US" dirty="0" smtClean="0"/>
              <a:t>Anti-static</a:t>
            </a:r>
          </a:p>
          <a:p>
            <a:r>
              <a:rPr lang="en-US" dirty="0" smtClean="0"/>
              <a:t>Accurate and precise 32 points of simultaneous touch</a:t>
            </a:r>
          </a:p>
          <a:p>
            <a:r>
              <a:rPr lang="en-US" dirty="0" smtClean="0"/>
              <a:t>No seams to disrupt motion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High Performance Touch</a:t>
            </a:r>
            <a:endParaRPr lang="en-US" b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Placeholder 11"/>
          <p:cNvPicPr>
            <a:picLocks noGrp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645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76"/>
          <p:cNvSpPr>
            <a:spLocks noGrp="1"/>
          </p:cNvSpPr>
          <p:nvPr>
            <p:ph type="body" sz="quarter" idx="18"/>
          </p:nvPr>
        </p:nvSpPr>
        <p:spPr>
          <a:xfrm>
            <a:off x="4437716" y="1352034"/>
            <a:ext cx="4294095" cy="685800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Leyard LED MultiTouch maintains the video walls stunning visuals:</a:t>
            </a:r>
          </a:p>
          <a:p>
            <a:pPr lvl="1"/>
            <a:r>
              <a:rPr lang="en-US" dirty="0" smtClean="0"/>
              <a:t>No parallax error</a:t>
            </a:r>
          </a:p>
          <a:p>
            <a:pPr lvl="1"/>
            <a:r>
              <a:rPr lang="en-US" dirty="0" smtClean="0"/>
              <a:t>Specular (mirror-like) reflectance is low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Leyard PLTS improves luminance </a:t>
            </a:r>
            <a:r>
              <a:rPr lang="en-US" dirty="0">
                <a:solidFill>
                  <a:schemeClr val="bg1"/>
                </a:solidFill>
              </a:rPr>
              <a:t>and color shift </a:t>
            </a:r>
            <a:r>
              <a:rPr lang="en-US" dirty="0" smtClean="0">
                <a:solidFill>
                  <a:schemeClr val="bg1"/>
                </a:solidFill>
              </a:rPr>
              <a:t>at </a:t>
            </a:r>
            <a:r>
              <a:rPr lang="en-US" dirty="0">
                <a:solidFill>
                  <a:schemeClr val="bg1"/>
                </a:solidFill>
              </a:rPr>
              <a:t>shallow viewing angles</a:t>
            </a:r>
          </a:p>
          <a:p>
            <a:pPr marL="454025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High Performance Visuals</a:t>
            </a:r>
            <a:endParaRPr lang="en-US" b="0" dirty="0"/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25901" y="1268247"/>
            <a:ext cx="1415869" cy="2741261"/>
            <a:chOff x="6009848" y="1507905"/>
            <a:chExt cx="715645" cy="1385570"/>
          </a:xfrm>
        </p:grpSpPr>
        <p:pic>
          <p:nvPicPr>
            <p:cNvPr id="12" name="Picture 1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358" y="2537875"/>
              <a:ext cx="237490" cy="20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358" y="2285145"/>
              <a:ext cx="237490" cy="20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358" y="2033050"/>
              <a:ext cx="237490" cy="20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358" y="1780320"/>
              <a:ext cx="237490" cy="20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358" y="1528225"/>
              <a:ext cx="237490" cy="20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009848" y="1507905"/>
              <a:ext cx="231775" cy="127698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401008" y="1507905"/>
              <a:ext cx="324485" cy="1385570"/>
            </a:xfrm>
            <a:custGeom>
              <a:avLst/>
              <a:gdLst>
                <a:gd name="T0" fmla="+- 0 10108 10106"/>
                <a:gd name="T1" fmla="*/ T0 w 511"/>
                <a:gd name="T2" fmla="+- 0 -1834 -1834"/>
                <a:gd name="T3" fmla="*/ -1834 h 2182"/>
                <a:gd name="T4" fmla="+- 0 10108 10106"/>
                <a:gd name="T5" fmla="*/ T4 w 511"/>
                <a:gd name="T6" fmla="+- 0 -1648 -1834"/>
                <a:gd name="T7" fmla="*/ -1648 h 2182"/>
                <a:gd name="T8" fmla="+- 0 10108 10106"/>
                <a:gd name="T9" fmla="*/ T8 w 511"/>
                <a:gd name="T10" fmla="+- 0 -1247 -1834"/>
                <a:gd name="T11" fmla="*/ -1247 h 2182"/>
                <a:gd name="T12" fmla="+- 0 10108 10106"/>
                <a:gd name="T13" fmla="*/ T12 w 511"/>
                <a:gd name="T14" fmla="+- 0 -1166 -1834"/>
                <a:gd name="T15" fmla="*/ -1166 h 2182"/>
                <a:gd name="T16" fmla="+- 0 10108 10106"/>
                <a:gd name="T17" fmla="*/ T16 w 511"/>
                <a:gd name="T18" fmla="+- 0 -1086 -1834"/>
                <a:gd name="T19" fmla="*/ -1086 h 2182"/>
                <a:gd name="T20" fmla="+- 0 10109 10106"/>
                <a:gd name="T21" fmla="*/ T20 w 511"/>
                <a:gd name="T22" fmla="+- 0 -1006 -1834"/>
                <a:gd name="T23" fmla="*/ -1006 h 2182"/>
                <a:gd name="T24" fmla="+- 0 10109 10106"/>
                <a:gd name="T25" fmla="*/ T24 w 511"/>
                <a:gd name="T26" fmla="+- 0 -925 -1834"/>
                <a:gd name="T27" fmla="*/ -925 h 2182"/>
                <a:gd name="T28" fmla="+- 0 10108 10106"/>
                <a:gd name="T29" fmla="*/ T28 w 511"/>
                <a:gd name="T30" fmla="+- 0 -845 -1834"/>
                <a:gd name="T31" fmla="*/ -845 h 2182"/>
                <a:gd name="T32" fmla="+- 0 10107 10106"/>
                <a:gd name="T33" fmla="*/ T32 w 511"/>
                <a:gd name="T34" fmla="+- 0 -675 -1834"/>
                <a:gd name="T35" fmla="*/ -675 h 2182"/>
                <a:gd name="T36" fmla="+- 0 10107 10106"/>
                <a:gd name="T37" fmla="*/ T36 w 511"/>
                <a:gd name="T38" fmla="+- 0 -571 -1834"/>
                <a:gd name="T39" fmla="*/ -571 h 2182"/>
                <a:gd name="T40" fmla="+- 0 10106 10106"/>
                <a:gd name="T41" fmla="*/ T40 w 511"/>
                <a:gd name="T42" fmla="+- 0 -516 -1834"/>
                <a:gd name="T43" fmla="*/ -516 h 2182"/>
                <a:gd name="T44" fmla="+- 0 10106 10106"/>
                <a:gd name="T45" fmla="*/ T44 w 511"/>
                <a:gd name="T46" fmla="+- 0 -494 -1834"/>
                <a:gd name="T47" fmla="*/ -494 h 2182"/>
                <a:gd name="T48" fmla="+- 0 10106 10106"/>
                <a:gd name="T49" fmla="*/ T48 w 511"/>
                <a:gd name="T50" fmla="+- 0 -491 -1834"/>
                <a:gd name="T51" fmla="*/ -491 h 2182"/>
                <a:gd name="T52" fmla="+- 0 10110 10106"/>
                <a:gd name="T53" fmla="*/ T52 w 511"/>
                <a:gd name="T54" fmla="+- 0 -413 -1834"/>
                <a:gd name="T55" fmla="*/ -413 h 2182"/>
                <a:gd name="T56" fmla="+- 0 10121 10106"/>
                <a:gd name="T57" fmla="*/ T56 w 511"/>
                <a:gd name="T58" fmla="+- 0 -338 -1834"/>
                <a:gd name="T59" fmla="*/ -338 h 2182"/>
                <a:gd name="T60" fmla="+- 0 10139 10106"/>
                <a:gd name="T61" fmla="*/ T60 w 511"/>
                <a:gd name="T62" fmla="+- 0 -264 -1834"/>
                <a:gd name="T63" fmla="*/ -264 h 2182"/>
                <a:gd name="T64" fmla="+- 0 10164 10106"/>
                <a:gd name="T65" fmla="*/ T64 w 511"/>
                <a:gd name="T66" fmla="+- 0 -192 -1834"/>
                <a:gd name="T67" fmla="*/ -192 h 2182"/>
                <a:gd name="T68" fmla="+- 0 10195 10106"/>
                <a:gd name="T69" fmla="*/ T68 w 511"/>
                <a:gd name="T70" fmla="+- 0 -122 -1834"/>
                <a:gd name="T71" fmla="*/ -122 h 2182"/>
                <a:gd name="T72" fmla="+- 0 10231 10106"/>
                <a:gd name="T73" fmla="*/ T72 w 511"/>
                <a:gd name="T74" fmla="+- 0 -54 -1834"/>
                <a:gd name="T75" fmla="*/ -54 h 2182"/>
                <a:gd name="T76" fmla="+- 0 10273 10106"/>
                <a:gd name="T77" fmla="*/ T76 w 511"/>
                <a:gd name="T78" fmla="+- 0 12 -1834"/>
                <a:gd name="T79" fmla="*/ 12 h 2182"/>
                <a:gd name="T80" fmla="+- 0 10321 10106"/>
                <a:gd name="T81" fmla="*/ T80 w 511"/>
                <a:gd name="T82" fmla="+- 0 75 -1834"/>
                <a:gd name="T83" fmla="*/ 75 h 2182"/>
                <a:gd name="T84" fmla="+- 0 10372 10106"/>
                <a:gd name="T85" fmla="*/ T84 w 511"/>
                <a:gd name="T86" fmla="+- 0 135 -1834"/>
                <a:gd name="T87" fmla="*/ 135 h 2182"/>
                <a:gd name="T88" fmla="+- 0 10428 10106"/>
                <a:gd name="T89" fmla="*/ T88 w 511"/>
                <a:gd name="T90" fmla="+- 0 193 -1834"/>
                <a:gd name="T91" fmla="*/ 193 h 2182"/>
                <a:gd name="T92" fmla="+- 0 10488 10106"/>
                <a:gd name="T93" fmla="*/ T92 w 511"/>
                <a:gd name="T94" fmla="+- 0 248 -1834"/>
                <a:gd name="T95" fmla="*/ 248 h 2182"/>
                <a:gd name="T96" fmla="+- 0 10550 10106"/>
                <a:gd name="T97" fmla="*/ T96 w 511"/>
                <a:gd name="T98" fmla="+- 0 299 -1834"/>
                <a:gd name="T99" fmla="*/ 299 h 2182"/>
                <a:gd name="T100" fmla="+- 0 10616 10106"/>
                <a:gd name="T101" fmla="*/ T100 w 511"/>
                <a:gd name="T102" fmla="+- 0 348 -1834"/>
                <a:gd name="T103" fmla="*/ 348 h 21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511" h="2182">
                  <a:moveTo>
                    <a:pt x="2" y="0"/>
                  </a:moveTo>
                  <a:lnTo>
                    <a:pt x="2" y="186"/>
                  </a:lnTo>
                  <a:lnTo>
                    <a:pt x="2" y="587"/>
                  </a:lnTo>
                  <a:lnTo>
                    <a:pt x="2" y="668"/>
                  </a:lnTo>
                  <a:lnTo>
                    <a:pt x="2" y="748"/>
                  </a:lnTo>
                  <a:lnTo>
                    <a:pt x="3" y="828"/>
                  </a:lnTo>
                  <a:lnTo>
                    <a:pt x="3" y="909"/>
                  </a:lnTo>
                  <a:lnTo>
                    <a:pt x="2" y="989"/>
                  </a:lnTo>
                  <a:lnTo>
                    <a:pt x="1" y="1159"/>
                  </a:lnTo>
                  <a:lnTo>
                    <a:pt x="1" y="1263"/>
                  </a:lnTo>
                  <a:lnTo>
                    <a:pt x="0" y="1318"/>
                  </a:lnTo>
                  <a:lnTo>
                    <a:pt x="0" y="1340"/>
                  </a:lnTo>
                  <a:lnTo>
                    <a:pt x="0" y="1343"/>
                  </a:lnTo>
                  <a:lnTo>
                    <a:pt x="4" y="1421"/>
                  </a:lnTo>
                  <a:lnTo>
                    <a:pt x="15" y="1496"/>
                  </a:lnTo>
                  <a:lnTo>
                    <a:pt x="33" y="1570"/>
                  </a:lnTo>
                  <a:lnTo>
                    <a:pt x="58" y="1642"/>
                  </a:lnTo>
                  <a:lnTo>
                    <a:pt x="89" y="1712"/>
                  </a:lnTo>
                  <a:lnTo>
                    <a:pt x="125" y="1780"/>
                  </a:lnTo>
                  <a:lnTo>
                    <a:pt x="167" y="1846"/>
                  </a:lnTo>
                  <a:lnTo>
                    <a:pt x="215" y="1909"/>
                  </a:lnTo>
                  <a:lnTo>
                    <a:pt x="266" y="1969"/>
                  </a:lnTo>
                  <a:lnTo>
                    <a:pt x="322" y="2027"/>
                  </a:lnTo>
                  <a:lnTo>
                    <a:pt x="382" y="2082"/>
                  </a:lnTo>
                  <a:lnTo>
                    <a:pt x="444" y="2133"/>
                  </a:lnTo>
                  <a:lnTo>
                    <a:pt x="510" y="2182"/>
                  </a:lnTo>
                </a:path>
              </a:pathLst>
            </a:custGeom>
            <a:noFill/>
            <a:ln w="24778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672662" y="1287062"/>
            <a:ext cx="237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Leyard PLTS is applied directly to the LED video wall surface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3735" y="4056201"/>
            <a:ext cx="251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000" i="1" dirty="0" smtClean="0">
                <a:solidFill>
                  <a:schemeClr val="bg1"/>
                </a:solidFill>
                <a:latin typeface="+mn-lt"/>
              </a:rPr>
              <a:t>Thin material + No air gap = no parallax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596" y="2031963"/>
            <a:ext cx="1356675" cy="120487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948596" y="3240519"/>
            <a:ext cx="135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000" i="1" dirty="0" smtClean="0">
                <a:solidFill>
                  <a:schemeClr val="bg1"/>
                </a:solidFill>
                <a:latin typeface="+mn-lt"/>
              </a:rPr>
              <a:t>Low specular reflectance</a:t>
            </a:r>
          </a:p>
        </p:txBody>
      </p:sp>
      <p:cxnSp>
        <p:nvCxnSpPr>
          <p:cNvPr id="80" name="Straight Arrow Connector 79"/>
          <p:cNvCxnSpPr>
            <a:stCxn id="45" idx="0"/>
          </p:cNvCxnSpPr>
          <p:nvPr/>
        </p:nvCxnSpPr>
        <p:spPr>
          <a:xfrm flipV="1">
            <a:off x="1471849" y="3225058"/>
            <a:ext cx="107842" cy="8311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6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Durable and Easy to Maintain</a:t>
            </a:r>
            <a:endParaRPr lang="en-US" b="0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86" y="1311247"/>
            <a:ext cx="643027" cy="643027"/>
          </a:xfrm>
          <a:prstGeom prst="rect">
            <a:avLst/>
          </a:prstGeom>
        </p:spPr>
      </p:pic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825901" y="1268247"/>
            <a:ext cx="1415869" cy="2741261"/>
            <a:chOff x="6009848" y="1507905"/>
            <a:chExt cx="715645" cy="1385570"/>
          </a:xfrm>
        </p:grpSpPr>
        <p:pic>
          <p:nvPicPr>
            <p:cNvPr id="22" name="Picture 2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358" y="2537875"/>
              <a:ext cx="237490" cy="20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358" y="2285145"/>
              <a:ext cx="237490" cy="20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358" y="2033050"/>
              <a:ext cx="237490" cy="20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358" y="1780320"/>
              <a:ext cx="237490" cy="20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358" y="1528225"/>
              <a:ext cx="237490" cy="20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009848" y="1507905"/>
              <a:ext cx="231775" cy="127698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401008" y="1507905"/>
              <a:ext cx="324485" cy="1385570"/>
            </a:xfrm>
            <a:custGeom>
              <a:avLst/>
              <a:gdLst>
                <a:gd name="T0" fmla="+- 0 10108 10106"/>
                <a:gd name="T1" fmla="*/ T0 w 511"/>
                <a:gd name="T2" fmla="+- 0 -1834 -1834"/>
                <a:gd name="T3" fmla="*/ -1834 h 2182"/>
                <a:gd name="T4" fmla="+- 0 10108 10106"/>
                <a:gd name="T5" fmla="*/ T4 w 511"/>
                <a:gd name="T6" fmla="+- 0 -1648 -1834"/>
                <a:gd name="T7" fmla="*/ -1648 h 2182"/>
                <a:gd name="T8" fmla="+- 0 10108 10106"/>
                <a:gd name="T9" fmla="*/ T8 w 511"/>
                <a:gd name="T10" fmla="+- 0 -1247 -1834"/>
                <a:gd name="T11" fmla="*/ -1247 h 2182"/>
                <a:gd name="T12" fmla="+- 0 10108 10106"/>
                <a:gd name="T13" fmla="*/ T12 w 511"/>
                <a:gd name="T14" fmla="+- 0 -1166 -1834"/>
                <a:gd name="T15" fmla="*/ -1166 h 2182"/>
                <a:gd name="T16" fmla="+- 0 10108 10106"/>
                <a:gd name="T17" fmla="*/ T16 w 511"/>
                <a:gd name="T18" fmla="+- 0 -1086 -1834"/>
                <a:gd name="T19" fmla="*/ -1086 h 2182"/>
                <a:gd name="T20" fmla="+- 0 10109 10106"/>
                <a:gd name="T21" fmla="*/ T20 w 511"/>
                <a:gd name="T22" fmla="+- 0 -1006 -1834"/>
                <a:gd name="T23" fmla="*/ -1006 h 2182"/>
                <a:gd name="T24" fmla="+- 0 10109 10106"/>
                <a:gd name="T25" fmla="*/ T24 w 511"/>
                <a:gd name="T26" fmla="+- 0 -925 -1834"/>
                <a:gd name="T27" fmla="*/ -925 h 2182"/>
                <a:gd name="T28" fmla="+- 0 10108 10106"/>
                <a:gd name="T29" fmla="*/ T28 w 511"/>
                <a:gd name="T30" fmla="+- 0 -845 -1834"/>
                <a:gd name="T31" fmla="*/ -845 h 2182"/>
                <a:gd name="T32" fmla="+- 0 10107 10106"/>
                <a:gd name="T33" fmla="*/ T32 w 511"/>
                <a:gd name="T34" fmla="+- 0 -675 -1834"/>
                <a:gd name="T35" fmla="*/ -675 h 2182"/>
                <a:gd name="T36" fmla="+- 0 10107 10106"/>
                <a:gd name="T37" fmla="*/ T36 w 511"/>
                <a:gd name="T38" fmla="+- 0 -571 -1834"/>
                <a:gd name="T39" fmla="*/ -571 h 2182"/>
                <a:gd name="T40" fmla="+- 0 10106 10106"/>
                <a:gd name="T41" fmla="*/ T40 w 511"/>
                <a:gd name="T42" fmla="+- 0 -516 -1834"/>
                <a:gd name="T43" fmla="*/ -516 h 2182"/>
                <a:gd name="T44" fmla="+- 0 10106 10106"/>
                <a:gd name="T45" fmla="*/ T44 w 511"/>
                <a:gd name="T46" fmla="+- 0 -494 -1834"/>
                <a:gd name="T47" fmla="*/ -494 h 2182"/>
                <a:gd name="T48" fmla="+- 0 10106 10106"/>
                <a:gd name="T49" fmla="*/ T48 w 511"/>
                <a:gd name="T50" fmla="+- 0 -491 -1834"/>
                <a:gd name="T51" fmla="*/ -491 h 2182"/>
                <a:gd name="T52" fmla="+- 0 10110 10106"/>
                <a:gd name="T53" fmla="*/ T52 w 511"/>
                <a:gd name="T54" fmla="+- 0 -413 -1834"/>
                <a:gd name="T55" fmla="*/ -413 h 2182"/>
                <a:gd name="T56" fmla="+- 0 10121 10106"/>
                <a:gd name="T57" fmla="*/ T56 w 511"/>
                <a:gd name="T58" fmla="+- 0 -338 -1834"/>
                <a:gd name="T59" fmla="*/ -338 h 2182"/>
                <a:gd name="T60" fmla="+- 0 10139 10106"/>
                <a:gd name="T61" fmla="*/ T60 w 511"/>
                <a:gd name="T62" fmla="+- 0 -264 -1834"/>
                <a:gd name="T63" fmla="*/ -264 h 2182"/>
                <a:gd name="T64" fmla="+- 0 10164 10106"/>
                <a:gd name="T65" fmla="*/ T64 w 511"/>
                <a:gd name="T66" fmla="+- 0 -192 -1834"/>
                <a:gd name="T67" fmla="*/ -192 h 2182"/>
                <a:gd name="T68" fmla="+- 0 10195 10106"/>
                <a:gd name="T69" fmla="*/ T68 w 511"/>
                <a:gd name="T70" fmla="+- 0 -122 -1834"/>
                <a:gd name="T71" fmla="*/ -122 h 2182"/>
                <a:gd name="T72" fmla="+- 0 10231 10106"/>
                <a:gd name="T73" fmla="*/ T72 w 511"/>
                <a:gd name="T74" fmla="+- 0 -54 -1834"/>
                <a:gd name="T75" fmla="*/ -54 h 2182"/>
                <a:gd name="T76" fmla="+- 0 10273 10106"/>
                <a:gd name="T77" fmla="*/ T76 w 511"/>
                <a:gd name="T78" fmla="+- 0 12 -1834"/>
                <a:gd name="T79" fmla="*/ 12 h 2182"/>
                <a:gd name="T80" fmla="+- 0 10321 10106"/>
                <a:gd name="T81" fmla="*/ T80 w 511"/>
                <a:gd name="T82" fmla="+- 0 75 -1834"/>
                <a:gd name="T83" fmla="*/ 75 h 2182"/>
                <a:gd name="T84" fmla="+- 0 10372 10106"/>
                <a:gd name="T85" fmla="*/ T84 w 511"/>
                <a:gd name="T86" fmla="+- 0 135 -1834"/>
                <a:gd name="T87" fmla="*/ 135 h 2182"/>
                <a:gd name="T88" fmla="+- 0 10428 10106"/>
                <a:gd name="T89" fmla="*/ T88 w 511"/>
                <a:gd name="T90" fmla="+- 0 193 -1834"/>
                <a:gd name="T91" fmla="*/ 193 h 2182"/>
                <a:gd name="T92" fmla="+- 0 10488 10106"/>
                <a:gd name="T93" fmla="*/ T92 w 511"/>
                <a:gd name="T94" fmla="+- 0 248 -1834"/>
                <a:gd name="T95" fmla="*/ 248 h 2182"/>
                <a:gd name="T96" fmla="+- 0 10550 10106"/>
                <a:gd name="T97" fmla="*/ T96 w 511"/>
                <a:gd name="T98" fmla="+- 0 299 -1834"/>
                <a:gd name="T99" fmla="*/ 299 h 2182"/>
                <a:gd name="T100" fmla="+- 0 10616 10106"/>
                <a:gd name="T101" fmla="*/ T100 w 511"/>
                <a:gd name="T102" fmla="+- 0 348 -1834"/>
                <a:gd name="T103" fmla="*/ 348 h 21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511" h="2182">
                  <a:moveTo>
                    <a:pt x="2" y="0"/>
                  </a:moveTo>
                  <a:lnTo>
                    <a:pt x="2" y="186"/>
                  </a:lnTo>
                  <a:lnTo>
                    <a:pt x="2" y="587"/>
                  </a:lnTo>
                  <a:lnTo>
                    <a:pt x="2" y="668"/>
                  </a:lnTo>
                  <a:lnTo>
                    <a:pt x="2" y="748"/>
                  </a:lnTo>
                  <a:lnTo>
                    <a:pt x="3" y="828"/>
                  </a:lnTo>
                  <a:lnTo>
                    <a:pt x="3" y="909"/>
                  </a:lnTo>
                  <a:lnTo>
                    <a:pt x="2" y="989"/>
                  </a:lnTo>
                  <a:lnTo>
                    <a:pt x="1" y="1159"/>
                  </a:lnTo>
                  <a:lnTo>
                    <a:pt x="1" y="1263"/>
                  </a:lnTo>
                  <a:lnTo>
                    <a:pt x="0" y="1318"/>
                  </a:lnTo>
                  <a:lnTo>
                    <a:pt x="0" y="1340"/>
                  </a:lnTo>
                  <a:lnTo>
                    <a:pt x="0" y="1343"/>
                  </a:lnTo>
                  <a:lnTo>
                    <a:pt x="4" y="1421"/>
                  </a:lnTo>
                  <a:lnTo>
                    <a:pt x="15" y="1496"/>
                  </a:lnTo>
                  <a:lnTo>
                    <a:pt x="33" y="1570"/>
                  </a:lnTo>
                  <a:lnTo>
                    <a:pt x="58" y="1642"/>
                  </a:lnTo>
                  <a:lnTo>
                    <a:pt x="89" y="1712"/>
                  </a:lnTo>
                  <a:lnTo>
                    <a:pt x="125" y="1780"/>
                  </a:lnTo>
                  <a:lnTo>
                    <a:pt x="167" y="1846"/>
                  </a:lnTo>
                  <a:lnTo>
                    <a:pt x="215" y="1909"/>
                  </a:lnTo>
                  <a:lnTo>
                    <a:pt x="266" y="1969"/>
                  </a:lnTo>
                  <a:lnTo>
                    <a:pt x="322" y="2027"/>
                  </a:lnTo>
                  <a:lnTo>
                    <a:pt x="382" y="2082"/>
                  </a:lnTo>
                  <a:lnTo>
                    <a:pt x="444" y="2133"/>
                  </a:lnTo>
                  <a:lnTo>
                    <a:pt x="510" y="2182"/>
                  </a:lnTo>
                </a:path>
              </a:pathLst>
            </a:custGeom>
            <a:noFill/>
            <a:ln w="24778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Curved Connector 30"/>
          <p:cNvCxnSpPr/>
          <p:nvPr/>
        </p:nvCxnSpPr>
        <p:spPr>
          <a:xfrm rot="16200000" flipH="1">
            <a:off x="1713727" y="1953623"/>
            <a:ext cx="98291" cy="786557"/>
          </a:xfrm>
          <a:prstGeom prst="curvedConnector4">
            <a:avLst>
              <a:gd name="adj1" fmla="val -97749"/>
              <a:gd name="adj2" fmla="val 5058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16200000" flipH="1">
            <a:off x="1713727" y="2461833"/>
            <a:ext cx="98291" cy="786557"/>
          </a:xfrm>
          <a:prstGeom prst="curvedConnector4">
            <a:avLst>
              <a:gd name="adj1" fmla="val -97749"/>
              <a:gd name="adj2" fmla="val 5058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6"/>
          <p:cNvSpPr txBox="1">
            <a:spLocks/>
          </p:cNvSpPr>
          <p:nvPr/>
        </p:nvSpPr>
        <p:spPr>
          <a:xfrm>
            <a:off x="3267541" y="1352034"/>
            <a:ext cx="5703810" cy="2572266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>
              <a:buNone/>
            </a:pPr>
            <a:r>
              <a:rPr lang="en-US" dirty="0" smtClean="0"/>
              <a:t>Leyard LED MultiTouch is durable and easy to maintain.</a:t>
            </a:r>
          </a:p>
          <a:p>
            <a:pPr lvl="1"/>
            <a:r>
              <a:rPr lang="en-US" dirty="0" smtClean="0"/>
              <a:t>Leyard PLTS has been tested with:</a:t>
            </a:r>
          </a:p>
          <a:p>
            <a:pPr lvl="2"/>
            <a:r>
              <a:rPr lang="en-US" sz="1300" dirty="0" smtClean="0"/>
              <a:t>No </a:t>
            </a:r>
            <a:r>
              <a:rPr lang="en-US" sz="1300" dirty="0"/>
              <a:t>loss of adhesion</a:t>
            </a:r>
          </a:p>
          <a:p>
            <a:pPr lvl="2"/>
            <a:r>
              <a:rPr lang="en-US" sz="1300" dirty="0"/>
              <a:t>No residual material seen when removing film</a:t>
            </a:r>
          </a:p>
          <a:p>
            <a:pPr lvl="2">
              <a:spcAft>
                <a:spcPts val="500"/>
              </a:spcAft>
            </a:pPr>
            <a:r>
              <a:rPr lang="en-US" sz="1300" dirty="0"/>
              <a:t>No LEDs damaged during film removal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Heat is diffused and not trapped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Leyard PLTS may be removed for service/maintenance</a:t>
            </a:r>
          </a:p>
          <a:p>
            <a:pPr marL="454025" lvl="1" indent="0">
              <a:buFont typeface="Wingdings" pitchFamily="2" charset="2"/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26786" y="2449334"/>
            <a:ext cx="2376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Diffuses heat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26786" y="1800686"/>
            <a:ext cx="2376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Easily cleaned</a:t>
            </a:r>
          </a:p>
        </p:txBody>
      </p:sp>
      <p:cxnSp>
        <p:nvCxnSpPr>
          <p:cNvPr id="6" name="Curved Connector 5"/>
          <p:cNvCxnSpPr>
            <a:stCxn id="22" idx="2"/>
          </p:cNvCxnSpPr>
          <p:nvPr/>
        </p:nvCxnSpPr>
        <p:spPr>
          <a:xfrm rot="16200000" flipH="1">
            <a:off x="1598442" y="3451798"/>
            <a:ext cx="304027" cy="811391"/>
          </a:xfrm>
          <a:prstGeom prst="curved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84457" y="4014751"/>
            <a:ext cx="2376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Removed for service</a:t>
            </a:r>
          </a:p>
        </p:txBody>
      </p:sp>
    </p:spTree>
    <p:extLst>
      <p:ext uri="{BB962C8B-B14F-4D97-AF65-F5344CB8AC3E}">
        <p14:creationId xmlns:p14="http://schemas.microsoft.com/office/powerpoint/2010/main" val="25911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 txBox="1">
            <a:spLocks/>
          </p:cNvSpPr>
          <p:nvPr/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eaLnBrk="1" hangingPunct="1">
              <a:defRPr/>
            </a:pPr>
            <a:r>
              <a:rPr lang="en-US" dirty="0"/>
              <a:t>Interactive Touch Surface Comparison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28613" y="1264443"/>
            <a:ext cx="8507412" cy="2981441"/>
            <a:chOff x="328613" y="1555749"/>
            <a:chExt cx="8507412" cy="397525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328613" y="1555749"/>
              <a:ext cx="4164012" cy="5159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en-US" b="1" noProof="1" smtClean="0">
                  <a:solidFill>
                    <a:srgbClr val="FFFFFF"/>
                  </a:solidFill>
                  <a:latin typeface="Myriad Pro" pitchFamily="34" charset="0"/>
                  <a:cs typeface="+mn-cs"/>
                </a:rPr>
                <a:t>Using Glass</a:t>
              </a:r>
              <a:endParaRPr lang="en-US" b="1" noProof="1">
                <a:solidFill>
                  <a:srgbClr val="FFFFFF"/>
                </a:solidFill>
                <a:latin typeface="Myriad Pro" pitchFamily="34" charset="0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328613" y="2071662"/>
              <a:ext cx="4164012" cy="3459340"/>
            </a:xfrm>
            <a:prstGeom prst="rect">
              <a:avLst/>
            </a:prstGeom>
            <a:noFill/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72000" bIns="72000"/>
            <a:lstStyle/>
            <a:p>
              <a:pPr>
                <a:spcBef>
                  <a:spcPct val="40000"/>
                </a:spcBef>
                <a:buClr>
                  <a:schemeClr val="accent6"/>
                </a:buClr>
                <a:defRPr/>
              </a:pPr>
              <a:r>
                <a:rPr lang="en-US" sz="1400" noProof="1">
                  <a:latin typeface="Myriad Pro" pitchFamily="34" charset="0"/>
                  <a:cs typeface="+mn-cs"/>
                </a:rPr>
                <a:t>For a 196” diagonal LED video </a:t>
              </a:r>
              <a:r>
                <a:rPr lang="en-US" sz="1400" noProof="1" smtClean="0">
                  <a:latin typeface="Myriad Pro" pitchFamily="34" charset="0"/>
                  <a:cs typeface="+mn-cs"/>
                </a:rPr>
                <a:t>wall: </a:t>
              </a:r>
            </a:p>
            <a:p>
              <a:pPr marL="287338" lvl="1" indent="-17145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200" noProof="1" smtClean="0">
                  <a:latin typeface="Myriad Pro" pitchFamily="34" charset="0"/>
                  <a:cs typeface="+mn-cs"/>
                </a:rPr>
                <a:t>Requires </a:t>
              </a:r>
              <a:r>
                <a:rPr lang="en-US" sz="1200" noProof="1">
                  <a:latin typeface="Myriad Pro" pitchFamily="34" charset="0"/>
                  <a:cs typeface="+mn-cs"/>
                </a:rPr>
                <a:t>2 panes of glass </a:t>
              </a:r>
              <a:endParaRPr lang="en-US" sz="1200" noProof="1" smtClean="0">
                <a:latin typeface="Myriad Pro" pitchFamily="34" charset="0"/>
                <a:cs typeface="+mn-cs"/>
              </a:endParaRPr>
            </a:p>
            <a:p>
              <a:pPr marL="287338" lvl="1" indent="-17145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200" noProof="1" smtClean="0">
                  <a:latin typeface="Myriad Pro" pitchFamily="34" charset="0"/>
                  <a:cs typeface="+mn-cs"/>
                </a:rPr>
                <a:t>Added </a:t>
              </a:r>
              <a:r>
                <a:rPr lang="en-US" sz="1200" noProof="1">
                  <a:latin typeface="Myriad Pro" pitchFamily="34" charset="0"/>
                  <a:cs typeface="+mn-cs"/>
                </a:rPr>
                <a:t>weight approx. 125lbs (57kg) vs.  a single sheet of PLTS ~1.25lbs (0.5kg)</a:t>
              </a:r>
            </a:p>
            <a:p>
              <a:pPr>
                <a:spcBef>
                  <a:spcPct val="40000"/>
                </a:spcBef>
                <a:buClr>
                  <a:schemeClr val="accent6"/>
                </a:buClr>
                <a:defRPr/>
              </a:pPr>
              <a:r>
                <a:rPr lang="en-US" sz="1200" noProof="1" smtClean="0">
                  <a:latin typeface="Myriad Pro" pitchFamily="34" charset="0"/>
                  <a:cs typeface="+mn-cs"/>
                </a:rPr>
                <a:t/>
              </a:r>
              <a:br>
                <a:rPr lang="en-US" sz="1200" noProof="1" smtClean="0">
                  <a:latin typeface="Myriad Pro" pitchFamily="34" charset="0"/>
                  <a:cs typeface="+mn-cs"/>
                </a:rPr>
              </a:br>
              <a:r>
                <a:rPr lang="en-US" sz="1400" noProof="1" smtClean="0">
                  <a:latin typeface="Myriad Pro" pitchFamily="34" charset="0"/>
                  <a:cs typeface="+mn-cs"/>
                </a:rPr>
                <a:t>In addition to the additonal structural </a:t>
              </a:r>
              <a:r>
                <a:rPr lang="en-US" sz="1400" noProof="1">
                  <a:latin typeface="Myriad Pro" pitchFamily="34" charset="0"/>
                  <a:cs typeface="+mn-cs"/>
                </a:rPr>
                <a:t>support and shipping </a:t>
              </a:r>
              <a:r>
                <a:rPr lang="en-US" sz="1400" noProof="1" smtClean="0">
                  <a:latin typeface="Myriad Pro" pitchFamily="34" charset="0"/>
                  <a:cs typeface="+mn-cs"/>
                </a:rPr>
                <a:t>concerns:</a:t>
              </a:r>
            </a:p>
            <a:p>
              <a:pPr marL="287338" lvl="1" indent="-17145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200" noProof="1" smtClean="0">
                  <a:latin typeface="Myriad Pro" pitchFamily="34" charset="0"/>
                  <a:cs typeface="+mn-cs"/>
                </a:rPr>
                <a:t>2 </a:t>
              </a:r>
              <a:r>
                <a:rPr lang="en-US" sz="1200" noProof="1">
                  <a:latin typeface="Myriad Pro" pitchFamily="34" charset="0"/>
                  <a:cs typeface="+mn-cs"/>
                </a:rPr>
                <a:t>panes of glass </a:t>
              </a:r>
              <a:r>
                <a:rPr lang="en-US" sz="1200" noProof="1" smtClean="0">
                  <a:latin typeface="Myriad Pro" pitchFamily="34" charset="0"/>
                  <a:cs typeface="+mn-cs"/>
                  <a:sym typeface="Symbol" panose="05050102010706020507" pitchFamily="18" charset="2"/>
                </a:rPr>
                <a:t></a:t>
              </a:r>
              <a:r>
                <a:rPr lang="en-US" sz="1200" noProof="1" smtClean="0">
                  <a:latin typeface="Myriad Pro" pitchFamily="34" charset="0"/>
                  <a:cs typeface="+mn-cs"/>
                </a:rPr>
                <a:t> </a:t>
              </a:r>
              <a:r>
                <a:rPr lang="en-US" sz="1200" noProof="1">
                  <a:latin typeface="Myriad Pro" pitchFamily="34" charset="0"/>
                  <a:cs typeface="+mn-cs"/>
                </a:rPr>
                <a:t>introduces seams over the video </a:t>
              </a:r>
              <a:r>
                <a:rPr lang="en-US" sz="1200" noProof="1" smtClean="0">
                  <a:latin typeface="Myriad Pro" pitchFamily="34" charset="0"/>
                  <a:cs typeface="+mn-cs"/>
                </a:rPr>
                <a:t>wall</a:t>
              </a:r>
            </a:p>
            <a:p>
              <a:pPr marL="287338" lvl="1" indent="-17145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200" noProof="1" smtClean="0">
                  <a:latin typeface="Myriad Pro" pitchFamily="34" charset="0"/>
                  <a:cs typeface="+mn-cs"/>
                </a:rPr>
                <a:t>Air </a:t>
              </a:r>
              <a:r>
                <a:rPr lang="en-US" sz="1200" noProof="1">
                  <a:latin typeface="Myriad Pro" pitchFamily="34" charset="0"/>
                  <a:cs typeface="+mn-cs"/>
                </a:rPr>
                <a:t>gap required for heat dissipation </a:t>
              </a:r>
              <a:r>
                <a:rPr lang="en-US" sz="1200" noProof="1">
                  <a:latin typeface="Myriad Pro" pitchFamily="34" charset="0"/>
                  <a:sym typeface="Symbol" panose="05050102010706020507" pitchFamily="18" charset="2"/>
                </a:rPr>
                <a:t></a:t>
              </a:r>
              <a:r>
                <a:rPr lang="en-US" sz="1200" noProof="1" smtClean="0">
                  <a:latin typeface="Myriad Pro" pitchFamily="34" charset="0"/>
                  <a:cs typeface="+mn-cs"/>
                </a:rPr>
                <a:t> </a:t>
              </a:r>
              <a:r>
                <a:rPr lang="en-US" sz="1200" noProof="1">
                  <a:latin typeface="Myriad Pro" pitchFamily="34" charset="0"/>
                  <a:cs typeface="+mn-cs"/>
                </a:rPr>
                <a:t>introduces parallax error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4672013" y="1555750"/>
              <a:ext cx="4164012" cy="51591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en-US" b="1" noProof="1" smtClean="0">
                  <a:solidFill>
                    <a:srgbClr val="FFFFFF"/>
                  </a:solidFill>
                  <a:latin typeface="Myriad Pro" pitchFamily="34" charset="0"/>
                  <a:cs typeface="+mn-cs"/>
                </a:rPr>
                <a:t>Using Leyard PLTS</a:t>
              </a:r>
              <a:endParaRPr lang="en-US" b="1" noProof="1">
                <a:solidFill>
                  <a:srgbClr val="FFFFFF"/>
                </a:solidFill>
                <a:latin typeface="Myriad Pro" pitchFamily="34" charset="0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4672013" y="2071662"/>
              <a:ext cx="4164012" cy="3459340"/>
            </a:xfrm>
            <a:prstGeom prst="rect">
              <a:avLst/>
            </a:prstGeom>
            <a:noFill/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72000" bIns="72000"/>
            <a:lstStyle/>
            <a:p>
              <a:pPr>
                <a:spcBef>
                  <a:spcPct val="40000"/>
                </a:spcBef>
                <a:buClr>
                  <a:schemeClr val="accent6"/>
                </a:buClr>
                <a:defRPr/>
              </a:pPr>
              <a:r>
                <a:rPr lang="en-US" sz="1400" noProof="1">
                  <a:latin typeface="Myriad Pro" pitchFamily="34" charset="0"/>
                </a:rPr>
                <a:t>For a 196” diagonal LED video </a:t>
              </a:r>
              <a:r>
                <a:rPr lang="en-US" sz="1400" noProof="1" smtClean="0">
                  <a:latin typeface="Myriad Pro" pitchFamily="34" charset="0"/>
                </a:rPr>
                <a:t>wall: </a:t>
              </a:r>
              <a:endParaRPr lang="en-US" sz="1400" noProof="1">
                <a:latin typeface="Myriad Pro" pitchFamily="34" charset="0"/>
              </a:endParaRPr>
            </a:p>
            <a:p>
              <a:pPr marL="287338" lvl="1" indent="-17145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200" noProof="1">
                  <a:latin typeface="Myriad Pro" pitchFamily="34" charset="0"/>
                </a:rPr>
                <a:t>Requires </a:t>
              </a:r>
              <a:r>
                <a:rPr lang="en-US" sz="1200" noProof="1" smtClean="0">
                  <a:latin typeface="Myriad Pro" pitchFamily="34" charset="0"/>
                </a:rPr>
                <a:t>a single Leyard PLTS sheet</a:t>
              </a:r>
              <a:endParaRPr lang="en-US" sz="1200" noProof="1">
                <a:latin typeface="Myriad Pro" pitchFamily="34" charset="0"/>
              </a:endParaRPr>
            </a:p>
            <a:p>
              <a:pPr marL="287338" lvl="1" indent="-17145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200" noProof="1">
                  <a:latin typeface="Myriad Pro" pitchFamily="34" charset="0"/>
                </a:rPr>
                <a:t>Added weight </a:t>
              </a:r>
              <a:r>
                <a:rPr lang="en-US" sz="1200" noProof="1" smtClean="0">
                  <a:latin typeface="Myriad Pro" pitchFamily="34" charset="0"/>
                </a:rPr>
                <a:t>approx </a:t>
              </a:r>
              <a:r>
                <a:rPr lang="en-US" sz="1200" noProof="1">
                  <a:latin typeface="Myriad Pro" pitchFamily="34" charset="0"/>
                </a:rPr>
                <a:t>~1.25lbs (0.5kg)</a:t>
              </a:r>
            </a:p>
            <a:p>
              <a:pPr>
                <a:spcBef>
                  <a:spcPct val="40000"/>
                </a:spcBef>
                <a:buClr>
                  <a:schemeClr val="accent6"/>
                </a:buClr>
                <a:defRPr/>
              </a:pPr>
              <a:r>
                <a:rPr lang="en-US" sz="1200" noProof="1">
                  <a:latin typeface="Myriad Pro" pitchFamily="34" charset="0"/>
                </a:rPr>
                <a:t/>
              </a:r>
              <a:br>
                <a:rPr lang="en-US" sz="1200" noProof="1">
                  <a:latin typeface="Myriad Pro" pitchFamily="34" charset="0"/>
                </a:rPr>
              </a:br>
              <a:r>
                <a:rPr lang="en-US" sz="1200" noProof="1" smtClean="0">
                  <a:latin typeface="Myriad Pro" pitchFamily="34" charset="0"/>
                </a:rPr>
                <a:t/>
              </a:r>
              <a:br>
                <a:rPr lang="en-US" sz="1200" noProof="1" smtClean="0">
                  <a:latin typeface="Myriad Pro" pitchFamily="34" charset="0"/>
                </a:rPr>
              </a:br>
              <a:r>
                <a:rPr lang="en-US" sz="1400" noProof="1" smtClean="0">
                  <a:latin typeface="Myriad Pro" pitchFamily="34" charset="0"/>
                </a:rPr>
                <a:t>Leyard LED MultiTouch benefits:</a:t>
              </a:r>
              <a:endParaRPr lang="en-US" sz="1400" noProof="1">
                <a:latin typeface="Myriad Pro" pitchFamily="34" charset="0"/>
              </a:endParaRPr>
            </a:p>
            <a:p>
              <a:pPr marL="287338" lvl="1" indent="-17145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200" noProof="1" smtClean="0">
                  <a:latin typeface="Myriad Pro" pitchFamily="34" charset="0"/>
                </a:rPr>
                <a:t>No additional support or shipping concerns</a:t>
              </a:r>
            </a:p>
            <a:p>
              <a:pPr marL="287338" lvl="1" indent="-17145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200" noProof="1" smtClean="0">
                  <a:latin typeface="Myriad Pro" pitchFamily="34" charset="0"/>
                </a:rPr>
                <a:t>Seamless with single Leyard PLTS sheet</a:t>
              </a:r>
              <a:endParaRPr lang="en-US" sz="1200" noProof="1">
                <a:latin typeface="Myriad Pro" pitchFamily="34" charset="0"/>
              </a:endParaRPr>
            </a:p>
            <a:p>
              <a:pPr marL="287338" lvl="1" indent="-17145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200" noProof="1" smtClean="0">
                  <a:latin typeface="Myriad Pro" pitchFamily="34" charset="0"/>
                </a:rPr>
                <a:t>Air </a:t>
              </a:r>
              <a:r>
                <a:rPr lang="en-US" sz="1200" noProof="1">
                  <a:latin typeface="Myriad Pro" pitchFamily="34" charset="0"/>
                </a:rPr>
                <a:t>gap </a:t>
              </a:r>
              <a:r>
                <a:rPr lang="en-US" sz="1200" noProof="1" smtClean="0">
                  <a:latin typeface="Myriad Pro" pitchFamily="34" charset="0"/>
                </a:rPr>
                <a:t>removed at installation </a:t>
              </a:r>
            </a:p>
            <a:p>
              <a:pPr marL="287338" lvl="1" indent="-171450"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200" noProof="1" smtClean="0">
                  <a:latin typeface="Myriad Pro" pitchFamily="34" charset="0"/>
                </a:rPr>
                <a:t>Material easily dissipates heat </a:t>
              </a:r>
              <a:r>
                <a:rPr lang="en-US" sz="1200" noProof="1">
                  <a:latin typeface="Myriad Pro" pitchFamily="34" charset="0"/>
                  <a:sym typeface="Symbol" panose="05050102010706020507" pitchFamily="18" charset="2"/>
                </a:rPr>
                <a:t></a:t>
              </a:r>
              <a:r>
                <a:rPr lang="en-US" sz="1200" noProof="1">
                  <a:latin typeface="Myriad Pro" pitchFamily="34" charset="0"/>
                </a:rPr>
                <a:t> </a:t>
              </a:r>
              <a:r>
                <a:rPr lang="en-US" sz="1200" noProof="1" smtClean="0">
                  <a:latin typeface="Myriad Pro" pitchFamily="34" charset="0"/>
                </a:rPr>
                <a:t>removing parallax </a:t>
              </a:r>
              <a:r>
                <a:rPr lang="en-US" sz="1200" noProof="1">
                  <a:latin typeface="Myriad Pro" pitchFamily="34" charset="0"/>
                </a:rPr>
                <a:t>error</a:t>
              </a:r>
            </a:p>
            <a:p>
              <a:pPr marL="190500" indent="-190500">
                <a:spcBef>
                  <a:spcPct val="40000"/>
                </a:spcBef>
                <a:defRPr/>
              </a:pPr>
              <a:endParaRPr lang="en-US" sz="1800" noProof="1">
                <a:latin typeface="Myriad Pro" pitchFamily="34" charset="0"/>
                <a:cs typeface="+mn-cs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314325" y="778670"/>
            <a:ext cx="57531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US" noProof="1">
              <a:latin typeface="Myriad Pro" pitchFamily="34" charset="0"/>
            </a:endParaRPr>
          </a:p>
        </p:txBody>
      </p:sp>
      <p:sp>
        <p:nvSpPr>
          <p:cNvPr id="11" name="Text Placeholder 14"/>
          <p:cNvSpPr txBox="1">
            <a:spLocks/>
          </p:cNvSpPr>
          <p:nvPr/>
        </p:nvSpPr>
        <p:spPr>
          <a:xfrm>
            <a:off x="163972" y="686014"/>
            <a:ext cx="8678862" cy="373568"/>
          </a:xfrm>
          <a:prstGeom prst="rect">
            <a:avLst/>
          </a:prstGeom>
        </p:spPr>
        <p:txBody>
          <a:bodyPr/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 eaLnBrk="1" hangingPunct="1">
              <a:buNone/>
            </a:pPr>
            <a:r>
              <a:rPr lang="en-US" sz="1800" dirty="0"/>
              <a:t>Leyard PLTS Compared to </a:t>
            </a:r>
            <a:r>
              <a:rPr lang="en-US" sz="1800" dirty="0" smtClean="0"/>
              <a:t>Glass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54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ar Dark">
  <a:themeElements>
    <a:clrScheme name="Planar Color Updated (April 7)">
      <a:dk1>
        <a:srgbClr val="FFFFFF"/>
      </a:dk1>
      <a:lt1>
        <a:srgbClr val="FFFFFF"/>
      </a:lt1>
      <a:dk2>
        <a:srgbClr val="3D3D3D"/>
      </a:dk2>
      <a:lt2>
        <a:srgbClr val="FFFFFF"/>
      </a:lt2>
      <a:accent1>
        <a:srgbClr val="ED661A"/>
      </a:accent1>
      <a:accent2>
        <a:srgbClr val="25AAE1"/>
      </a:accent2>
      <a:accent3>
        <a:srgbClr val="961D24"/>
      </a:accent3>
      <a:accent4>
        <a:srgbClr val="003F66"/>
      </a:accent4>
      <a:accent5>
        <a:srgbClr val="8BC53F"/>
      </a:accent5>
      <a:accent6>
        <a:srgbClr val="EE4036"/>
      </a:accent6>
      <a:hlink>
        <a:srgbClr val="F47B20"/>
      </a:hlink>
      <a:folHlink>
        <a:srgbClr val="F4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9FD5B2E9-63FE-AA45-A7B2-4C977A7894CC}"/>
    </a:ext>
  </a:extLst>
</a:theme>
</file>

<file path=ppt/theme/theme2.xml><?xml version="1.0" encoding="utf-8"?>
<a:theme xmlns:a="http://schemas.openxmlformats.org/drawingml/2006/main" name="Planar Section Slide Red Master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E5274D5A-C1D7-CC4E-B430-018E14F66D87}"/>
    </a:ext>
  </a:extLst>
</a:theme>
</file>

<file path=ppt/theme/theme3.xml><?xml version="1.0" encoding="utf-8"?>
<a:theme xmlns:a="http://schemas.openxmlformats.org/drawingml/2006/main" name="Planar Section Slide Green Master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B2CDCA9E-BB0C-A040-919A-4639699160EC}"/>
    </a:ext>
  </a:extLst>
</a:theme>
</file>

<file path=ppt/theme/theme4.xml><?xml version="1.0" encoding="utf-8"?>
<a:theme xmlns:a="http://schemas.openxmlformats.org/drawingml/2006/main" name="Planar Section Slide Blue Master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5F462444-045A-ED49-BDF0-F6EE8A9BB217}"/>
    </a:ext>
  </a:extLst>
</a:theme>
</file>

<file path=ppt/theme/theme5.xml><?xml version="1.0" encoding="utf-8"?>
<a:theme xmlns:a="http://schemas.openxmlformats.org/drawingml/2006/main" name="Planar Section Slide Grey Master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43C90402-F253-9A46-AFF4-2F47271508BB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8F88F4CBB024BB342962F6215470C" ma:contentTypeVersion="4" ma:contentTypeDescription="Create a new document." ma:contentTypeScope="" ma:versionID="f824fd14b168d41c7845c6c2d6644b08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2EB246-FB5F-4B6F-BD62-5E5A485E8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3EBBA4E-D582-4D66-93E1-D95B26DEDCA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2234 PLNR.Corp-Prsntn_PPT-OverviewREV3.potx</Template>
  <TotalTime>16475</TotalTime>
  <Words>728</Words>
  <Application>Microsoft Office PowerPoint</Application>
  <PresentationFormat>On-screen Show (16:9)</PresentationFormat>
  <Paragraphs>179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Bell Gothic Std Black</vt:lpstr>
      <vt:lpstr>Consolas</vt:lpstr>
      <vt:lpstr>helvetica</vt:lpstr>
      <vt:lpstr>Myriad Pro</vt:lpstr>
      <vt:lpstr>Symbol</vt:lpstr>
      <vt:lpstr>Times New Roman</vt:lpstr>
      <vt:lpstr>Webdings</vt:lpstr>
      <vt:lpstr>Wingdings</vt:lpstr>
      <vt:lpstr>Wingdings 2</vt:lpstr>
      <vt:lpstr>Planar Dark</vt:lpstr>
      <vt:lpstr>Planar Section Slide Red Master</vt:lpstr>
      <vt:lpstr>Planar Section Slide Green Master</vt:lpstr>
      <vt:lpstr>Planar Section Slide Blue Master</vt:lpstr>
      <vt:lpstr>Planar Section Slide Grey Master</vt:lpstr>
      <vt:lpstr>LEYARD® LED MULTITOUCH</vt:lpstr>
      <vt:lpstr>Introducing Leyard® LED MultiTouch</vt:lpstr>
      <vt:lpstr>Leyard LED MultiTouch</vt:lpstr>
      <vt:lpstr>Leyard PLTS (Pliable LED Touch Surface)</vt:lpstr>
      <vt:lpstr>Leyard PLTS (Pliable LED Touch Surface)</vt:lpstr>
      <vt:lpstr>High Performance Touch</vt:lpstr>
      <vt:lpstr>High Performance Visuals</vt:lpstr>
      <vt:lpstr>Durable and Easy to Maintain</vt:lpstr>
      <vt:lpstr>PowerPoint Presentation</vt:lpstr>
      <vt:lpstr>Interactive Touch Surface Comparison</vt:lpstr>
      <vt:lpstr>High Level Installation 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Planar Corporate Overview Presentation - January 2016</dc:title>
  <dc:creator>Stacey Moore</dc:creator>
  <dc:description>PresentationLoad.com</dc:description>
  <cp:lastModifiedBy>Alicia Vesely</cp:lastModifiedBy>
  <cp:revision>1500</cp:revision>
  <cp:lastPrinted>2016-04-08T21:44:26Z</cp:lastPrinted>
  <dcterms:created xsi:type="dcterms:W3CDTF">2007-11-27T23:54:21Z</dcterms:created>
  <dcterms:modified xsi:type="dcterms:W3CDTF">2017-09-29T16:45:31Z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0x0101006BA8F88F4CBB024BB342962F6215470C</vt:lpwstr>
  </property>
</Properties>
</file>