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90" r:id="rId4"/>
    <p:sldMasterId id="2147484645" r:id="rId5"/>
    <p:sldMasterId id="2147484641" r:id="rId6"/>
    <p:sldMasterId id="2147484637" r:id="rId7"/>
    <p:sldMasterId id="2147484633" r:id="rId8"/>
  </p:sldMasterIdLst>
  <p:notesMasterIdLst>
    <p:notesMasterId r:id="rId56"/>
  </p:notesMasterIdLst>
  <p:handoutMasterIdLst>
    <p:handoutMasterId r:id="rId57"/>
  </p:handoutMasterIdLst>
  <p:sldIdLst>
    <p:sldId id="261" r:id="rId9"/>
    <p:sldId id="282" r:id="rId10"/>
    <p:sldId id="283" r:id="rId11"/>
    <p:sldId id="311" r:id="rId12"/>
    <p:sldId id="314" r:id="rId13"/>
    <p:sldId id="315" r:id="rId14"/>
    <p:sldId id="284" r:id="rId15"/>
    <p:sldId id="285" r:id="rId16"/>
    <p:sldId id="317" r:id="rId17"/>
    <p:sldId id="318" r:id="rId18"/>
    <p:sldId id="319" r:id="rId19"/>
    <p:sldId id="316" r:id="rId20"/>
    <p:sldId id="323" r:id="rId21"/>
    <p:sldId id="320" r:id="rId22"/>
    <p:sldId id="321" r:id="rId23"/>
    <p:sldId id="322" r:id="rId24"/>
    <p:sldId id="324" r:id="rId25"/>
    <p:sldId id="296" r:id="rId26"/>
    <p:sldId id="297" r:id="rId27"/>
    <p:sldId id="298" r:id="rId28"/>
    <p:sldId id="299" r:id="rId29"/>
    <p:sldId id="300" r:id="rId30"/>
    <p:sldId id="301" r:id="rId31"/>
    <p:sldId id="329" r:id="rId32"/>
    <p:sldId id="330" r:id="rId33"/>
    <p:sldId id="286" r:id="rId34"/>
    <p:sldId id="287" r:id="rId35"/>
    <p:sldId id="288" r:id="rId36"/>
    <p:sldId id="302" r:id="rId37"/>
    <p:sldId id="328" r:id="rId38"/>
    <p:sldId id="303" r:id="rId39"/>
    <p:sldId id="304" r:id="rId40"/>
    <p:sldId id="305" r:id="rId41"/>
    <p:sldId id="306" r:id="rId42"/>
    <p:sldId id="307" r:id="rId43"/>
    <p:sldId id="327" r:id="rId44"/>
    <p:sldId id="325" r:id="rId45"/>
    <p:sldId id="289" r:id="rId46"/>
    <p:sldId id="308" r:id="rId47"/>
    <p:sldId id="309" r:id="rId48"/>
    <p:sldId id="310" r:id="rId49"/>
    <p:sldId id="290" r:id="rId50"/>
    <p:sldId id="291" r:id="rId51"/>
    <p:sldId id="292" r:id="rId52"/>
    <p:sldId id="293" r:id="rId53"/>
    <p:sldId id="294" r:id="rId54"/>
    <p:sldId id="295" r:id="rId5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036"/>
    <a:srgbClr val="3D3D3D"/>
    <a:srgbClr val="494949"/>
    <a:srgbClr val="EF4036"/>
    <a:srgbClr val="414141"/>
    <a:srgbClr val="3B3B3B"/>
    <a:srgbClr val="2A2A2A"/>
    <a:srgbClr val="1D1D1D"/>
    <a:srgbClr val="4D4D4D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541" autoAdjust="0"/>
  </p:normalViewPr>
  <p:slideViewPr>
    <p:cSldViewPr snapToGrid="0">
      <p:cViewPr varScale="1">
        <p:scale>
          <a:sx n="145" d="100"/>
          <a:sy n="145" d="100"/>
        </p:scale>
        <p:origin x="91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256"/>
    </p:cViewPr>
  </p:sorter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A17669A-5BB7-4D94-B429-607C76D7E0D9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F7B9195-2302-403D-B502-E5C2878536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33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524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760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580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</a:t>
            </a:r>
            <a:r>
              <a:rPr lang="en-US" baseline="0" dirty="0" smtClean="0"/>
              <a:t> with the Rental and Staging markets as the primary target so the features are really geared towards R&amp;S.</a:t>
            </a:r>
          </a:p>
          <a:p>
            <a:r>
              <a:rPr lang="en-US" baseline="0" dirty="0" smtClean="0"/>
              <a:t>However, think about the applications where these attributes might serve your customers needs where a “traditional” fixed product might not: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Seamless curved display for a conference room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Weight or structural concerns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Perfect corners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Semi-permanent or mobile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437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898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696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IP65 Protection Rating</a:t>
            </a:r>
          </a:p>
          <a:p>
            <a:pPr lvl="1"/>
            <a:r>
              <a:rPr lang="en-US" dirty="0" smtClean="0"/>
              <a:t>6 = Dust Tight: No ingress of dust; complete protection against contact.</a:t>
            </a:r>
          </a:p>
          <a:p>
            <a:pPr lvl="1"/>
            <a:r>
              <a:rPr lang="en-US" dirty="0" smtClean="0"/>
              <a:t>5 = Water jets: Water projected by a nozzle (6.3mm) against enclosure from any direction shall have no harmful effects.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165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370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511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High transparency:</a:t>
            </a:r>
            <a:r>
              <a:rPr lang="en-US" baseline="0" dirty="0" smtClean="0"/>
              <a:t> 10mm ~40%, 15mm ~55%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466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55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089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615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719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926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8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78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62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018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565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136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74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451"/>
            <a:ext cx="9144972" cy="5155129"/>
          </a:xfrm>
          <a:prstGeom prst="rect">
            <a:avLst/>
          </a:prstGeom>
        </p:spPr>
      </p:pic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463810"/>
            <a:ext cx="4953726" cy="3292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290457" y="1612537"/>
            <a:ext cx="6532" cy="129322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113280"/>
            <a:ext cx="1631350" cy="481382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1944013"/>
            <a:ext cx="4963251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helvetica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CORPORATE </a:t>
            </a:r>
            <a:r>
              <a:rPr lang="en-US" spc="0" smtClean="0">
                <a:ln w="18415" cmpd="sng">
                  <a:noFill/>
                  <a:prstDash val="solid"/>
                </a:ln>
                <a:solidFill>
                  <a:schemeClr val="accent1"/>
                </a:solidFill>
              </a:rPr>
              <a:t>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79105"/>
            <a:ext cx="1631349" cy="226751"/>
          </a:xfrm>
          <a:prstGeom prst="rect">
            <a:avLst/>
          </a:prstGeom>
        </p:spPr>
      </p:pic>
      <p:sp>
        <p:nvSpPr>
          <p:cNvPr id="15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9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72202" y="1245030"/>
            <a:ext cx="7398589" cy="28388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8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and Text (Below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94" y="1246506"/>
            <a:ext cx="6560911" cy="252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99" y="3842414"/>
            <a:ext cx="6585857" cy="45753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2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Full Screen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3999" cy="465429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97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8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4558"/>
            <a:ext cx="9144969" cy="515512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2348854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52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Dark Layou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1600">
                <a:latin typeface="Myriad Pro" pitchFamily="34" charset="0"/>
              </a:defRPr>
            </a:lvl1pPr>
            <a:lvl2pPr>
              <a:buClr>
                <a:schemeClr val="bg1"/>
              </a:buClr>
              <a:defRPr sz="1600">
                <a:latin typeface="Myriad Pro" pitchFamily="34" charset="0"/>
              </a:defRPr>
            </a:lvl2pPr>
            <a:lvl3pPr>
              <a:buClr>
                <a:schemeClr val="bg1"/>
              </a:buClr>
              <a:defRPr sz="1600">
                <a:latin typeface="Myriad Pro" pitchFamily="34" charset="0"/>
              </a:defRPr>
            </a:lvl3pPr>
            <a:lvl4pPr>
              <a:buClr>
                <a:schemeClr val="bg1"/>
              </a:buClr>
              <a:defRPr sz="1600">
                <a:latin typeface="Myriad Pro" pitchFamily="34" charset="0"/>
              </a:defRPr>
            </a:lvl4pPr>
            <a:lvl5pPr>
              <a:buClr>
                <a:schemeClr val="bg1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188" y="4751596"/>
            <a:ext cx="2895600" cy="20036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425" y="4747854"/>
            <a:ext cx="427038" cy="16328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4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Dark Layou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188" y="4751596"/>
            <a:ext cx="2895600" cy="20036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425" y="4747854"/>
            <a:ext cx="427038" cy="16328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  <a:prstGeom prst="rect">
            <a:avLst/>
          </a:prstGeo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3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461375"/>
            <a:ext cx="8382000" cy="39333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8" y="957264"/>
            <a:ext cx="8056562" cy="3738562"/>
          </a:xfrm>
          <a:prstGeom prst="rect">
            <a:avLst/>
          </a:prstGeom>
        </p:spPr>
        <p:txBody>
          <a:bodyPr/>
          <a:lstStyle>
            <a:lvl2pPr>
              <a:spcAft>
                <a:spcPts val="1200"/>
              </a:spcAft>
              <a:defRPr/>
            </a:lvl2pPr>
            <a:lvl3pPr>
              <a:buClr>
                <a:schemeClr val="bg1"/>
              </a:buClr>
              <a:buSzPct val="75000"/>
              <a:defRPr baseline="0">
                <a:solidFill>
                  <a:schemeClr val="bg1"/>
                </a:solidFill>
              </a:defRPr>
            </a:lvl3pPr>
            <a:lvl4pPr>
              <a:buClr>
                <a:srgbClr val="FFDBC7"/>
              </a:buClr>
              <a:buSzPct val="75000"/>
              <a:defRPr baseline="0">
                <a:solidFill>
                  <a:srgbClr val="FFDBC7"/>
                </a:solidFill>
              </a:defRPr>
            </a:lvl4pPr>
            <a:lvl5pPr>
              <a:buClr>
                <a:srgbClr val="FFD653"/>
              </a:buClr>
              <a:buSzPct val="75000"/>
              <a:defRPr baseline="0">
                <a:solidFill>
                  <a:srgbClr val="FFD6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86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ar Dark Layou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188" y="4751596"/>
            <a:ext cx="2895600" cy="20036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425" y="4747854"/>
            <a:ext cx="427038" cy="16328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  <a:lvl2pPr>
              <a:buNone/>
              <a:defRPr sz="1800">
                <a:latin typeface="Myriad Pro" pitchFamily="34" charset="0"/>
              </a:defRPr>
            </a:lvl2pPr>
            <a:lvl3pPr>
              <a:buNone/>
              <a:defRPr sz="1800">
                <a:latin typeface="Myriad Pro" pitchFamily="34" charset="0"/>
              </a:defRPr>
            </a:lvl3pPr>
            <a:lvl4pPr>
              <a:buNone/>
              <a:defRPr sz="1800">
                <a:latin typeface="Myriad Pro" pitchFamily="34" charset="0"/>
              </a:defRPr>
            </a:lvl4pPr>
            <a:lvl5pPr>
              <a:buNone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2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4558"/>
            <a:ext cx="9144969" cy="5155127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0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1" y="1218804"/>
            <a:ext cx="8195733" cy="6858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8"/>
            <a:ext cx="7772400" cy="46434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188" y="4804342"/>
            <a:ext cx="2895600" cy="20036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425" y="4800600"/>
            <a:ext cx="427038" cy="16328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0680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Dark Layou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2188" y="4751596"/>
            <a:ext cx="2895600" cy="20036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25425" y="4747854"/>
            <a:ext cx="427038" cy="1632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  <a:lvl2pPr>
              <a:buNone/>
              <a:defRPr sz="1800">
                <a:latin typeface="Myriad Pro" pitchFamily="34" charset="0"/>
              </a:defRPr>
            </a:lvl2pPr>
            <a:lvl3pPr>
              <a:buNone/>
              <a:defRPr sz="1800">
                <a:latin typeface="Myriad Pro" pitchFamily="34" charset="0"/>
              </a:defRPr>
            </a:lvl3pPr>
            <a:lvl4pPr>
              <a:buNone/>
              <a:defRPr sz="1800">
                <a:latin typeface="Myriad Pro" pitchFamily="34" charset="0"/>
              </a:defRPr>
            </a:lvl4pPr>
            <a:lvl5pPr>
              <a:buNone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1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lanar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70"/>
            <a:ext cx="9144972" cy="5155129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8343" y="4804348"/>
            <a:ext cx="2895600" cy="20036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Confidential 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2503399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5" name="Picture 4" descr="tre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468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09"/>
            <a:ext cx="7772400" cy="46434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3972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400" b="0">
                <a:latin typeface="Myriad Pro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188" y="4804343"/>
            <a:ext cx="2895600" cy="20036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Confidential | Planar Systems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425" y="4800601"/>
            <a:ext cx="427038" cy="16328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59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919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898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290457" y="190771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43404"/>
            <a:ext cx="1631350" cy="4813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9229"/>
            <a:ext cx="1631349" cy="226751"/>
          </a:xfrm>
          <a:prstGeom prst="rect">
            <a:avLst/>
          </a:prstGeom>
        </p:spPr>
      </p:pic>
      <p:sp>
        <p:nvSpPr>
          <p:cNvPr id="1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7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919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290457" y="190771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43404"/>
            <a:ext cx="1631350" cy="4813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9229"/>
            <a:ext cx="1631349" cy="226751"/>
          </a:xfrm>
          <a:prstGeom prst="rect">
            <a:avLst/>
          </a:prstGeom>
        </p:spPr>
      </p:pic>
      <p:pic>
        <p:nvPicPr>
          <p:cNvPr id="10" name="Picture 9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2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1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6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26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sp>
        <p:nvSpPr>
          <p:cNvPr id="11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89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28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pic>
        <p:nvPicPr>
          <p:cNvPr id="10" name="Picture 9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2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6"/>
          </a:xfrm>
          <a:prstGeom prst="rect">
            <a:avLst/>
          </a:prstGeom>
        </p:spPr>
      </p:pic>
      <p:sp>
        <p:nvSpPr>
          <p:cNvPr id="19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919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898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290457" y="190771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43404"/>
            <a:ext cx="1631350" cy="4813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9229"/>
            <a:ext cx="1631349" cy="226751"/>
          </a:xfrm>
          <a:prstGeom prst="rect">
            <a:avLst/>
          </a:prstGeom>
        </p:spPr>
      </p:pic>
      <p:sp>
        <p:nvSpPr>
          <p:cNvPr id="11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8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6"/>
          </a:xfrm>
          <a:prstGeom prst="rect">
            <a:avLst/>
          </a:prstGeom>
        </p:spPr>
      </p:pic>
      <p:sp>
        <p:nvSpPr>
          <p:cNvPr id="23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pic>
        <p:nvPicPr>
          <p:cNvPr id="10" name="Picture 9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2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3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0" y="2337053"/>
            <a:ext cx="1700472" cy="50177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5290457" y="1893906"/>
            <a:ext cx="6532" cy="1293223"/>
          </a:xfrm>
          <a:prstGeom prst="line">
            <a:avLst/>
          </a:prstGeom>
          <a:ln w="25400">
            <a:solidFill>
              <a:srgbClr val="494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4323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94949"/>
              </a:buClr>
              <a:buNone/>
              <a:defRPr>
                <a:solidFill>
                  <a:srgbClr val="494949"/>
                </a:solidFill>
              </a:defRPr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133942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2"/>
                </a:solidFill>
                <a:latin typeface="helvetica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</a:t>
            </a:r>
            <a:r>
              <a:rPr lang="en-US" sz="3600" cap="none" noProof="1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cap="none" noProof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OVERVIEW	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2176907"/>
            <a:ext cx="1601194" cy="711646"/>
          </a:xfrm>
          <a:prstGeom prst="rect">
            <a:avLst/>
          </a:prstGeom>
        </p:spPr>
      </p:pic>
      <p:sp>
        <p:nvSpPr>
          <p:cNvPr id="15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47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5"/>
          </a:xfrm>
          <a:prstGeom prst="rect">
            <a:avLst/>
          </a:prstGeom>
        </p:spPr>
      </p:pic>
      <p:sp>
        <p:nvSpPr>
          <p:cNvPr id="15" name="Title 7"/>
          <p:cNvSpPr txBox="1">
            <a:spLocks/>
          </p:cNvSpPr>
          <p:nvPr userDrawn="1"/>
        </p:nvSpPr>
        <p:spPr>
          <a:xfrm>
            <a:off x="348343" y="2309615"/>
            <a:ext cx="7772400" cy="45447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r>
              <a:rPr lang="en-US" dirty="0" smtClean="0">
                <a:solidFill>
                  <a:schemeClr val="accent3"/>
                </a:solidFill>
              </a:rPr>
              <a:t>Thank you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90457" y="1892170"/>
            <a:ext cx="6532" cy="1293223"/>
          </a:xfrm>
          <a:prstGeom prst="line">
            <a:avLst/>
          </a:prstGeom>
          <a:ln w="25400">
            <a:solidFill>
              <a:srgbClr val="494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0" y="2349753"/>
            <a:ext cx="1700472" cy="5017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2189607"/>
            <a:ext cx="1601194" cy="711646"/>
          </a:xfrm>
          <a:prstGeom prst="rect">
            <a:avLst/>
          </a:prstGeom>
        </p:spPr>
      </p:pic>
      <p:pic>
        <p:nvPicPr>
          <p:cNvPr id="10" name="Picture 9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rgbClr val="494949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2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16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5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Inset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  <a:lvl2pPr>
              <a:buNone/>
              <a:defRPr sz="1800">
                <a:latin typeface="Myriad Pro" pitchFamily="34" charset="0"/>
              </a:defRPr>
            </a:lvl2pPr>
            <a:lvl3pPr>
              <a:buNone/>
              <a:defRPr sz="1800">
                <a:latin typeface="Myriad Pro" pitchFamily="34" charset="0"/>
              </a:defRPr>
            </a:lvl3pPr>
            <a:lvl4pPr>
              <a:buNone/>
              <a:defRPr sz="1800">
                <a:latin typeface="Myriad Pro" pitchFamily="34" charset="0"/>
              </a:defRPr>
            </a:lvl4pPr>
            <a:lvl5pPr>
              <a:buNone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Bullet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600">
                <a:latin typeface="Myriad Pro" pitchFamily="34" charset="0"/>
              </a:defRPr>
            </a:lvl1pPr>
            <a:lvl2pPr>
              <a:buClr>
                <a:schemeClr val="accent1"/>
              </a:buClr>
              <a:defRPr sz="1600">
                <a:latin typeface="Myriad Pro" pitchFamily="34" charset="0"/>
              </a:defRPr>
            </a:lvl2pPr>
            <a:lvl3pPr>
              <a:buClr>
                <a:schemeClr val="accent1"/>
              </a:buClr>
              <a:defRPr sz="1600">
                <a:latin typeface="Myriad Pro" pitchFamily="34" charset="0"/>
              </a:defRPr>
            </a:lvl3pPr>
            <a:lvl4pPr>
              <a:buClr>
                <a:schemeClr val="accent1"/>
              </a:buClr>
              <a:defRPr sz="1600">
                <a:latin typeface="Myriad Pro" pitchFamily="34" charset="0"/>
              </a:defRPr>
            </a:lvl4pPr>
            <a:lvl5pPr>
              <a:buClr>
                <a:schemeClr val="accent1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3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) and Bullets (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4517" y="1250307"/>
            <a:ext cx="3874559" cy="27944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1" y="1724303"/>
            <a:ext cx="4579937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  <a:lvl2pPr>
              <a:buClr>
                <a:schemeClr val="accent1"/>
              </a:buClr>
              <a:defRPr>
                <a:latin typeface="Myriad Pro" pitchFamily="34" charset="0"/>
              </a:defRPr>
            </a:lvl2pPr>
            <a:lvl3pPr>
              <a:buClr>
                <a:schemeClr val="accent1"/>
              </a:buClr>
              <a:defRPr>
                <a:latin typeface="Myriad Pro" pitchFamily="34" charset="0"/>
              </a:defRPr>
            </a:lvl3pPr>
            <a:lvl4pPr>
              <a:buClr>
                <a:schemeClr val="accent1"/>
              </a:buClr>
              <a:defRPr>
                <a:latin typeface="Myriad Pro" pitchFamily="34" charset="0"/>
              </a:defRPr>
            </a:lvl4pPr>
            <a:lvl5pPr>
              <a:buClr>
                <a:schemeClr val="accent1"/>
              </a:buCl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316602"/>
            <a:ext cx="4572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4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L) and Image (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2991" y="1250307"/>
            <a:ext cx="3720495" cy="286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buSzPct val="100000"/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5780" y="1703397"/>
            <a:ext cx="4500112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1pPr>
            <a:lvl2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2pPr>
            <a:lvl3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3pPr>
            <a:lvl4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4pPr>
            <a:lvl5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338317" y="1328701"/>
            <a:ext cx="4506688" cy="350722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17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4732509"/>
            <a:ext cx="9143976" cy="418749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183751" y="4846320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A0BCD-70B4-4B9D-BC9B-42A87D9211B4}" type="slidenum">
              <a:rPr lang="en-US" sz="600" b="0" smtClean="0">
                <a:latin typeface="+mn-lt"/>
              </a:rPr>
              <a:pPr marL="0" marR="914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baseline="0" dirty="0" smtClean="0">
                <a:latin typeface="+mn-lt"/>
              </a:rPr>
              <a:t>     </a:t>
            </a: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095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63" r:id="rId10"/>
    <p:sldLayoutId id="2147484734" r:id="rId11"/>
    <p:sldLayoutId id="2147484736" r:id="rId12"/>
    <p:sldLayoutId id="2147484755" r:id="rId13"/>
    <p:sldLayoutId id="2147484593" r:id="rId14"/>
    <p:sldLayoutId id="2147484757" r:id="rId15"/>
    <p:sldLayoutId id="2147484758" r:id="rId16"/>
    <p:sldLayoutId id="2147484759" r:id="rId17"/>
    <p:sldLayoutId id="2147484760" r:id="rId18"/>
    <p:sldLayoutId id="2147484761" r:id="rId19"/>
    <p:sldLayoutId id="2147484762" r:id="rId20"/>
    <p:sldLayoutId id="2147484763" r:id="rId21"/>
    <p:sldLayoutId id="2147484764" r:id="rId22"/>
    <p:sldLayoutId id="2147484765" r:id="rId2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4558"/>
            <a:ext cx="9144969" cy="5155127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663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646" r:id="rId2"/>
    <p:sldLayoutId id="2147484718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0" kern="1200" cap="all" spc="-100" baseline="0">
          <a:solidFill>
            <a:schemeClr val="bg1"/>
          </a:solidFill>
          <a:latin typeface="helvetica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6281"/>
            <a:ext cx="9144969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916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642" r:id="rId2"/>
    <p:sldLayoutId id="2147484717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6281"/>
            <a:ext cx="9144970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1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638" r:id="rId2"/>
    <p:sldLayoutId id="2147484716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6281"/>
            <a:ext cx="9144969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8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634" r:id="rId2"/>
    <p:sldLayoutId id="2147484715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em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Worksheet1.xlsx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Industry leading led line-up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211927"/>
            <a:ext cx="8195733" cy="685800"/>
          </a:xfrm>
        </p:spPr>
        <p:txBody>
          <a:bodyPr/>
          <a:lstStyle/>
          <a:p>
            <a:r>
              <a:rPr lang="en-US" dirty="0" smtClean="0"/>
              <a:t>Compact 400 x 300mm cabinet (19.5” diagonal)</a:t>
            </a:r>
          </a:p>
          <a:p>
            <a:r>
              <a:rPr lang="en-US" dirty="0" smtClean="0"/>
              <a:t>Easy to handle</a:t>
            </a:r>
          </a:p>
          <a:p>
            <a:r>
              <a:rPr lang="en-US" dirty="0" smtClean="0"/>
              <a:t>Allows for more exact fit to wall size</a:t>
            </a:r>
          </a:p>
          <a:p>
            <a:r>
              <a:rPr lang="en-US" dirty="0" smtClean="0"/>
              <a:t>Works nicely with concave curved installations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Fits More Environments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88" y="2626502"/>
            <a:ext cx="4620484" cy="2033991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413863" y="3266636"/>
            <a:ext cx="2795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C000"/>
                </a:solidFill>
                <a:latin typeface="+mn-lt"/>
              </a:rPr>
              <a:t>ABC Jimmy Kimmel set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C000"/>
                </a:solidFill>
                <a:latin typeface="+mn-lt"/>
              </a:rPr>
              <a:t>TVH 1.6 – 32’ x 9’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C000"/>
                </a:solidFill>
                <a:latin typeface="+mn-lt"/>
              </a:rPr>
              <a:t>Smooth “J” shape requires tight curve capability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584078" y="4104781"/>
            <a:ext cx="1109272" cy="397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6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666750" y="3962708"/>
          <a:ext cx="6924676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1"/>
                <a:gridCol w="1524000"/>
                <a:gridCol w="1524000"/>
                <a:gridCol w="1533525"/>
                <a:gridCol w="1504950"/>
              </a:tblGrid>
              <a:tr h="24384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TVH</a:t>
                      </a:r>
                      <a:r>
                        <a:rPr lang="en-US" sz="1000" b="1" baseline="0" dirty="0" smtClean="0"/>
                        <a:t> </a:t>
                      </a:r>
                      <a:r>
                        <a:rPr lang="en-US" sz="1000" b="1" dirty="0" smtClean="0"/>
                        <a:t>1.6</a:t>
                      </a:r>
                      <a:endParaRPr lang="en-US" sz="1000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960 x 540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FF0000"/>
                          </a:solidFill>
                        </a:rPr>
                        <a:t>1,920 x 1,080</a:t>
                      </a:r>
                      <a:endParaRPr lang="en-US" sz="10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2,880 x 1,620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FF0000"/>
                          </a:solidFill>
                        </a:rPr>
                        <a:t>3,840 x 2,160</a:t>
                      </a:r>
                      <a:endParaRPr lang="en-US" sz="10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TVH</a:t>
                      </a:r>
                      <a:r>
                        <a:rPr lang="en-US" sz="1000" b="1" baseline="0" dirty="0" smtClean="0"/>
                        <a:t> </a:t>
                      </a:r>
                      <a:r>
                        <a:rPr lang="en-US" sz="1000" b="1" dirty="0" smtClean="0"/>
                        <a:t>1.9</a:t>
                      </a:r>
                      <a:endParaRPr lang="en-US" sz="1000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832 x 468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1,664 x 936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2,496 x 1,404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3,328 x 1,872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TVH</a:t>
                      </a:r>
                      <a:r>
                        <a:rPr lang="en-US" sz="1000" b="1" baseline="0" dirty="0" smtClean="0"/>
                        <a:t> </a:t>
                      </a:r>
                      <a:r>
                        <a:rPr lang="en-US" sz="1000" b="1" dirty="0" smtClean="0"/>
                        <a:t>2.5</a:t>
                      </a:r>
                      <a:endParaRPr lang="en-US" sz="1000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640 x 360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1,280 x 720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FF0000"/>
                          </a:solidFill>
                        </a:rPr>
                        <a:t>1,920 x 1,080</a:t>
                      </a:r>
                      <a:endParaRPr lang="en-US" sz="10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1D1D1D"/>
                          </a:solidFill>
                        </a:rPr>
                        <a:t>2,560 x 1,440</a:t>
                      </a:r>
                      <a:endParaRPr lang="en-US" sz="1000" b="0" dirty="0">
                        <a:solidFill>
                          <a:srgbClr val="1D1D1D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Optimized for 16:9 Aspect Ratio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 smtClean="0"/>
              <a:t>Perfectly display existing Full HD content and sources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2653909" y="3926427"/>
            <a:ext cx="853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200" dirty="0">
                <a:solidFill>
                  <a:srgbClr val="1D1D1D"/>
                </a:solidFill>
              </a:rPr>
              <a:t>5.3’  </a:t>
            </a:r>
            <a:r>
              <a:rPr lang="en-US" sz="1200" dirty="0" smtClean="0">
                <a:solidFill>
                  <a:srgbClr val="1D1D1D"/>
                </a:solidFill>
              </a:rPr>
              <a:t>1.6m</a:t>
            </a:r>
            <a:endParaRPr lang="en-US" sz="1200" dirty="0">
              <a:solidFill>
                <a:srgbClr val="1D1D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05276" y="3935952"/>
            <a:ext cx="938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200" dirty="0">
                <a:solidFill>
                  <a:srgbClr val="1D1D1D"/>
                </a:solidFill>
              </a:rPr>
              <a:t>10.5’  </a:t>
            </a:r>
            <a:r>
              <a:rPr lang="en-US" sz="1200" dirty="0" smtClean="0">
                <a:solidFill>
                  <a:srgbClr val="1D1D1D"/>
                </a:solidFill>
              </a:rPr>
              <a:t>3.2m</a:t>
            </a:r>
            <a:endParaRPr lang="en-US" sz="1200" dirty="0">
              <a:solidFill>
                <a:srgbClr val="1D1D1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37709" y="3935952"/>
            <a:ext cx="938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200" dirty="0">
                <a:solidFill>
                  <a:srgbClr val="1D1D1D"/>
                </a:solidFill>
              </a:rPr>
              <a:t>15.8’  </a:t>
            </a:r>
            <a:r>
              <a:rPr lang="en-US" sz="1200" dirty="0" smtClean="0">
                <a:solidFill>
                  <a:srgbClr val="1D1D1D"/>
                </a:solidFill>
              </a:rPr>
              <a:t>4.8m</a:t>
            </a:r>
            <a:endParaRPr lang="en-US" sz="1200" dirty="0">
              <a:solidFill>
                <a:srgbClr val="1D1D1D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25792" y="3935952"/>
            <a:ext cx="982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200" dirty="0">
                <a:solidFill>
                  <a:srgbClr val="1D1D1D"/>
                </a:solidFill>
              </a:rPr>
              <a:t>21.0’</a:t>
            </a:r>
            <a:r>
              <a:rPr lang="en-US" sz="1200" dirty="0"/>
              <a:t>   </a:t>
            </a:r>
            <a:r>
              <a:rPr lang="en-US" sz="1200" dirty="0" smtClean="0"/>
              <a:t>6.4m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607100" y="2374387"/>
            <a:ext cx="897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200" dirty="0"/>
              <a:t>5.9</a:t>
            </a:r>
            <a:r>
              <a:rPr lang="en-US" sz="1200" dirty="0" smtClean="0"/>
              <a:t>’ / 1.8m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607100" y="3098257"/>
            <a:ext cx="986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200" dirty="0"/>
              <a:t>3.0</a:t>
            </a:r>
            <a:r>
              <a:rPr lang="en-US" sz="1200" dirty="0" smtClean="0"/>
              <a:t>’ / 0.9m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607100" y="1669567"/>
            <a:ext cx="927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200" dirty="0"/>
              <a:t>8.9</a:t>
            </a:r>
            <a:r>
              <a:rPr lang="en-US" sz="1200" dirty="0" smtClean="0"/>
              <a:t>’ / 2.7m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 flipH="1">
            <a:off x="607100" y="975258"/>
            <a:ext cx="1075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200" dirty="0"/>
              <a:t>11.8</a:t>
            </a:r>
            <a:r>
              <a:rPr lang="en-US" sz="1200" dirty="0" smtClean="0"/>
              <a:t>’ / 3.6m</a:t>
            </a:r>
            <a:endParaRPr lang="en-US" sz="12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508475" y="1089557"/>
          <a:ext cx="6096000" cy="28575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851285" y="3273232"/>
            <a:ext cx="11692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7654" indent="-347654">
              <a:buClr>
                <a:schemeClr val="accent6"/>
              </a:buClr>
            </a:pPr>
            <a:r>
              <a:rPr lang="en-US" sz="1400" dirty="0">
                <a:solidFill>
                  <a:srgbClr val="1D1D1D"/>
                </a:solidFill>
              </a:rPr>
              <a:t>72.3</a:t>
            </a:r>
            <a:r>
              <a:rPr lang="en-US" sz="1400" dirty="0" smtClean="0">
                <a:solidFill>
                  <a:srgbClr val="1D1D1D"/>
                </a:solidFill>
              </a:rPr>
              <a:t>” / 1.8m</a:t>
            </a:r>
            <a:endParaRPr lang="en-US" sz="1400" dirty="0">
              <a:solidFill>
                <a:srgbClr val="1D1D1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5651" y="2553665"/>
            <a:ext cx="12265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7654" indent="-347654" algn="ctr">
              <a:buClr>
                <a:schemeClr val="accent6"/>
              </a:buClr>
            </a:pPr>
            <a:r>
              <a:rPr lang="en-US" sz="1400" dirty="0">
                <a:solidFill>
                  <a:srgbClr val="1D1D1D"/>
                </a:solidFill>
              </a:rPr>
              <a:t>144.5</a:t>
            </a:r>
            <a:r>
              <a:rPr lang="en-US" sz="1400" dirty="0" smtClean="0">
                <a:solidFill>
                  <a:srgbClr val="1D1D1D"/>
                </a:solidFill>
              </a:rPr>
              <a:t>” / 3.7m</a:t>
            </a:r>
            <a:endParaRPr lang="en-US" sz="1400" dirty="0">
              <a:solidFill>
                <a:srgbClr val="1D1D1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4401" y="1842477"/>
            <a:ext cx="13144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7654" indent="-347654" algn="ctr">
              <a:buClr>
                <a:schemeClr val="accent6"/>
              </a:buClr>
            </a:pPr>
            <a:r>
              <a:rPr lang="en-US" sz="1400" dirty="0">
                <a:solidFill>
                  <a:srgbClr val="1D1D1D"/>
                </a:solidFill>
              </a:rPr>
              <a:t>216.8</a:t>
            </a:r>
            <a:r>
              <a:rPr lang="en-US" sz="1400" dirty="0" smtClean="0">
                <a:solidFill>
                  <a:srgbClr val="1D1D1D"/>
                </a:solidFill>
              </a:rPr>
              <a:t>” / 5.5m</a:t>
            </a:r>
            <a:endParaRPr lang="en-US" sz="1400" dirty="0">
              <a:solidFill>
                <a:srgbClr val="1D1D1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7606" y="1128432"/>
            <a:ext cx="13068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7654" indent="-347654" algn="ctr">
              <a:buClr>
                <a:schemeClr val="accent6"/>
              </a:buClr>
            </a:pPr>
            <a:r>
              <a:rPr lang="en-US" sz="1400" dirty="0">
                <a:solidFill>
                  <a:srgbClr val="1D1D1D"/>
                </a:solidFill>
              </a:rPr>
              <a:t>289.1</a:t>
            </a:r>
            <a:r>
              <a:rPr lang="en-US" sz="1400" dirty="0" smtClean="0">
                <a:solidFill>
                  <a:srgbClr val="1D1D1D"/>
                </a:solidFill>
              </a:rPr>
              <a:t>” / 7.3m</a:t>
            </a:r>
            <a:endParaRPr lang="en-US" sz="1400" dirty="0">
              <a:solidFill>
                <a:srgbClr val="1D1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8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723" b="7879"/>
          <a:stretch/>
        </p:blipFill>
        <p:spPr>
          <a:xfrm>
            <a:off x="-2746" y="-9525"/>
            <a:ext cx="9149492" cy="51530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764" y="138910"/>
            <a:ext cx="2885236" cy="862258"/>
          </a:xfrm>
          <a:solidFill>
            <a:schemeClr val="bg2">
              <a:alpha val="50000"/>
            </a:schemeClr>
          </a:solidFill>
        </p:spPr>
        <p:txBody>
          <a:bodyPr/>
          <a:lstStyle/>
          <a:p>
            <a:r>
              <a:rPr lang="en-US" sz="1600" spc="0" dirty="0">
                <a:latin typeface="Myriad Pro" panose="020B0503030403020204" pitchFamily="34" charset="0"/>
              </a:rPr>
              <a:t>Broadcast</a:t>
            </a:r>
            <a:br>
              <a:rPr lang="en-US" sz="1600" spc="0" dirty="0">
                <a:latin typeface="Myriad Pro" panose="020B0503030403020204" pitchFamily="34" charset="0"/>
              </a:rPr>
            </a:br>
            <a:r>
              <a:rPr lang="en-US" sz="1600" b="0" i="1" spc="0" dirty="0" smtClean="0">
                <a:latin typeface="Myriad Pro" panose="020B0503030403020204" pitchFamily="34" charset="0"/>
                <a:cs typeface="Arial" pitchFamily="34" charset="0"/>
              </a:rPr>
              <a:t>NBC Sports – Stamford, CT</a:t>
            </a:r>
            <a:br>
              <a:rPr lang="en-US" sz="1600" b="0" i="1" spc="0" dirty="0" smtClean="0">
                <a:latin typeface="Myriad Pro" panose="020B0503030403020204" pitchFamily="34" charset="0"/>
                <a:cs typeface="Arial" pitchFamily="34" charset="0"/>
              </a:rPr>
            </a:br>
            <a:r>
              <a:rPr lang="en-US" sz="1600" b="0" i="1" spc="0" dirty="0" err="1" smtClean="0">
                <a:latin typeface="Myriad Pro" panose="020B0503030403020204" pitchFamily="34" charset="0"/>
                <a:cs typeface="Arial" pitchFamily="34" charset="0"/>
              </a:rPr>
              <a:t>Leyard</a:t>
            </a:r>
            <a:r>
              <a:rPr lang="en-US" sz="1600" b="0" i="1" spc="0" dirty="0" smtClean="0">
                <a:latin typeface="Myriad Pro" panose="020B0503030403020204" pitchFamily="34" charset="0"/>
                <a:cs typeface="Arial" pitchFamily="34" charset="0"/>
              </a:rPr>
              <a:t> TVH1.9 and TVH2.5</a:t>
            </a:r>
            <a:endParaRPr lang="en-US" sz="1600" b="0" i="1" spc="0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TVH Specifications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Industry Leading Fine Pitch Solution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168485"/>
              </p:ext>
            </p:extLst>
          </p:nvPr>
        </p:nvGraphicFramePr>
        <p:xfrm>
          <a:off x="438944" y="1241575"/>
          <a:ext cx="809126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201"/>
                <a:gridCol w="2016429"/>
                <a:gridCol w="2022815"/>
                <a:gridCol w="2022815"/>
              </a:tblGrid>
              <a:tr h="332331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TVH 1.6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TVH 1.9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TVH 2.5</a:t>
                      </a:r>
                      <a:endParaRPr lang="en-US" b="0" dirty="0"/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Pitch (mm)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1.667mm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1.923mm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2.5mm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Pixels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per cabinet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240 x 180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208 x 156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 x120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31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Cabinet size (</a:t>
                      </a:r>
                      <a:r>
                        <a:rPr lang="en-US" sz="1200" dirty="0" err="1" smtClean="0">
                          <a:solidFill>
                            <a:schemeClr val="bg2"/>
                          </a:solidFill>
                        </a:rPr>
                        <a:t>WxHxD</a:t>
                      </a: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) 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400 x 300 x 93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400 x 300 x 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400 x 300 x 93</a:t>
                      </a: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Brightness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(calibrated)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800 nits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800 nits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800 nits</a:t>
                      </a: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LED lifetime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Viewing angles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(H / V) 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140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140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140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Weight per cabinet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13.2lb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6kg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13.2lb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6kg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13.2lb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6kg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Service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ability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Rear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Rear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Rear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Environment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1018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4777" y="136007"/>
            <a:ext cx="3422469" cy="1463228"/>
          </a:xfrm>
          <a:prstGeom prst="rect">
            <a:avLst/>
          </a:prstGeom>
          <a:solidFill>
            <a:srgbClr val="646464"/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5028697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Unique fine-pitch video wall system available in range of pitches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Wall-mounted</a:t>
            </a:r>
            <a:r>
              <a:rPr lang="en-US" dirty="0">
                <a:solidFill>
                  <a:schemeClr val="bg1"/>
                </a:solidFill>
              </a:rPr>
              <a:t>, full front access video wall that takes less room</a:t>
            </a:r>
          </a:p>
          <a:p>
            <a:r>
              <a:rPr lang="en-US" dirty="0">
                <a:solidFill>
                  <a:schemeClr val="bg1"/>
                </a:solidFill>
              </a:rPr>
              <a:t>Incorporated mount and alignment features that reduce time to deployment and produce perfectly aligned walls</a:t>
            </a:r>
          </a:p>
          <a:p>
            <a:r>
              <a:rPr lang="en-US" dirty="0">
                <a:solidFill>
                  <a:schemeClr val="bg1"/>
                </a:solidFill>
              </a:rPr>
              <a:t>Built for image quality, reliability, redundancy and long life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DirectLight</a:t>
            </a:r>
            <a:r>
              <a:rPr lang="en-US" dirty="0" smtClean="0"/>
              <a:t>™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800" dirty="0"/>
              <a:t>Premier Ultra-Slim Fine Pitch Solution</a:t>
            </a:r>
          </a:p>
          <a:p>
            <a:pPr lvl="1"/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4405" y="1614211"/>
            <a:ext cx="337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 smtClean="0">
                <a:solidFill>
                  <a:srgbClr val="FFC000"/>
                </a:solidFill>
                <a:latin typeface="+mn-lt"/>
              </a:rPr>
              <a:t>Ultra-slim 400 x 300mm Display Module</a:t>
            </a:r>
          </a:p>
          <a:p>
            <a:pPr algn="ctr">
              <a:buClr>
                <a:schemeClr val="accent6"/>
              </a:buClr>
            </a:pPr>
            <a:r>
              <a:rPr lang="en-US" sz="1400" dirty="0" smtClean="0">
                <a:solidFill>
                  <a:srgbClr val="FFC000"/>
                </a:solidFill>
                <a:latin typeface="+mn-lt"/>
              </a:rPr>
              <a:t>Pitches:  1.6, 1.9, 2.5 and 3.1mm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158" y="195239"/>
            <a:ext cx="1244524" cy="13521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09" y="197047"/>
            <a:ext cx="627893" cy="13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37588"/>
            <a:ext cx="7772400" cy="438942"/>
          </a:xfrm>
        </p:spPr>
        <p:txBody>
          <a:bodyPr/>
          <a:lstStyle/>
          <a:p>
            <a:r>
              <a:rPr lang="en-US" dirty="0" smtClean="0"/>
              <a:t>Complete LED Video Wall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984211"/>
            <a:ext cx="2204477" cy="2507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6990" y="984211"/>
            <a:ext cx="2920446" cy="250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505" y="984211"/>
            <a:ext cx="2308176" cy="25078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6362" y="3521281"/>
            <a:ext cx="2493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Adjustable Wall Mount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0505" y="3521281"/>
            <a:ext cx="2493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Front Access Display Module</a:t>
            </a:r>
          </a:p>
          <a:p>
            <a:pPr algn="ctr"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Alignment features</a:t>
            </a:r>
          </a:p>
          <a:p>
            <a:pPr algn="ctr"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&lt; 4” depth mounted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10905" y="3521281"/>
            <a:ext cx="2493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Off-board, Redundant Power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71257" y="4441835"/>
            <a:ext cx="4889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err="1" smtClean="0">
                <a:latin typeface="+mn-lt"/>
              </a:rPr>
              <a:t>DirectLight</a:t>
            </a:r>
            <a:r>
              <a:rPr lang="en-US" sz="1400" dirty="0" smtClean="0">
                <a:latin typeface="+mn-lt"/>
              </a:rPr>
              <a:t> Control software for management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173" y="4079712"/>
            <a:ext cx="1605917" cy="9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9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Perfect Installations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032" y="656350"/>
            <a:ext cx="5039610" cy="388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9879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DirectLight</a:t>
            </a:r>
            <a:r>
              <a:rPr lang="en-US" dirty="0" smtClean="0"/>
              <a:t> Specifications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Premier Ultra-Slim Fine Pitch Solution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72188" y="4804342"/>
            <a:ext cx="2895600" cy="20036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Confidential | Planar Systems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5425" y="4800600"/>
            <a:ext cx="427038" cy="1632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472419"/>
              </p:ext>
            </p:extLst>
          </p:nvPr>
        </p:nvGraphicFramePr>
        <p:xfrm>
          <a:off x="325615" y="1338557"/>
          <a:ext cx="830478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158"/>
                <a:gridCol w="1607127"/>
                <a:gridCol w="1620982"/>
                <a:gridCol w="1544782"/>
                <a:gridCol w="1526731"/>
              </a:tblGrid>
              <a:tr h="332331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DL 1.6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DL 1.9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DL 2.5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DL 3.1</a:t>
                      </a: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Pitch (mm)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1.667mm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1.923mm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2.5mm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3.1mm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Pixels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per cabinet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240 x 180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208 x 156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 x120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128 x 96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31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Cabinet size (</a:t>
                      </a:r>
                      <a:r>
                        <a:rPr lang="en-US" sz="1200" dirty="0" err="1" smtClean="0">
                          <a:solidFill>
                            <a:schemeClr val="bg2"/>
                          </a:solidFill>
                        </a:rPr>
                        <a:t>WxHxD</a:t>
                      </a: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) 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400 x 300 x 67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400 x 300 x 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400 x 300 x 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400 x 300 x 67</a:t>
                      </a: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Brightness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(calibrated)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900 nits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>
                          <a:solidFill>
                            <a:schemeClr val="bg2"/>
                          </a:solidFill>
                        </a:rPr>
                        <a:t>900 nits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>
                          <a:solidFill>
                            <a:schemeClr val="bg2"/>
                          </a:solidFill>
                        </a:rPr>
                        <a:t>900 nits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900 nits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LED lifetime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Viewing angles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(H / V) 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155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155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155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155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Weight per cabinet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11.5lb / 5.2kg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>
                          <a:solidFill>
                            <a:schemeClr val="bg2"/>
                          </a:solidFill>
                        </a:rPr>
                        <a:t>11.5lb / 5.2kg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>
                          <a:solidFill>
                            <a:schemeClr val="bg2"/>
                          </a:solidFill>
                        </a:rPr>
                        <a:t>11.5lb / 5.2kg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11.5lb / 5.2kg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Service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ability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Front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Front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Front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Front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Environment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857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5879469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Family of LED video wall displays supporting even the closest viewing distances</a:t>
            </a:r>
          </a:p>
          <a:p>
            <a:r>
              <a:rPr lang="en-US" dirty="0">
                <a:solidFill>
                  <a:schemeClr val="bg1"/>
                </a:solidFill>
              </a:rPr>
              <a:t>Delivers benefits of unique “flat panel” design</a:t>
            </a:r>
          </a:p>
          <a:p>
            <a:r>
              <a:rPr lang="en-US" dirty="0">
                <a:solidFill>
                  <a:schemeClr val="bg1"/>
                </a:solidFill>
              </a:rPr>
              <a:t>Outstanding image quality</a:t>
            </a:r>
          </a:p>
          <a:p>
            <a:r>
              <a:rPr lang="en-US" dirty="0">
                <a:solidFill>
                  <a:schemeClr val="bg1"/>
                </a:solidFill>
              </a:rPr>
              <a:t>Advanced design for reliability and ease of installation and service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Leyard TWA Series LED Video Walls 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Industry’s first flat-panel LED video wall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35" y="205952"/>
            <a:ext cx="2919519" cy="19232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25394" y="2037834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>
                <a:solidFill>
                  <a:srgbClr val="FFC000"/>
                </a:solidFill>
                <a:latin typeface="+mn-lt"/>
              </a:rPr>
              <a:t>54” diagonal, flat panel design</a:t>
            </a:r>
          </a:p>
          <a:p>
            <a:pPr algn="ctr">
              <a:buClr>
                <a:schemeClr val="accent6"/>
              </a:buClr>
            </a:pPr>
            <a:r>
              <a:rPr lang="en-US" sz="1400" dirty="0">
                <a:solidFill>
                  <a:srgbClr val="FFC000"/>
                </a:solidFill>
                <a:latin typeface="+mn-lt"/>
              </a:rPr>
              <a:t>Pitches:  1.2, 1.8 and </a:t>
            </a:r>
            <a:r>
              <a:rPr lang="en-US" sz="1400" dirty="0" smtClean="0">
                <a:solidFill>
                  <a:srgbClr val="FFC000"/>
                </a:solidFill>
                <a:latin typeface="+mn-lt"/>
              </a:rPr>
              <a:t>2.5mm (TW)</a:t>
            </a:r>
            <a:endParaRPr lang="en-US" sz="140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8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4609126" cy="685800"/>
          </a:xfrm>
        </p:spPr>
        <p:txBody>
          <a:bodyPr/>
          <a:lstStyle/>
          <a:p>
            <a:r>
              <a:rPr lang="en-US" sz="1400" dirty="0" smtClean="0"/>
              <a:t>Pixel density and form-factor matches LCD   and Rear Projection, but with seamless implementation of any size</a:t>
            </a:r>
          </a:p>
          <a:p>
            <a:pPr lvl="1"/>
            <a:r>
              <a:rPr lang="en-US" sz="1400" dirty="0" smtClean="0"/>
              <a:t>Compatible with more existing installations</a:t>
            </a:r>
          </a:p>
          <a:p>
            <a:pPr lvl="1"/>
            <a:r>
              <a:rPr lang="en-US" sz="1400" dirty="0" smtClean="0"/>
              <a:t>16:9 form factor and popular  resolutions make content development and  processing easier</a:t>
            </a:r>
          </a:p>
          <a:p>
            <a:r>
              <a:rPr lang="en-US" sz="1400" dirty="0" smtClean="0"/>
              <a:t>Consistent, self-contained cabinet design across pitches simplifies design and  installation process</a:t>
            </a:r>
          </a:p>
          <a:p>
            <a:r>
              <a:rPr lang="en-US" sz="1400" dirty="0" smtClean="0"/>
              <a:t>Advanced design for high reliability, ease of installation, and simplified service</a:t>
            </a:r>
          </a:p>
          <a:p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Leyard TWA Series Design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Unique all-in-one 54 inch diagonal cabinet design</a:t>
            </a:r>
            <a:endParaRPr lang="en-US" dirty="0"/>
          </a:p>
        </p:txBody>
      </p:sp>
      <p:pic>
        <p:nvPicPr>
          <p:cNvPr id="9" name="TW 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9217" y="1434611"/>
            <a:ext cx="3400713" cy="255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9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LED Product Line overview</a:t>
            </a:r>
          </a:p>
          <a:p>
            <a:r>
              <a:rPr lang="en-US" dirty="0" smtClean="0"/>
              <a:t>Planar and Leyard LED product families</a:t>
            </a:r>
          </a:p>
          <a:p>
            <a:r>
              <a:rPr lang="en-US" dirty="0" smtClean="0"/>
              <a:t>Selecting the right model</a:t>
            </a:r>
            <a:endParaRPr lang="en-US" baseline="30000" dirty="0" smtClean="0"/>
          </a:p>
          <a:p>
            <a:r>
              <a:rPr lang="en-US" dirty="0" smtClean="0"/>
              <a:t>Questions &amp; Answers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3797085" cy="685800"/>
          </a:xfrm>
        </p:spPr>
        <p:txBody>
          <a:bodyPr/>
          <a:lstStyle/>
          <a:p>
            <a:r>
              <a:rPr lang="en-US" dirty="0" smtClean="0"/>
              <a:t>Power-efficient design</a:t>
            </a:r>
          </a:p>
          <a:p>
            <a:pPr lvl="1"/>
            <a:r>
              <a:rPr lang="en-US" dirty="0" smtClean="0"/>
              <a:t>Delivers significant reduction in maximum and typical power</a:t>
            </a:r>
          </a:p>
          <a:p>
            <a:pPr lvl="1"/>
            <a:r>
              <a:rPr lang="en-US" dirty="0" smtClean="0"/>
              <a:t>Compares favorably to industry’s low power LED video walls</a:t>
            </a:r>
          </a:p>
          <a:p>
            <a:r>
              <a:rPr lang="en-US" dirty="0" smtClean="0"/>
              <a:t>Image quality enhancements</a:t>
            </a:r>
          </a:p>
          <a:p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and Improved Leyard TW Series</a:t>
            </a:r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Leyard TWA Series available in 1.2mm and 1.8mm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23" y="1059582"/>
            <a:ext cx="5091144" cy="31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6080" y="1120019"/>
            <a:ext cx="8157544" cy="685800"/>
          </a:xfrm>
        </p:spPr>
        <p:txBody>
          <a:bodyPr numCol="2"/>
          <a:lstStyle/>
          <a:p>
            <a:r>
              <a:rPr lang="en-US" dirty="0" smtClean="0"/>
              <a:t>Larger cabinet size means more of your wall is factory aligned</a:t>
            </a:r>
          </a:p>
          <a:p>
            <a:pPr lvl="1"/>
            <a:r>
              <a:rPr lang="en-US" dirty="0" smtClean="0"/>
              <a:t>Machine vision alignment of intra-cabinet LED tiles</a:t>
            </a:r>
          </a:p>
          <a:p>
            <a:pPr lvl="1"/>
            <a:r>
              <a:rPr lang="en-US" dirty="0" smtClean="0"/>
              <a:t>Fewer seams to align in the field</a:t>
            </a:r>
          </a:p>
          <a:p>
            <a:endParaRPr lang="en-US" dirty="0" smtClean="0"/>
          </a:p>
          <a:p>
            <a:r>
              <a:rPr lang="en-US" dirty="0" smtClean="0"/>
              <a:t>Advanced calibration for maximum color and brightness uniformity</a:t>
            </a:r>
          </a:p>
          <a:p>
            <a:pPr lvl="1"/>
            <a:r>
              <a:rPr lang="en-US" dirty="0" smtClean="0"/>
              <a:t>Factory calibration of entire LED video wall minimizes image optimization during installation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Designed for Alignment and Image Optimization</a:t>
            </a:r>
            <a:endParaRPr lang="en-US" dirty="0"/>
          </a:p>
        </p:txBody>
      </p:sp>
      <p:pic>
        <p:nvPicPr>
          <p:cNvPr id="17" name="Picture 1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15405" y="2627390"/>
            <a:ext cx="3448917" cy="19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3762966" cy="685800"/>
          </a:xfrm>
        </p:spPr>
        <p:txBody>
          <a:bodyPr/>
          <a:lstStyle/>
          <a:p>
            <a:r>
              <a:rPr lang="en-US" dirty="0" smtClean="0"/>
              <a:t>Consistent cabinet across pitches simplifies design process</a:t>
            </a:r>
          </a:p>
          <a:p>
            <a:r>
              <a:rPr lang="en-US" dirty="0" smtClean="0"/>
              <a:t>Fewer cabinets and convenient I/O panel reduces installation time</a:t>
            </a:r>
          </a:p>
          <a:p>
            <a:r>
              <a:rPr lang="en-US" dirty="0" smtClean="0"/>
              <a:t>Less complex and expensive mounting structures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Fast and Efficient Installation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774" y="1182514"/>
            <a:ext cx="3411820" cy="26742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60855" y="3957104"/>
            <a:ext cx="193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Convenient I/O panel for cleaner cabling</a:t>
            </a: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7683690" y="3118513"/>
            <a:ext cx="42714" cy="838591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77723" y="3957104"/>
            <a:ext cx="289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Extruded aluminum mounting points in (4) corners</a:t>
            </a: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V="1">
            <a:off x="5024784" y="3753134"/>
            <a:ext cx="52183" cy="203970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1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3455891" cy="685800"/>
          </a:xfrm>
        </p:spPr>
        <p:txBody>
          <a:bodyPr/>
          <a:lstStyle/>
          <a:p>
            <a:r>
              <a:rPr lang="en-US" dirty="0" smtClean="0"/>
              <a:t>Modular internal component quickly and easily accessed by simply removing rear cover</a:t>
            </a:r>
          </a:p>
          <a:p>
            <a:endParaRPr lang="en-US" dirty="0" smtClean="0"/>
          </a:p>
          <a:p>
            <a:r>
              <a:rPr lang="en-US" dirty="0" smtClean="0"/>
              <a:t>Internal Field replaceable units (FRUs) allow for fast repairs</a:t>
            </a:r>
          </a:p>
          <a:p>
            <a:endParaRPr lang="en-US" dirty="0" smtClean="0"/>
          </a:p>
          <a:p>
            <a:r>
              <a:rPr lang="en-US" dirty="0" smtClean="0"/>
              <a:t>All LED cabinets are easily repaired or replaced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Designed for Serviceability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99" y="981655"/>
            <a:ext cx="3488015" cy="2733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3816" y="3990324"/>
            <a:ext cx="190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Rear cover removal exposes internal FRUs</a:t>
            </a: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6431442" y="2619166"/>
            <a:ext cx="1194276" cy="1371158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3683" y="3990324"/>
            <a:ext cx="1854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LED tiles removable from back to front</a:t>
            </a: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4656431" y="2619166"/>
            <a:ext cx="544334" cy="1371158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0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3107"/>
            <a:ext cx="7772400" cy="438942"/>
          </a:xfrm>
        </p:spPr>
        <p:txBody>
          <a:bodyPr/>
          <a:lstStyle/>
          <a:p>
            <a:r>
              <a:rPr lang="en-US" dirty="0" smtClean="0"/>
              <a:t>TWA 16:9 Aspect Ratio Walls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1504534" y="548822"/>
          <a:ext cx="6366876" cy="3209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Worksheet" r:id="rId4" imgW="9991670" imgH="5038738" progId="Excel.Sheet.12">
                  <p:embed/>
                </p:oleObj>
              </mc:Choice>
              <mc:Fallback>
                <p:oleObj name="Worksheet" r:id="rId4" imgW="9991670" imgH="50387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4534" y="548822"/>
                        <a:ext cx="6366876" cy="3209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706873" y="3689565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7.9’ / 2.4m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50769" y="3693033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11.8’ / 3.6m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1807" y="3692566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15.7’ / 4.8m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2845" y="3692566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19.7’ / 6m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6416" y="3700319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23.6’ / 7.2m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7454" y="3692566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27.6’ / 8.4m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0097" y="3692566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31.5’ / 9.6m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209" y="532696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17.7’ / </a:t>
            </a:r>
            <a:r>
              <a:rPr lang="en-US" sz="1050" dirty="0">
                <a:latin typeface="+mn-lt"/>
              </a:rPr>
              <a:t>5</a:t>
            </a:r>
            <a:r>
              <a:rPr lang="en-US" sz="1050" dirty="0" smtClean="0">
                <a:latin typeface="+mn-lt"/>
              </a:rPr>
              <a:t>.4m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209" y="856958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15.5’ / 4.7m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188" y="1665508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11.1’ / 3.4m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209" y="2071787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8.9’ / 2.7m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209" y="2479104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6.6’ / </a:t>
            </a:r>
            <a:r>
              <a:rPr lang="en-US" sz="1050" dirty="0">
                <a:latin typeface="+mn-lt"/>
              </a:rPr>
              <a:t>2</a:t>
            </a:r>
            <a:r>
              <a:rPr lang="en-US" sz="1050" dirty="0" smtClean="0">
                <a:latin typeface="+mn-lt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3209" y="2862640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4.4’ / 1.4m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3209" y="1259229"/>
            <a:ext cx="978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13.3’ / 4.1m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304503"/>
              </p:ext>
            </p:extLst>
          </p:nvPr>
        </p:nvGraphicFramePr>
        <p:xfrm>
          <a:off x="588963" y="3914775"/>
          <a:ext cx="72723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Worksheet" r:id="rId7" imgW="11239449" imgH="1000125" progId="Excel.Sheet.12">
                  <p:embed/>
                </p:oleObj>
              </mc:Choice>
              <mc:Fallback>
                <p:oleObj name="Worksheet" r:id="rId7" imgW="11239449" imgH="10001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8963" y="3914775"/>
                        <a:ext cx="7272337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10806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 Specifications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Industry’s First Flat Panel LED Video Wall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701269"/>
              </p:ext>
            </p:extLst>
          </p:nvPr>
        </p:nvGraphicFramePr>
        <p:xfrm>
          <a:off x="1069325" y="1421684"/>
          <a:ext cx="653678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796"/>
                <a:gridCol w="1562100"/>
                <a:gridCol w="1424940"/>
                <a:gridCol w="1496944"/>
              </a:tblGrid>
              <a:tr h="332331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TWA 1.2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TWA 1.8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TW 2.5</a:t>
                      </a:r>
                      <a:endParaRPr lang="en-US" b="0" dirty="0"/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Pitch (mm)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1.25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1.875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2.5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Pixels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per cabinet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960 x 540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640 x 360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480 x 270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3162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Cabinet size (</a:t>
                      </a:r>
                      <a:r>
                        <a:rPr lang="en-US" sz="1200" dirty="0" err="1" smtClean="0">
                          <a:solidFill>
                            <a:schemeClr val="bg2"/>
                          </a:solidFill>
                        </a:rPr>
                        <a:t>WxHxD</a:t>
                      </a: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) mm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1,200 x 675 x 100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1,200 x 675 x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1,200 x 675 x 100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Brightness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(calibrated)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800 nits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800 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800 nits</a:t>
                      </a: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LED lifetime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100,000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bg2"/>
                          </a:solidFill>
                        </a:rPr>
                        <a:t>hr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Viewing angles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(H / V) 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140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140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 / 140</a:t>
                      </a:r>
                      <a:endParaRPr lang="en-US" sz="120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Weight per cabinet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60.6lb / 27.5kg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60.6lb / 27.5kg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60.6lb / 27.5kg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Service</a:t>
                      </a:r>
                      <a:r>
                        <a:rPr lang="en-US" sz="1200" baseline="0" dirty="0" smtClean="0">
                          <a:solidFill>
                            <a:schemeClr val="bg2"/>
                          </a:solidFill>
                        </a:rPr>
                        <a:t>ability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Rear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Rear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Rear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1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Environment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</a:rPr>
                        <a:t>Indoor</a:t>
                      </a:r>
                      <a:endParaRPr lang="en-US" sz="12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89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352033"/>
            <a:ext cx="3512751" cy="2396357"/>
          </a:xfrm>
        </p:spPr>
        <p:txBody>
          <a:bodyPr/>
          <a:lstStyle/>
          <a:p>
            <a:r>
              <a:rPr lang="en-US" dirty="0" smtClean="0"/>
              <a:t>Family of standard pitch LED video wall displays ideal for signage applications</a:t>
            </a:r>
          </a:p>
          <a:p>
            <a:r>
              <a:rPr lang="en-US" dirty="0" smtClean="0"/>
              <a:t>Outstanding image quality</a:t>
            </a:r>
          </a:p>
          <a:p>
            <a:r>
              <a:rPr lang="en-US" dirty="0" smtClean="0"/>
              <a:t>Durable, quiet design for reliable performance and long life</a:t>
            </a:r>
          </a:p>
          <a:p>
            <a:r>
              <a:rPr lang="en-US" dirty="0" smtClean="0"/>
              <a:t>Remote diagnostics and                               front module replacement                               for outstanding serviceability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0A0BCD-70B4-4B9D-BC9B-42A87D9211B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Leyard uEV Series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342900" y="685800"/>
            <a:ext cx="8678863" cy="373063"/>
          </a:xfrm>
        </p:spPr>
        <p:txBody>
          <a:bodyPr/>
          <a:lstStyle/>
          <a:p>
            <a:r>
              <a:rPr lang="en-US" smtClean="0"/>
              <a:t>The indoor signage standard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" r="10678"/>
          <a:stretch/>
        </p:blipFill>
        <p:spPr>
          <a:xfrm>
            <a:off x="6718571" y="1403177"/>
            <a:ext cx="1739630" cy="1739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047" y="1403177"/>
            <a:ext cx="2423308" cy="1739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286857" y="3379005"/>
            <a:ext cx="301557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Front Service 720 x 960mm Cabinet</a:t>
            </a:r>
          </a:p>
          <a:p>
            <a:pPr>
              <a:buClr>
                <a:schemeClr val="accent6"/>
              </a:buClr>
            </a:pPr>
            <a:r>
              <a:rPr lang="en-US" sz="1200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Pitches: 4, 5, and 6mm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047" y="3240478"/>
            <a:ext cx="865581" cy="8674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7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95" y="1293346"/>
            <a:ext cx="2573725" cy="1793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83" y="1293346"/>
            <a:ext cx="2603745" cy="1814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4399087" cy="2104528"/>
          </a:xfrm>
        </p:spPr>
        <p:txBody>
          <a:bodyPr/>
          <a:lstStyle/>
          <a:p>
            <a:r>
              <a:rPr lang="en-US" dirty="0" smtClean="0"/>
              <a:t>Versatile LED video wall suitable for indoor, outdoor, fixed, and rental</a:t>
            </a:r>
          </a:p>
          <a:p>
            <a:r>
              <a:rPr lang="en-US" dirty="0" smtClean="0"/>
              <a:t>Lightweight, slim, easy to handle cabinets</a:t>
            </a:r>
          </a:p>
          <a:p>
            <a:r>
              <a:rPr lang="en-US" dirty="0" smtClean="0"/>
              <a:t>Wide brightness range for variety of applications</a:t>
            </a:r>
          </a:p>
          <a:p>
            <a:r>
              <a:rPr lang="en-US" dirty="0" smtClean="0"/>
              <a:t>Silent operation and outstanding image performance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0A0BCD-70B4-4B9D-BC9B-42A87D9211B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Leyard NVH Series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342900" y="685800"/>
            <a:ext cx="8678863" cy="373063"/>
          </a:xfrm>
        </p:spPr>
        <p:txBody>
          <a:bodyPr/>
          <a:lstStyle/>
          <a:p>
            <a:r>
              <a:rPr lang="en-US" smtClean="0"/>
              <a:t>The most versatile LED display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1898" y="3170056"/>
            <a:ext cx="3406301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Light weight 640 x 480mm cabinet</a:t>
            </a:r>
          </a:p>
          <a:p>
            <a:pPr algn="ctr">
              <a:buClr>
                <a:schemeClr val="accent6"/>
              </a:buClr>
            </a:pPr>
            <a:r>
              <a:rPr lang="en-US" sz="1200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Pitches: 8mm</a:t>
            </a:r>
          </a:p>
        </p:txBody>
      </p:sp>
    </p:spTree>
    <p:extLst>
      <p:ext uri="{BB962C8B-B14F-4D97-AF65-F5344CB8AC3E}">
        <p14:creationId xmlns:p14="http://schemas.microsoft.com/office/powerpoint/2010/main" val="18228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4276643" cy="2057916"/>
          </a:xfrm>
        </p:spPr>
        <p:txBody>
          <a:bodyPr/>
          <a:lstStyle/>
          <a:p>
            <a:r>
              <a:rPr lang="en-US" dirty="0" smtClean="0"/>
              <a:t>Family of scalable outdoor LED video wall displays</a:t>
            </a:r>
          </a:p>
          <a:p>
            <a:r>
              <a:rPr lang="en-US" dirty="0" smtClean="0"/>
              <a:t>Rugged cabinet design for long-life outdoor use</a:t>
            </a:r>
          </a:p>
          <a:p>
            <a:r>
              <a:rPr lang="en-US" dirty="0" smtClean="0"/>
              <a:t>Optimized high-brightness performance stands up in bright environments</a:t>
            </a:r>
          </a:p>
          <a:p>
            <a:r>
              <a:rPr lang="en-US" dirty="0" smtClean="0"/>
              <a:t>Built for reliability and ease of service with front tile replacement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0A0BCD-70B4-4B9D-BC9B-42A87D9211B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Leyard </a:t>
            </a:r>
            <a:r>
              <a:rPr lang="en-US" dirty="0" err="1" smtClean="0"/>
              <a:t>uLV</a:t>
            </a:r>
            <a:r>
              <a:rPr lang="en-US" dirty="0" smtClean="0"/>
              <a:t> Series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342900" y="685800"/>
            <a:ext cx="8678863" cy="373063"/>
          </a:xfrm>
        </p:spPr>
        <p:txBody>
          <a:bodyPr/>
          <a:lstStyle/>
          <a:p>
            <a:r>
              <a:rPr lang="en-US" dirty="0" smtClean="0"/>
              <a:t>High-brightness outdoor family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1897" y="3176541"/>
            <a:ext cx="3406301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Durable 1280 x 960mm Cabinet</a:t>
            </a:r>
          </a:p>
          <a:p>
            <a:pPr algn="ctr">
              <a:buClr>
                <a:schemeClr val="accent6"/>
              </a:buClr>
            </a:pPr>
            <a:r>
              <a:rPr lang="en-US" sz="1200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Pitches: 10, 16, 20mm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56" y="1334698"/>
            <a:ext cx="1424712" cy="17939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80" y="1348902"/>
            <a:ext cx="1653702" cy="1779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7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Leyard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CarbonLight™ LED Displays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Lightweight</a:t>
            </a:r>
            <a:r>
              <a:rPr lang="en-US" dirty="0"/>
              <a:t>, </a:t>
            </a:r>
            <a:r>
              <a:rPr lang="en-US" dirty="0" smtClean="0"/>
              <a:t>Flexible and Easy to Deploy</a:t>
            </a:r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515940" y="1320388"/>
            <a:ext cx="5395910" cy="2971135"/>
          </a:xfrm>
          <a:prstGeom prst="rect">
            <a:avLst/>
          </a:prstGeom>
        </p:spPr>
        <p:txBody>
          <a:bodyPr/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Broad range of LED products to perfectly fit a variety of uses and environments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Patented, state-of-the-art carbon fiber construction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Precision-made mechanical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Common architecture that makes the products easy to master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Built for easy serviceability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95" y="1320388"/>
            <a:ext cx="28215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More products so you can meet requirements of more deals</a:t>
            </a:r>
          </a:p>
          <a:p>
            <a:pPr lvl="1"/>
            <a:r>
              <a:rPr lang="en-US" dirty="0" smtClean="0"/>
              <a:t>Indoor, outdoor, fine pitch, standard pitch, specialty</a:t>
            </a:r>
          </a:p>
          <a:p>
            <a:r>
              <a:rPr lang="en-US" dirty="0" smtClean="0"/>
              <a:t>Market power – #1 worldwide leader in fine pitch LED video walls</a:t>
            </a:r>
          </a:p>
          <a:p>
            <a:pPr lvl="1"/>
            <a:r>
              <a:rPr lang="en-US" dirty="0" smtClean="0"/>
              <a:t>Superior technology, deepest expertise, aggressive cost, highest profile installs</a:t>
            </a:r>
          </a:p>
          <a:p>
            <a:r>
              <a:rPr lang="en-US" dirty="0" smtClean="0"/>
              <a:t>Spirit of Innovation</a:t>
            </a:r>
          </a:p>
          <a:p>
            <a:pPr lvl="1"/>
            <a:r>
              <a:rPr lang="en-US" dirty="0" smtClean="0"/>
              <a:t>Pioneered fine-pitch LED video wall category, big plans in the pipeline</a:t>
            </a:r>
          </a:p>
          <a:p>
            <a:r>
              <a:rPr lang="en-US" dirty="0" smtClean="0"/>
              <a:t>Partnerships</a:t>
            </a:r>
          </a:p>
          <a:p>
            <a:pPr lvl="1"/>
            <a:r>
              <a:rPr lang="en-US" dirty="0" smtClean="0"/>
              <a:t>Commitment to reseller partner success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Stronger LED Product Line For You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What Leyard/Planar Brings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State-of-the-Art Material Choice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75" y="1266922"/>
            <a:ext cx="2753359" cy="1383461"/>
          </a:xfrm>
          <a:prstGeom prst="rect">
            <a:avLst/>
          </a:prstGeom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832" y="2530314"/>
            <a:ext cx="1560844" cy="908127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图片 8194" descr="2014南京青奥会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47" y="1266922"/>
            <a:ext cx="2638049" cy="17174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1229" y="928368"/>
            <a:ext cx="2864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BMW 7 Series Carbon Core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0137" y="928368"/>
            <a:ext cx="2732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Leyard CarbonLight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90396" y="3116473"/>
            <a:ext cx="448574" cy="3205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879914" y="3506681"/>
          <a:ext cx="1379878" cy="1072155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37987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Myriad Pro" panose="020B0503030403020204" pitchFamily="34" charset="0"/>
                        </a:rPr>
                        <a:t>Carbon Fiber</a:t>
                      </a:r>
                      <a:endParaRPr lang="en-US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767355">
                <a:tc>
                  <a:txBody>
                    <a:bodyPr/>
                    <a:lstStyle/>
                    <a:p>
                      <a:pPr marL="403225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>
                          <a:latin typeface="Myriad Pro" panose="020B0503030403020204" pitchFamily="34" charset="0"/>
                        </a:rPr>
                        <a:t>Light</a:t>
                      </a:r>
                    </a:p>
                    <a:p>
                      <a:pPr marL="403225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>
                          <a:latin typeface="Myriad Pro" panose="020B0503030403020204" pitchFamily="34" charset="0"/>
                        </a:rPr>
                        <a:t>Thin</a:t>
                      </a:r>
                    </a:p>
                    <a:p>
                      <a:pPr marL="403225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>
                          <a:latin typeface="Myriad Pro" panose="020B0503030403020204" pitchFamily="34" charset="0"/>
                        </a:rPr>
                        <a:t>Strong</a:t>
                      </a:r>
                      <a:endParaRPr lang="en-US" sz="140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flipH="1">
            <a:off x="5300701" y="3116473"/>
            <a:ext cx="448574" cy="3205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10864" y="3834580"/>
            <a:ext cx="2455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60% lighter than typical LED displays</a:t>
            </a:r>
          </a:p>
        </p:txBody>
      </p:sp>
    </p:spTree>
    <p:extLst>
      <p:ext uri="{BB962C8B-B14F-4D97-AF65-F5344CB8AC3E}">
        <p14:creationId xmlns:p14="http://schemas.microsoft.com/office/powerpoint/2010/main" val="361885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60402" y="1218803"/>
            <a:ext cx="4538616" cy="1891517"/>
          </a:xfrm>
        </p:spPr>
        <p:txBody>
          <a:bodyPr>
            <a:noAutofit/>
          </a:bodyPr>
          <a:lstStyle/>
          <a:p>
            <a:r>
              <a:rPr lang="en-US" sz="1800" dirty="0" smtClean="0"/>
              <a:t>Light and thin carbon fiber construction</a:t>
            </a:r>
          </a:p>
          <a:p>
            <a:r>
              <a:rPr lang="en-US" sz="1800" dirty="0" smtClean="0"/>
              <a:t>Fast and easy installation</a:t>
            </a:r>
          </a:p>
          <a:p>
            <a:r>
              <a:rPr lang="en-US" sz="1800" dirty="0" smtClean="0"/>
              <a:t>45° display edge for 90° assembly</a:t>
            </a:r>
          </a:p>
          <a:p>
            <a:r>
              <a:rPr lang="en-US" sz="1800" dirty="0" smtClean="0"/>
              <a:t>Hanging or standing installation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Leyard CarbonLight </a:t>
            </a:r>
            <a:r>
              <a:rPr lang="en-US" b="1" dirty="0" smtClean="0"/>
              <a:t>CLI Series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Setting the standard for lightweight, easy to setup indoor LED displays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59" y="941952"/>
            <a:ext cx="3050131" cy="27432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333491" y="3484322"/>
          <a:ext cx="2243666" cy="913535"/>
        </p:xfrm>
        <a:graphic>
          <a:graphicData uri="http://schemas.openxmlformats.org/drawingml/2006/table">
            <a:tbl>
              <a:tblPr/>
              <a:tblGrid>
                <a:gridCol w="1005840"/>
                <a:gridCol w="1237826"/>
              </a:tblGrid>
              <a:tr h="116332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Pixel Pitch (mm)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2.6, 3.9, 5.2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634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Panel Size (W x H x D)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500 x 500 x 53mm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19.69”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19.69" x 2.09"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display)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3.9kg (single PSU)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8.6lb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area)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15.6kg/m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3.2lb/ft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8566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60402" y="1218803"/>
            <a:ext cx="4538616" cy="2996145"/>
          </a:xfrm>
        </p:spPr>
        <p:txBody>
          <a:bodyPr/>
          <a:lstStyle/>
          <a:p>
            <a:r>
              <a:rPr lang="en-US" sz="1800" dirty="0" smtClean="0"/>
              <a:t>Light and thin carbon fiber construction</a:t>
            </a:r>
          </a:p>
          <a:p>
            <a:r>
              <a:rPr lang="en-US" sz="1800" dirty="0" smtClean="0"/>
              <a:t>45° display edge for 90° installation</a:t>
            </a:r>
          </a:p>
          <a:p>
            <a:r>
              <a:rPr lang="en-US" sz="1800" dirty="0" smtClean="0"/>
              <a:t>IP65 protection </a:t>
            </a:r>
            <a:r>
              <a:rPr lang="en-US" sz="1800" dirty="0"/>
              <a:t>r</a:t>
            </a:r>
            <a:r>
              <a:rPr lang="en-US" sz="1800" dirty="0" smtClean="0"/>
              <a:t>ating</a:t>
            </a:r>
          </a:p>
          <a:p>
            <a:r>
              <a:rPr lang="en-US" sz="1800" dirty="0" smtClean="0"/>
              <a:t>Hanging or standing installation</a:t>
            </a:r>
          </a:p>
          <a:p>
            <a:r>
              <a:rPr lang="en-US" sz="1800" dirty="0" smtClean="0"/>
              <a:t>Suitable for indoor or outdoor applications</a:t>
            </a:r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Leyard CarbonLight CLO </a:t>
            </a:r>
            <a:r>
              <a:rPr lang="en-US" b="1" dirty="0" smtClean="0"/>
              <a:t>Series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Light and thin Outdoor LED Video Wall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294" y="499592"/>
            <a:ext cx="3293540" cy="3200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074231" y="3493632"/>
          <a:ext cx="2243666" cy="913535"/>
        </p:xfrm>
        <a:graphic>
          <a:graphicData uri="http://schemas.openxmlformats.org/drawingml/2006/table">
            <a:tbl>
              <a:tblPr/>
              <a:tblGrid>
                <a:gridCol w="1005840"/>
                <a:gridCol w="1237826"/>
              </a:tblGrid>
              <a:tr h="116332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Pixel Pitch (mm)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3.9, 5.2, 7.8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634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Panel Size (W x H x D)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500 x 500 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56mm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19.69”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19.69" 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2.20"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display)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5kg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11lb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area)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20kg/m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4.1lb/ft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885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Leyard CarbonLight </a:t>
            </a:r>
            <a:r>
              <a:rPr lang="en-US" b="1" dirty="0" smtClean="0"/>
              <a:t>CLA Series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Fine-pitch, flexible LED displays for seamless curves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60402" y="1218804"/>
            <a:ext cx="4952470" cy="685800"/>
          </a:xfrm>
        </p:spPr>
        <p:txBody>
          <a:bodyPr/>
          <a:lstStyle/>
          <a:p>
            <a:r>
              <a:rPr lang="en-US" dirty="0" smtClean="0"/>
              <a:t>Light and thin carbon fiber construction</a:t>
            </a:r>
          </a:p>
          <a:p>
            <a:r>
              <a:rPr lang="en-US" dirty="0" smtClean="0"/>
              <a:t>45° display edge for 90° assembly</a:t>
            </a:r>
          </a:p>
          <a:p>
            <a:r>
              <a:rPr lang="en-US" dirty="0" smtClean="0"/>
              <a:t>Leyard PrecisionArc bending technology for seamless concave, convex and wave shaped installations</a:t>
            </a:r>
          </a:p>
          <a:p>
            <a:r>
              <a:rPr lang="en-US" dirty="0" smtClean="0"/>
              <a:t>Hanging or standing installation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23" y="759788"/>
            <a:ext cx="2898811" cy="274320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271595" y="3502988"/>
          <a:ext cx="2243666" cy="913535"/>
        </p:xfrm>
        <a:graphic>
          <a:graphicData uri="http://schemas.openxmlformats.org/drawingml/2006/table">
            <a:tbl>
              <a:tblPr/>
              <a:tblGrid>
                <a:gridCol w="1005840"/>
                <a:gridCol w="1237826"/>
              </a:tblGrid>
              <a:tr h="116332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Pixel Pitch (mm)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1.5, 1.9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634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Panel Size (W x H x D)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250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250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58mm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9.84”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9.84"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2.28"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display)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2kg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(single PSU)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4.4lb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area)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15.6kg/m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6.55lb/ft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187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660402" y="1218804"/>
            <a:ext cx="5296262" cy="685800"/>
          </a:xfrm>
        </p:spPr>
        <p:txBody>
          <a:bodyPr/>
          <a:lstStyle/>
          <a:p>
            <a:r>
              <a:rPr lang="en-US" dirty="0" smtClean="0"/>
              <a:t>Lightweight</a:t>
            </a:r>
          </a:p>
          <a:p>
            <a:r>
              <a:rPr lang="en-US" dirty="0" smtClean="0"/>
              <a:t>High-strength</a:t>
            </a:r>
            <a:r>
              <a:rPr lang="en-US" dirty="0"/>
              <a:t>, wear proof mask</a:t>
            </a:r>
          </a:p>
          <a:p>
            <a:r>
              <a:rPr lang="en-US" dirty="0" smtClean="0"/>
              <a:t>Capable </a:t>
            </a:r>
            <a:r>
              <a:rPr lang="en-US" dirty="0"/>
              <a:t>of supporting loads up to </a:t>
            </a:r>
            <a:r>
              <a:rPr lang="en-US" dirty="0" smtClean="0"/>
              <a:t>500kg/panel</a:t>
            </a:r>
          </a:p>
          <a:p>
            <a:r>
              <a:rPr lang="en-US" dirty="0"/>
              <a:t>IP65 </a:t>
            </a:r>
            <a:r>
              <a:rPr lang="en-US" dirty="0" smtClean="0"/>
              <a:t>protection rating</a:t>
            </a:r>
            <a:endParaRPr lang="en-US" dirty="0"/>
          </a:p>
          <a:p>
            <a:r>
              <a:rPr lang="en-US" dirty="0" smtClean="0"/>
              <a:t>Suitable </a:t>
            </a:r>
            <a:r>
              <a:rPr lang="en-US" dirty="0"/>
              <a:t>for indoor or outdoor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Leyard CarbonLight CLF </a:t>
            </a:r>
            <a:r>
              <a:rPr lang="en-US" b="1" dirty="0" smtClean="0"/>
              <a:t>Series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Lightweight, strong and easy to setup LED Flooring System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88" y="1142346"/>
            <a:ext cx="2743200" cy="2057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169555" y="3282510"/>
          <a:ext cx="2243666" cy="913535"/>
        </p:xfrm>
        <a:graphic>
          <a:graphicData uri="http://schemas.openxmlformats.org/drawingml/2006/table">
            <a:tbl>
              <a:tblPr/>
              <a:tblGrid>
                <a:gridCol w="1005840"/>
                <a:gridCol w="1237826"/>
              </a:tblGrid>
              <a:tr h="116332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Pixel Pitch (mm)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5.2, 6.2, 10.4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634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Panel Size (W x H x D)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500 x 500 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82mm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19.69”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19.69" 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3.23"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display)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8kg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17.64lb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area)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32kg/m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6.55lb/ft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044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660401" y="1218804"/>
            <a:ext cx="4973563" cy="685800"/>
          </a:xfrm>
        </p:spPr>
        <p:txBody>
          <a:bodyPr/>
          <a:lstStyle/>
          <a:p>
            <a:pPr lvl="0"/>
            <a:r>
              <a:rPr lang="en-US" dirty="0" smtClean="0"/>
              <a:t>Lightweight</a:t>
            </a:r>
            <a:endParaRPr lang="en-US" baseline="30000" dirty="0"/>
          </a:p>
          <a:p>
            <a:r>
              <a:rPr lang="en-US" dirty="0"/>
              <a:t>High transparency, low wind-resistance</a:t>
            </a:r>
          </a:p>
          <a:p>
            <a:pPr lvl="0"/>
            <a:r>
              <a:rPr lang="en-US" dirty="0" smtClean="0"/>
              <a:t>45</a:t>
            </a:r>
            <a:r>
              <a:rPr lang="en-US" dirty="0"/>
              <a:t>° </a:t>
            </a:r>
            <a:r>
              <a:rPr lang="en-US" dirty="0" smtClean="0"/>
              <a:t>display edges </a:t>
            </a:r>
            <a:r>
              <a:rPr lang="en-US" dirty="0"/>
              <a:t>for 90° assembly</a:t>
            </a:r>
          </a:p>
          <a:p>
            <a:pPr lvl="0"/>
            <a:r>
              <a:rPr lang="en-US" dirty="0"/>
              <a:t>IP65 </a:t>
            </a:r>
            <a:r>
              <a:rPr lang="en-US" dirty="0" smtClean="0"/>
              <a:t>protection rating</a:t>
            </a:r>
            <a:endParaRPr lang="en-US" dirty="0"/>
          </a:p>
          <a:p>
            <a:pPr lvl="0"/>
            <a:r>
              <a:rPr lang="en-US" dirty="0" smtClean="0"/>
              <a:t>Hanging or standing installation</a:t>
            </a:r>
            <a:endParaRPr lang="en-US" dirty="0"/>
          </a:p>
          <a:p>
            <a:pPr marL="68263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Leyard CarbonLight CLM </a:t>
            </a:r>
            <a:r>
              <a:rPr lang="en-US" b="1" dirty="0" smtClean="0"/>
              <a:t>Series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b="1" dirty="0"/>
              <a:t>Lightweight, easy to setup mesh LED displays featuring low wind resistance and high transparency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551" y="1218804"/>
            <a:ext cx="3136106" cy="1843088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333491" y="3155059"/>
          <a:ext cx="2243666" cy="913535"/>
        </p:xfrm>
        <a:graphic>
          <a:graphicData uri="http://schemas.openxmlformats.org/drawingml/2006/table">
            <a:tbl>
              <a:tblPr/>
              <a:tblGrid>
                <a:gridCol w="1005840"/>
                <a:gridCol w="1237826"/>
              </a:tblGrid>
              <a:tr h="116332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Pixel Pitch (mm)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10.4, 15.6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634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Panel Size (W x H x D)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1000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500 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45mm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39.37” </a:t>
                      </a:r>
                      <a:r>
                        <a:rPr lang="en-US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x 19.69" x </a:t>
                      </a:r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1.77"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display)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4.8kg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10.6lb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Weight (per area)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9.6kg/m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6332">
                <a:tc v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1.97lb/ft</a:t>
                      </a:r>
                      <a:r>
                        <a:rPr lang="en-US" sz="800" baseline="300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405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2764" y="138910"/>
            <a:ext cx="8359730" cy="464342"/>
          </a:xfrm>
        </p:spPr>
        <p:txBody>
          <a:bodyPr>
            <a:noAutofit/>
          </a:bodyPr>
          <a:lstStyle/>
          <a:p>
            <a:r>
              <a:rPr lang="en-US" dirty="0" smtClean="0"/>
              <a:t>The Result: Eye-Catching and Unique Installations</a:t>
            </a:r>
            <a:endParaRPr lang="en-US" dirty="0"/>
          </a:p>
        </p:txBody>
      </p:sp>
      <p:pic>
        <p:nvPicPr>
          <p:cNvPr id="6" name="图片 7170" descr="照片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2" y="1263852"/>
            <a:ext cx="370126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7171" descr="照片 015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34" y="1279092"/>
            <a:ext cx="3241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49995" y="3778672"/>
            <a:ext cx="427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120 m</a:t>
            </a:r>
            <a:r>
              <a:rPr lang="en-US" sz="1400" i="1" baseline="30000" dirty="0" smtClean="0">
                <a:latin typeface="Myriad Pro" panose="020B0503030403020204" pitchFamily="34" charset="0"/>
              </a:rPr>
              <a:t>2</a:t>
            </a:r>
            <a:r>
              <a:rPr lang="en-US" sz="1400" i="1" dirty="0" smtClean="0">
                <a:latin typeface="Myriad Pro" panose="020B0503030403020204" pitchFamily="34" charset="0"/>
              </a:rPr>
              <a:t> </a:t>
            </a:r>
            <a:r>
              <a:rPr lang="en-US" sz="1400" i="1" dirty="0" err="1" smtClean="0">
                <a:latin typeface="Myriad Pro" panose="020B0503030403020204" pitchFamily="34" charset="0"/>
              </a:rPr>
              <a:t>Leyard</a:t>
            </a:r>
            <a:r>
              <a:rPr lang="en-US" sz="1400" i="1" dirty="0" smtClean="0">
                <a:latin typeface="Myriad Pro" panose="020B0503030403020204" pitchFamily="34" charset="0"/>
              </a:rPr>
              <a:t> CarbonLight CLI (IDsn3E) series </a:t>
            </a:r>
            <a:endParaRPr lang="en-US" sz="1400" i="1" dirty="0">
              <a:latin typeface="Myriad Pro" panose="020B0503030403020204" pitchFamily="34" charset="0"/>
            </a:endParaRPr>
          </a:p>
          <a:p>
            <a:pPr algn="ctr">
              <a:buClr>
                <a:schemeClr val="accent6"/>
              </a:buClr>
            </a:pPr>
            <a:r>
              <a:rPr lang="en-US" sz="1400" i="1" dirty="0">
                <a:latin typeface="Myriad Pro" panose="020B0503030403020204" pitchFamily="34" charset="0"/>
              </a:rPr>
              <a:t>70</a:t>
            </a:r>
            <a:r>
              <a:rPr lang="en-US" sz="1400" i="1" baseline="30000" dirty="0">
                <a:latin typeface="Myriad Pro" panose="020B0503030403020204" pitchFamily="34" charset="0"/>
              </a:rPr>
              <a:t>th</a:t>
            </a:r>
            <a:r>
              <a:rPr lang="en-US" sz="1400" i="1" dirty="0">
                <a:latin typeface="Myriad Pro" panose="020B0503030403020204" pitchFamily="34" charset="0"/>
              </a:rPr>
              <a:t> </a:t>
            </a:r>
            <a:r>
              <a:rPr lang="en-US" sz="1400" i="1" dirty="0" smtClean="0">
                <a:latin typeface="Myriad Pro" panose="020B0503030403020204" pitchFamily="34" charset="0"/>
              </a:rPr>
              <a:t>Anniversary </a:t>
            </a:r>
            <a:r>
              <a:rPr lang="en-US" sz="1400" i="1" dirty="0">
                <a:latin typeface="Myriad Pro" panose="020B0503030403020204" pitchFamily="34" charset="0"/>
              </a:rPr>
              <a:t>of the </a:t>
            </a:r>
            <a:r>
              <a:rPr lang="en-US" sz="1400" i="1" dirty="0" smtClean="0">
                <a:latin typeface="Myriad Pro" panose="020B0503030403020204" pitchFamily="34" charset="0"/>
              </a:rPr>
              <a:t>Victories </a:t>
            </a:r>
            <a:r>
              <a:rPr lang="en-US" sz="1400" i="1" dirty="0">
                <a:latin typeface="Myriad Pro" panose="020B0503030403020204" pitchFamily="34" charset="0"/>
              </a:rPr>
              <a:t>of War </a:t>
            </a:r>
            <a:endParaRPr lang="en-US" sz="1400" i="1" dirty="0" smtClean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Leyard CarbonLight Product Lines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Five product lines to meet a range of installation needs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94329" y="1286911"/>
          <a:ext cx="8755342" cy="3503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149"/>
                <a:gridCol w="784746"/>
                <a:gridCol w="1275698"/>
                <a:gridCol w="1005840"/>
                <a:gridCol w="1463040"/>
                <a:gridCol w="1271173"/>
                <a:gridCol w="726696"/>
              </a:tblGrid>
              <a:tr h="631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Myriad Pro" panose="020B0503030403020204" pitchFamily="34" charset="0"/>
                        </a:rPr>
                        <a:t>Series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Myriad Pro" panose="020B0503030403020204" pitchFamily="34" charset="0"/>
                        </a:rPr>
                        <a:t>Meaning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Myriad Pro" panose="020B0503030403020204" pitchFamily="34" charset="0"/>
                        </a:rPr>
                        <a:t>Use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Myriad Pro" panose="020B0503030403020204" pitchFamily="34" charset="0"/>
                        </a:rPr>
                        <a:t>Pitches </a:t>
                      </a:r>
                      <a:r>
                        <a:rPr lang="en-US" sz="1200" u="none" strike="noStrike" dirty="0">
                          <a:effectLst/>
                          <a:latin typeface="Myriad Pro" panose="020B0503030403020204" pitchFamily="34" charset="0"/>
                        </a:rPr>
                        <a:t>(mm)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Myriad Pro" panose="020B0503030403020204" pitchFamily="34" charset="0"/>
                        </a:rPr>
                        <a:t>Size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Myriad Pro" panose="020B0503030403020204" pitchFamily="34" charset="0"/>
                        </a:rPr>
                        <a:t>Brightness Max (Cd/m</a:t>
                      </a:r>
                      <a:r>
                        <a:rPr lang="en-US" sz="1200" u="none" strike="noStrike" baseline="30000" dirty="0" smtClean="0">
                          <a:effectLst/>
                          <a:latin typeface="Myriad Pro" panose="020B0503030403020204" pitchFamily="34" charset="0"/>
                        </a:rPr>
                        <a:t>2</a:t>
                      </a:r>
                      <a:r>
                        <a:rPr lang="en-US" sz="1200" u="none" strike="noStrike" dirty="0" smtClean="0">
                          <a:effectLst/>
                          <a:latin typeface="Myriad Pro" panose="020B0503030403020204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Myriad Pro" panose="020B0503030403020204" pitchFamily="34" charset="0"/>
                        </a:rPr>
                        <a:t>IP Rating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Leyard® CarbonLight™ CLA Series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Arc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Curved walls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1.5, 1.9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250 x 250 x 58mm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1000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IP40</a:t>
                      </a:r>
                      <a:endParaRPr lang="en-US" sz="1200" b="0" i="0" u="none" strike="noStrike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9.84 x 9.84 x 2.28in.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Leyard® CarbonLight™ CLI Series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Indoor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Indoor flat walls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2.6, 3.9, 5.2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500 x 500 x 53mm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1000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IP40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19.69 x 19.69 x 2.09in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Leyard® CarbonLight™ CLO Series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Outdoor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Outdoor flat walls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3.9, 5.2, 7.8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500 x 500 x 56mm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6000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IP65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19.69 x 19.69 x 2.20in</a:t>
                      </a:r>
                      <a:endParaRPr lang="en-US" sz="1200" b="0" i="0" u="none" strike="noStrike" dirty="0" smtClean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Leyard® CarbonLight™ CLF Series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Floor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Floors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5.2, 6.2, 10.4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500 x 500 x 82mm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2000 (5.2), 5000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IP65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19.69 x 19.69 x 3.23in</a:t>
                      </a:r>
                      <a:endParaRPr lang="en-US" sz="1200" b="0" i="0" u="none" strike="noStrike" dirty="0" smtClean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Leyard® CarbonLight™ CLM Series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Mesh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Outdoor displays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10.4, 15.6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1000 x 500 x 45mm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5000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IP65</a:t>
                      </a:r>
                      <a:endParaRPr lang="en-US" sz="1200" b="0" i="0" u="none" strike="noStrike" dirty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2"/>
                          </a:solidFill>
                          <a:effectLst/>
                          <a:latin typeface="Myriad Pro" panose="020B0503030403020204" pitchFamily="34" charset="0"/>
                        </a:rPr>
                        <a:t>39.37 x 19.69 x 1.77in</a:t>
                      </a:r>
                      <a:endParaRPr lang="en-US" sz="1200" b="0" i="0" u="none" strike="noStrike" dirty="0" smtClean="0">
                        <a:solidFill>
                          <a:schemeClr val="bg2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43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76140"/>
            <a:ext cx="7772400" cy="438942"/>
          </a:xfrm>
        </p:spPr>
        <p:txBody>
          <a:bodyPr/>
          <a:lstStyle/>
          <a:p>
            <a:r>
              <a:rPr lang="en-US" sz="2400" dirty="0" smtClean="0"/>
              <a:t>Image Processing &amp; Content Management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5829" y="719228"/>
            <a:ext cx="4971975" cy="1821204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Broad compatibility with leading image processing and content management systems such as Clarity® Visual Control Station™ (VCS)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600" dirty="0" smtClean="0"/>
              <a:t>Clarity VCS Video Wall Processor</a:t>
            </a:r>
          </a:p>
          <a:p>
            <a:pPr marL="573074" lvl="1" indent="-231770"/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Flexible and easy-to-use video wall controller </a:t>
            </a:r>
          </a:p>
          <a:p>
            <a:pPr marL="573074" lvl="1" indent="-231770"/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All-in-one hardware and software solution</a:t>
            </a:r>
          </a:p>
          <a:p>
            <a:pPr marL="573074" lvl="1" indent="-231770"/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Drives video walls of up to 40 high resolution displays</a:t>
            </a:r>
          </a:p>
          <a:p>
            <a:pPr marL="573074" lvl="1" indent="-231770"/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Locally or remotely controlled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 descr="VSN970_top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1476" y="2099209"/>
            <a:ext cx="3993908" cy="2344291"/>
          </a:xfrm>
          <a:prstGeom prst="rect">
            <a:avLst/>
          </a:prstGeom>
        </p:spPr>
      </p:pic>
      <p:pic>
        <p:nvPicPr>
          <p:cNvPr id="2050" name="Picture 2" descr="VCS-Gen4-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330" y="548541"/>
            <a:ext cx="3333750" cy="2324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544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091439"/>
              </p:ext>
            </p:extLst>
          </p:nvPr>
        </p:nvGraphicFramePr>
        <p:xfrm>
          <a:off x="305949" y="670895"/>
          <a:ext cx="8532102" cy="3785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741"/>
                <a:gridCol w="1481611"/>
                <a:gridCol w="1133550"/>
                <a:gridCol w="1133550"/>
                <a:gridCol w="1133550"/>
                <a:gridCol w="1133550"/>
                <a:gridCol w="1133550"/>
              </a:tblGrid>
              <a:tr h="34466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Requirement</a:t>
                      </a:r>
                      <a:endParaRPr lang="en-US" sz="10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Planar® </a:t>
                      </a:r>
                      <a:r>
                        <a:rPr lang="en-US" sz="1000" dirty="0" err="1" smtClean="0">
                          <a:latin typeface="Myriad Pro" panose="020B0503030403020204" pitchFamily="34" charset="0"/>
                        </a:rPr>
                        <a:t>DirectLight</a:t>
                      </a:r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™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TVH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TWA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</a:t>
                      </a:r>
                      <a:r>
                        <a:rPr lang="en-US" sz="1000" dirty="0" err="1" smtClean="0">
                          <a:latin typeface="Myriad Pro" panose="020B0503030403020204" pitchFamily="34" charset="0"/>
                        </a:rPr>
                        <a:t>uEV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</a:t>
                      </a:r>
                      <a:r>
                        <a:rPr lang="en-US" sz="1000" dirty="0" err="1" smtClean="0"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™ CLA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</a:t>
                      </a:r>
                      <a:r>
                        <a:rPr lang="en-US" sz="1000" dirty="0" err="1" smtClean="0"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™ CLI</a:t>
                      </a: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Standard Pitch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4, 5,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6 mm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3.9, 5.2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Fine Pitch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1.6, 1.9,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2.5, 3.1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1.6, 1.9,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2.5</a:t>
                      </a:r>
                      <a:endParaRPr lang="en-US" sz="100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1.8,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2.5</a:t>
                      </a:r>
                      <a:endParaRPr lang="en-US" sz="100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1.5,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1.9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2.6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Very Fine Pitch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1.2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ADA-Compliant</a:t>
                      </a:r>
                      <a:r>
                        <a:rPr lang="en-US" sz="1000" b="0" baseline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 (&lt;4”)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Front Access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Included </a:t>
                      </a:r>
                      <a:r>
                        <a:rPr lang="en-US" sz="1000" dirty="0" err="1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EasyAlign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(3</a:t>
                      </a:r>
                      <a:r>
                        <a:rPr lang="en-US" sz="1000" baseline="30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rd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Party Mount)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(3</a:t>
                      </a:r>
                      <a:r>
                        <a:rPr lang="en-US" sz="1000" baseline="30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rd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Party Mount)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(Magnetic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tiles)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(3</a:t>
                      </a:r>
                      <a:r>
                        <a:rPr lang="en-US" sz="1000" baseline="30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rd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Party Mount)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(3</a:t>
                      </a:r>
                      <a:r>
                        <a:rPr lang="en-US" sz="1000" baseline="30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rd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Party Mount)</a:t>
                      </a:r>
                      <a:endParaRPr lang="en-US" sz="100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Tile</a:t>
                      </a:r>
                      <a:r>
                        <a:rPr lang="en-US" sz="1000" b="0" baseline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-level In-wall Replace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Mount</a:t>
                      </a:r>
                      <a:r>
                        <a:rPr lang="en-US" sz="1000" b="0" baseline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 to Wall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Included </a:t>
                      </a:r>
                      <a:r>
                        <a:rPr lang="en-US" sz="1000" dirty="0" err="1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EasyAlign</a:t>
                      </a:r>
                      <a:endParaRPr lang="en-US" sz="100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Off-board</a:t>
                      </a:r>
                      <a:r>
                        <a:rPr lang="en-US" sz="1000" b="0" baseline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 Power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Concave Wall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400 x 300mm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400 x 300mm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(larger facet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250 x 250mm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smooth curve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(larger facet</a:t>
                      </a:r>
                      <a:r>
                        <a:rPr lang="en-US" sz="10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)</a:t>
                      </a:r>
                      <a:endParaRPr lang="en-US" sz="100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Convex or Wave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2764" y="138910"/>
            <a:ext cx="8371636" cy="464342"/>
          </a:xfrm>
        </p:spPr>
        <p:txBody>
          <a:bodyPr/>
          <a:lstStyle/>
          <a:p>
            <a:r>
              <a:rPr lang="en-US" sz="2400" dirty="0" smtClean="0"/>
              <a:t>Meeting Indoor Customer Needs – Which Product?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06" y="3397900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5" y="2113904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48" y="2770945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30" y="2770944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60" y="2770944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58" y="2770943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51" y="4053927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4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Product Landscape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931817" y="714103"/>
            <a:ext cx="23064" cy="37098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54882" y="4419599"/>
            <a:ext cx="74575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341735" y="4257807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0.9mm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372167" y="1524345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>
                <a:latin typeface="+mn-lt"/>
              </a:rPr>
              <a:t>6</a:t>
            </a:r>
            <a:r>
              <a:rPr lang="en-US" sz="1200" dirty="0" smtClean="0">
                <a:latin typeface="+mn-lt"/>
              </a:rPr>
              <a:t>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341735" y="603251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20mm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1198" y="2996611"/>
            <a:ext cx="2033253" cy="138145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596339" y="4365857"/>
            <a:ext cx="1124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38807" y="2970707"/>
            <a:ext cx="1124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112395" y="1680628"/>
            <a:ext cx="2048219" cy="132021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47161" y="688883"/>
            <a:ext cx="2071643" cy="14891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64848" y="2169624"/>
            <a:ext cx="17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 / Outdoor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75240" y="996274"/>
            <a:ext cx="1092711" cy="280235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318804" y="3798626"/>
            <a:ext cx="17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 / Outdoor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341735" y="2782716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2.5 – 3 mm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87785" y="2703818"/>
            <a:ext cx="337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Fine Pitch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4382" y="2968901"/>
            <a:ext cx="3378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solidFill>
                  <a:srgbClr val="FFC000"/>
                </a:solidFill>
                <a:latin typeface="+mn-lt"/>
              </a:rPr>
              <a:t>(“NPP” – Narrow Pixel Pitch)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68134" y="1360842"/>
            <a:ext cx="337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Standard Pitch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4848" y="369876"/>
            <a:ext cx="337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Larger Pitch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57036" y="423433"/>
            <a:ext cx="204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Rental &amp; Staging</a:t>
            </a:r>
          </a:p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Specialty</a:t>
            </a:r>
          </a:p>
        </p:txBody>
      </p:sp>
    </p:spTree>
    <p:extLst>
      <p:ext uri="{BB962C8B-B14F-4D97-AF65-F5344CB8AC3E}">
        <p14:creationId xmlns:p14="http://schemas.microsoft.com/office/powerpoint/2010/main" val="11144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5" grpId="0"/>
      <p:bldP spid="38" grpId="0"/>
      <p:bldP spid="39" grpId="0" animBg="1"/>
      <p:bldP spid="43" grpId="0" animBg="1"/>
      <p:bldP spid="44" grpId="0"/>
      <p:bldP spid="46" grpId="0" animBg="1"/>
      <p:bldP spid="49" grpId="0"/>
      <p:bldP spid="25" grpId="0"/>
      <p:bldP spid="26" grpId="0"/>
      <p:bldP spid="28" grpId="0"/>
      <p:bldP spid="29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33437"/>
              </p:ext>
            </p:extLst>
          </p:nvPr>
        </p:nvGraphicFramePr>
        <p:xfrm>
          <a:off x="305949" y="861566"/>
          <a:ext cx="8532102" cy="2993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857"/>
                <a:gridCol w="1400495"/>
                <a:gridCol w="1133550"/>
                <a:gridCol w="1133550"/>
                <a:gridCol w="1133550"/>
                <a:gridCol w="1133550"/>
                <a:gridCol w="1133550"/>
              </a:tblGrid>
              <a:tr h="344663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Requirement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Planar® </a:t>
                      </a:r>
                      <a:r>
                        <a:rPr lang="en-US" sz="1000" dirty="0" err="1" smtClean="0">
                          <a:latin typeface="Myriad Pro" panose="020B0503030403020204" pitchFamily="34" charset="0"/>
                        </a:rPr>
                        <a:t>DirectLight</a:t>
                      </a:r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™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TVH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TWA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</a:t>
                      </a:r>
                      <a:r>
                        <a:rPr lang="en-US" sz="1000" dirty="0" err="1" smtClean="0">
                          <a:latin typeface="Myriad Pro" panose="020B0503030403020204" pitchFamily="34" charset="0"/>
                        </a:rPr>
                        <a:t>uEV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</a:t>
                      </a:r>
                      <a:r>
                        <a:rPr lang="en-US" sz="1000" dirty="0" err="1" smtClean="0"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™ CLA</a:t>
                      </a:r>
                      <a:endParaRPr lang="en-US" sz="10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Leyard® </a:t>
                      </a:r>
                      <a:r>
                        <a:rPr lang="en-US" sz="1000" dirty="0" err="1" smtClean="0"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1000" dirty="0" smtClean="0">
                          <a:latin typeface="Myriad Pro" panose="020B0503030403020204" pitchFamily="34" charset="0"/>
                        </a:rPr>
                        <a:t>™ CLI</a:t>
                      </a: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Lightweight, Hanging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Semi-Fixed, Movable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“Flat Panel” design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3 Year Warranty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Standard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Option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Option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Option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Assembled</a:t>
                      </a:r>
                      <a:r>
                        <a:rPr lang="en-US" sz="1000" b="0" baseline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 in US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TAA Compliant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Option</a:t>
                      </a:r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Option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Option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Faster Installation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05562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Short Lead Time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2764" y="138910"/>
            <a:ext cx="8371636" cy="464342"/>
          </a:xfrm>
        </p:spPr>
        <p:txBody>
          <a:bodyPr/>
          <a:lstStyle/>
          <a:p>
            <a:r>
              <a:rPr lang="en-US" sz="2400" dirty="0" smtClean="0"/>
              <a:t>Meeting Indoor Customer Needs – Which Product? (cont.)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89" y="3214892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17" y="2606801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51" y="2608036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75" y="2598963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09" y="3525344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73" y="1349673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34" y="1341835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34" y="1683946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768" y="3214892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156000"/>
                    </a14:imgEffect>
                    <a14:imgEffect>
                      <a14:brightnessContrast bright="-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49" y="1956559"/>
            <a:ext cx="351632" cy="3421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3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24752" y="220360"/>
            <a:ext cx="8382000" cy="393339"/>
          </a:xfrm>
        </p:spPr>
        <p:txBody>
          <a:bodyPr/>
          <a:lstStyle/>
          <a:p>
            <a:r>
              <a:rPr lang="en-US" sz="2400" dirty="0" smtClean="0"/>
              <a:t>Planar</a:t>
            </a:r>
            <a:r>
              <a:rPr lang="en-US" sz="2400" baseline="30000" dirty="0" smtClean="0"/>
              <a:t>®</a:t>
            </a:r>
            <a:r>
              <a:rPr lang="en-US" sz="2400" dirty="0" smtClean="0"/>
              <a:t> </a:t>
            </a:r>
            <a:r>
              <a:rPr lang="en-US" sz="2400" dirty="0" err="1" smtClean="0"/>
              <a:t>DirectLight</a:t>
            </a:r>
            <a:r>
              <a:rPr lang="en-US" sz="2400" baseline="30000" dirty="0" smtClean="0"/>
              <a:t>™</a:t>
            </a:r>
            <a:r>
              <a:rPr lang="en-US" sz="2400" dirty="0" smtClean="0"/>
              <a:t> LED Video Wall System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24752" y="732087"/>
            <a:ext cx="8896350" cy="546131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Family of Best-in-Class Direct View LED Video Walls for Digital Signage &amp; Control Rooms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4878" y="1477519"/>
            <a:ext cx="3981301" cy="18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latin typeface="Myriad Pro" pitchFamily="34" charset="0"/>
              </a:rPr>
              <a:t>Superior Visual Performance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latin typeface="Myriad Pro" pitchFamily="34" charset="0"/>
              </a:rPr>
              <a:t>Mission-Critical Reliability 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latin typeface="Myriad Pro" pitchFamily="34" charset="0"/>
              </a:rPr>
              <a:t>Optimized For Your Unique Indoor Environment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800" dirty="0" smtClean="0">
                <a:latin typeface="Myriad Pro" pitchFamily="34" charset="0"/>
              </a:rPr>
              <a:t>From a Partner you Trust:</a:t>
            </a:r>
            <a:endParaRPr lang="en-US" sz="1800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REGISTERED_PlanarArcLogo_std_TagCt_CMY 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9294" y="3534543"/>
            <a:ext cx="2011048" cy="6861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2450" y="1359131"/>
            <a:ext cx="4294302" cy="288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7828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9330" y="309674"/>
            <a:ext cx="8998170" cy="438942"/>
          </a:xfrm>
        </p:spPr>
        <p:txBody>
          <a:bodyPr/>
          <a:lstStyle/>
          <a:p>
            <a:r>
              <a:rPr lang="en-US" sz="2400" dirty="0" smtClean="0"/>
              <a:t>Truly Seamless, Ultra-Fine Pitch with Unmatched Image Quality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63762" y="1309779"/>
            <a:ext cx="483075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latin typeface="Myriad Pro" pitchFamily="34" charset="0"/>
              </a:rPr>
              <a:t>Available in 1.6, 1.9, 2.5 and 3.1mm pitches in a single architecture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latin typeface="Myriad Pro" pitchFamily="34" charset="0"/>
              </a:rPr>
              <a:t>Seamless bezel-free - no more seams dividing your content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 smtClean="0">
                <a:latin typeface="Myriad Pro" pitchFamily="34" charset="0"/>
              </a:rPr>
              <a:t>Black </a:t>
            </a:r>
            <a:r>
              <a:rPr lang="en-US" sz="1200" dirty="0">
                <a:latin typeface="Myriad Pro" pitchFamily="34" charset="0"/>
              </a:rPr>
              <a:t>resin LEDs and Planar® </a:t>
            </a:r>
            <a:r>
              <a:rPr lang="en-US" sz="1200" dirty="0" err="1">
                <a:latin typeface="Myriad Pro" pitchFamily="34" charset="0"/>
              </a:rPr>
              <a:t>MicroGrid</a:t>
            </a:r>
            <a:r>
              <a:rPr lang="en-US" sz="1200" dirty="0">
                <a:latin typeface="Myriad Pro" pitchFamily="34" charset="0"/>
              </a:rPr>
              <a:t> </a:t>
            </a:r>
            <a:r>
              <a:rPr lang="en-US" sz="1200" dirty="0" err="1">
                <a:latin typeface="Myriad Pro" pitchFamily="34" charset="0"/>
              </a:rPr>
              <a:t>Shader</a:t>
            </a:r>
            <a:r>
              <a:rPr lang="en-US" sz="1200" dirty="0">
                <a:latin typeface="Myriad Pro" pitchFamily="34" charset="0"/>
              </a:rPr>
              <a:t>™ for deeper blacks, higher contrast and lower </a:t>
            </a:r>
            <a:r>
              <a:rPr lang="en-US" sz="1200" dirty="0" smtClean="0">
                <a:latin typeface="Myriad Pro" pitchFamily="34" charset="0"/>
              </a:rPr>
              <a:t>reflectance</a:t>
            </a:r>
            <a:endParaRPr lang="en-US" sz="1200" dirty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>
                <a:latin typeface="Myriad Pro" pitchFamily="34" charset="0"/>
              </a:rPr>
              <a:t>Maintains color calibration even at low </a:t>
            </a:r>
            <a:r>
              <a:rPr lang="en-US" sz="1200" dirty="0" smtClean="0">
                <a:latin typeface="Myriad Pro" pitchFamily="34" charset="0"/>
              </a:rPr>
              <a:t>brightness</a:t>
            </a:r>
            <a:endParaRPr lang="en-US" sz="1200" dirty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200" dirty="0">
                <a:latin typeface="Myriad Pro" pitchFamily="34" charset="0"/>
              </a:rPr>
              <a:t>Excellent off-axis viewing with no color shift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400" dirty="0" smtClean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</a:pPr>
            <a:endParaRPr lang="en-US" sz="1400" dirty="0" smtClean="0">
              <a:latin typeface="Myriad Pro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885" y="1309779"/>
            <a:ext cx="3824515" cy="255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006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8998170" cy="438942"/>
          </a:xfrm>
        </p:spPr>
        <p:txBody>
          <a:bodyPr/>
          <a:lstStyle/>
          <a:p>
            <a:r>
              <a:rPr lang="en-US" sz="2400" dirty="0" smtClean="0"/>
              <a:t>Precision Alignment &amp; Image Optimization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5096" y="3681112"/>
            <a:ext cx="338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 lvl="0">
              <a:spcBef>
                <a:spcPts val="700"/>
              </a:spcBef>
              <a:buClr>
                <a:srgbClr val="F47B20"/>
              </a:buClr>
              <a:buSzPct val="95000"/>
            </a:pPr>
            <a:r>
              <a:rPr lang="en-US" sz="1600" dirty="0" smtClean="0">
                <a:latin typeface="Myriad Pro" pitchFamily="34" charset="0"/>
              </a:rPr>
              <a:t>Planar </a:t>
            </a:r>
            <a:r>
              <a:rPr lang="en-US" sz="1600" dirty="0" err="1" smtClean="0">
                <a:latin typeface="Myriad Pro" pitchFamily="34" charset="0"/>
              </a:rPr>
              <a:t>EasyAlign</a:t>
            </a:r>
            <a:r>
              <a:rPr lang="en-US" sz="1600" dirty="0" smtClean="0">
                <a:latin typeface="Myriad Pro" pitchFamily="34" charset="0"/>
              </a:rPr>
              <a:t> Mounting System for ultra-fine 6-axis adjustments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85" y="1089202"/>
            <a:ext cx="2853482" cy="251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93" y="1166740"/>
            <a:ext cx="3228810" cy="1943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7988" y="3170410"/>
            <a:ext cx="360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 lvl="0">
              <a:spcBef>
                <a:spcPts val="700"/>
              </a:spcBef>
              <a:buClr>
                <a:srgbClr val="F47B20"/>
              </a:buClr>
              <a:buSzPct val="95000"/>
            </a:pPr>
            <a:r>
              <a:rPr lang="en-US" sz="1600" dirty="0" smtClean="0">
                <a:latin typeface="Myriad Pro" pitchFamily="34" charset="0"/>
              </a:rPr>
              <a:t>Planar® </a:t>
            </a:r>
            <a:r>
              <a:rPr lang="en-US" sz="1600" dirty="0" err="1" smtClean="0">
                <a:latin typeface="Myriad Pro" pitchFamily="34" charset="0"/>
              </a:rPr>
              <a:t>DirectLight</a:t>
            </a:r>
            <a:r>
              <a:rPr lang="en-US" sz="1600" dirty="0">
                <a:latin typeface="Myriad Pro" pitchFamily="34" charset="0"/>
              </a:rPr>
              <a:t>™ Control Software for automated </a:t>
            </a:r>
            <a:r>
              <a:rPr lang="en-US" sz="1600" dirty="0" smtClean="0">
                <a:latin typeface="Myriad Pro" pitchFamily="34" charset="0"/>
              </a:rPr>
              <a:t>fine-tune </a:t>
            </a:r>
            <a:r>
              <a:rPr lang="en-US" sz="1600" dirty="0">
                <a:latin typeface="Myriad Pro" pitchFamily="34" charset="0"/>
              </a:rPr>
              <a:t>optimization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5830" y="584702"/>
            <a:ext cx="8678862" cy="360869"/>
          </a:xfrm>
        </p:spPr>
        <p:txBody>
          <a:bodyPr/>
          <a:lstStyle/>
          <a:p>
            <a:r>
              <a:rPr lang="en-US" sz="1800" dirty="0" smtClean="0"/>
              <a:t>Achieved with Revolutionary Mounting System and Software: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3804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217830"/>
            <a:ext cx="8998170" cy="438942"/>
          </a:xfrm>
        </p:spPr>
        <p:txBody>
          <a:bodyPr/>
          <a:lstStyle/>
          <a:p>
            <a:r>
              <a:rPr lang="en-US" sz="2400" dirty="0" smtClean="0"/>
              <a:t>Unique Off-Board Power Architecture</a:t>
            </a:r>
            <a:r>
              <a:rPr lang="en-US" sz="2400" dirty="0"/>
              <a:t> </a:t>
            </a:r>
            <a:r>
              <a:rPr lang="en-US" sz="2400" dirty="0" smtClean="0"/>
              <a:t>Delivers 24x7 Reliability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5830" y="1121991"/>
            <a:ext cx="5234244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 smtClean="0">
                <a:latin typeface="+mn-lt"/>
              </a:rPr>
              <a:t>Centrally-locate with other electronics up to 200’/61M away from the LED video wall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 smtClean="0">
                <a:latin typeface="+mn-lt"/>
              </a:rPr>
              <a:t>Easy-to-access location minimizes disruption at the LED video wall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 smtClean="0">
                <a:latin typeface="+mn-lt"/>
              </a:rPr>
              <a:t>Rack mounted power supply allows for efficient cooling and improved maintenance access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>
                <a:latin typeface="Myriad Pro" pitchFamily="34" charset="0"/>
              </a:rPr>
              <a:t>Redundant power supply, video source and cabling options available to ensure uninterrupted </a:t>
            </a:r>
            <a:r>
              <a:rPr lang="en-US" sz="1400" dirty="0" smtClean="0">
                <a:latin typeface="Myriad Pro" pitchFamily="34" charset="0"/>
              </a:rPr>
              <a:t>operation</a:t>
            </a:r>
            <a:endParaRPr lang="en-US" sz="1400" dirty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400" dirty="0">
                <a:latin typeface="Myriad Pro" pitchFamily="34" charset="0"/>
              </a:rPr>
              <a:t>Fiber Optic and </a:t>
            </a:r>
            <a:r>
              <a:rPr lang="en-US" sz="1400" dirty="0" err="1">
                <a:latin typeface="Myriad Pro" pitchFamily="34" charset="0"/>
              </a:rPr>
              <a:t>HDBaseT</a:t>
            </a:r>
            <a:r>
              <a:rPr lang="en-US" sz="1400" dirty="0">
                <a:latin typeface="Myriad Pro" pitchFamily="34" charset="0"/>
              </a:rPr>
              <a:t> video extenders available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400" dirty="0" smtClean="0"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1125" y="1211849"/>
            <a:ext cx="3336114" cy="251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606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8998170" cy="43894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400" dirty="0" smtClean="0"/>
              <a:t>Extensible to Wide Variety of Environments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5230" y="935773"/>
            <a:ext cx="247037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Myriad Pro" pitchFamily="34" charset="0"/>
              </a:rPr>
              <a:t>Thinnest direct view LED video wall available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</a:pPr>
            <a:endParaRPr lang="en-US" sz="1100" dirty="0" smtClean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Myriad Pro" pitchFamily="34" charset="0"/>
              </a:rPr>
              <a:t>Eliminates the need for rear access, freeing valuable space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100" dirty="0" smtClean="0">
              <a:latin typeface="Myriad Pro" pitchFamily="34" charset="0"/>
            </a:endParaRP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Myriad Pro" pitchFamily="34" charset="0"/>
              </a:rPr>
              <a:t>No AC power outlets required behind the LED video wall</a:t>
            </a:r>
          </a:p>
          <a:p>
            <a:pPr marL="411163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100" dirty="0" smtClean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Myriad Pro" pitchFamily="34" charset="0"/>
              </a:rPr>
              <a:t>Delivers whisper quiet, fan-less 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7085" y="707314"/>
            <a:ext cx="2470370" cy="334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Myriad Pro" pitchFamily="34" charset="0"/>
              </a:rPr>
              <a:t>Optimized for 16:9 aspect ratio, 1080p &amp; 4K formats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100" dirty="0" smtClean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Myriad Pro" pitchFamily="34" charset="0"/>
              </a:rPr>
              <a:t>Wide variety of configurations possible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100" dirty="0" smtClean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Myriad Pro" pitchFamily="34" charset="0"/>
              </a:rPr>
              <a:t>Maintains color calibration even at low brightness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100" dirty="0" smtClean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Myriad Pro" pitchFamily="34" charset="0"/>
              </a:rPr>
              <a:t>Excellent off-axis viewing with no color shift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endParaRPr lang="en-US" sz="1100" dirty="0" smtClean="0">
              <a:latin typeface="Myriad Pro" pitchFamily="34" charset="0"/>
            </a:endParaRP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100" dirty="0" smtClean="0">
                <a:latin typeface="+mn-lt"/>
              </a:rPr>
              <a:t>Broad compatibility with leading image processing and content management systems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946" y="1242381"/>
            <a:ext cx="1457188" cy="9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086346" y="2211236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Control Room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646" y="2211236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Corporate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1596" y="3459011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University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4196" y="3459011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Public Spaces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371" y="2516810"/>
            <a:ext cx="1466714" cy="94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1321" y="1242381"/>
            <a:ext cx="1444625" cy="9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421" y="2516810"/>
            <a:ext cx="1485764" cy="94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1278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830" y="242402"/>
            <a:ext cx="8998170" cy="438942"/>
          </a:xfrm>
        </p:spPr>
        <p:txBody>
          <a:bodyPr/>
          <a:lstStyle/>
          <a:p>
            <a:r>
              <a:rPr lang="en-US" sz="2400" dirty="0" smtClean="0"/>
              <a:t>Super Slim Profile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194" y="1503433"/>
            <a:ext cx="4273826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Less than 4”/102mm  total mounted depth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Americans with Disabilities Act-compliant (ADA )</a:t>
            </a:r>
          </a:p>
          <a:p>
            <a:pPr marL="411163" lvl="0" indent="-342900">
              <a:spcBef>
                <a:spcPts val="700"/>
              </a:spcBef>
              <a:buClr>
                <a:srgbClr val="F47B20"/>
              </a:buClr>
              <a:buSzPct val="95000"/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Eliminates need for recessed video wall, saving time consuming building modifications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892" y="803760"/>
            <a:ext cx="2707729" cy="3426698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45830" y="709166"/>
            <a:ext cx="8678862" cy="360869"/>
          </a:xfrm>
        </p:spPr>
        <p:txBody>
          <a:bodyPr/>
          <a:lstStyle/>
          <a:p>
            <a:r>
              <a:rPr lang="en-US" sz="1800" dirty="0" smtClean="0"/>
              <a:t>Ideal for Space-Constrained Environments: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58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Product Landscape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931817" y="714103"/>
            <a:ext cx="23064" cy="37098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54882" y="4419599"/>
            <a:ext cx="74575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341735" y="4257807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0.9mm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372167" y="1524345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>
                <a:latin typeface="+mn-lt"/>
              </a:rPr>
              <a:t>6</a:t>
            </a:r>
            <a:r>
              <a:rPr lang="en-US" sz="1200" dirty="0" smtClean="0">
                <a:latin typeface="+mn-lt"/>
              </a:rPr>
              <a:t>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341735" y="603251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20mm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1198" y="2996611"/>
            <a:ext cx="2033253" cy="138145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596339" y="4365857"/>
            <a:ext cx="1124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38807" y="2970707"/>
            <a:ext cx="1124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112395" y="1680628"/>
            <a:ext cx="2048219" cy="132021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47161" y="688883"/>
            <a:ext cx="2071643" cy="14891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64848" y="2169624"/>
            <a:ext cx="17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 / Outdoor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75240" y="996274"/>
            <a:ext cx="1092711" cy="280235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318804" y="3798626"/>
            <a:ext cx="17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 / Outdoor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341735" y="2782716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2.5 – 3 mm</a:t>
            </a:r>
          </a:p>
        </p:txBody>
      </p:sp>
      <p:sp>
        <p:nvSpPr>
          <p:cNvPr id="22" name="Text Placeholder 3"/>
          <p:cNvSpPr txBox="1">
            <a:spLocks/>
          </p:cNvSpPr>
          <p:nvPr/>
        </p:nvSpPr>
        <p:spPr>
          <a:xfrm>
            <a:off x="990826" y="1980045"/>
            <a:ext cx="2513013" cy="2554761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47B2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Control room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Conference room  / Decision room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Corporate lobby and common areas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Auditorium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Broadcast on-air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Museum (close viewing)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In-Store Retail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High end home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Atrium / Architectural</a:t>
            </a:r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</p:txBody>
      </p:sp>
      <p:sp>
        <p:nvSpPr>
          <p:cNvPr id="27" name="Text Placeholder 3"/>
          <p:cNvSpPr txBox="1">
            <a:spLocks/>
          </p:cNvSpPr>
          <p:nvPr/>
        </p:nvSpPr>
        <p:spPr>
          <a:xfrm>
            <a:off x="3280623" y="1677308"/>
            <a:ext cx="1946275" cy="1422400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47B2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Larger indoor space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Airport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Mall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Museum (further viewing)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Gaming Sports Book</a:t>
            </a:r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>
            <a:off x="5478049" y="710300"/>
            <a:ext cx="2908300" cy="1835150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47B2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Indoor arena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Outdoor arena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Outdoor billboard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Building facade</a:t>
            </a:r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>
            <a:off x="7406234" y="1048078"/>
            <a:ext cx="1375081" cy="1835150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47B2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Events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Semi-fixed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Light hanging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Curves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Right angle corners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1143" y="4383836"/>
            <a:ext cx="4534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9346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Product Landscape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931817" y="714103"/>
            <a:ext cx="23064" cy="37098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54882" y="4419599"/>
            <a:ext cx="74575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341735" y="4257807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0.9mm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372167" y="1524345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>
                <a:latin typeface="+mn-lt"/>
              </a:rPr>
              <a:t>6</a:t>
            </a:r>
            <a:r>
              <a:rPr lang="en-US" sz="1200" dirty="0" smtClean="0">
                <a:latin typeface="+mn-lt"/>
              </a:rPr>
              <a:t>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341735" y="603251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20mm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1198" y="2996611"/>
            <a:ext cx="2033253" cy="138145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596339" y="4365857"/>
            <a:ext cx="1124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38807" y="2970707"/>
            <a:ext cx="1124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112395" y="1680628"/>
            <a:ext cx="2048219" cy="132021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47161" y="688883"/>
            <a:ext cx="2071643" cy="14891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64848" y="2169624"/>
            <a:ext cx="17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 / Outdoor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75240" y="996274"/>
            <a:ext cx="1092711" cy="280235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318804" y="3798626"/>
            <a:ext cx="17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latin typeface="+mn-lt"/>
              </a:rPr>
              <a:t>Indoor / Outdoor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341735" y="2782716"/>
            <a:ext cx="1315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200" dirty="0" smtClean="0">
                <a:latin typeface="+mn-lt"/>
              </a:rPr>
              <a:t>2.5 – 3 mm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87785" y="2703818"/>
            <a:ext cx="337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Fine Pitch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4382" y="2968901"/>
            <a:ext cx="3378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solidFill>
                  <a:srgbClr val="FFC000"/>
                </a:solidFill>
                <a:latin typeface="+mn-lt"/>
              </a:rPr>
              <a:t>(“NPP” – Narrow Pixel Pitch)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68134" y="1360842"/>
            <a:ext cx="337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Standard Pitch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4848" y="369876"/>
            <a:ext cx="337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Larger Pitch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57036" y="423433"/>
            <a:ext cx="204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Rental &amp; Staging</a:t>
            </a:r>
          </a:p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FFC000"/>
                </a:solidFill>
                <a:latin typeface="+mn-lt"/>
              </a:rPr>
              <a:t>Specialty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91143" y="4383836"/>
            <a:ext cx="4534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Product Lines</a:t>
            </a:r>
          </a:p>
        </p:txBody>
      </p:sp>
      <p:sp>
        <p:nvSpPr>
          <p:cNvPr id="27" name="Text Placeholder 3"/>
          <p:cNvSpPr txBox="1">
            <a:spLocks/>
          </p:cNvSpPr>
          <p:nvPr/>
        </p:nvSpPr>
        <p:spPr>
          <a:xfrm>
            <a:off x="1185783" y="3189621"/>
            <a:ext cx="1644081" cy="1833563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47B2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Planar </a:t>
            </a:r>
            <a:r>
              <a:rPr lang="en-US" sz="1100" dirty="0" err="1" smtClean="0"/>
              <a:t>DirectLight</a:t>
            </a:r>
            <a:r>
              <a:rPr lang="en-US" sz="1100" dirty="0" smtClean="0"/>
              <a:t>™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TVH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TW / TWA 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</a:t>
            </a:r>
            <a:r>
              <a:rPr lang="en-US" sz="1100" dirty="0" err="1" smtClean="0"/>
              <a:t>CarbonLight</a:t>
            </a:r>
            <a:r>
              <a:rPr lang="en-US" sz="1100" dirty="0" smtClean="0"/>
              <a:t>™ CLA</a:t>
            </a:r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>
            <a:off x="3142655" y="1709861"/>
            <a:ext cx="2909887" cy="1835150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47B2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</a:t>
            </a:r>
            <a:r>
              <a:rPr lang="en-US" sz="1100" dirty="0" err="1" smtClean="0"/>
              <a:t>uEV</a:t>
            </a:r>
            <a:endParaRPr lang="en-US" sz="1100" dirty="0" smtClean="0"/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</a:t>
            </a:r>
            <a:r>
              <a:rPr lang="en-US" sz="1100" dirty="0" err="1" smtClean="0"/>
              <a:t>CarbonLight</a:t>
            </a:r>
            <a:r>
              <a:rPr lang="en-US" sz="1100" dirty="0" smtClean="0"/>
              <a:t> CLI </a:t>
            </a:r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>
            <a:off x="5332241" y="744193"/>
            <a:ext cx="1819054" cy="1835150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47B2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</a:t>
            </a:r>
            <a:r>
              <a:rPr lang="en-US" sz="1100" dirty="0" err="1" smtClean="0"/>
              <a:t>uLV</a:t>
            </a:r>
            <a:endParaRPr lang="en-US" sz="1100" dirty="0" smtClean="0"/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NVH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</a:t>
            </a:r>
            <a:r>
              <a:rPr lang="en-US" sz="1100" dirty="0" err="1" smtClean="0"/>
              <a:t>CarbonLight</a:t>
            </a:r>
            <a:r>
              <a:rPr lang="en-US" sz="1100" dirty="0" smtClean="0"/>
              <a:t> CLO, CLM</a:t>
            </a:r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7408328" y="1027615"/>
            <a:ext cx="1650663" cy="1835150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47B2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B2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Leyard </a:t>
            </a:r>
            <a:r>
              <a:rPr lang="en-US" sz="1100" dirty="0" err="1" smtClean="0"/>
              <a:t>CarbonLight</a:t>
            </a:r>
            <a:endParaRPr lang="en-US" sz="1100" dirty="0" smtClean="0"/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CLA (arc)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CLI (indoor)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CLO (outdoor)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CLM (mesh)</a:t>
            </a:r>
          </a:p>
          <a:p>
            <a:pPr marL="68263" indent="0">
              <a:buFont typeface="Wingdings" pitchFamily="2" charset="2"/>
              <a:buNone/>
            </a:pPr>
            <a:r>
              <a:rPr lang="en-US" sz="1100" dirty="0" smtClean="0"/>
              <a:t>CLF (floor)</a:t>
            </a:r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  <a:p>
            <a:pPr marL="68263" indent="0">
              <a:buFont typeface="Wingdings" pitchFamily="2" charset="2"/>
              <a:buNone/>
            </a:pP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9616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LED Product Line-up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249889"/>
              </p:ext>
            </p:extLst>
          </p:nvPr>
        </p:nvGraphicFramePr>
        <p:xfrm>
          <a:off x="128274" y="893407"/>
          <a:ext cx="890060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153"/>
                <a:gridCol w="793177"/>
                <a:gridCol w="546009"/>
                <a:gridCol w="572322"/>
                <a:gridCol w="552587"/>
                <a:gridCol w="624950"/>
                <a:gridCol w="562453"/>
                <a:gridCol w="907822"/>
                <a:gridCol w="907821"/>
                <a:gridCol w="888087"/>
                <a:gridCol w="927556"/>
                <a:gridCol w="894664"/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Product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Planar® DirectLight™</a:t>
                      </a:r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TVH</a:t>
                      </a:r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TWA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/ TW</a:t>
                      </a:r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err="1" smtClean="0">
                          <a:latin typeface="Myriad Pro" panose="020B0503030403020204" pitchFamily="34" charset="0"/>
                        </a:rPr>
                        <a:t>uEV</a:t>
                      </a:r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NVH</a:t>
                      </a:r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err="1" smtClean="0">
                          <a:latin typeface="Myriad Pro" panose="020B0503030403020204" pitchFamily="34" charset="0"/>
                        </a:rPr>
                        <a:t>uLV</a:t>
                      </a:r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err="1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™ </a:t>
                      </a:r>
                    </a:p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CLA</a:t>
                      </a:r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err="1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™ </a:t>
                      </a:r>
                    </a:p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CLI</a:t>
                      </a:r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err="1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™ </a:t>
                      </a:r>
                    </a:p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CLO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err="1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™ </a:t>
                      </a:r>
                    </a:p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CLF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Leyard®</a:t>
                      </a:r>
                    </a:p>
                    <a:p>
                      <a:pPr algn="ctr"/>
                      <a:r>
                        <a:rPr lang="en-US" sz="800" dirty="0" err="1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CarbonLight</a:t>
                      </a: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™ </a:t>
                      </a:r>
                    </a:p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CLM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176146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Indoor</a:t>
                      </a:r>
                      <a:endParaRPr lang="en-US" sz="800" b="1" baseline="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Outdoor</a:t>
                      </a:r>
                      <a:endParaRPr lang="en-US" sz="800" b="1" baseline="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baseline="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Rental</a:t>
                      </a:r>
                      <a:endParaRPr lang="en-US" sz="800" b="1" baseline="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baseline="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17582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Cab</a:t>
                      </a:r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Size (mm)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400 x</a:t>
                      </a:r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300 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400 x</a:t>
                      </a:r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300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1200 x 675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720</a:t>
                      </a:r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x 960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640</a:t>
                      </a:r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x 480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1280 x 960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250 x 250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500 x 500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500 x 500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500 x 500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1000 x 500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Pitch:</a:t>
                      </a:r>
                      <a:r>
                        <a:rPr lang="en-US" sz="8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 </a:t>
                      </a:r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&lt;1mm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1.2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1.2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1.5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1.6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1.6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1.5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2.0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1.9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1.9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kern="12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1.8</a:t>
                      </a:r>
                      <a:endParaRPr kumimoji="0" lang="en-US" sz="800" kern="12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sz="800" kern="12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1.9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2.5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2.5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2.5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2.5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2.6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3.0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3.1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4.0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4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3.9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3.9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5.0 and up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5, 6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8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10, 16, 20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5.2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5.2, 7.8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5.2, 6.2, 10.4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10.4, 15.6</a:t>
                      </a:r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28269" y="1463040"/>
            <a:ext cx="8900605" cy="65520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8269" y="2466359"/>
            <a:ext cx="8900605" cy="193224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4515244" cy="685800"/>
          </a:xfrm>
        </p:spPr>
        <p:txBody>
          <a:bodyPr/>
          <a:lstStyle/>
          <a:p>
            <a:r>
              <a:rPr lang="en-US" dirty="0" smtClean="0"/>
              <a:t>Family of high performance, fine-pitch video wall displays</a:t>
            </a:r>
          </a:p>
          <a:p>
            <a:r>
              <a:rPr lang="en-US" dirty="0" smtClean="0"/>
              <a:t>Proven industry-leading image quality</a:t>
            </a:r>
          </a:p>
          <a:p>
            <a:r>
              <a:rPr lang="en-US" dirty="0" smtClean="0"/>
              <a:t>Fit a wide range of indoor installation environments</a:t>
            </a:r>
          </a:p>
          <a:p>
            <a:r>
              <a:rPr lang="en-US" dirty="0" smtClean="0"/>
              <a:t>Advanced design offering redundancy and precision alignment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Leyard TVH Series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Industry leading fine pitch solution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41" y="1481670"/>
            <a:ext cx="1701895" cy="1185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80" y="1417560"/>
            <a:ext cx="1956153" cy="1362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294025" y="2921570"/>
            <a:ext cx="315986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Compact 400 x 300mm Cabinet</a:t>
            </a:r>
          </a:p>
          <a:p>
            <a:pPr algn="ctr">
              <a:buClr>
                <a:schemeClr val="accent6"/>
              </a:buClr>
            </a:pPr>
            <a:r>
              <a:rPr lang="en-US" sz="1400" i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Pitches:  1.6, 1.9, and 2.5mm</a:t>
            </a:r>
          </a:p>
        </p:txBody>
      </p:sp>
    </p:spTree>
    <p:extLst>
      <p:ext uri="{BB962C8B-B14F-4D97-AF65-F5344CB8AC3E}">
        <p14:creationId xmlns:p14="http://schemas.microsoft.com/office/powerpoint/2010/main" val="21062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Outstanding black levels – black LEDs and </a:t>
            </a:r>
            <a:r>
              <a:rPr lang="en-US" dirty="0" err="1" smtClean="0"/>
              <a:t>MicroGrid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Wide viewing angles with excellent off-axis uniformity</a:t>
            </a:r>
          </a:p>
          <a:p>
            <a:r>
              <a:rPr lang="en-US" dirty="0" smtClean="0"/>
              <a:t>Advanced calibration for maximum full screen color and brightness uniformity</a:t>
            </a:r>
          </a:p>
          <a:p>
            <a:r>
              <a:rPr lang="en-US" dirty="0" smtClean="0"/>
              <a:t>Smooth and consistent grayscale even at low brightness</a:t>
            </a:r>
          </a:p>
          <a:p>
            <a:r>
              <a:rPr lang="en-US" dirty="0" smtClean="0"/>
              <a:t>Color control to optimize for particular applications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Image Quality by Design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Theme">
  <a:themeElements>
    <a:clrScheme name="Leyard-Planar Dark">
      <a:dk1>
        <a:srgbClr val="FFFFFF"/>
      </a:dk1>
      <a:lt1>
        <a:srgbClr val="FFFFFF"/>
      </a:lt1>
      <a:dk2>
        <a:srgbClr val="3C3C3C"/>
      </a:dk2>
      <a:lt2>
        <a:srgbClr val="FFFFFF"/>
      </a:lt2>
      <a:accent1>
        <a:srgbClr val="ED661A"/>
      </a:accent1>
      <a:accent2>
        <a:srgbClr val="25AAE1"/>
      </a:accent2>
      <a:accent3>
        <a:srgbClr val="961D24"/>
      </a:accent3>
      <a:accent4>
        <a:srgbClr val="003F66"/>
      </a:accent4>
      <a:accent5>
        <a:srgbClr val="8BC53F"/>
      </a:accent5>
      <a:accent6>
        <a:srgbClr val="E4011C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9FD5B2E9-63FE-AA45-A7B2-4C977A7894CC}"/>
    </a:ext>
  </a:extLst>
</a:theme>
</file>

<file path=ppt/theme/theme2.xml><?xml version="1.0" encoding="utf-8"?>
<a:theme xmlns:a="http://schemas.openxmlformats.org/drawingml/2006/main" name="Section Slide Red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E5274D5A-C1D7-CC4E-B430-018E14F66D87}"/>
    </a:ext>
  </a:extLst>
</a:theme>
</file>

<file path=ppt/theme/theme3.xml><?xml version="1.0" encoding="utf-8"?>
<a:theme xmlns:a="http://schemas.openxmlformats.org/drawingml/2006/main" name="Section Slide Green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B2CDCA9E-BB0C-A040-919A-4639699160EC}"/>
    </a:ext>
  </a:extLst>
</a:theme>
</file>

<file path=ppt/theme/theme4.xml><?xml version="1.0" encoding="utf-8"?>
<a:theme xmlns:a="http://schemas.openxmlformats.org/drawingml/2006/main" name="Section Slide Blue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5F462444-045A-ED49-BDF0-F6EE8A9BB217}"/>
    </a:ext>
  </a:extLst>
</a:theme>
</file>

<file path=ppt/theme/theme5.xml><?xml version="1.0" encoding="utf-8"?>
<a:theme xmlns:a="http://schemas.openxmlformats.org/drawingml/2006/main" name="Section Slide Grey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43C90402-F253-9A46-AFF4-2F47271508BB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Planar">
      <a:dk1>
        <a:sysClr val="windowText" lastClr="000000"/>
      </a:dk1>
      <a:lt1>
        <a:sysClr val="window" lastClr="FFFFFF"/>
      </a:lt1>
      <a:dk2>
        <a:srgbClr val="004165"/>
      </a:dk2>
      <a:lt2>
        <a:srgbClr val="005B8D"/>
      </a:lt2>
      <a:accent1>
        <a:srgbClr val="0082CB"/>
      </a:accent1>
      <a:accent2>
        <a:srgbClr val="004165"/>
      </a:accent2>
      <a:accent3>
        <a:srgbClr val="265F7E"/>
      </a:accent3>
      <a:accent4>
        <a:srgbClr val="004165"/>
      </a:accent4>
      <a:accent5>
        <a:srgbClr val="005B8D"/>
      </a:accent5>
      <a:accent6>
        <a:srgbClr val="F47B20"/>
      </a:accent6>
      <a:hlink>
        <a:srgbClr val="005B8D"/>
      </a:hlink>
      <a:folHlink>
        <a:srgbClr val="F47B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8F88F4CBB024BB342962F6215470C" ma:contentTypeVersion="4" ma:contentTypeDescription="Create a new document." ma:contentTypeScope="" ma:versionID="f824fd14b168d41c7845c6c2d6644b08">
  <xsd:schema xmlns:xsd="http://www.w3.org/2001/XMLSchema" xmlns:p="http://schemas.microsoft.com/office/2006/metadata/properties" targetNamespace="http://schemas.microsoft.com/office/2006/metadata/properties" ma:root="true" ma:fieldsID="bfb85531492299a443187b2d09fe2a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2EB246-FB5F-4B6F-BD62-5E5A485E8D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3EBBA4E-D582-4D66-93E1-D95B26DEDCA3}">
  <ds:schemaRefs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5AD57AA-4DA0-47F1-8FED-9C84F0A451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2234 PLNR.Corp-Prsntn_PPT-OverviewREV3.potx</Template>
  <TotalTime>17905</TotalTime>
  <Words>3101</Words>
  <Application>Microsoft Office PowerPoint</Application>
  <PresentationFormat>On-screen Show (16:9)</PresentationFormat>
  <Paragraphs>988</Paragraphs>
  <Slides>47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</vt:lpstr>
      <vt:lpstr>Bell Gothic Std Black</vt:lpstr>
      <vt:lpstr>Calibri</vt:lpstr>
      <vt:lpstr>Consolas</vt:lpstr>
      <vt:lpstr>helvetica</vt:lpstr>
      <vt:lpstr>Myriad Pro</vt:lpstr>
      <vt:lpstr>Symbol</vt:lpstr>
      <vt:lpstr>Times New Roman</vt:lpstr>
      <vt:lpstr>Wingdings</vt:lpstr>
      <vt:lpstr>Wingdings 2</vt:lpstr>
      <vt:lpstr>Dark Theme</vt:lpstr>
      <vt:lpstr>Section Slide Red</vt:lpstr>
      <vt:lpstr>Section Slide Green</vt:lpstr>
      <vt:lpstr>Section Slide Blue</vt:lpstr>
      <vt:lpstr>Section Slide Grey</vt:lpstr>
      <vt:lpstr>Worksheet</vt:lpstr>
      <vt:lpstr>Industry leading led line-up</vt:lpstr>
      <vt:lpstr>Agenda</vt:lpstr>
      <vt:lpstr>A Stronger LED Product Line For You</vt:lpstr>
      <vt:lpstr>LED Product Landscape</vt:lpstr>
      <vt:lpstr>LED Product Landscape</vt:lpstr>
      <vt:lpstr>LED Product Landscape</vt:lpstr>
      <vt:lpstr>Expanded LED Product Line-up</vt:lpstr>
      <vt:lpstr>Leyard TVH Series</vt:lpstr>
      <vt:lpstr>Proven Image Quality by Design</vt:lpstr>
      <vt:lpstr>Fits More Environments</vt:lpstr>
      <vt:lpstr>Optimized for 16:9 Aspect Ratio</vt:lpstr>
      <vt:lpstr>Broadcast NBC Sports – Stamford, CT Leyard TVH1.9 and TVH2.5</vt:lpstr>
      <vt:lpstr>TVH Specifications</vt:lpstr>
      <vt:lpstr>Planar DirectLight™</vt:lpstr>
      <vt:lpstr>Complete LED Video Wall System</vt:lpstr>
      <vt:lpstr>Perfect Installations</vt:lpstr>
      <vt:lpstr>DirectLight Specifications</vt:lpstr>
      <vt:lpstr>Leyard TWA Series LED Video Walls </vt:lpstr>
      <vt:lpstr>Leyard TWA Series Design</vt:lpstr>
      <vt:lpstr>New and Improved Leyard TW Series</vt:lpstr>
      <vt:lpstr>Designed for Alignment and Image Optimization</vt:lpstr>
      <vt:lpstr>Fast and Efficient Installation</vt:lpstr>
      <vt:lpstr>Designed for Serviceability</vt:lpstr>
      <vt:lpstr>TWA 16:9 Aspect Ratio Walls</vt:lpstr>
      <vt:lpstr>TW Specifications</vt:lpstr>
      <vt:lpstr>Leyard uEV Series</vt:lpstr>
      <vt:lpstr>Leyard NVH Series</vt:lpstr>
      <vt:lpstr>Leyard uLV Series</vt:lpstr>
      <vt:lpstr>Leyard® CarbonLight™ LED Displays</vt:lpstr>
      <vt:lpstr>State-of-the-Art Material Choice</vt:lpstr>
      <vt:lpstr>Leyard CarbonLight CLI Series</vt:lpstr>
      <vt:lpstr>Leyard CarbonLight CLO Series</vt:lpstr>
      <vt:lpstr>Leyard CarbonLight CLA Series</vt:lpstr>
      <vt:lpstr>Leyard CarbonLight CLF Series</vt:lpstr>
      <vt:lpstr>Leyard CarbonLight CLM Series</vt:lpstr>
      <vt:lpstr>The Result: Eye-Catching and Unique Installations</vt:lpstr>
      <vt:lpstr>The Leyard CarbonLight Product Lines</vt:lpstr>
      <vt:lpstr>Image Processing &amp; Content Management</vt:lpstr>
      <vt:lpstr>Meeting Indoor Customer Needs – Which Product?</vt:lpstr>
      <vt:lpstr>Meeting Indoor Customer Needs – Which Product? (cont.)</vt:lpstr>
      <vt:lpstr>Thank you</vt:lpstr>
      <vt:lpstr>Planar® DirectLight™ LED Video Wall System </vt:lpstr>
      <vt:lpstr>Truly Seamless, Ultra-Fine Pitch with Unmatched Image Quality  </vt:lpstr>
      <vt:lpstr>Precision Alignment &amp; Image Optimization  </vt:lpstr>
      <vt:lpstr>Unique Off-Board Power Architecture Delivers 24x7 Reliability  </vt:lpstr>
      <vt:lpstr> Extensible to Wide Variety of Environments  </vt:lpstr>
      <vt:lpstr>Super Slim Profile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Planar Corporate Overview Presentation - January 2016</dc:title>
  <dc:creator>Stacey Moore</dc:creator>
  <dc:description>PresentationLoad.com</dc:description>
  <cp:lastModifiedBy>Ashley Lyon</cp:lastModifiedBy>
  <cp:revision>1466</cp:revision>
  <cp:lastPrinted>2016-04-08T21:45:18Z</cp:lastPrinted>
  <dcterms:created xsi:type="dcterms:W3CDTF">2007-11-27T23:54:21Z</dcterms:created>
  <dcterms:modified xsi:type="dcterms:W3CDTF">2016-06-30T23:21:54Z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0x0101006BA8F88F4CBB024BB342962F6215470C</vt:lpwstr>
  </property>
</Properties>
</file>