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90" r:id="rId4"/>
    <p:sldMasterId id="2147484645" r:id="rId5"/>
    <p:sldMasterId id="2147484641" r:id="rId6"/>
    <p:sldMasterId id="2147484637" r:id="rId7"/>
    <p:sldMasterId id="2147484633" r:id="rId8"/>
  </p:sldMasterIdLst>
  <p:notesMasterIdLst>
    <p:notesMasterId r:id="rId37"/>
  </p:notesMasterIdLst>
  <p:handoutMasterIdLst>
    <p:handoutMasterId r:id="rId38"/>
  </p:handoutMasterIdLst>
  <p:sldIdLst>
    <p:sldId id="256" r:id="rId9"/>
    <p:sldId id="436" r:id="rId10"/>
    <p:sldId id="400" r:id="rId11"/>
    <p:sldId id="329" r:id="rId12"/>
    <p:sldId id="330" r:id="rId13"/>
    <p:sldId id="335" r:id="rId14"/>
    <p:sldId id="433" r:id="rId15"/>
    <p:sldId id="337" r:id="rId16"/>
    <p:sldId id="339" r:id="rId17"/>
    <p:sldId id="340" r:id="rId18"/>
    <p:sldId id="341" r:id="rId19"/>
    <p:sldId id="345" r:id="rId20"/>
    <p:sldId id="348" r:id="rId21"/>
    <p:sldId id="349" r:id="rId22"/>
    <p:sldId id="353" r:id="rId23"/>
    <p:sldId id="355" r:id="rId24"/>
    <p:sldId id="357" r:id="rId25"/>
    <p:sldId id="358" r:id="rId26"/>
    <p:sldId id="359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8" r:id="rId35"/>
    <p:sldId id="392" r:id="rId36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4036"/>
    <a:srgbClr val="3D3D3D"/>
    <a:srgbClr val="494949"/>
    <a:srgbClr val="EF4036"/>
    <a:srgbClr val="414141"/>
    <a:srgbClr val="3B3B3B"/>
    <a:srgbClr val="2A2A2A"/>
    <a:srgbClr val="1D1D1D"/>
    <a:srgbClr val="4D4D4D"/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1" autoAdjust="0"/>
    <p:restoredTop sz="94541" autoAdjust="0"/>
  </p:normalViewPr>
  <p:slideViewPr>
    <p:cSldViewPr snapToGrid="0">
      <p:cViewPr varScale="1">
        <p:scale>
          <a:sx n="110" d="100"/>
          <a:sy n="110" d="100"/>
        </p:scale>
        <p:origin x="50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noProof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A17669A-5BB7-4D94-B429-607C76D7E0D9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89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F7B9195-2302-403D-B502-E5C28785365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32334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B9195-2302-403D-B502-E5C287853655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7177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B9195-2302-403D-B502-E5C287853655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1758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B9195-2302-403D-B502-E5C287853655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894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B9195-2302-403D-B502-E5C287853655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269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</a:t>
            </a:r>
            <a:r>
              <a:rPr lang="en-US" baseline="0" dirty="0" smtClean="0"/>
              <a:t> point about Nano energy waste of </a:t>
            </a:r>
            <a:r>
              <a:rPr lang="en-US" baseline="0" dirty="0" err="1" smtClean="0"/>
              <a:t>offboard</a:t>
            </a:r>
            <a:r>
              <a:rPr lang="en-US" baseline="0" dirty="0" smtClean="0"/>
              <a:t> power claim.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B9195-2302-403D-B502-E5C287853655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63715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7B9195-2302-403D-B502-E5C287853655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538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7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5451"/>
            <a:ext cx="9144972" cy="5155129"/>
          </a:xfrm>
          <a:prstGeom prst="rect">
            <a:avLst/>
          </a:prstGeom>
        </p:spPr>
      </p:pic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43263" y="2463810"/>
            <a:ext cx="4953726" cy="32929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eaLnBrk="1" hangingPunct="1">
              <a:spcBef>
                <a:spcPct val="0"/>
              </a:spcBef>
            </a:pPr>
            <a:r>
              <a:rPr lang="en-US" noProof="1" smtClean="0">
                <a:latin typeface="Arial" pitchFamily="34" charset="0"/>
                <a:cs typeface="Arial" pitchFamily="34" charset="0"/>
              </a:rPr>
              <a:t>Presented by 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290457" y="1612537"/>
            <a:ext cx="6532" cy="1293223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141" y="2113280"/>
            <a:ext cx="1631350" cy="481382"/>
          </a:xfrm>
          <a:prstGeom prst="rect">
            <a:avLst/>
          </a:prstGeom>
        </p:spPr>
      </p:pic>
      <p:sp>
        <p:nvSpPr>
          <p:cNvPr id="12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3738" y="1944013"/>
            <a:ext cx="4963251" cy="454479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helvetica" charset="0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CORPORATE </a:t>
            </a:r>
            <a:r>
              <a:rPr lang="en-US" spc="0" smtClean="0">
                <a:ln w="18415" cmpd="sng">
                  <a:noFill/>
                  <a:prstDash val="solid"/>
                </a:ln>
                <a:solidFill>
                  <a:schemeClr val="accent1"/>
                </a:solidFill>
              </a:rPr>
              <a:t>OVERVIEW</a:t>
            </a:r>
            <a:endParaRPr lang="en-US" sz="3600" cap="none" noProof="1" smtClean="0"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179105"/>
            <a:ext cx="1631349" cy="226751"/>
          </a:xfrm>
          <a:prstGeom prst="rect">
            <a:avLst/>
          </a:prstGeom>
        </p:spPr>
      </p:pic>
      <p:sp>
        <p:nvSpPr>
          <p:cNvPr id="15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6905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Center)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72202" y="1245030"/>
            <a:ext cx="7398589" cy="283889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>
            <a:lvl1pPr>
              <a:buClr>
                <a:schemeClr val="accent1"/>
              </a:buClr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22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85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Center) and Text (Below)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233294" y="1246506"/>
            <a:ext cx="6560911" cy="252277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/>
          <a:lstStyle>
            <a:lvl1pPr>
              <a:buClr>
                <a:schemeClr val="accent1"/>
              </a:buClr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1230099" y="3842414"/>
            <a:ext cx="6585857" cy="457535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Myriad Pro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829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Full Screen)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3999" cy="4654296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Clr>
                <a:schemeClr val="accent1"/>
              </a:buClr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2979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80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4558"/>
            <a:ext cx="9144969" cy="5155127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 hasCustomPrompt="1"/>
          </p:nvPr>
        </p:nvSpPr>
        <p:spPr>
          <a:xfrm>
            <a:off x="348343" y="2348854"/>
            <a:ext cx="7772400" cy="454479"/>
          </a:xfrm>
          <a:prstGeom prst="rect">
            <a:avLst/>
          </a:prstGeom>
        </p:spPr>
        <p:txBody>
          <a:bodyPr anchor="b"/>
          <a:lstStyle>
            <a:lvl1pPr marR="9144" algn="l">
              <a:defRPr sz="2800" b="1" cap="all" spc="0" baseline="0">
                <a:solidFill>
                  <a:schemeClr val="bg1"/>
                </a:solidFill>
                <a:effectLst/>
              </a:defRPr>
            </a:lvl1pPr>
            <a:extLst/>
          </a:lstStyle>
          <a:p>
            <a:r>
              <a:rPr lang="en-US" dirty="0" smtClean="0"/>
              <a:t>Thank you</a:t>
            </a:r>
            <a:endParaRPr lang="en-US" dirty="0"/>
          </a:p>
        </p:txBody>
      </p:sp>
      <p:pic>
        <p:nvPicPr>
          <p:cNvPr id="12" name="Picture 11" descr="tre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92" y="4527576"/>
            <a:ext cx="205202" cy="205202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95661" y="4530411"/>
            <a:ext cx="27286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800" dirty="0" smtClean="0">
                <a:solidFill>
                  <a:schemeClr val="bg1"/>
                </a:solidFill>
                <a:latin typeface="Myriad Pro" pitchFamily="34" charset="0"/>
              </a:rPr>
              <a:t>Consider the environment before printing this presentation.</a:t>
            </a:r>
          </a:p>
        </p:txBody>
      </p:sp>
      <p:sp>
        <p:nvSpPr>
          <p:cNvPr id="14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8521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30" y="109880"/>
            <a:ext cx="7772400" cy="43894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38574" y="626706"/>
            <a:ext cx="8678862" cy="360869"/>
          </a:xfrm>
          <a:prstGeom prst="rect">
            <a:avLst/>
          </a:prstGeom>
        </p:spPr>
        <p:txBody>
          <a:bodyPr/>
          <a:lstStyle>
            <a:lvl1pPr>
              <a:buNone/>
              <a:defRPr sz="240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15939" y="1320389"/>
            <a:ext cx="8179329" cy="6858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468183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-1470"/>
            <a:ext cx="9144969" cy="5155128"/>
          </a:xfrm>
          <a:prstGeom prst="rect">
            <a:avLst/>
          </a:prstGeom>
        </p:spPr>
      </p:pic>
      <p:sp>
        <p:nvSpPr>
          <p:cNvPr id="16" name="Title 1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3738" y="2239190"/>
            <a:ext cx="7772400" cy="454479"/>
          </a:xfrm>
          <a:prstGeom prst="rect">
            <a:avLst/>
          </a:prstGeom>
        </p:spPr>
        <p:txBody>
          <a:bodyPr/>
          <a:lstStyle>
            <a:lvl1pPr algn="l">
              <a:defRPr sz="2800"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cap="none" noProof="1" smtClean="0">
                <a:effectLst/>
                <a:latin typeface="Arial" pitchFamily="34" charset="0"/>
                <a:cs typeface="Arial" pitchFamily="34" charset="0"/>
              </a:rPr>
              <a:t>THANK YOU</a:t>
            </a:r>
            <a:endParaRPr lang="en-US" sz="3600" cap="none" noProof="1" smtClean="0"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5290457" y="1907714"/>
            <a:ext cx="6532" cy="129322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3" y="2330591"/>
            <a:ext cx="2762858" cy="384026"/>
          </a:xfrm>
          <a:prstGeom prst="rect">
            <a:avLst/>
          </a:prstGeom>
        </p:spPr>
      </p:pic>
      <p:pic>
        <p:nvPicPr>
          <p:cNvPr id="9" name="Picture 8" descr="tre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92" y="4527576"/>
            <a:ext cx="205202" cy="205202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595661" y="4530411"/>
            <a:ext cx="27286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800" dirty="0" smtClean="0">
                <a:solidFill>
                  <a:schemeClr val="bg1"/>
                </a:solidFill>
                <a:latin typeface="Myriad Pro" pitchFamily="34" charset="0"/>
              </a:rPr>
              <a:t>Consider the environment before printing this presentation.</a:t>
            </a:r>
          </a:p>
        </p:txBody>
      </p:sp>
      <p:sp>
        <p:nvSpPr>
          <p:cNvPr id="11" name="Title 7"/>
          <p:cNvSpPr txBox="1">
            <a:spLocks/>
          </p:cNvSpPr>
          <p:nvPr userDrawn="1"/>
        </p:nvSpPr>
        <p:spPr>
          <a:xfrm>
            <a:off x="381819" y="4847420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994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Title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470"/>
            <a:ext cx="9144967" cy="5155126"/>
          </a:xfrm>
          <a:prstGeom prst="rect">
            <a:avLst/>
          </a:prstGeom>
        </p:spPr>
      </p:pic>
      <p:sp>
        <p:nvSpPr>
          <p:cNvPr id="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3738" y="2239190"/>
            <a:ext cx="7772400" cy="454479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cap="none" noProof="1" smtClean="0">
                <a:effectLst/>
                <a:latin typeface="Arial" pitchFamily="34" charset="0"/>
                <a:cs typeface="Arial" pitchFamily="34" charset="0"/>
              </a:rPr>
              <a:t>CORPORATE OVERVIEW</a:t>
            </a:r>
            <a:endParaRPr lang="en-US" sz="3600" cap="none" noProof="1" smtClean="0"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43263" y="2758987"/>
            <a:ext cx="7772400" cy="32929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/>
            </a:lvl1pPr>
          </a:lstStyle>
          <a:p>
            <a:pPr eaLnBrk="1" hangingPunct="1">
              <a:spcBef>
                <a:spcPct val="0"/>
              </a:spcBef>
            </a:pPr>
            <a:r>
              <a:rPr lang="en-US" noProof="1" smtClean="0">
                <a:latin typeface="Arial" pitchFamily="34" charset="0"/>
                <a:cs typeface="Arial" pitchFamily="34" charset="0"/>
              </a:rPr>
              <a:t>Presented by 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290457" y="1907714"/>
            <a:ext cx="6532" cy="129322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141" y="2343404"/>
            <a:ext cx="1631350" cy="4813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409229"/>
            <a:ext cx="1631349" cy="226751"/>
          </a:xfrm>
          <a:prstGeom prst="rect">
            <a:avLst/>
          </a:prstGeom>
        </p:spPr>
      </p:pic>
      <p:sp>
        <p:nvSpPr>
          <p:cNvPr id="16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97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7"/>
          <p:cNvSpPr>
            <a:spLocks noGrp="1"/>
          </p:cNvSpPr>
          <p:nvPr>
            <p:ph type="ctrTitle" hasCustomPrompt="1"/>
          </p:nvPr>
        </p:nvSpPr>
        <p:spPr>
          <a:xfrm>
            <a:off x="348343" y="1944456"/>
            <a:ext cx="7772400" cy="454479"/>
          </a:xfrm>
          <a:prstGeom prst="rect">
            <a:avLst/>
          </a:prstGeom>
        </p:spPr>
        <p:txBody>
          <a:bodyPr anchor="b"/>
          <a:lstStyle>
            <a:lvl1pPr marR="9144" algn="l">
              <a:defRPr sz="2800" b="1" cap="all" spc="0" baseline="0">
                <a:solidFill>
                  <a:schemeClr val="bg1"/>
                </a:solidFill>
                <a:effectLst/>
              </a:defRPr>
            </a:lvl1pPr>
            <a:extLst/>
          </a:lstStyle>
          <a:p>
            <a:r>
              <a:rPr lang="en-US" dirty="0" smtClean="0"/>
              <a:t>Click to edit master headline</a:t>
            </a:r>
            <a:endParaRPr lang="en-US" dirty="0"/>
          </a:p>
        </p:txBody>
      </p:sp>
      <p:sp>
        <p:nvSpPr>
          <p:cNvPr id="17" name="Subtitle 8"/>
          <p:cNvSpPr>
            <a:spLocks noGrp="1"/>
          </p:cNvSpPr>
          <p:nvPr>
            <p:ph type="subTitle" idx="1"/>
          </p:nvPr>
        </p:nvSpPr>
        <p:spPr>
          <a:xfrm>
            <a:off x="348343" y="2464253"/>
            <a:ext cx="7772400" cy="329293"/>
          </a:xfrm>
          <a:prstGeom prst="rect">
            <a:avLst/>
          </a:prstGeom>
        </p:spPr>
        <p:txBody>
          <a:bodyPr lIns="100584" anchor="ctr"/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2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470"/>
            <a:ext cx="9144967" cy="5155126"/>
          </a:xfrm>
          <a:prstGeom prst="rect">
            <a:avLst/>
          </a:prstGeom>
        </p:spPr>
      </p:pic>
      <p:sp>
        <p:nvSpPr>
          <p:cNvPr id="1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3738" y="2239190"/>
            <a:ext cx="7772400" cy="454479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cap="none" noProof="1" smtClean="0">
                <a:effectLst/>
                <a:latin typeface="Arial" pitchFamily="34" charset="0"/>
                <a:cs typeface="Arial" pitchFamily="34" charset="0"/>
              </a:rPr>
              <a:t>THANK YOU</a:t>
            </a:r>
            <a:endParaRPr lang="en-US" sz="3600" cap="none" noProof="1" smtClean="0"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5290457" y="1907714"/>
            <a:ext cx="6532" cy="129322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141" y="2343404"/>
            <a:ext cx="1631350" cy="48138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409229"/>
            <a:ext cx="1631349" cy="226751"/>
          </a:xfrm>
          <a:prstGeom prst="rect">
            <a:avLst/>
          </a:prstGeom>
        </p:spPr>
      </p:pic>
      <p:pic>
        <p:nvPicPr>
          <p:cNvPr id="10" name="Picture 9" descr="tree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92" y="4527576"/>
            <a:ext cx="205202" cy="20520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95661" y="4530411"/>
            <a:ext cx="27286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800" dirty="0" smtClean="0">
                <a:solidFill>
                  <a:schemeClr val="bg1"/>
                </a:solidFill>
                <a:latin typeface="Myriad Pro" pitchFamily="34" charset="0"/>
              </a:rPr>
              <a:t>Consider the environment before printing this presentation.</a:t>
            </a:r>
          </a:p>
        </p:txBody>
      </p:sp>
      <p:sp>
        <p:nvSpPr>
          <p:cNvPr id="12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916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4558"/>
            <a:ext cx="9144969" cy="5155127"/>
          </a:xfrm>
          <a:prstGeom prst="rect">
            <a:avLst/>
          </a:prstGeom>
        </p:spPr>
      </p:pic>
      <p:sp>
        <p:nvSpPr>
          <p:cNvPr id="9" name="Title 7"/>
          <p:cNvSpPr>
            <a:spLocks noGrp="1"/>
          </p:cNvSpPr>
          <p:nvPr>
            <p:ph type="ctrTitle" hasCustomPrompt="1"/>
          </p:nvPr>
        </p:nvSpPr>
        <p:spPr>
          <a:xfrm>
            <a:off x="348343" y="1944456"/>
            <a:ext cx="7772400" cy="454479"/>
          </a:xfrm>
          <a:prstGeom prst="rect">
            <a:avLst/>
          </a:prstGeom>
        </p:spPr>
        <p:txBody>
          <a:bodyPr anchor="b"/>
          <a:lstStyle>
            <a:lvl1pPr marR="9144" algn="l">
              <a:defRPr sz="2800" b="1" cap="all" spc="0" baseline="0">
                <a:solidFill>
                  <a:schemeClr val="bg1"/>
                </a:solidFill>
                <a:effectLst/>
              </a:defRPr>
            </a:lvl1pPr>
            <a:extLst/>
          </a:lstStyle>
          <a:p>
            <a:r>
              <a:rPr lang="en-US" dirty="0" smtClean="0"/>
              <a:t>Click to edit master headline</a:t>
            </a:r>
            <a:endParaRPr lang="en-US" dirty="0"/>
          </a:p>
        </p:txBody>
      </p:sp>
      <p:sp>
        <p:nvSpPr>
          <p:cNvPr id="10" name="Subtitle 8"/>
          <p:cNvSpPr>
            <a:spLocks noGrp="1"/>
          </p:cNvSpPr>
          <p:nvPr>
            <p:ph type="subTitle" idx="1"/>
          </p:nvPr>
        </p:nvSpPr>
        <p:spPr>
          <a:xfrm>
            <a:off x="348343" y="2464253"/>
            <a:ext cx="7772400" cy="329293"/>
          </a:xfrm>
          <a:prstGeom prst="rect">
            <a:avLst/>
          </a:prstGeom>
        </p:spPr>
        <p:txBody>
          <a:bodyPr lIns="100584" anchor="ctr"/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313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Title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470"/>
            <a:ext cx="9144967" cy="5155126"/>
          </a:xfrm>
          <a:prstGeom prst="rect">
            <a:avLst/>
          </a:prstGeom>
        </p:spPr>
      </p:pic>
      <p:sp>
        <p:nvSpPr>
          <p:cNvPr id="16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3738" y="2232840"/>
            <a:ext cx="7772400" cy="454479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cap="none" noProof="1" smtClean="0">
                <a:effectLst/>
                <a:latin typeface="Arial" pitchFamily="34" charset="0"/>
                <a:cs typeface="Arial" pitchFamily="34" charset="0"/>
              </a:rPr>
              <a:t>CORPORATE OVERVIEW</a:t>
            </a:r>
            <a:endParaRPr lang="en-US" sz="3600" cap="none" noProof="1" smtClean="0"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43263" y="2752637"/>
            <a:ext cx="7772400" cy="32929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/>
            </a:lvl1pPr>
          </a:lstStyle>
          <a:p>
            <a:pPr eaLnBrk="1" hangingPunct="1">
              <a:spcBef>
                <a:spcPct val="0"/>
              </a:spcBef>
            </a:pPr>
            <a:r>
              <a:rPr lang="en-US" noProof="1" smtClean="0">
                <a:latin typeface="Arial" pitchFamily="34" charset="0"/>
                <a:cs typeface="Arial" pitchFamily="34" charset="0"/>
              </a:rPr>
              <a:t>Presented by 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5290457" y="1901364"/>
            <a:ext cx="6532" cy="129322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141" y="2337054"/>
            <a:ext cx="1631350" cy="48138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402879"/>
            <a:ext cx="1631349" cy="226751"/>
          </a:xfrm>
          <a:prstGeom prst="rect">
            <a:avLst/>
          </a:prstGeom>
        </p:spPr>
      </p:pic>
      <p:sp>
        <p:nvSpPr>
          <p:cNvPr id="11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897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7"/>
          <p:cNvSpPr>
            <a:spLocks noGrp="1"/>
          </p:cNvSpPr>
          <p:nvPr>
            <p:ph type="ctrTitle" hasCustomPrompt="1"/>
          </p:nvPr>
        </p:nvSpPr>
        <p:spPr>
          <a:xfrm>
            <a:off x="348343" y="1944456"/>
            <a:ext cx="7772400" cy="454479"/>
          </a:xfrm>
          <a:prstGeom prst="rect">
            <a:avLst/>
          </a:prstGeom>
        </p:spPr>
        <p:txBody>
          <a:bodyPr anchor="b"/>
          <a:lstStyle>
            <a:lvl1pPr marR="9144" algn="l">
              <a:defRPr sz="2800" b="1" cap="all" spc="0" baseline="0">
                <a:solidFill>
                  <a:schemeClr val="bg1"/>
                </a:solidFill>
                <a:effectLst/>
              </a:defRPr>
            </a:lvl1pPr>
            <a:extLst/>
          </a:lstStyle>
          <a:p>
            <a:r>
              <a:rPr lang="en-US" dirty="0" smtClean="0"/>
              <a:t>Click to edit master headline</a:t>
            </a:r>
            <a:endParaRPr lang="en-US" dirty="0"/>
          </a:p>
        </p:txBody>
      </p:sp>
      <p:sp>
        <p:nvSpPr>
          <p:cNvPr id="5" name="Subtitle 8"/>
          <p:cNvSpPr>
            <a:spLocks noGrp="1"/>
          </p:cNvSpPr>
          <p:nvPr>
            <p:ph type="subTitle" idx="1"/>
          </p:nvPr>
        </p:nvSpPr>
        <p:spPr>
          <a:xfrm>
            <a:off x="348343" y="2464253"/>
            <a:ext cx="7772400" cy="329293"/>
          </a:xfrm>
          <a:prstGeom prst="rect">
            <a:avLst/>
          </a:prstGeom>
        </p:spPr>
        <p:txBody>
          <a:bodyPr lIns="100584" anchor="ctr"/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4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-1470"/>
            <a:ext cx="9144967" cy="5155126"/>
          </a:xfrm>
          <a:prstGeom prst="rect">
            <a:avLst/>
          </a:prstGeom>
        </p:spPr>
      </p:pic>
      <p:sp>
        <p:nvSpPr>
          <p:cNvPr id="28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3738" y="2232840"/>
            <a:ext cx="7772400" cy="454479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cap="none" noProof="1" smtClean="0">
                <a:effectLst/>
                <a:latin typeface="Arial" pitchFamily="34" charset="0"/>
                <a:cs typeface="Arial" pitchFamily="34" charset="0"/>
              </a:rPr>
              <a:t>THANK YOU</a:t>
            </a:r>
            <a:endParaRPr lang="en-US" sz="3600" cap="none" noProof="1" smtClean="0"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5290457" y="1901364"/>
            <a:ext cx="6532" cy="129322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141" y="2337054"/>
            <a:ext cx="1631350" cy="48138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402879"/>
            <a:ext cx="1631349" cy="226751"/>
          </a:xfrm>
          <a:prstGeom prst="rect">
            <a:avLst/>
          </a:prstGeom>
        </p:spPr>
      </p:pic>
      <p:pic>
        <p:nvPicPr>
          <p:cNvPr id="10" name="Picture 9" descr="tree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92" y="4527576"/>
            <a:ext cx="205202" cy="20520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95661" y="4530411"/>
            <a:ext cx="27286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800" dirty="0" smtClean="0">
                <a:solidFill>
                  <a:schemeClr val="bg1"/>
                </a:solidFill>
                <a:latin typeface="Myriad Pro" pitchFamily="34" charset="0"/>
              </a:rPr>
              <a:t>Consider the environment before printing this presentation.</a:t>
            </a:r>
          </a:p>
        </p:txBody>
      </p:sp>
      <p:sp>
        <p:nvSpPr>
          <p:cNvPr id="12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75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-1470"/>
            <a:ext cx="9144965" cy="5155126"/>
          </a:xfrm>
          <a:prstGeom prst="rect">
            <a:avLst/>
          </a:prstGeom>
        </p:spPr>
      </p:pic>
      <p:sp>
        <p:nvSpPr>
          <p:cNvPr id="19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3738" y="2239190"/>
            <a:ext cx="7772400" cy="454479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cap="none" noProof="1" smtClean="0">
                <a:effectLst/>
                <a:latin typeface="Arial" pitchFamily="34" charset="0"/>
                <a:cs typeface="Arial" pitchFamily="34" charset="0"/>
              </a:rPr>
              <a:t>CORPORATE OVERVIEW</a:t>
            </a:r>
            <a:endParaRPr lang="en-US" sz="3600" cap="none" noProof="1" smtClean="0"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43263" y="2758987"/>
            <a:ext cx="7772400" cy="329293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/>
            </a:lvl1pPr>
          </a:lstStyle>
          <a:p>
            <a:pPr eaLnBrk="1" hangingPunct="1">
              <a:spcBef>
                <a:spcPct val="0"/>
              </a:spcBef>
            </a:pPr>
            <a:r>
              <a:rPr lang="en-US" noProof="1" smtClean="0">
                <a:latin typeface="Arial" pitchFamily="34" charset="0"/>
                <a:cs typeface="Arial" pitchFamily="34" charset="0"/>
              </a:rPr>
              <a:t>Presented by 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5290457" y="1907714"/>
            <a:ext cx="6532" cy="129322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141" y="2343404"/>
            <a:ext cx="1631350" cy="48138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409229"/>
            <a:ext cx="1631349" cy="226751"/>
          </a:xfrm>
          <a:prstGeom prst="rect">
            <a:avLst/>
          </a:prstGeom>
        </p:spPr>
      </p:pic>
      <p:sp>
        <p:nvSpPr>
          <p:cNvPr id="11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984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 hasCustomPrompt="1"/>
          </p:nvPr>
        </p:nvSpPr>
        <p:spPr>
          <a:xfrm>
            <a:off x="348343" y="1944456"/>
            <a:ext cx="7772400" cy="454479"/>
          </a:xfrm>
          <a:prstGeom prst="rect">
            <a:avLst/>
          </a:prstGeom>
        </p:spPr>
        <p:txBody>
          <a:bodyPr anchor="b"/>
          <a:lstStyle>
            <a:lvl1pPr marR="9144" algn="l">
              <a:defRPr sz="2800" b="1" cap="all" spc="0" baseline="0">
                <a:solidFill>
                  <a:schemeClr val="bg1"/>
                </a:solidFill>
                <a:effectLst/>
              </a:defRPr>
            </a:lvl1pPr>
            <a:extLst/>
          </a:lstStyle>
          <a:p>
            <a:r>
              <a:rPr lang="en-US" dirty="0" smtClean="0"/>
              <a:t>Click to edit master headline</a:t>
            </a:r>
            <a:endParaRPr lang="en-US" dirty="0"/>
          </a:p>
        </p:txBody>
      </p:sp>
      <p:sp>
        <p:nvSpPr>
          <p:cNvPr id="5" name="Subtitle 8"/>
          <p:cNvSpPr>
            <a:spLocks noGrp="1"/>
          </p:cNvSpPr>
          <p:nvPr>
            <p:ph type="subTitle" idx="1"/>
          </p:nvPr>
        </p:nvSpPr>
        <p:spPr>
          <a:xfrm>
            <a:off x="348343" y="2464253"/>
            <a:ext cx="7772400" cy="329293"/>
          </a:xfrm>
          <a:prstGeom prst="rect">
            <a:avLst/>
          </a:prstGeom>
        </p:spPr>
        <p:txBody>
          <a:bodyPr lIns="100584" anchor="ctr"/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61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-1470"/>
            <a:ext cx="9144965" cy="5155126"/>
          </a:xfrm>
          <a:prstGeom prst="rect">
            <a:avLst/>
          </a:prstGeom>
        </p:spPr>
      </p:pic>
      <p:sp>
        <p:nvSpPr>
          <p:cNvPr id="23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3738" y="2232840"/>
            <a:ext cx="7772400" cy="454479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1"/>
                </a:solidFill>
                <a:latin typeface="+mj-lt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cap="none" noProof="1" smtClean="0">
                <a:effectLst/>
                <a:latin typeface="Arial" pitchFamily="34" charset="0"/>
                <a:cs typeface="Arial" pitchFamily="34" charset="0"/>
              </a:rPr>
              <a:t>THANK YOU</a:t>
            </a:r>
            <a:endParaRPr lang="en-US" sz="3600" cap="none" noProof="1" smtClean="0"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5290457" y="1901364"/>
            <a:ext cx="6532" cy="129322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141" y="2337054"/>
            <a:ext cx="1631350" cy="48138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402879"/>
            <a:ext cx="1631349" cy="226751"/>
          </a:xfrm>
          <a:prstGeom prst="rect">
            <a:avLst/>
          </a:prstGeom>
        </p:spPr>
      </p:pic>
      <p:pic>
        <p:nvPicPr>
          <p:cNvPr id="10" name="Picture 9" descr="tree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92" y="4527576"/>
            <a:ext cx="205202" cy="20520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95661" y="4530411"/>
            <a:ext cx="27286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800" dirty="0" smtClean="0">
                <a:solidFill>
                  <a:schemeClr val="bg1"/>
                </a:solidFill>
                <a:latin typeface="Myriad Pro" pitchFamily="34" charset="0"/>
              </a:rPr>
              <a:t>Consider the environment before printing this presentation.</a:t>
            </a:r>
          </a:p>
        </p:txBody>
      </p:sp>
      <p:sp>
        <p:nvSpPr>
          <p:cNvPr id="12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35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Title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-1470"/>
            <a:ext cx="9144965" cy="5155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710" y="2337053"/>
            <a:ext cx="1700472" cy="501779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5290457" y="1893906"/>
            <a:ext cx="6532" cy="1293223"/>
          </a:xfrm>
          <a:prstGeom prst="line">
            <a:avLst/>
          </a:prstGeom>
          <a:ln w="25400">
            <a:solidFill>
              <a:srgbClr val="4949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343263" y="2754323"/>
            <a:ext cx="7772400" cy="32929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494949"/>
              </a:buClr>
              <a:buNone/>
              <a:defRPr>
                <a:solidFill>
                  <a:srgbClr val="494949"/>
                </a:solidFill>
              </a:defRPr>
            </a:lvl1pPr>
          </a:lstStyle>
          <a:p>
            <a:pPr eaLnBrk="1" hangingPunct="1">
              <a:spcBef>
                <a:spcPct val="0"/>
              </a:spcBef>
            </a:pPr>
            <a:r>
              <a:rPr lang="en-US" noProof="1" smtClean="0">
                <a:latin typeface="Arial" pitchFamily="34" charset="0"/>
                <a:cs typeface="Arial" pitchFamily="34" charset="0"/>
              </a:rPr>
              <a:t>Presented by </a:t>
            </a:r>
          </a:p>
        </p:txBody>
      </p:sp>
      <p:sp>
        <p:nvSpPr>
          <p:cNvPr id="13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3738" y="2133942"/>
            <a:ext cx="7772400" cy="454479"/>
          </a:xfrm>
          <a:prstGeom prst="rect">
            <a:avLst/>
          </a:prstGeom>
        </p:spPr>
        <p:txBody>
          <a:bodyPr/>
          <a:lstStyle>
            <a:lvl1pPr>
              <a:defRPr b="1" i="0" baseline="0">
                <a:solidFill>
                  <a:schemeClr val="bg2"/>
                </a:solidFill>
                <a:latin typeface="helvetica" charset="0"/>
              </a:defRPr>
            </a:lvl1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cap="none" noProof="1" smtClean="0">
                <a:effectLst/>
                <a:latin typeface="Arial" pitchFamily="34" charset="0"/>
                <a:cs typeface="Arial" pitchFamily="34" charset="0"/>
              </a:rPr>
              <a:t>CORPORATE</a:t>
            </a:r>
            <a:r>
              <a:rPr lang="en-US" sz="3600" cap="none" noProof="1" smtClean="0"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lang="en-US" cap="none" noProof="1" smtClean="0">
                <a:solidFill>
                  <a:schemeClr val="accent3"/>
                </a:solidFill>
                <a:effectLst/>
                <a:latin typeface="Arial" pitchFamily="34" charset="0"/>
                <a:cs typeface="Arial" pitchFamily="34" charset="0"/>
              </a:rPr>
              <a:t>OVERVIEW	</a:t>
            </a:r>
            <a:endParaRPr lang="en-US" sz="3600" cap="none" noProof="1" smtClean="0">
              <a:solidFill>
                <a:schemeClr val="accent3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477" y="2176907"/>
            <a:ext cx="1601194" cy="711646"/>
          </a:xfrm>
          <a:prstGeom prst="rect">
            <a:avLst/>
          </a:prstGeom>
        </p:spPr>
      </p:pic>
      <p:sp>
        <p:nvSpPr>
          <p:cNvPr id="15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solidFill>
                  <a:srgbClr val="3C3C3C"/>
                </a:solidFill>
                <a:latin typeface="+mn-lt"/>
              </a:rPr>
              <a:t>Confidential</a:t>
            </a:r>
            <a:endParaRPr lang="en-US" sz="600" b="0" cap="none" dirty="0">
              <a:solidFill>
                <a:srgbClr val="3C3C3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7472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ctrTitle" hasCustomPrompt="1"/>
          </p:nvPr>
        </p:nvSpPr>
        <p:spPr>
          <a:xfrm>
            <a:off x="348343" y="1944456"/>
            <a:ext cx="7772400" cy="454479"/>
          </a:xfrm>
          <a:prstGeom prst="rect">
            <a:avLst/>
          </a:prstGeom>
        </p:spPr>
        <p:txBody>
          <a:bodyPr anchor="b"/>
          <a:lstStyle>
            <a:lvl1pPr marR="9144" algn="l">
              <a:defRPr sz="2800" b="1" cap="all" spc="0" baseline="0">
                <a:solidFill>
                  <a:schemeClr val="bg1"/>
                </a:solidFill>
                <a:effectLst/>
              </a:defRPr>
            </a:lvl1pPr>
            <a:extLst/>
          </a:lstStyle>
          <a:p>
            <a:r>
              <a:rPr lang="en-US" dirty="0" smtClean="0"/>
              <a:t>Click to edit master headline</a:t>
            </a:r>
            <a:endParaRPr lang="en-US" dirty="0"/>
          </a:p>
        </p:txBody>
      </p:sp>
      <p:sp>
        <p:nvSpPr>
          <p:cNvPr id="5" name="Subtitle 8"/>
          <p:cNvSpPr>
            <a:spLocks noGrp="1"/>
          </p:cNvSpPr>
          <p:nvPr>
            <p:ph type="subTitle" idx="1"/>
          </p:nvPr>
        </p:nvSpPr>
        <p:spPr>
          <a:xfrm>
            <a:off x="348343" y="2464253"/>
            <a:ext cx="7772400" cy="329293"/>
          </a:xfrm>
          <a:prstGeom prst="rect">
            <a:avLst/>
          </a:prstGeom>
        </p:spPr>
        <p:txBody>
          <a:bodyPr lIns="100584" anchor="ctr"/>
          <a:lstStyle>
            <a:lvl1pPr marL="0" indent="0" algn="l"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  <a:latin typeface="Myriad Pro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47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-1470"/>
            <a:ext cx="9144965" cy="5155125"/>
          </a:xfrm>
          <a:prstGeom prst="rect">
            <a:avLst/>
          </a:prstGeom>
        </p:spPr>
      </p:pic>
      <p:sp>
        <p:nvSpPr>
          <p:cNvPr id="15" name="Title 7"/>
          <p:cNvSpPr txBox="1">
            <a:spLocks/>
          </p:cNvSpPr>
          <p:nvPr userDrawn="1"/>
        </p:nvSpPr>
        <p:spPr>
          <a:xfrm>
            <a:off x="348343" y="2309615"/>
            <a:ext cx="7772400" cy="45447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r>
              <a:rPr lang="en-US" dirty="0" smtClean="0">
                <a:solidFill>
                  <a:schemeClr val="accent3"/>
                </a:solidFill>
              </a:rPr>
              <a:t>Thank you</a:t>
            </a:r>
            <a:endParaRPr lang="en-US" dirty="0">
              <a:solidFill>
                <a:schemeClr val="accent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290457" y="1892170"/>
            <a:ext cx="6532" cy="1293223"/>
          </a:xfrm>
          <a:prstGeom prst="line">
            <a:avLst/>
          </a:prstGeom>
          <a:ln w="25400">
            <a:solidFill>
              <a:srgbClr val="4949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710" y="2349753"/>
            <a:ext cx="1700472" cy="50177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477" y="2189607"/>
            <a:ext cx="1601194" cy="711646"/>
          </a:xfrm>
          <a:prstGeom prst="rect">
            <a:avLst/>
          </a:prstGeom>
        </p:spPr>
      </p:pic>
      <p:pic>
        <p:nvPicPr>
          <p:cNvPr id="10" name="Picture 9" descr="tree.png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92" y="4527576"/>
            <a:ext cx="205202" cy="20520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595661" y="4530411"/>
            <a:ext cx="272863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7663" indent="-347663">
              <a:buClr>
                <a:schemeClr val="accent6"/>
              </a:buClr>
            </a:pPr>
            <a:r>
              <a:rPr lang="en-US" sz="800" dirty="0" smtClean="0">
                <a:solidFill>
                  <a:srgbClr val="494949"/>
                </a:solidFill>
                <a:latin typeface="Myriad Pro" pitchFamily="34" charset="0"/>
              </a:rPr>
              <a:t>Consider the environment before printing this presentation.</a:t>
            </a:r>
          </a:p>
        </p:txBody>
      </p:sp>
      <p:sp>
        <p:nvSpPr>
          <p:cNvPr id="12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solidFill>
                  <a:srgbClr val="3C3C3C"/>
                </a:solidFill>
                <a:latin typeface="+mn-lt"/>
              </a:rPr>
              <a:t>Confidential</a:t>
            </a:r>
            <a:endParaRPr lang="en-US" sz="600" b="0" cap="none" dirty="0">
              <a:solidFill>
                <a:srgbClr val="3C3C3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169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61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Subhead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350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 and Inset Text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33708" y="1347035"/>
            <a:ext cx="8179329" cy="685800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Myriad Pro" pitchFamily="34" charset="0"/>
              </a:defRPr>
            </a:lvl1pPr>
            <a:lvl2pPr>
              <a:buNone/>
              <a:defRPr sz="1800">
                <a:latin typeface="Myriad Pro" pitchFamily="34" charset="0"/>
              </a:defRPr>
            </a:lvl2pPr>
            <a:lvl3pPr>
              <a:buNone/>
              <a:defRPr sz="1800">
                <a:latin typeface="Myriad Pro" pitchFamily="34" charset="0"/>
              </a:defRPr>
            </a:lvl3pPr>
            <a:lvl4pPr>
              <a:buNone/>
              <a:defRPr sz="1800">
                <a:latin typeface="Myriad Pro" pitchFamily="34" charset="0"/>
              </a:defRPr>
            </a:lvl4pPr>
            <a:lvl5pPr>
              <a:buNone/>
              <a:defRPr sz="1800"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308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 and Bullets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36079" y="1352034"/>
            <a:ext cx="8195733" cy="6858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1600">
                <a:latin typeface="Myriad Pro" pitchFamily="34" charset="0"/>
              </a:defRPr>
            </a:lvl1pPr>
            <a:lvl2pPr>
              <a:buClr>
                <a:schemeClr val="accent1"/>
              </a:buClr>
              <a:defRPr sz="1600">
                <a:latin typeface="Myriad Pro" pitchFamily="34" charset="0"/>
              </a:defRPr>
            </a:lvl2pPr>
            <a:lvl3pPr>
              <a:buClr>
                <a:schemeClr val="accent1"/>
              </a:buClr>
              <a:defRPr sz="1600">
                <a:latin typeface="Myriad Pro" pitchFamily="34" charset="0"/>
              </a:defRPr>
            </a:lvl3pPr>
            <a:lvl4pPr>
              <a:buClr>
                <a:schemeClr val="accent1"/>
              </a:buClr>
              <a:defRPr sz="1600">
                <a:latin typeface="Myriad Pro" pitchFamily="34" charset="0"/>
              </a:defRPr>
            </a:lvl4pPr>
            <a:lvl5pPr>
              <a:buClr>
                <a:schemeClr val="accent1"/>
              </a:buClr>
              <a:defRPr sz="1600"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37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 and Text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8"/>
          </p:nvPr>
        </p:nvSpPr>
        <p:spPr>
          <a:xfrm>
            <a:off x="536079" y="1352034"/>
            <a:ext cx="8195733" cy="685800"/>
          </a:xfrm>
          <a:prstGeom prst="rect">
            <a:avLst/>
          </a:prstGeom>
        </p:spPr>
        <p:txBody>
          <a:bodyPr/>
          <a:lstStyle>
            <a:lvl1pPr>
              <a:buNone/>
              <a:defRPr sz="1600">
                <a:latin typeface="Myriad Pro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32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L) and Bullets (R)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534517" y="1250307"/>
            <a:ext cx="3874559" cy="279446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>
              <a:buClr>
                <a:schemeClr val="accent1"/>
              </a:buClr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530241" y="1724303"/>
            <a:ext cx="4579937" cy="6858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latin typeface="Myriad Pro" pitchFamily="34" charset="0"/>
              </a:defRPr>
            </a:lvl1pPr>
            <a:lvl2pPr>
              <a:buClr>
                <a:schemeClr val="accent1"/>
              </a:buClr>
              <a:defRPr>
                <a:latin typeface="Myriad Pro" pitchFamily="34" charset="0"/>
              </a:defRPr>
            </a:lvl2pPr>
            <a:lvl3pPr>
              <a:buClr>
                <a:schemeClr val="accent1"/>
              </a:buClr>
              <a:defRPr>
                <a:latin typeface="Myriad Pro" pitchFamily="34" charset="0"/>
              </a:defRPr>
            </a:lvl3pPr>
            <a:lvl4pPr>
              <a:buClr>
                <a:schemeClr val="accent1"/>
              </a:buClr>
              <a:defRPr>
                <a:latin typeface="Myriad Pro" pitchFamily="34" charset="0"/>
              </a:defRPr>
            </a:lvl4pPr>
            <a:lvl5pPr>
              <a:buClr>
                <a:schemeClr val="accent1"/>
              </a:buClr>
              <a:defRPr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4506684" y="1316602"/>
            <a:ext cx="4572000" cy="685800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346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(L) and Image (R)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942991" y="1250307"/>
            <a:ext cx="3720495" cy="28611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/>
          <a:lstStyle>
            <a:lvl1pPr>
              <a:buClr>
                <a:schemeClr val="accent1"/>
              </a:buClr>
              <a:buSzPct val="100000"/>
              <a:defRPr>
                <a:latin typeface="Myriad Pro" pitchFamily="34" charset="0"/>
              </a:defRPr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55780" y="1703397"/>
            <a:ext cx="4500112" cy="6858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00000"/>
              <a:defRPr sz="1800">
                <a:latin typeface="Myriad Pro" pitchFamily="34" charset="0"/>
              </a:defRPr>
            </a:lvl1pPr>
            <a:lvl2pPr>
              <a:buClr>
                <a:schemeClr val="accent1"/>
              </a:buClr>
              <a:buSzPct val="100000"/>
              <a:defRPr sz="1800">
                <a:latin typeface="Myriad Pro" pitchFamily="34" charset="0"/>
              </a:defRPr>
            </a:lvl2pPr>
            <a:lvl3pPr>
              <a:buClr>
                <a:schemeClr val="accent1"/>
              </a:buClr>
              <a:buSzPct val="100000"/>
              <a:defRPr sz="1800">
                <a:latin typeface="Myriad Pro" pitchFamily="34" charset="0"/>
              </a:defRPr>
            </a:lvl3pPr>
            <a:lvl4pPr>
              <a:buClr>
                <a:schemeClr val="accent1"/>
              </a:buClr>
              <a:buSzPct val="100000"/>
              <a:defRPr sz="1800">
                <a:latin typeface="Myriad Pro" pitchFamily="34" charset="0"/>
              </a:defRPr>
            </a:lvl4pPr>
            <a:lvl5pPr>
              <a:buClr>
                <a:schemeClr val="accent1"/>
              </a:buClr>
              <a:buSzPct val="100000"/>
              <a:defRPr sz="1800">
                <a:latin typeface="Myriad Pro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338317" y="1328701"/>
            <a:ext cx="4506688" cy="350722"/>
          </a:xfrm>
          <a:prstGeom prst="rect">
            <a:avLst/>
          </a:prstGeom>
        </p:spPr>
        <p:txBody>
          <a:bodyPr/>
          <a:lstStyle>
            <a:lvl1pPr>
              <a:buNone/>
              <a:defRPr sz="180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62764" y="138910"/>
            <a:ext cx="7772400" cy="464342"/>
          </a:xfrm>
          <a:prstGeom prst="rect">
            <a:avLst/>
          </a:prstGeom>
        </p:spPr>
        <p:txBody>
          <a:bodyPr/>
          <a:lstStyle>
            <a:lvl1pPr>
              <a:defRPr b="1" i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1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>
            <a:lvl1pPr>
              <a:buNone/>
              <a:defRPr sz="2000" b="0"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178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4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" y="4732509"/>
            <a:ext cx="9143976" cy="418749"/>
          </a:xfrm>
          <a:prstGeom prst="rect">
            <a:avLst/>
          </a:prstGeom>
        </p:spPr>
      </p:pic>
      <p:sp>
        <p:nvSpPr>
          <p:cNvPr id="5" name="Title 7"/>
          <p:cNvSpPr txBox="1">
            <a:spLocks/>
          </p:cNvSpPr>
          <p:nvPr userDrawn="1"/>
        </p:nvSpPr>
        <p:spPr>
          <a:xfrm>
            <a:off x="183751" y="4846320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0A0BCD-70B4-4B9D-BC9B-42A87D9211B4}" type="slidenum">
              <a:rPr lang="en-US" sz="600" b="0" smtClean="0">
                <a:latin typeface="+mn-lt"/>
              </a:rPr>
              <a:pPr marL="0" marR="9144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US" sz="600" b="0" baseline="0" dirty="0" smtClean="0">
                <a:latin typeface="+mn-lt"/>
              </a:rPr>
              <a:t>     </a:t>
            </a: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20959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91" r:id="rId1"/>
    <p:sldLayoutId id="2147484592" r:id="rId2"/>
    <p:sldLayoutId id="2147484594" r:id="rId3"/>
    <p:sldLayoutId id="2147484595" r:id="rId4"/>
    <p:sldLayoutId id="2147484596" r:id="rId5"/>
    <p:sldLayoutId id="2147484597" r:id="rId6"/>
    <p:sldLayoutId id="2147484598" r:id="rId7"/>
    <p:sldLayoutId id="2147484599" r:id="rId8"/>
    <p:sldLayoutId id="2147484600" r:id="rId9"/>
    <p:sldLayoutId id="2147484663" r:id="rId10"/>
    <p:sldLayoutId id="2147484734" r:id="rId11"/>
    <p:sldLayoutId id="2147484736" r:id="rId12"/>
    <p:sldLayoutId id="2147484755" r:id="rId13"/>
    <p:sldLayoutId id="2147484593" r:id="rId14"/>
    <p:sldLayoutId id="2147484756" r:id="rId15"/>
    <p:sldLayoutId id="2147484757" r:id="rId16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spc="-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rgbClr val="F47B20"/>
        </a:buClr>
        <a:buSzPct val="95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rgbClr val="F47B20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F47B20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F47B20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F47B20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1" orient="horz" pos="106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896" userDrawn="1">
          <p15:clr>
            <a:srgbClr val="F26B43"/>
          </p15:clr>
        </p15:guide>
        <p15:guide id="4" orient="horz" pos="214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4558"/>
            <a:ext cx="9144969" cy="5155127"/>
          </a:xfrm>
          <a:prstGeom prst="rect">
            <a:avLst/>
          </a:prstGeom>
        </p:spPr>
      </p:pic>
      <p:sp>
        <p:nvSpPr>
          <p:cNvPr id="6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6632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1" r:id="rId1"/>
    <p:sldLayoutId id="2147484646" r:id="rId2"/>
    <p:sldLayoutId id="2147484718" r:id="rId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0" kern="1200" cap="all" spc="-100" baseline="0">
          <a:solidFill>
            <a:schemeClr val="bg1"/>
          </a:solidFill>
          <a:latin typeface="helvetica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rgbClr val="EF4036"/>
        </a:buClr>
        <a:buSzPct val="95000"/>
        <a:buFont typeface="Wingdings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1" orient="horz" pos="106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896" userDrawn="1">
          <p15:clr>
            <a:srgbClr val="F26B43"/>
          </p15:clr>
        </p15:guide>
        <p15:guide id="4" orient="horz" pos="2148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6281"/>
            <a:ext cx="9144969" cy="5155128"/>
          </a:xfrm>
          <a:prstGeom prst="rect">
            <a:avLst/>
          </a:prstGeom>
        </p:spPr>
      </p:pic>
      <p:sp>
        <p:nvSpPr>
          <p:cNvPr id="6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916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3" r:id="rId1"/>
    <p:sldLayoutId id="2147484642" r:id="rId2"/>
    <p:sldLayoutId id="2147484717" r:id="rId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spc="-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rgbClr val="EF4036"/>
        </a:buClr>
        <a:buSzPct val="95000"/>
        <a:buFont typeface="Wingdings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1" orient="horz" pos="106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896" userDrawn="1">
          <p15:clr>
            <a:srgbClr val="F26B43"/>
          </p15:clr>
        </p15:guide>
        <p15:guide id="4" orient="horz" pos="2148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6281"/>
            <a:ext cx="9144970" cy="5155128"/>
          </a:xfrm>
          <a:prstGeom prst="rect">
            <a:avLst/>
          </a:prstGeom>
        </p:spPr>
      </p:pic>
      <p:sp>
        <p:nvSpPr>
          <p:cNvPr id="6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1190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2" r:id="rId1"/>
    <p:sldLayoutId id="2147484638" r:id="rId2"/>
    <p:sldLayoutId id="2147484716" r:id="rId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spc="-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rgbClr val="EF4036"/>
        </a:buClr>
        <a:buSzPct val="95000"/>
        <a:buFont typeface="Wingdings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1" orient="horz" pos="106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896" userDrawn="1">
          <p15:clr>
            <a:srgbClr val="F26B43"/>
          </p15:clr>
        </p15:guide>
        <p15:guide id="4" orient="horz" pos="2148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76281"/>
            <a:ext cx="9144969" cy="5155128"/>
          </a:xfrm>
          <a:prstGeom prst="rect">
            <a:avLst/>
          </a:prstGeom>
        </p:spPr>
      </p:pic>
      <p:sp>
        <p:nvSpPr>
          <p:cNvPr id="6" name="Title 7"/>
          <p:cNvSpPr txBox="1">
            <a:spLocks/>
          </p:cNvSpPr>
          <p:nvPr userDrawn="1"/>
        </p:nvSpPr>
        <p:spPr>
          <a:xfrm>
            <a:off x="382247" y="4843812"/>
            <a:ext cx="1068977" cy="224517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R="9144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 cap="all" spc="0" baseline="0">
                <a:solidFill>
                  <a:schemeClr val="bg1"/>
                </a:solidFill>
                <a:effectLst/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Bell Gothic Std Black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C1EEFF"/>
                </a:solidFill>
                <a:latin typeface="Consolas" pitchFamily="49" charset="0"/>
              </a:defRPr>
            </a:lvl9pPr>
            <a:extLst/>
          </a:lstStyle>
          <a:p>
            <a:pPr marL="0" marR="914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600" b="0" cap="none" dirty="0" smtClean="0">
                <a:latin typeface="+mn-lt"/>
              </a:rPr>
              <a:t>Confidential</a:t>
            </a:r>
            <a:endParaRPr lang="en-US" sz="600" b="0" cap="non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1805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14" r:id="rId1"/>
    <p:sldLayoutId id="2147484634" r:id="rId2"/>
    <p:sldLayoutId id="2147484715" r:id="rId3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 spc="-1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Bell Gothic Std Black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rgbClr val="EF4036"/>
        </a:buClr>
        <a:buSzPct val="95000"/>
        <a:buFont typeface="Wingdings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SzPct val="90000"/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EF4036"/>
        </a:buClr>
        <a:buFont typeface="Wingdings" pitchFamily="2" charset="2"/>
        <a:buChar char="§"/>
        <a:defRPr sz="16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1" orient="horz" pos="106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896" userDrawn="1">
          <p15:clr>
            <a:srgbClr val="F26B43"/>
          </p15:clr>
        </p15:guide>
        <p15:guide id="4" orient="horz" pos="21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43263" y="2600288"/>
            <a:ext cx="4953726" cy="329293"/>
          </a:xfrm>
        </p:spPr>
        <p:txBody>
          <a:bodyPr/>
          <a:lstStyle/>
          <a:p>
            <a:r>
              <a:rPr lang="en-US" dirty="0" smtClean="0"/>
              <a:t>January  2017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33738" y="1695451"/>
            <a:ext cx="4963251" cy="703042"/>
          </a:xfrm>
        </p:spPr>
        <p:txBody>
          <a:bodyPr/>
          <a:lstStyle/>
          <a:p>
            <a:r>
              <a:rPr lang="en-US" b="0" dirty="0" smtClean="0"/>
              <a:t>LEYARD FINE PITCH LED DISPLAYS</a:t>
            </a:r>
            <a:endParaRPr lang="en-US" b="0" dirty="0">
              <a:ln w="18415" cmpd="sng">
                <a:noFill/>
                <a:prstDash val="solid"/>
              </a:ln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13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536080" y="1482661"/>
            <a:ext cx="5699716" cy="2931208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Family of fine-pitch </a:t>
            </a:r>
            <a:r>
              <a:rPr lang="en-US" sz="1800" dirty="0" smtClean="0">
                <a:solidFill>
                  <a:schemeClr val="bg1"/>
                </a:solidFill>
              </a:rPr>
              <a:t>LED video wall displays for high-performance and extended duty-cycles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 smtClean="0">
                <a:solidFill>
                  <a:schemeClr val="bg1"/>
                </a:solidFill>
              </a:rPr>
              <a:t>Light-weight, convenient form-factor fits more installation environments, more exactly</a:t>
            </a:r>
            <a:endParaRPr lang="en-US" sz="1800" dirty="0">
              <a:solidFill>
                <a:schemeClr val="bg1"/>
              </a:solidFill>
            </a:endParaRPr>
          </a:p>
          <a:p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/>
              <a:t>Leyard</a:t>
            </a:r>
            <a:r>
              <a:rPr lang="en-US" b="0" dirty="0" smtClean="0"/>
              <a:t> TWS Series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62764" y="640153"/>
            <a:ext cx="6506168" cy="373568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High-Performance LED Video Wall 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609" y="441969"/>
            <a:ext cx="1213064" cy="11453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160" y="192217"/>
            <a:ext cx="1651004" cy="11598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921830" y="1569759"/>
            <a:ext cx="3222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sz="1400" dirty="0" smtClean="0">
                <a:solidFill>
                  <a:srgbClr val="FFC000"/>
                </a:solidFill>
                <a:latin typeface="+mn-lt"/>
              </a:rPr>
              <a:t>27” diagonal, all-in-one design</a:t>
            </a:r>
          </a:p>
          <a:p>
            <a:pPr algn="ctr">
              <a:buClr>
                <a:schemeClr val="accent6"/>
              </a:buClr>
            </a:pPr>
            <a:r>
              <a:rPr lang="en-US" sz="1400" dirty="0" smtClean="0">
                <a:solidFill>
                  <a:srgbClr val="FFC000"/>
                </a:solidFill>
                <a:latin typeface="+mn-lt"/>
              </a:rPr>
              <a:t>Pitches:  0.9, 1.2, 1.5 and 1.8mm</a:t>
            </a:r>
          </a:p>
          <a:p>
            <a:pPr algn="ctr">
              <a:buClr>
                <a:schemeClr val="accent6"/>
              </a:buClr>
            </a:pPr>
            <a:r>
              <a:rPr lang="en-US" sz="1400" dirty="0">
                <a:solidFill>
                  <a:srgbClr val="FFC000"/>
                </a:solidFill>
              </a:rPr>
              <a:t>Hits Full HD, 4K, 8K exactly</a:t>
            </a:r>
          </a:p>
          <a:p>
            <a:pPr algn="ctr">
              <a:buClr>
                <a:schemeClr val="accent6"/>
              </a:buClr>
            </a:pPr>
            <a:endParaRPr lang="en-US" sz="1400" dirty="0" smtClean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14" name="Text Placeholder 1"/>
          <p:cNvSpPr txBox="1">
            <a:spLocks/>
          </p:cNvSpPr>
          <p:nvPr/>
        </p:nvSpPr>
        <p:spPr>
          <a:xfrm>
            <a:off x="529205" y="2811366"/>
            <a:ext cx="6407861" cy="2931208"/>
          </a:xfrm>
          <a:prstGeom prst="rect">
            <a:avLst/>
          </a:prstGeom>
        </p:spPr>
        <p:txBody>
          <a:bodyPr/>
          <a:lstStyle>
            <a:lvl1pPr marL="411163" indent="-34290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739775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95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260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481138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800" dirty="0" smtClean="0">
                <a:solidFill>
                  <a:schemeClr val="bg1"/>
                </a:solidFill>
              </a:rPr>
              <a:t>Built for image quality, reliability, redundancy and long life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Low power consumption by design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18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Fits More Installation Environments</a:t>
            </a:r>
            <a:endParaRPr lang="en-US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594" y="0"/>
            <a:ext cx="3190406" cy="2320296"/>
          </a:xfrm>
          <a:prstGeom prst="rect">
            <a:avLst/>
          </a:prstGeom>
        </p:spPr>
      </p:pic>
      <p:sp>
        <p:nvSpPr>
          <p:cNvPr id="6" name="Text Placeholder 3"/>
          <p:cNvSpPr txBox="1">
            <a:spLocks/>
          </p:cNvSpPr>
          <p:nvPr/>
        </p:nvSpPr>
        <p:spPr>
          <a:xfrm>
            <a:off x="515939" y="1320388"/>
            <a:ext cx="5651105" cy="2944313"/>
          </a:xfrm>
          <a:prstGeom prst="rect">
            <a:avLst/>
          </a:prstGeom>
        </p:spPr>
        <p:txBody>
          <a:bodyPr/>
          <a:lstStyle>
            <a:lvl1pPr marL="411163" indent="-34290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739775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95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260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481138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800" dirty="0" smtClean="0"/>
              <a:t>Magnesium alloy chassis – 30% lighter than </a:t>
            </a:r>
            <a:r>
              <a:rPr lang="en-US" sz="1800" dirty="0"/>
              <a:t>a</a:t>
            </a:r>
            <a:r>
              <a:rPr lang="en-US" sz="1800" dirty="0" smtClean="0"/>
              <a:t>luminum with enhanced heat dissipation</a:t>
            </a:r>
          </a:p>
          <a:p>
            <a:r>
              <a:rPr lang="en-US" sz="1800" dirty="0" smtClean="0"/>
              <a:t> Easy single-person handling</a:t>
            </a:r>
          </a:p>
          <a:p>
            <a:r>
              <a:rPr lang="en-US" sz="1800" dirty="0" smtClean="0"/>
              <a:t>27” diagonal 16:9 size – small enough to fit room dimensions closely, large enough for fast install</a:t>
            </a:r>
          </a:p>
          <a:p>
            <a:endParaRPr lang="en-US" sz="1800" dirty="0" smtClean="0"/>
          </a:p>
          <a:p>
            <a:r>
              <a:rPr lang="en-US" sz="1800" dirty="0" smtClean="0"/>
              <a:t>Works well with concave curved video walls</a:t>
            </a:r>
          </a:p>
          <a:p>
            <a:endParaRPr lang="en-US" sz="1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953594" y="2197596"/>
            <a:ext cx="3222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sz="1400" dirty="0" smtClean="0">
                <a:solidFill>
                  <a:srgbClr val="FFC000"/>
                </a:solidFill>
                <a:latin typeface="+mn-lt"/>
              </a:rPr>
              <a:t>600 x 337.5mm (23.6” x 13.3”)</a:t>
            </a:r>
          </a:p>
          <a:p>
            <a:pPr algn="ctr">
              <a:buClr>
                <a:schemeClr val="accent6"/>
              </a:buClr>
            </a:pPr>
            <a:r>
              <a:rPr lang="en-US" sz="1400" dirty="0" smtClean="0">
                <a:solidFill>
                  <a:srgbClr val="FFC000"/>
                </a:solidFill>
                <a:latin typeface="+mn-lt"/>
              </a:rPr>
              <a:t>Only 4.7kg (10.4lb)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515938" y="2950953"/>
            <a:ext cx="5651105" cy="2944313"/>
          </a:xfrm>
          <a:prstGeom prst="rect">
            <a:avLst/>
          </a:prstGeom>
        </p:spPr>
        <p:txBody>
          <a:bodyPr/>
          <a:lstStyle>
            <a:lvl1pPr marL="411163" indent="-34290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739775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95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260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481138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800" dirty="0" smtClean="0"/>
              <a:t>Every pitch hits Full HD, 4K, 8K exactly</a:t>
            </a: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38046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Leyard TWS Series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Key Selling Points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43439" y="1297015"/>
            <a:ext cx="7374791" cy="3355373"/>
          </a:xfrm>
        </p:spPr>
        <p:txBody>
          <a:bodyPr/>
          <a:lstStyle/>
          <a:p>
            <a:r>
              <a:rPr lang="en-US" sz="1800" dirty="0" smtClean="0">
                <a:solidFill>
                  <a:schemeClr val="bg1"/>
                </a:solidFill>
              </a:rPr>
              <a:t>Full range of fine-pitch LED displays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bg1"/>
                </a:solidFill>
              </a:rPr>
              <a:t>0.9, 1.2, 1.5, 1.8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Super light-weight, thermally efficient cabinet design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All-in-one, simple to deploy design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Optimal size for fit, efficient set-up and concave wall construction</a:t>
            </a:r>
          </a:p>
          <a:p>
            <a:r>
              <a:rPr lang="en-US" sz="1800" dirty="0" err="1" smtClean="0">
                <a:solidFill>
                  <a:schemeClr val="bg1"/>
                </a:solidFill>
              </a:rPr>
              <a:t>MicroGrid</a:t>
            </a:r>
            <a:r>
              <a:rPr lang="en-US" sz="1800" dirty="0" smtClean="0">
                <a:solidFill>
                  <a:schemeClr val="bg1"/>
                </a:solidFill>
              </a:rPr>
              <a:t>™ </a:t>
            </a:r>
            <a:r>
              <a:rPr lang="en-US" sz="1800" dirty="0" err="1" smtClean="0">
                <a:solidFill>
                  <a:schemeClr val="bg1"/>
                </a:solidFill>
              </a:rPr>
              <a:t>Shader</a:t>
            </a:r>
            <a:r>
              <a:rPr lang="en-US" sz="1800" dirty="0" smtClean="0">
                <a:solidFill>
                  <a:schemeClr val="bg1"/>
                </a:solidFill>
              </a:rPr>
              <a:t> at 1.5mm produces deep blacks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Power-efficient LED design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Optimized for Full HD, 4K and 8K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From the worldwide market leader in fine-pitch LED</a:t>
            </a:r>
          </a:p>
          <a:p>
            <a:endParaRPr lang="en-US" sz="18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90" y="359632"/>
            <a:ext cx="1345239" cy="1270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6041" y="109880"/>
            <a:ext cx="1830897" cy="128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024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536080" y="1352034"/>
            <a:ext cx="5140820" cy="68580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Unique fine-pitch video wall system available in range of pitches</a:t>
            </a:r>
          </a:p>
          <a:p>
            <a:r>
              <a:rPr lang="en-US" sz="1800" dirty="0">
                <a:solidFill>
                  <a:schemeClr val="bg1"/>
                </a:solidFill>
              </a:rPr>
              <a:t>Wall-mounted, full front access video wall that takes less </a:t>
            </a:r>
            <a:r>
              <a:rPr lang="en-US" sz="1800" dirty="0" smtClean="0">
                <a:solidFill>
                  <a:schemeClr val="bg1"/>
                </a:solidFill>
              </a:rPr>
              <a:t>room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Leyard </a:t>
            </a:r>
            <a:r>
              <a:rPr lang="en-US" b="0" dirty="0" err="1" smtClean="0"/>
              <a:t>DirectLight</a:t>
            </a:r>
            <a:r>
              <a:rPr lang="en-US" b="0" dirty="0" smtClean="0"/>
              <a:t> Series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95572" y="694093"/>
            <a:ext cx="8678862" cy="373568"/>
          </a:xfrm>
          <a:prstGeom prst="rect">
            <a:avLst/>
          </a:prstGeom>
        </p:spPr>
        <p:txBody>
          <a:bodyPr/>
          <a:lstStyle/>
          <a:p>
            <a:pPr marL="68263" indent="0">
              <a:buNone/>
            </a:pPr>
            <a:r>
              <a:rPr lang="en-US" sz="2400" dirty="0"/>
              <a:t>Premier Ultra-Slim Fine Pitch Solution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23095" y="1614211"/>
            <a:ext cx="36268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sz="1400" dirty="0" smtClean="0">
                <a:solidFill>
                  <a:srgbClr val="FFC000"/>
                </a:solidFill>
                <a:latin typeface="+mn-lt"/>
              </a:rPr>
              <a:t>Ultra-slim 27” diagonal display </a:t>
            </a:r>
          </a:p>
          <a:p>
            <a:pPr algn="ctr">
              <a:buClr>
                <a:schemeClr val="accent6"/>
              </a:buClr>
            </a:pPr>
            <a:r>
              <a:rPr lang="en-US" sz="1400" dirty="0" smtClean="0">
                <a:solidFill>
                  <a:srgbClr val="FFC000"/>
                </a:solidFill>
                <a:latin typeface="+mn-lt"/>
              </a:rPr>
              <a:t>Pitches:  0.9, 1.2, </a:t>
            </a:r>
            <a:r>
              <a:rPr lang="en-US" sz="1400" dirty="0">
                <a:solidFill>
                  <a:srgbClr val="FFC000"/>
                </a:solidFill>
                <a:latin typeface="+mn-lt"/>
              </a:rPr>
              <a:t>1</a:t>
            </a:r>
            <a:r>
              <a:rPr lang="en-US" sz="1400" dirty="0" smtClean="0">
                <a:solidFill>
                  <a:srgbClr val="FFC000"/>
                </a:solidFill>
                <a:latin typeface="+mn-lt"/>
              </a:rPr>
              <a:t>.5 and 1.8mm</a:t>
            </a:r>
            <a:endParaRPr lang="en-US" sz="1400" dirty="0">
              <a:solidFill>
                <a:srgbClr val="FFC000"/>
              </a:solidFill>
              <a:latin typeface="+mn-lt"/>
            </a:endParaRPr>
          </a:p>
          <a:p>
            <a:pPr algn="ctr">
              <a:buClr>
                <a:schemeClr val="accent6"/>
              </a:buClr>
            </a:pPr>
            <a:r>
              <a:rPr lang="en-US" sz="1400" dirty="0" smtClean="0">
                <a:solidFill>
                  <a:srgbClr val="FFC000"/>
                </a:solidFill>
                <a:latin typeface="+mn-lt"/>
              </a:rPr>
              <a:t>Hits Full HD, 4K, 8K exactly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460" y="188095"/>
            <a:ext cx="2326167" cy="1506839"/>
          </a:xfrm>
          <a:prstGeom prst="rect">
            <a:avLst/>
          </a:prstGeom>
        </p:spPr>
      </p:pic>
      <p:sp>
        <p:nvSpPr>
          <p:cNvPr id="8" name="Text Placeholder 1"/>
          <p:cNvSpPr txBox="1">
            <a:spLocks/>
          </p:cNvSpPr>
          <p:nvPr/>
        </p:nvSpPr>
        <p:spPr>
          <a:xfrm>
            <a:off x="536080" y="2618877"/>
            <a:ext cx="7282040" cy="685800"/>
          </a:xfrm>
          <a:prstGeom prst="rect">
            <a:avLst/>
          </a:prstGeom>
        </p:spPr>
        <p:txBody>
          <a:bodyPr/>
          <a:lstStyle>
            <a:lvl1pPr marL="411163" indent="-34290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739775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95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260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481138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800" dirty="0" smtClean="0">
                <a:solidFill>
                  <a:schemeClr val="bg1"/>
                </a:solidFill>
              </a:rPr>
              <a:t>Incorporates mount and alignment features that reduce time to deployment and produce perfectly aligned walls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Built for image quality, reliability, redundancy, hot-swap and long life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Low power consumption and circuit consumption by design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42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30" y="137588"/>
            <a:ext cx="7772400" cy="438942"/>
          </a:xfrm>
        </p:spPr>
        <p:txBody>
          <a:bodyPr/>
          <a:lstStyle/>
          <a:p>
            <a:r>
              <a:rPr lang="en-US" dirty="0" smtClean="0"/>
              <a:t>Complete LED Video Wall System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46362" y="3162506"/>
            <a:ext cx="24938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Adjustable Wall Mount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10505" y="3172031"/>
            <a:ext cx="24938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Front Access Display Module</a:t>
            </a:r>
          </a:p>
          <a:p>
            <a:pPr algn="ctr"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Alignment features</a:t>
            </a:r>
          </a:p>
          <a:p>
            <a:pPr algn="ctr"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&lt; 4” depth mounted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10905" y="3172031"/>
            <a:ext cx="2870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Off-board, Redundant Power with Hot-swap and 220V support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43668" y="4289435"/>
            <a:ext cx="48893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Leyard LED Control software for management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173" y="3927312"/>
            <a:ext cx="1605917" cy="9665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870" y="859351"/>
            <a:ext cx="4724750" cy="22196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4199" y="937818"/>
            <a:ext cx="4390699" cy="2062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319" y="582539"/>
            <a:ext cx="3979584" cy="277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4692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Front Access – </a:t>
            </a:r>
            <a:r>
              <a:rPr lang="en-US" b="0" dirty="0"/>
              <a:t>N</a:t>
            </a:r>
            <a:r>
              <a:rPr lang="en-US" b="0" dirty="0" smtClean="0"/>
              <a:t>ext </a:t>
            </a:r>
            <a:r>
              <a:rPr lang="en-US" b="0" dirty="0"/>
              <a:t>G</a:t>
            </a:r>
            <a:r>
              <a:rPr lang="en-US" b="0" dirty="0" smtClean="0"/>
              <a:t>eneration </a:t>
            </a:r>
            <a:r>
              <a:rPr lang="en-US" b="0" dirty="0" err="1" smtClean="0"/>
              <a:t>EasyAlign</a:t>
            </a:r>
            <a:r>
              <a:rPr lang="en-US" b="0" dirty="0" smtClean="0"/>
              <a:t>™ Mount</a:t>
            </a:r>
            <a:endParaRPr lang="en-US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73572" y="789098"/>
            <a:ext cx="7357730" cy="3456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02580" y="1633359"/>
            <a:ext cx="35433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New 3-part construction and numerous mechanical improvements make it:</a:t>
            </a:r>
          </a:p>
          <a:p>
            <a:pPr>
              <a:buClr>
                <a:schemeClr val="accent6"/>
              </a:buClr>
            </a:pPr>
            <a:endParaRPr lang="en-US" sz="1400" dirty="0" smtClean="0">
              <a:latin typeface="+mn-lt"/>
            </a:endParaRPr>
          </a:p>
          <a:p>
            <a:pPr marL="804863" lvl="1" indent="-347663"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+mn-lt"/>
              </a:rPr>
              <a:t>Easier to install</a:t>
            </a:r>
          </a:p>
          <a:p>
            <a:pPr marL="804863" lvl="1" indent="-347663"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+mn-lt"/>
              </a:rPr>
              <a:t>Easier to eject</a:t>
            </a:r>
          </a:p>
          <a:p>
            <a:pPr marL="804863" lvl="1" indent="-347663"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+mn-lt"/>
              </a:rPr>
              <a:t>Smoother to align</a:t>
            </a:r>
          </a:p>
          <a:p>
            <a:pPr marL="804863" lvl="1" indent="-347663">
              <a:buClr>
                <a:schemeClr val="accent6"/>
              </a:buClr>
              <a:buFont typeface="Wingdings" pitchFamily="2" charset="2"/>
              <a:buChar char="§"/>
            </a:pPr>
            <a:r>
              <a:rPr lang="en-US" sz="1400" dirty="0" smtClean="0">
                <a:latin typeface="+mn-lt"/>
              </a:rPr>
              <a:t>More securely in place</a:t>
            </a:r>
          </a:p>
        </p:txBody>
      </p:sp>
    </p:spTree>
    <p:extLst>
      <p:ext uri="{BB962C8B-B14F-4D97-AF65-F5344CB8AC3E}">
        <p14:creationId xmlns:p14="http://schemas.microsoft.com/office/powerpoint/2010/main" val="153314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Superior Front Access with </a:t>
            </a:r>
            <a:r>
              <a:rPr lang="en-US" b="0" dirty="0" err="1" smtClean="0"/>
              <a:t>DirectLight</a:t>
            </a:r>
            <a:r>
              <a:rPr lang="en-US" b="0" dirty="0" smtClean="0"/>
              <a:t> 2</a:t>
            </a:r>
            <a:endParaRPr lang="en-US" b="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371476" y="903768"/>
          <a:ext cx="8215311" cy="36576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327019"/>
                <a:gridCol w="1455186"/>
                <a:gridCol w="1433106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Front Access Feature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DirectLight</a:t>
                      </a:r>
                      <a:r>
                        <a:rPr lang="en-US" sz="1400" dirty="0" smtClean="0"/>
                        <a:t> 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Other Guys</a:t>
                      </a:r>
                      <a:endParaRPr lang="en-US" sz="14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Wall mounted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??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Includes</a:t>
                      </a:r>
                      <a:r>
                        <a:rPr lang="en-US" sz="1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the wall mount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??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Front installable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??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Front replace modules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??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Front replace cables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??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Front</a:t>
                      </a:r>
                      <a:r>
                        <a:rPr lang="en-US" sz="1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replace power and electronics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??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2 levels of</a:t>
                      </a:r>
                      <a:r>
                        <a:rPr lang="en-US" sz="1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Z axis plus X and Y axis adjustment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??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Positive</a:t>
                      </a:r>
                      <a:r>
                        <a:rPr lang="en-US" sz="1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locking for forward tilt walls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??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Supports concave</a:t>
                      </a:r>
                      <a:r>
                        <a:rPr lang="en-US" sz="1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walls while maintaining front service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??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Supports</a:t>
                      </a:r>
                      <a:r>
                        <a:rPr lang="en-US" sz="1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90</a:t>
                      </a:r>
                      <a:r>
                        <a:rPr lang="en-US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° corner with wall mount and</a:t>
                      </a:r>
                      <a:r>
                        <a:rPr lang="en-US" sz="1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front access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??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Hot</a:t>
                      </a:r>
                      <a:r>
                        <a:rPr lang="en-US" sz="14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swap power supplies (via remote power supply)</a:t>
                      </a:r>
                      <a:endParaRPr lang="en-US" sz="14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00B050"/>
                          </a:solidFill>
                        </a:rPr>
                        <a:t>Yes</a:t>
                      </a:r>
                      <a:endParaRPr lang="en-US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??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1680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90° Corner </a:t>
            </a:r>
            <a:r>
              <a:rPr lang="en-US" b="0" dirty="0" smtClean="0"/>
              <a:t>Support – built in</a:t>
            </a:r>
            <a:endParaRPr lang="en-US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6252" y="1345882"/>
            <a:ext cx="5775960" cy="3248978"/>
          </a:xfrm>
          <a:prstGeom prst="rect">
            <a:avLst/>
          </a:prstGeom>
        </p:spPr>
      </p:pic>
      <p:sp>
        <p:nvSpPr>
          <p:cNvPr id="8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5100524" y="1501894"/>
            <a:ext cx="2999535" cy="3092966"/>
          </a:xfrm>
        </p:spPr>
        <p:txBody>
          <a:bodyPr/>
          <a:lstStyle/>
          <a:p>
            <a:pPr marL="354013" indent="-285750"/>
            <a:r>
              <a:rPr lang="en-US" dirty="0" smtClean="0"/>
              <a:t>Support for </a:t>
            </a:r>
            <a:r>
              <a:rPr lang="en-US" dirty="0"/>
              <a:t>90</a:t>
            </a:r>
            <a:r>
              <a:rPr lang="en-US" dirty="0" smtClean="0"/>
              <a:t>° exterior corners built in</a:t>
            </a:r>
          </a:p>
          <a:p>
            <a:pPr marL="354013" indent="-285750"/>
            <a:r>
              <a:rPr lang="en-US" dirty="0" err="1" smtClean="0"/>
              <a:t>EasyAlign</a:t>
            </a:r>
            <a:r>
              <a:rPr lang="en-US" dirty="0" smtClean="0"/>
              <a:t>™ mount designed to accommodate required spacing</a:t>
            </a:r>
          </a:p>
          <a:p>
            <a:pPr marL="354013" indent="-285750"/>
            <a:r>
              <a:rPr lang="en-US" dirty="0" smtClean="0"/>
              <a:t>Front service features still operate properly</a:t>
            </a:r>
          </a:p>
          <a:p>
            <a:pPr marL="354013" indent="-285750"/>
            <a:r>
              <a:rPr lang="en-US" dirty="0" smtClean="0"/>
              <a:t>15mm corner seam can be trimmed to black</a:t>
            </a:r>
          </a:p>
        </p:txBody>
      </p:sp>
    </p:spTree>
    <p:extLst>
      <p:ext uri="{BB962C8B-B14F-4D97-AF65-F5344CB8AC3E}">
        <p14:creationId xmlns:p14="http://schemas.microsoft.com/office/powerpoint/2010/main" val="177982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90° Corner Support – built in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2474"/>
            <a:ext cx="9144000" cy="5143500"/>
          </a:xfrm>
          <a:prstGeom prst="rect">
            <a:avLst/>
          </a:prstGeom>
        </p:spPr>
      </p:pic>
      <p:sp>
        <p:nvSpPr>
          <p:cNvPr id="6" name="Text Placeholder 1"/>
          <p:cNvSpPr txBox="1">
            <a:spLocks/>
          </p:cNvSpPr>
          <p:nvPr/>
        </p:nvSpPr>
        <p:spPr>
          <a:xfrm>
            <a:off x="338024" y="1265674"/>
            <a:ext cx="2999535" cy="3092966"/>
          </a:xfrm>
          <a:prstGeom prst="rect">
            <a:avLst/>
          </a:prstGeom>
        </p:spPr>
        <p:txBody>
          <a:bodyPr/>
          <a:lstStyle>
            <a:lvl1pPr marL="411163" indent="-34290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739775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95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260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481138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54013" indent="-285750"/>
            <a:r>
              <a:rPr lang="en-US" dirty="0" smtClean="0"/>
              <a:t>Mounting, alignment and service access features all continue to work, unobstructed</a:t>
            </a:r>
          </a:p>
        </p:txBody>
      </p:sp>
    </p:spTree>
    <p:extLst>
      <p:ext uri="{BB962C8B-B14F-4D97-AF65-F5344CB8AC3E}">
        <p14:creationId xmlns:p14="http://schemas.microsoft.com/office/powerpoint/2010/main" val="197051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The </a:t>
            </a:r>
            <a:r>
              <a:rPr lang="en-US" b="0" dirty="0" smtClean="0"/>
              <a:t>Result is Highly Integrated Installations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6014"/>
            <a:ext cx="9144000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765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581" y="1605518"/>
            <a:ext cx="1102798" cy="104124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New Fine Pitch LED Lines</a:t>
            </a:r>
            <a:endParaRPr lang="en-US" b="0" dirty="0"/>
          </a:p>
        </p:txBody>
      </p:sp>
      <p:sp>
        <p:nvSpPr>
          <p:cNvPr id="9" name="TextBox 8"/>
          <p:cNvSpPr txBox="1"/>
          <p:nvPr/>
        </p:nvSpPr>
        <p:spPr>
          <a:xfrm>
            <a:off x="527305" y="3727829"/>
            <a:ext cx="33827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400" dirty="0" err="1" smtClean="0">
                <a:solidFill>
                  <a:srgbClr val="FFC000"/>
                </a:solidFill>
                <a:latin typeface="+mn-lt"/>
              </a:rPr>
              <a:t>Leyard</a:t>
            </a:r>
            <a:r>
              <a:rPr lang="en-US" sz="1400" dirty="0" smtClean="0">
                <a:solidFill>
                  <a:srgbClr val="FFC000"/>
                </a:solidFill>
                <a:latin typeface="+mn-lt"/>
              </a:rPr>
              <a:t> TWA Series</a:t>
            </a:r>
          </a:p>
          <a:p>
            <a:pPr marL="171450" indent="-1714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54” diagonal all-in-one design</a:t>
            </a:r>
          </a:p>
          <a:p>
            <a:pPr marL="171450" indent="-1714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0.9, 1.2, 1.4, 1.8, 2.5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47" y="2062913"/>
            <a:ext cx="2557392" cy="16649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738" y="532263"/>
            <a:ext cx="1921595" cy="124476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364497" y="2689145"/>
            <a:ext cx="338277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400" dirty="0" smtClean="0">
                <a:solidFill>
                  <a:srgbClr val="FFC000"/>
                </a:solidFill>
                <a:latin typeface="+mn-lt"/>
              </a:rPr>
              <a:t>Leyard TWS Series</a:t>
            </a:r>
          </a:p>
          <a:p>
            <a:pPr marL="171450" indent="-1714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27” diagonal all-in-one design</a:t>
            </a:r>
          </a:p>
          <a:p>
            <a:pPr marL="171450" indent="-1714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0.9, 1.2, 1.5, 1.8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946199" y="1748295"/>
            <a:ext cx="306814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400" dirty="0" smtClean="0">
                <a:solidFill>
                  <a:srgbClr val="FFC000"/>
                </a:solidFill>
                <a:latin typeface="+mn-lt"/>
              </a:rPr>
              <a:t>Leyard </a:t>
            </a:r>
            <a:r>
              <a:rPr lang="en-US" sz="1400" dirty="0" err="1" smtClean="0">
                <a:solidFill>
                  <a:srgbClr val="FFC000"/>
                </a:solidFill>
                <a:latin typeface="+mn-lt"/>
              </a:rPr>
              <a:t>DirectLight</a:t>
            </a:r>
            <a:r>
              <a:rPr lang="en-US" sz="1400" dirty="0" smtClean="0">
                <a:solidFill>
                  <a:srgbClr val="FFC000"/>
                </a:solidFill>
                <a:latin typeface="+mn-lt"/>
              </a:rPr>
              <a:t> Series</a:t>
            </a:r>
          </a:p>
          <a:p>
            <a:pPr marL="171450" indent="-1714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27” diagonal </a:t>
            </a:r>
            <a:r>
              <a:rPr lang="en-US" sz="1400" dirty="0"/>
              <a:t>wall-mount, front-access, off-board power design</a:t>
            </a:r>
            <a:endParaRPr lang="en-US" sz="1400" dirty="0" smtClean="0">
              <a:latin typeface="+mn-lt"/>
            </a:endParaRPr>
          </a:p>
          <a:p>
            <a:pPr marL="171450" indent="-1714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+mn-lt"/>
              </a:rPr>
              <a:t>0.9, 1.2, 1.5, 1.8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132" y="1357081"/>
            <a:ext cx="1500930" cy="1054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73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Mount Options – Auto Configured in PROs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20921" y="585154"/>
            <a:ext cx="8678862" cy="373568"/>
          </a:xfrm>
          <a:prstGeom prst="rect">
            <a:avLst/>
          </a:prstGeom>
        </p:spPr>
        <p:txBody>
          <a:bodyPr/>
          <a:lstStyle/>
          <a:p>
            <a:pPr marL="68263" indent="0">
              <a:buNone/>
            </a:pPr>
            <a:r>
              <a:rPr lang="en-US" sz="2400" dirty="0"/>
              <a:t>Four configurations</a:t>
            </a:r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782" y="481808"/>
            <a:ext cx="8191030" cy="4607455"/>
          </a:xfrm>
          <a:prstGeom prst="rect">
            <a:avLst/>
          </a:prstGeom>
        </p:spPr>
      </p:pic>
      <p:sp>
        <p:nvSpPr>
          <p:cNvPr id="6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171755" y="1373466"/>
            <a:ext cx="3850182" cy="685800"/>
          </a:xfrm>
        </p:spPr>
        <p:txBody>
          <a:bodyPr/>
          <a:lstStyle/>
          <a:p>
            <a:pPr marL="68263" indent="0">
              <a:buNone/>
            </a:pPr>
            <a:r>
              <a:rPr lang="en-US" dirty="0"/>
              <a:t>2</a:t>
            </a:r>
            <a:r>
              <a:rPr lang="en-US" dirty="0" smtClean="0"/>
              <a:t> wide by 1 high</a:t>
            </a:r>
          </a:p>
          <a:p>
            <a:pPr marL="68263" indent="0">
              <a:buNone/>
            </a:pPr>
            <a:endParaRPr lang="en-US" dirty="0"/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7413133" y="3292279"/>
            <a:ext cx="8195733" cy="685800"/>
          </a:xfrm>
          <a:prstGeom prst="rect">
            <a:avLst/>
          </a:prstGeom>
        </p:spPr>
        <p:txBody>
          <a:bodyPr/>
          <a:lstStyle>
            <a:lvl1pPr marL="411163" indent="-34290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739775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95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260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481138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263" indent="0">
              <a:buNone/>
            </a:pPr>
            <a:r>
              <a:rPr lang="en-US" dirty="0" smtClean="0"/>
              <a:t>1 wide by 2 high</a:t>
            </a: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7327409" y="1354122"/>
            <a:ext cx="8195733" cy="685800"/>
          </a:xfrm>
          <a:prstGeom prst="rect">
            <a:avLst/>
          </a:prstGeom>
        </p:spPr>
        <p:txBody>
          <a:bodyPr/>
          <a:lstStyle>
            <a:lvl1pPr marL="411163" indent="-34290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739775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95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260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481138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263" indent="0">
              <a:buNone/>
            </a:pPr>
            <a:r>
              <a:rPr lang="en-US" dirty="0" smtClean="0"/>
              <a:t>Single</a:t>
            </a: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171755" y="3311623"/>
            <a:ext cx="3850182" cy="685800"/>
          </a:xfrm>
          <a:prstGeom prst="rect">
            <a:avLst/>
          </a:prstGeom>
        </p:spPr>
        <p:txBody>
          <a:bodyPr/>
          <a:lstStyle>
            <a:lvl1pPr marL="411163" indent="-34290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739775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95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260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481138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263" indent="0">
              <a:buNone/>
            </a:pPr>
            <a:r>
              <a:rPr lang="en-US" dirty="0" smtClean="0"/>
              <a:t>2 wide by 2 high</a:t>
            </a:r>
          </a:p>
          <a:p>
            <a:pPr marL="6826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612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978040" y="693170"/>
            <a:ext cx="5722954" cy="2778006"/>
          </a:xfrm>
        </p:spPr>
        <p:txBody>
          <a:bodyPr/>
          <a:lstStyle/>
          <a:p>
            <a:pPr marL="68263" indent="0">
              <a:buNone/>
            </a:pPr>
            <a:r>
              <a:rPr lang="en-US" dirty="0" smtClean="0"/>
              <a:t>Removes from the video wall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Depth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Weight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Heat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Points of service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No outlets required at the wall 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 marL="68263" indent="0">
              <a:buNone/>
            </a:pPr>
            <a:r>
              <a:rPr lang="en-US" dirty="0" smtClean="0"/>
              <a:t>And adds at the rack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Reliability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Redundancy – Power module and circuit level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Hot swap module replacement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Diagnostics</a:t>
            </a:r>
          </a:p>
          <a:p>
            <a:pPr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Why Remote Power?</a:t>
            </a:r>
            <a:endParaRPr lang="en-US" b="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576" y="686014"/>
            <a:ext cx="5080952" cy="3540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84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536080" y="1401908"/>
            <a:ext cx="5722954" cy="2778006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 err="1" smtClean="0"/>
              <a:t>DirectLight</a:t>
            </a:r>
            <a:r>
              <a:rPr lang="en-US" dirty="0" smtClean="0"/>
              <a:t> 2 itself is a low power design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New RPS is 3-4 times higher power density – fewer RUs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Redundant and now Hot Swappable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220V support to further reduce circuits used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Ultra-low Standby power </a:t>
            </a:r>
            <a:r>
              <a:rPr lang="en-US" dirty="0"/>
              <a:t>mode  </a:t>
            </a:r>
            <a:r>
              <a:rPr lang="en-US" dirty="0" smtClean="0"/>
              <a:t>(&lt; 3 Watts)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2764" y="138910"/>
            <a:ext cx="8508796" cy="464342"/>
          </a:xfrm>
        </p:spPr>
        <p:txBody>
          <a:bodyPr/>
          <a:lstStyle/>
          <a:p>
            <a:r>
              <a:rPr lang="en-US" b="0" dirty="0" smtClean="0"/>
              <a:t>Introducing </a:t>
            </a:r>
            <a:r>
              <a:rPr lang="en-US" b="0" dirty="0" err="1" smtClean="0"/>
              <a:t>DirectLight</a:t>
            </a:r>
            <a:r>
              <a:rPr lang="en-US" b="0" dirty="0" smtClean="0"/>
              <a:t> 2 Remote Power Supply (RPS)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/>
          <a:p>
            <a:pPr marL="68263" indent="0">
              <a:buNone/>
            </a:pPr>
            <a:r>
              <a:rPr lang="en-US" sz="2400" dirty="0" smtClean="0"/>
              <a:t>Power improvements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162" y="686014"/>
            <a:ext cx="5012623" cy="349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452257" y="1118828"/>
            <a:ext cx="8195733" cy="342900"/>
          </a:xfrm>
        </p:spPr>
        <p:txBody>
          <a:bodyPr/>
          <a:lstStyle/>
          <a:p>
            <a:pPr marL="68263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RPS110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Correct RPS included </a:t>
            </a:r>
            <a:r>
              <a:rPr lang="en-US" b="0" dirty="0" smtClean="0"/>
              <a:t>with </a:t>
            </a:r>
            <a:r>
              <a:rPr lang="en-US" b="0" dirty="0" err="1" smtClean="0"/>
              <a:t>DirectLight</a:t>
            </a:r>
            <a:r>
              <a:rPr lang="en-US" b="0" dirty="0" smtClean="0"/>
              <a:t> Wall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/>
          <a:p>
            <a:pPr marL="68263" indent="0">
              <a:buNone/>
            </a:pPr>
            <a:r>
              <a:rPr lang="en-US" sz="2400" dirty="0" smtClean="0"/>
              <a:t>Two form factors, depending on the installation</a:t>
            </a:r>
            <a:endParaRPr lang="en-US" sz="2400" dirty="0"/>
          </a:p>
        </p:txBody>
      </p:sp>
      <p:sp>
        <p:nvSpPr>
          <p:cNvPr id="6" name="Text Placeholder 1"/>
          <p:cNvSpPr txBox="1">
            <a:spLocks/>
          </p:cNvSpPr>
          <p:nvPr/>
        </p:nvSpPr>
        <p:spPr>
          <a:xfrm>
            <a:off x="452257" y="1372056"/>
            <a:ext cx="8195733" cy="297836"/>
          </a:xfrm>
          <a:prstGeom prst="rect">
            <a:avLst/>
          </a:prstGeom>
        </p:spPr>
        <p:txBody>
          <a:bodyPr/>
          <a:lstStyle>
            <a:lvl1pPr marL="411163" indent="-34290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739775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95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260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481138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263" indent="0">
              <a:buFont typeface="Wingdings" pitchFamily="2" charset="2"/>
              <a:buNone/>
            </a:pPr>
            <a:r>
              <a:rPr lang="en-US" dirty="0" smtClean="0"/>
              <a:t>100-240V.  Maximum 3,600 Watts out.  1 RU</a:t>
            </a:r>
          </a:p>
          <a:p>
            <a:pPr marL="68263" indent="0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020" y="1669892"/>
            <a:ext cx="8498205" cy="911055"/>
          </a:xfrm>
          <a:prstGeom prst="rect">
            <a:avLst/>
          </a:prstGeom>
        </p:spPr>
      </p:pic>
      <p:sp>
        <p:nvSpPr>
          <p:cNvPr id="8" name="Text Placeholder 1"/>
          <p:cNvSpPr txBox="1">
            <a:spLocks/>
          </p:cNvSpPr>
          <p:nvPr/>
        </p:nvSpPr>
        <p:spPr>
          <a:xfrm>
            <a:off x="452257" y="2833328"/>
            <a:ext cx="8195733" cy="342900"/>
          </a:xfrm>
          <a:prstGeom prst="rect">
            <a:avLst/>
          </a:prstGeom>
        </p:spPr>
        <p:txBody>
          <a:bodyPr/>
          <a:lstStyle>
            <a:lvl1pPr marL="411163" indent="-34290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739775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95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260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481138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263" indent="0">
              <a:buFont typeface="Wingdings" pitchFamily="2" charset="2"/>
              <a:buNone/>
            </a:pPr>
            <a:r>
              <a:rPr lang="en-US" dirty="0" smtClean="0">
                <a:solidFill>
                  <a:srgbClr val="FFC000"/>
                </a:solidFill>
              </a:rPr>
              <a:t>RPS220</a:t>
            </a: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452257" y="3086556"/>
            <a:ext cx="8195733" cy="297836"/>
          </a:xfrm>
          <a:prstGeom prst="rect">
            <a:avLst/>
          </a:prstGeom>
        </p:spPr>
        <p:txBody>
          <a:bodyPr/>
          <a:lstStyle>
            <a:lvl1pPr marL="411163" indent="-34290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1"/>
              </a:buClr>
              <a:buSzPct val="9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739775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95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260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481138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68263" indent="0">
              <a:buFont typeface="Wingdings" pitchFamily="2" charset="2"/>
              <a:buNone/>
            </a:pPr>
            <a:r>
              <a:rPr lang="en-US" dirty="0" smtClean="0"/>
              <a:t>200-240V.  Maximum 7,200 Watts out.  1.5 RU  - Greater power density </a:t>
            </a:r>
          </a:p>
          <a:p>
            <a:pPr marL="68263" indent="0"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43" y="3342979"/>
            <a:ext cx="8617298" cy="140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97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RPS110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23622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09624" y="890601"/>
            <a:ext cx="3025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RPS Module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22594" y="890601"/>
            <a:ext cx="3025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Redundant Module bay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59380" y="3723114"/>
            <a:ext cx="3025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1200 Watts /  output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78230" y="3936474"/>
            <a:ext cx="1901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Diagnostics lights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414" y="1289313"/>
            <a:ext cx="3025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1 RU.  19” Rack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004" y="3723114"/>
            <a:ext cx="1254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Control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34764" y="3936474"/>
            <a:ext cx="1860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Switch per module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12586" y="3723114"/>
            <a:ext cx="1809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Circuit redundancy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1866900" y="1210300"/>
            <a:ext cx="7620" cy="347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797040" y="1185610"/>
            <a:ext cx="7620" cy="347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11" idx="0"/>
          </p:cNvCxnSpPr>
          <p:nvPr/>
        </p:nvCxnSpPr>
        <p:spPr>
          <a:xfrm flipV="1">
            <a:off x="805282" y="3384978"/>
            <a:ext cx="0" cy="338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222982" y="3264758"/>
            <a:ext cx="279502" cy="665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3799942" y="2963024"/>
            <a:ext cx="0" cy="760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flipV="1">
            <a:off x="5072482" y="3330955"/>
            <a:ext cx="0" cy="635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6947002" y="3465050"/>
            <a:ext cx="2438" cy="314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401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RPS220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635" y="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0104" y="722961"/>
            <a:ext cx="3025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RPS Module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53074" y="722961"/>
            <a:ext cx="3025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Redundant Module bay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89860" y="4279374"/>
            <a:ext cx="3025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1200 Watts /  output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8710" y="4492734"/>
            <a:ext cx="1901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Diagnostics lights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894" y="1121673"/>
            <a:ext cx="3025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1.5 RU.  19” Rack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8484" y="4279374"/>
            <a:ext cx="1254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Control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65244" y="4492734"/>
            <a:ext cx="18603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Switch per module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43066" y="4279374"/>
            <a:ext cx="18097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Circuit redundancy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1897380" y="1042660"/>
            <a:ext cx="7620" cy="347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827520" y="1017970"/>
            <a:ext cx="7620" cy="3478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0"/>
          </p:cNvCxnSpPr>
          <p:nvPr/>
        </p:nvCxnSpPr>
        <p:spPr>
          <a:xfrm flipV="1">
            <a:off x="835762" y="3941238"/>
            <a:ext cx="0" cy="338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2253462" y="3821018"/>
            <a:ext cx="279502" cy="665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830422" y="3519284"/>
            <a:ext cx="0" cy="7600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5102962" y="3887215"/>
            <a:ext cx="0" cy="635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6977482" y="4021310"/>
            <a:ext cx="2438" cy="314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769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437019" y="1362948"/>
            <a:ext cx="3316075" cy="685800"/>
          </a:xfrm>
        </p:spPr>
        <p:txBody>
          <a:bodyPr/>
          <a:lstStyle/>
          <a:p>
            <a:r>
              <a:rPr lang="en-US" dirty="0" smtClean="0"/>
              <a:t>Rich troubleshooting diagnostic for each module and RPS overall</a:t>
            </a:r>
          </a:p>
          <a:p>
            <a:r>
              <a:rPr lang="en-US" dirty="0" smtClean="0"/>
              <a:t>Reduces downtime</a:t>
            </a:r>
          </a:p>
          <a:p>
            <a:r>
              <a:rPr lang="en-US" dirty="0" smtClean="0"/>
              <a:t>Reduces service time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Per RPS Module Diagnostic Capability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154" y="1352034"/>
            <a:ext cx="4765358" cy="292353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470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62487"/>
            <a:ext cx="7600950" cy="352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Leyard </a:t>
            </a:r>
            <a:r>
              <a:rPr lang="en-US" dirty="0" err="1" smtClean="0"/>
              <a:t>DirectLight</a:t>
            </a:r>
            <a:r>
              <a:rPr lang="en-US" dirty="0" smtClean="0"/>
              <a:t> Series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Key Selling Points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43439" y="970780"/>
            <a:ext cx="7374791" cy="3355373"/>
          </a:xfrm>
        </p:spPr>
        <p:txBody>
          <a:bodyPr/>
          <a:lstStyle/>
          <a:p>
            <a:r>
              <a:rPr lang="en-US" sz="1400" dirty="0" smtClean="0">
                <a:solidFill>
                  <a:schemeClr val="bg1"/>
                </a:solidFill>
              </a:rPr>
              <a:t>Full range of fine-pitch LED displays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chemeClr val="bg1"/>
                </a:solidFill>
              </a:rPr>
              <a:t>0.9, 1.2, 1.5, 1.8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Wall mounted – requires no mounting frame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Includes it’s own mount with </a:t>
            </a:r>
            <a:r>
              <a:rPr lang="en-US" sz="1400" dirty="0" err="1" smtClean="0">
                <a:solidFill>
                  <a:schemeClr val="bg1"/>
                </a:solidFill>
              </a:rPr>
              <a:t>EasyAlign</a:t>
            </a:r>
            <a:r>
              <a:rPr lang="en-US" sz="1400" dirty="0" smtClean="0">
                <a:solidFill>
                  <a:schemeClr val="bg1"/>
                </a:solidFill>
              </a:rPr>
              <a:t>™ features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Installs &lt;4” to the wall – ADA compliant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Off-board power to reduce heat, points of failure from wall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No power outlets needed at the wall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Redundant and hot-swappable power supplies, with circuit redundancy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Power-efficient LED design and 220V support to reduce circuit requirements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90</a:t>
            </a:r>
            <a:r>
              <a:rPr lang="en-US" sz="1400" dirty="0" smtClean="0"/>
              <a:t>°</a:t>
            </a:r>
            <a:r>
              <a:rPr lang="en-US" sz="1400" dirty="0" smtClean="0">
                <a:solidFill>
                  <a:schemeClr val="bg1"/>
                </a:solidFill>
              </a:rPr>
              <a:t> corner wrap support, </a:t>
            </a:r>
            <a:r>
              <a:rPr lang="en-US" sz="1400" dirty="0"/>
              <a:t>front tilted walls and more tightly concave walls with front </a:t>
            </a:r>
            <a:r>
              <a:rPr lang="en-US" sz="1400" dirty="0" smtClean="0"/>
              <a:t>service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Get Gen 2 of the </a:t>
            </a:r>
            <a:r>
              <a:rPr lang="en-US" sz="1400" dirty="0" err="1" smtClean="0">
                <a:solidFill>
                  <a:schemeClr val="bg1"/>
                </a:solidFill>
              </a:rPr>
              <a:t>DirectLight</a:t>
            </a:r>
            <a:r>
              <a:rPr lang="en-US" sz="1400" dirty="0" smtClean="0">
                <a:solidFill>
                  <a:schemeClr val="bg1"/>
                </a:solidFill>
              </a:rPr>
              <a:t> architecture while competitors are trying to copy Gen 1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MicroGrid</a:t>
            </a:r>
            <a:r>
              <a:rPr lang="en-US" sz="1400" dirty="0">
                <a:solidFill>
                  <a:schemeClr val="bg1"/>
                </a:solidFill>
              </a:rPr>
              <a:t>™ </a:t>
            </a:r>
            <a:r>
              <a:rPr lang="en-US" sz="1400" dirty="0" err="1">
                <a:solidFill>
                  <a:schemeClr val="bg1"/>
                </a:solidFill>
              </a:rPr>
              <a:t>Shader</a:t>
            </a:r>
            <a:r>
              <a:rPr lang="en-US" sz="1400" dirty="0">
                <a:solidFill>
                  <a:schemeClr val="bg1"/>
                </a:solidFill>
              </a:rPr>
              <a:t> at 1.5mm produces deep </a:t>
            </a:r>
            <a:r>
              <a:rPr lang="en-US" sz="1400" dirty="0" smtClean="0">
                <a:solidFill>
                  <a:schemeClr val="bg1"/>
                </a:solidFill>
              </a:rPr>
              <a:t>black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Optimized for Full HD, 4K and 8K</a:t>
            </a:r>
          </a:p>
          <a:p>
            <a:r>
              <a:rPr lang="en-US" sz="1400" dirty="0" smtClean="0">
                <a:solidFill>
                  <a:schemeClr val="bg1"/>
                </a:solidFill>
              </a:rPr>
              <a:t>From the worldwide market leader in fine-pitch LED</a:t>
            </a:r>
          </a:p>
          <a:p>
            <a:endParaRPr lang="en-US" sz="1400" dirty="0" smtClean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360" y="109880"/>
            <a:ext cx="2527615" cy="163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5121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95999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New Fine Pitch LED Offering</a:t>
            </a:r>
            <a:endParaRPr lang="en-US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64" y="927253"/>
            <a:ext cx="691678" cy="6530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52" y="639115"/>
            <a:ext cx="1604004" cy="1044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943" y="701609"/>
            <a:ext cx="1205230" cy="7807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846" y="683716"/>
            <a:ext cx="941388" cy="66131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5047" y="1683355"/>
            <a:ext cx="27602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Leyard TWA Series</a:t>
            </a:r>
            <a:endParaRPr lang="en-US" sz="1200" b="1" dirty="0">
              <a:solidFill>
                <a:srgbClr val="FFC000"/>
              </a:solidFill>
              <a:latin typeface="+mn-lt"/>
            </a:endParaRPr>
          </a:p>
          <a:p>
            <a:pPr>
              <a:buClr>
                <a:schemeClr val="accent6"/>
              </a:buClr>
            </a:pPr>
            <a:r>
              <a:rPr lang="en-US" sz="1200" dirty="0" smtClean="0">
                <a:solidFill>
                  <a:srgbClr val="FFC000"/>
                </a:solidFill>
                <a:latin typeface="+mn-lt"/>
              </a:rPr>
              <a:t>“LCD” Sizing – All-in-One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+mn-lt"/>
              </a:rPr>
              <a:t>Fastest flat-wall installation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+mn-lt"/>
              </a:rPr>
              <a:t>Fewer points of alignment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+mn-lt"/>
              </a:rPr>
              <a:t>Fewer points of service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+mn-lt"/>
              </a:rPr>
              <a:t>Includes 2.5mm pitch (TW today)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+mn-lt"/>
              </a:rPr>
              <a:t>Lowest priced line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FFC000"/>
                </a:solidFill>
                <a:latin typeface="+mn-lt"/>
              </a:rPr>
              <a:t>Shipping now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74813" y="1685922"/>
            <a:ext cx="2499746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Leyard TWS Series</a:t>
            </a:r>
            <a:r>
              <a:rPr lang="en-US" sz="1200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en-US" sz="1200" dirty="0" smtClean="0">
                <a:solidFill>
                  <a:srgbClr val="FFC000"/>
                </a:solidFill>
                <a:latin typeface="+mn-lt"/>
              </a:rPr>
            </a:br>
            <a:r>
              <a:rPr lang="en-US" sz="1200" dirty="0" smtClean="0">
                <a:solidFill>
                  <a:srgbClr val="FFC000"/>
                </a:solidFill>
                <a:latin typeface="+mn-lt"/>
              </a:rPr>
              <a:t>Flexible Installation – All-in-One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+mn-lt"/>
              </a:rPr>
              <a:t>Smaller cabinet can exactly fit horizontal and vertical spaces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+mn-lt"/>
              </a:rPr>
              <a:t>Smaller cabinet for closely-faceted concave walls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+mn-lt"/>
              </a:rPr>
              <a:t>Higher max brightness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100" dirty="0" err="1" smtClean="0">
                <a:latin typeface="+mn-lt"/>
              </a:rPr>
              <a:t>MicroGrid</a:t>
            </a:r>
            <a:r>
              <a:rPr lang="en-US" sz="1100" dirty="0" smtClean="0">
                <a:latin typeface="+mn-lt"/>
              </a:rPr>
              <a:t>™ </a:t>
            </a:r>
            <a:r>
              <a:rPr lang="en-US" sz="1100" dirty="0" err="1" smtClean="0">
                <a:latin typeface="+mn-lt"/>
              </a:rPr>
              <a:t>shader</a:t>
            </a:r>
            <a:r>
              <a:rPr lang="en-US" sz="1100" dirty="0" smtClean="0">
                <a:latin typeface="+mn-lt"/>
              </a:rPr>
              <a:t> down to 1.5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+mn-lt"/>
              </a:rPr>
              <a:t>Lightest weight per square meter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+mn-lt"/>
              </a:rPr>
              <a:t>Mid-range priced line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FFC000"/>
                </a:solidFill>
                <a:latin typeface="+mn-lt"/>
              </a:rPr>
              <a:t>Shipping Q1’17</a:t>
            </a:r>
          </a:p>
          <a:p>
            <a:pPr marL="171450" indent="-17145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US" sz="1100" dirty="0" smtClean="0">
              <a:latin typeface="+mn-lt"/>
            </a:endParaRPr>
          </a:p>
          <a:p>
            <a:pPr marL="171450" indent="-17145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US" sz="1100" dirty="0" smtClean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54031" y="1703815"/>
            <a:ext cx="3031459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Leyard </a:t>
            </a:r>
            <a:r>
              <a:rPr lang="en-US" sz="1200" b="1" dirty="0" err="1" smtClean="0">
                <a:solidFill>
                  <a:schemeClr val="bg1"/>
                </a:solidFill>
                <a:latin typeface="+mn-lt"/>
              </a:rPr>
              <a:t>DirectLight</a:t>
            </a:r>
            <a:r>
              <a:rPr lang="en-US" sz="1200" b="1" dirty="0" smtClean="0">
                <a:solidFill>
                  <a:schemeClr val="bg1"/>
                </a:solidFill>
                <a:latin typeface="+mn-lt"/>
              </a:rPr>
              <a:t> Video Wall System</a:t>
            </a:r>
            <a:r>
              <a:rPr lang="en-US" sz="1200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en-US" sz="1200" dirty="0" smtClean="0">
                <a:solidFill>
                  <a:srgbClr val="FFC000"/>
                </a:solidFill>
                <a:latin typeface="+mn-lt"/>
              </a:rPr>
            </a:br>
            <a:r>
              <a:rPr lang="en-US" sz="1200" dirty="0" smtClean="0">
                <a:solidFill>
                  <a:srgbClr val="FFC000"/>
                </a:solidFill>
                <a:latin typeface="+mn-lt"/>
              </a:rPr>
              <a:t>Front Service – Wall Mount – Off-Board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+mn-lt"/>
              </a:rPr>
              <a:t>Wall mounted (no structure required)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100" dirty="0">
                <a:latin typeface="+mn-lt"/>
              </a:rPr>
              <a:t>&lt;</a:t>
            </a:r>
            <a:r>
              <a:rPr lang="en-US" sz="1100" dirty="0" smtClean="0">
                <a:latin typeface="+mn-lt"/>
              </a:rPr>
              <a:t> 4” depth (ADA compliant)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+mn-lt"/>
              </a:rPr>
              <a:t>Front serviceable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+mn-lt"/>
              </a:rPr>
              <a:t>Off-board power for fewer service points, less heat and no outlets at the wall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+mn-lt"/>
              </a:rPr>
              <a:t>90</a:t>
            </a:r>
            <a:r>
              <a:rPr lang="en-US" sz="1100" dirty="0" smtClean="0"/>
              <a:t>° </a:t>
            </a:r>
            <a:r>
              <a:rPr lang="en-US" sz="1100" dirty="0" smtClean="0">
                <a:latin typeface="+mn-lt"/>
              </a:rPr>
              <a:t>corner wrap support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100" dirty="0"/>
              <a:t>Smaller cabinet fits certain horizontal and vertical spaces more exactly (like TWS)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100" dirty="0"/>
              <a:t>Smaller cabinet for more closely-faceted concave walls (like TWS</a:t>
            </a:r>
            <a:r>
              <a:rPr lang="en-US" sz="1100" dirty="0" smtClean="0"/>
              <a:t>)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100" dirty="0" smtClean="0"/>
              <a:t>Higher max brightness (like TWS)</a:t>
            </a:r>
            <a:endParaRPr lang="en-US" sz="1100" dirty="0"/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100" dirty="0" err="1"/>
              <a:t>MicroGrid</a:t>
            </a:r>
            <a:r>
              <a:rPr lang="en-US" sz="1100" dirty="0"/>
              <a:t>™ </a:t>
            </a:r>
            <a:r>
              <a:rPr lang="en-US" sz="1100" dirty="0" err="1"/>
              <a:t>shader</a:t>
            </a:r>
            <a:r>
              <a:rPr lang="en-US" sz="1100" dirty="0"/>
              <a:t> down to 1.5 (like TWS</a:t>
            </a:r>
            <a:r>
              <a:rPr lang="en-US" sz="1100" dirty="0" smtClean="0"/>
              <a:t>)</a:t>
            </a:r>
            <a:endParaRPr lang="en-US" sz="1100" dirty="0">
              <a:latin typeface="Symbol" panose="05050102010706020507" pitchFamily="18" charset="2"/>
            </a:endParaRP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+mn-lt"/>
              </a:rPr>
              <a:t>Price includes mount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+mn-lt"/>
              </a:rPr>
              <a:t>Highest priced line</a:t>
            </a:r>
          </a:p>
          <a:p>
            <a:pPr marL="171450" indent="-1714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rgbClr val="FFC000"/>
                </a:solidFill>
                <a:latin typeface="+mn-lt"/>
              </a:rPr>
              <a:t>Shipping Q1’17</a:t>
            </a:r>
          </a:p>
          <a:p>
            <a:pPr marL="171450" indent="-17145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US" sz="1100" dirty="0" smtClean="0">
              <a:latin typeface="+mn-lt"/>
            </a:endParaRPr>
          </a:p>
          <a:p>
            <a:pPr marL="171450" indent="-17145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en-US" sz="1100" dirty="0" smtClean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4534" y="1102533"/>
            <a:ext cx="57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600" dirty="0" smtClean="0">
                <a:latin typeface="+mn-lt"/>
              </a:rPr>
              <a:t>54”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34116" y="858879"/>
            <a:ext cx="57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200" dirty="0" smtClean="0">
                <a:latin typeface="+mn-lt"/>
              </a:rPr>
              <a:t>0.9</a:t>
            </a:r>
          </a:p>
          <a:p>
            <a:pPr>
              <a:buClr>
                <a:schemeClr val="accent6"/>
              </a:buClr>
            </a:pPr>
            <a:r>
              <a:rPr lang="en-US" sz="1200" dirty="0" smtClean="0">
                <a:latin typeface="+mn-lt"/>
              </a:rPr>
              <a:t>1.2</a:t>
            </a:r>
          </a:p>
          <a:p>
            <a:pPr>
              <a:buClr>
                <a:schemeClr val="accent6"/>
              </a:buClr>
            </a:pPr>
            <a:r>
              <a:rPr lang="en-US" sz="1200" dirty="0" smtClean="0">
                <a:latin typeface="+mn-lt"/>
              </a:rPr>
              <a:t>1.5</a:t>
            </a:r>
          </a:p>
          <a:p>
            <a:pPr>
              <a:buClr>
                <a:schemeClr val="accent6"/>
              </a:buClr>
            </a:pPr>
            <a:r>
              <a:rPr lang="en-US" sz="1200" dirty="0" smtClean="0">
                <a:latin typeface="+mn-lt"/>
              </a:rPr>
              <a:t>1.8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92886" y="1105100"/>
            <a:ext cx="57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600" dirty="0" smtClean="0">
                <a:latin typeface="+mn-lt"/>
              </a:rPr>
              <a:t>27”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246351" y="763979"/>
            <a:ext cx="5732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200" dirty="0" smtClean="0">
                <a:latin typeface="+mn-lt"/>
              </a:rPr>
              <a:t>0.9</a:t>
            </a:r>
          </a:p>
          <a:p>
            <a:pPr>
              <a:buClr>
                <a:schemeClr val="accent6"/>
              </a:buClr>
            </a:pPr>
            <a:r>
              <a:rPr lang="en-US" sz="1200" dirty="0" smtClean="0">
                <a:latin typeface="+mn-lt"/>
              </a:rPr>
              <a:t>1.2</a:t>
            </a:r>
          </a:p>
          <a:p>
            <a:pPr>
              <a:buClr>
                <a:schemeClr val="accent6"/>
              </a:buClr>
            </a:pPr>
            <a:r>
              <a:rPr lang="en-US" sz="1200" dirty="0" smtClean="0">
                <a:latin typeface="+mn-lt"/>
              </a:rPr>
              <a:t>1.4</a:t>
            </a:r>
          </a:p>
          <a:p>
            <a:pPr>
              <a:buClr>
                <a:schemeClr val="accent6"/>
              </a:buClr>
            </a:pPr>
            <a:r>
              <a:rPr lang="en-US" sz="1200" dirty="0" smtClean="0">
                <a:latin typeface="+mn-lt"/>
              </a:rPr>
              <a:t>1.8</a:t>
            </a:r>
          </a:p>
          <a:p>
            <a:pPr>
              <a:buClr>
                <a:schemeClr val="accent6"/>
              </a:buClr>
            </a:pPr>
            <a:r>
              <a:rPr lang="en-US" sz="1200" dirty="0" smtClean="0">
                <a:latin typeface="+mn-lt"/>
              </a:rPr>
              <a:t>2.5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15637" y="876772"/>
            <a:ext cx="573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200" dirty="0" smtClean="0">
                <a:latin typeface="+mn-lt"/>
              </a:rPr>
              <a:t>0.9</a:t>
            </a:r>
          </a:p>
          <a:p>
            <a:pPr>
              <a:buClr>
                <a:schemeClr val="accent6"/>
              </a:buClr>
            </a:pPr>
            <a:r>
              <a:rPr lang="en-US" sz="1200" dirty="0" smtClean="0">
                <a:latin typeface="+mn-lt"/>
              </a:rPr>
              <a:t>1.2</a:t>
            </a:r>
          </a:p>
          <a:p>
            <a:pPr>
              <a:buClr>
                <a:schemeClr val="accent6"/>
              </a:buClr>
            </a:pPr>
            <a:r>
              <a:rPr lang="en-US" sz="1200" dirty="0" smtClean="0">
                <a:latin typeface="+mn-lt"/>
              </a:rPr>
              <a:t>1.5</a:t>
            </a:r>
          </a:p>
          <a:p>
            <a:pPr>
              <a:buClr>
                <a:schemeClr val="accent6"/>
              </a:buClr>
            </a:pPr>
            <a:r>
              <a:rPr lang="en-US" sz="1200" dirty="0" smtClean="0">
                <a:latin typeface="+mn-lt"/>
              </a:rPr>
              <a:t>1.8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04063" y="1122993"/>
            <a:ext cx="573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600" dirty="0" smtClean="0">
                <a:latin typeface="+mn-lt"/>
              </a:rPr>
              <a:t>27”</a:t>
            </a:r>
          </a:p>
        </p:txBody>
      </p:sp>
    </p:spTree>
    <p:extLst>
      <p:ext uri="{BB962C8B-B14F-4D97-AF65-F5344CB8AC3E}">
        <p14:creationId xmlns:p14="http://schemas.microsoft.com/office/powerpoint/2010/main" val="368249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Leyard TWA Series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Industry’s First Flat-Panel LED Video Wall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15939" y="1503271"/>
            <a:ext cx="5536517" cy="3355373"/>
          </a:xfrm>
        </p:spPr>
        <p:txBody>
          <a:bodyPr/>
          <a:lstStyle/>
          <a:p>
            <a:r>
              <a:rPr lang="en-US" sz="1800" dirty="0" smtClean="0">
                <a:solidFill>
                  <a:schemeClr val="bg1"/>
                </a:solidFill>
              </a:rPr>
              <a:t>Family of LED video wall displays supporting even the closest viewing distances</a:t>
            </a:r>
          </a:p>
        </p:txBody>
      </p:sp>
      <p:sp>
        <p:nvSpPr>
          <p:cNvPr id="9" name="Text Placeholder 3"/>
          <p:cNvSpPr txBox="1">
            <a:spLocks/>
          </p:cNvSpPr>
          <p:nvPr/>
        </p:nvSpPr>
        <p:spPr bwMode="auto">
          <a:xfrm>
            <a:off x="515940" y="2188871"/>
            <a:ext cx="7713660" cy="2096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11163" indent="-342900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739775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47B20"/>
              </a:buClr>
              <a:buSzPct val="90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995363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47B2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26047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47B2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1481138" indent="-2095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47B20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bg1"/>
                </a:solidFill>
              </a:rPr>
              <a:t>Delivers benefits of unique “flat panel” design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bg1"/>
                </a:solidFill>
              </a:rPr>
              <a:t>Outstanding image quality with low power consumption</a:t>
            </a:r>
          </a:p>
          <a:p>
            <a:pPr>
              <a:lnSpc>
                <a:spcPct val="150000"/>
              </a:lnSpc>
            </a:pPr>
            <a:r>
              <a:rPr lang="en-US" sz="1800" dirty="0" smtClean="0">
                <a:solidFill>
                  <a:schemeClr val="bg1"/>
                </a:solidFill>
              </a:rPr>
              <a:t>Advanced design for reliability and ease of installation and service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21830" y="1689068"/>
            <a:ext cx="32221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6"/>
              </a:buClr>
            </a:pPr>
            <a:r>
              <a:rPr lang="en-US" sz="1400" dirty="0" smtClean="0">
                <a:solidFill>
                  <a:srgbClr val="FFC000"/>
                </a:solidFill>
                <a:latin typeface="+mn-lt"/>
              </a:rPr>
              <a:t>54” diagonal, flat panel design</a:t>
            </a:r>
          </a:p>
          <a:p>
            <a:pPr algn="ctr">
              <a:buClr>
                <a:schemeClr val="accent6"/>
              </a:buClr>
            </a:pPr>
            <a:r>
              <a:rPr lang="en-US" sz="1400" dirty="0" smtClean="0">
                <a:solidFill>
                  <a:srgbClr val="FFC000"/>
                </a:solidFill>
                <a:latin typeface="+mn-lt"/>
              </a:rPr>
              <a:t>Pitches:  0.9, 1.2, 1.4, 1.8 and 2.5mm</a:t>
            </a:r>
          </a:p>
          <a:p>
            <a:pPr algn="ctr">
              <a:buClr>
                <a:schemeClr val="accent6"/>
              </a:buClr>
            </a:pPr>
            <a:r>
              <a:rPr lang="en-US" sz="1400" dirty="0">
                <a:solidFill>
                  <a:srgbClr val="FFC000"/>
                </a:solidFill>
              </a:rPr>
              <a:t>Hits Full HD, 4K, 8K </a:t>
            </a:r>
            <a:r>
              <a:rPr lang="en-US" sz="1400" dirty="0" smtClean="0">
                <a:solidFill>
                  <a:srgbClr val="FFC000"/>
                </a:solidFill>
              </a:rPr>
              <a:t>exactly</a:t>
            </a:r>
            <a:endParaRPr lang="en-US" sz="1400" dirty="0">
              <a:solidFill>
                <a:srgbClr val="FFC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153" y="-38322"/>
            <a:ext cx="2880999" cy="187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596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Innovative “Flat Panel” Design Benefits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Slim 54” 16:9 form factor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15939" y="1271769"/>
            <a:ext cx="8301497" cy="2944313"/>
          </a:xfrm>
        </p:spPr>
        <p:txBody>
          <a:bodyPr/>
          <a:lstStyle/>
          <a:p>
            <a:r>
              <a:rPr lang="en-US" sz="1800" dirty="0" smtClean="0"/>
              <a:t>Self-contained units with </a:t>
            </a:r>
            <a:r>
              <a:rPr lang="en-US" sz="1800" dirty="0" err="1" smtClean="0"/>
              <a:t>std</a:t>
            </a:r>
            <a:r>
              <a:rPr lang="en-US" sz="1800" dirty="0" smtClean="0"/>
              <a:t> HDMI in / out – no extra boxes, simpler cabling</a:t>
            </a:r>
          </a:p>
          <a:p>
            <a:r>
              <a:rPr lang="en-US" sz="1800" dirty="0" smtClean="0"/>
              <a:t> Larger size means more of your wall is factory aligned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Fewer seams to align in the field; more seams factory calibrated</a:t>
            </a:r>
          </a:p>
          <a:p>
            <a:r>
              <a:rPr lang="en-US" sz="1800" dirty="0"/>
              <a:t>Reduced installation </a:t>
            </a:r>
            <a:r>
              <a:rPr lang="en-US" sz="1800" dirty="0" smtClean="0"/>
              <a:t>time – by up to one half</a:t>
            </a:r>
          </a:p>
          <a:p>
            <a:r>
              <a:rPr lang="en-US" sz="1800" dirty="0"/>
              <a:t>Less complex and expensive mounting frame</a:t>
            </a:r>
          </a:p>
          <a:p>
            <a:r>
              <a:rPr lang="en-US" sz="1800" dirty="0"/>
              <a:t>Fewer panels means fewer points of service </a:t>
            </a:r>
          </a:p>
          <a:p>
            <a:r>
              <a:rPr lang="en-US" sz="1800" dirty="0" smtClean="0"/>
              <a:t>16:9 form factor and HD and Ultra HD resolutions make content development and processing easier out of the box</a:t>
            </a:r>
          </a:p>
          <a:p>
            <a:r>
              <a:rPr lang="en-US" sz="1800" dirty="0" smtClean="0"/>
              <a:t>Compatibility with more existing installations and existing processors</a:t>
            </a:r>
          </a:p>
        </p:txBody>
      </p:sp>
    </p:spTree>
    <p:extLst>
      <p:ext uri="{BB962C8B-B14F-4D97-AF65-F5344CB8AC3E}">
        <p14:creationId xmlns:p14="http://schemas.microsoft.com/office/powerpoint/2010/main" val="37158270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1"/>
                </a:solidFill>
              </a:rPr>
              <a:t>TWA Low Power Consumption Design</a:t>
            </a:r>
          </a:p>
        </p:txBody>
      </p:sp>
      <p:sp>
        <p:nvSpPr>
          <p:cNvPr id="85" name="Text Placeholder 3"/>
          <p:cNvSpPr txBox="1">
            <a:spLocks/>
          </p:cNvSpPr>
          <p:nvPr/>
        </p:nvSpPr>
        <p:spPr bwMode="auto">
          <a:xfrm>
            <a:off x="759939" y="900836"/>
            <a:ext cx="8179329" cy="345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54013" lvl="0" indent="-285750">
              <a:spcBef>
                <a:spcPts val="700"/>
              </a:spcBef>
              <a:buClr>
                <a:srgbClr val="F47B20"/>
              </a:buClr>
              <a:buSzPct val="95000"/>
              <a:buFont typeface="Wingdings" panose="05000000000000000000" pitchFamily="2" charset="2"/>
              <a:buChar char="ü"/>
            </a:pPr>
            <a:endParaRPr lang="en-US" sz="1800" dirty="0" smtClean="0">
              <a:latin typeface="Myriad Pro" panose="020B0503030403020204" pitchFamily="34" charset="0"/>
            </a:endParaRPr>
          </a:p>
          <a:p>
            <a:pPr marL="354013" lvl="0" indent="-285750">
              <a:spcBef>
                <a:spcPts val="700"/>
              </a:spcBef>
              <a:buClr>
                <a:srgbClr val="F47B20"/>
              </a:buClr>
              <a:buSzPct val="95000"/>
              <a:buFont typeface="Wingdings" panose="05000000000000000000" pitchFamily="2" charset="2"/>
              <a:buChar char="ü"/>
            </a:pPr>
            <a:endParaRPr lang="en-US" sz="1800" dirty="0" smtClean="0">
              <a:latin typeface="Myriad Pro" pitchFamily="34" charset="0"/>
              <a:cs typeface="+mn-cs"/>
            </a:endParaRPr>
          </a:p>
          <a:p>
            <a:pPr marL="354013" lvl="0" indent="-285750">
              <a:spcBef>
                <a:spcPts val="700"/>
              </a:spcBef>
              <a:buClr>
                <a:srgbClr val="F47B20"/>
              </a:buClr>
              <a:buSzPct val="95000"/>
              <a:buFont typeface="Wingdings" panose="05000000000000000000" pitchFamily="2" charset="2"/>
              <a:buChar char="ü"/>
            </a:pPr>
            <a:endParaRPr lang="en-US" sz="1800" dirty="0">
              <a:latin typeface="Myriad Pro" pitchFamily="34" charset="0"/>
              <a:cs typeface="+mn-cs"/>
            </a:endParaRPr>
          </a:p>
          <a:p>
            <a:pPr marL="525463" lvl="1">
              <a:spcBef>
                <a:spcPts val="700"/>
              </a:spcBef>
              <a:buClr>
                <a:srgbClr val="F47B20"/>
              </a:buClr>
              <a:buSzPct val="95000"/>
            </a:pPr>
            <a:endParaRPr lang="en-US" dirty="0">
              <a:latin typeface="Myriad Pro" pitchFamily="34" charset="0"/>
              <a:cs typeface="+mn-cs"/>
            </a:endParaRPr>
          </a:p>
          <a:p>
            <a:pPr marL="68263" lvl="0">
              <a:spcBef>
                <a:spcPts val="700"/>
              </a:spcBef>
              <a:buClr>
                <a:srgbClr val="F47B20"/>
              </a:buClr>
              <a:buSzPct val="95000"/>
              <a:defRPr/>
            </a:pPr>
            <a:endParaRPr lang="en-US" sz="1800" dirty="0">
              <a:latin typeface="Myriad Pro" pitchFamily="34" charset="0"/>
            </a:endParaRPr>
          </a:p>
          <a:p>
            <a:pPr marL="68263" lvl="0">
              <a:spcBef>
                <a:spcPts val="700"/>
              </a:spcBef>
              <a:buClr>
                <a:srgbClr val="F47B20"/>
              </a:buClr>
              <a:buSzPct val="95000"/>
              <a:defRPr/>
            </a:pPr>
            <a:r>
              <a:rPr lang="en-US" sz="1000" i="1" dirty="0" smtClean="0">
                <a:latin typeface="Myriad Pro" pitchFamily="34" charset="0"/>
              </a:rPr>
              <a:t>*</a:t>
            </a:r>
            <a:endParaRPr lang="en-US" sz="1000" i="1" dirty="0">
              <a:latin typeface="Myriad Pro" pitchFamily="34" charset="0"/>
            </a:endParaRPr>
          </a:p>
          <a:p>
            <a:pPr marL="68263">
              <a:spcBef>
                <a:spcPts val="700"/>
              </a:spcBef>
              <a:buClr>
                <a:srgbClr val="F47B20"/>
              </a:buClr>
              <a:buSzPct val="95000"/>
            </a:pPr>
            <a:endParaRPr lang="en-US" sz="1800" dirty="0" smtClean="0">
              <a:solidFill>
                <a:schemeClr val="accent6"/>
              </a:solidFill>
              <a:latin typeface="Myriad Pro" pitchFamily="34" charset="0"/>
              <a:cs typeface="+mn-cs"/>
            </a:endParaRPr>
          </a:p>
          <a:p>
            <a:pPr marL="68263" lvl="0">
              <a:spcBef>
                <a:spcPts val="700"/>
              </a:spcBef>
              <a:buClr>
                <a:srgbClr val="F47B20"/>
              </a:buClr>
              <a:buSzPct val="95000"/>
            </a:pPr>
            <a:endParaRPr lang="en-US" sz="1800" dirty="0" smtClean="0">
              <a:latin typeface="Myriad Pro" pitchFamily="34" charset="0"/>
              <a:cs typeface="+mn-cs"/>
            </a:endParaRPr>
          </a:p>
          <a:p>
            <a:pPr marL="525463" lvl="1">
              <a:spcBef>
                <a:spcPts val="700"/>
              </a:spcBef>
              <a:buClr>
                <a:srgbClr val="F47B20"/>
              </a:buClr>
              <a:buSzPct val="95000"/>
            </a:pPr>
            <a:endParaRPr lang="en-US" sz="1800" dirty="0">
              <a:latin typeface="Myriad Pro" pitchFamily="34" charset="0"/>
              <a:cs typeface="+mn-cs"/>
            </a:endParaRPr>
          </a:p>
          <a:p>
            <a:pPr marL="68263" marR="0" lvl="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tabLst/>
              <a:defRPr/>
            </a:pPr>
            <a:endParaRPr kumimoji="0" lang="en-US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cs typeface="+mn-cs"/>
            </a:endParaRPr>
          </a:p>
          <a:p>
            <a:pPr marL="68263" marR="0" lvl="0" algn="l" defTabSz="914400" rtl="0" eaLnBrk="1" fontAlgn="base" latinLnBrk="0" hangingPunct="1">
              <a:lnSpc>
                <a:spcPct val="100000"/>
              </a:lnSpc>
              <a:spcBef>
                <a:spcPts val="700"/>
              </a:spcBef>
              <a:spcAft>
                <a:spcPct val="0"/>
              </a:spcAft>
              <a:buClr>
                <a:srgbClr val="F47B20"/>
              </a:buClr>
              <a:buSzPct val="95000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Pro" pitchFamily="34" charset="0"/>
              <a:cs typeface="+mn-cs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28894"/>
              </p:ext>
            </p:extLst>
          </p:nvPr>
        </p:nvGraphicFramePr>
        <p:xfrm>
          <a:off x="486500" y="1682293"/>
          <a:ext cx="8151075" cy="1320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27029"/>
                <a:gridCol w="1533401"/>
                <a:gridCol w="1411277"/>
                <a:gridCol w="1441342"/>
                <a:gridCol w="2038026"/>
              </a:tblGrid>
              <a:tr h="0">
                <a:tc>
                  <a:txBody>
                    <a:bodyPr/>
                    <a:lstStyle/>
                    <a:p>
                      <a:endParaRPr lang="en-US" sz="16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Measured Power</a:t>
                      </a:r>
                      <a:endParaRPr lang="en-US" sz="1600" b="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Measured</a:t>
                      </a:r>
                    </a:p>
                    <a:p>
                      <a:pPr algn="ctr"/>
                      <a:r>
                        <a:rPr lang="en-US" sz="1600" b="0" dirty="0" smtClean="0"/>
                        <a:t>Brightness</a:t>
                      </a:r>
                      <a:endParaRPr lang="en-US" sz="1600" b="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Watts</a:t>
                      </a:r>
                      <a:r>
                        <a:rPr lang="en-US" sz="1600" b="0" baseline="0" dirty="0" smtClean="0"/>
                        <a:t>/ Nit</a:t>
                      </a:r>
                      <a:endParaRPr lang="en-US" sz="1600" b="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Savings</a:t>
                      </a:r>
                      <a:endParaRPr lang="en-US" sz="1600" b="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Leyard TW1.2</a:t>
                      </a:r>
                      <a:endParaRPr lang="en-US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620W</a:t>
                      </a:r>
                      <a:endParaRPr lang="en-US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en-US" sz="1600" b="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600 nits</a:t>
                      </a:r>
                      <a:endParaRPr lang="en-US" sz="1600" b="0" dirty="0" smtClean="0">
                        <a:solidFill>
                          <a:schemeClr val="accent2">
                            <a:lumMod val="5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1.033</a:t>
                      </a:r>
                      <a:endParaRPr lang="en-US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Leyard TWA1.2</a:t>
                      </a:r>
                      <a:endParaRPr lang="en-US" sz="1600" baseline="30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360W</a:t>
                      </a:r>
                      <a:endParaRPr lang="en-US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0.600</a:t>
                      </a:r>
                      <a:endParaRPr lang="en-US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42% Lower than TW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006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1"/>
                </a:solidFill>
              </a:rPr>
              <a:t>TWA Low Power Consumption Design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1232"/>
              </p:ext>
            </p:extLst>
          </p:nvPr>
        </p:nvGraphicFramePr>
        <p:xfrm>
          <a:off x="684511" y="1716429"/>
          <a:ext cx="8120589" cy="1320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897413"/>
                <a:gridCol w="1258556"/>
                <a:gridCol w="1357022"/>
                <a:gridCol w="1362528"/>
                <a:gridCol w="2245070"/>
              </a:tblGrid>
              <a:tr h="0">
                <a:tc>
                  <a:txBody>
                    <a:bodyPr/>
                    <a:lstStyle/>
                    <a:p>
                      <a:endParaRPr lang="en-US" sz="160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Max Brightness</a:t>
                      </a:r>
                      <a:endParaRPr lang="en-US" sz="1600" b="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Max Power for the wall</a:t>
                      </a:r>
                      <a:endParaRPr lang="en-US" sz="1600" b="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Watts</a:t>
                      </a:r>
                      <a:r>
                        <a:rPr lang="en-US" sz="1600" b="0" baseline="0" dirty="0" smtClean="0"/>
                        <a:t>/ Nit</a:t>
                      </a:r>
                      <a:endParaRPr lang="en-US" sz="1600" b="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Savings</a:t>
                      </a:r>
                      <a:endParaRPr lang="en-US" sz="1600" b="0" dirty="0">
                        <a:latin typeface="Myriad Pro" panose="020B0503030403020204" pitchFamily="34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NanoSlim</a:t>
                      </a:r>
                      <a:r>
                        <a:rPr lang="en-US" sz="16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+mn-lt"/>
                        </a:rPr>
                        <a:t> 1.2</a:t>
                      </a:r>
                      <a:endParaRPr lang="en-US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650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nits</a:t>
                      </a:r>
                      <a:endParaRPr lang="en-US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yriad Pro" panose="020B0503030403020204" pitchFamily="34" charset="0"/>
                        </a:rPr>
                        <a:t>24,475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38</a:t>
                      </a:r>
                      <a:endParaRPr lang="en-US" sz="16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Leyard TWA1.2</a:t>
                      </a:r>
                      <a:endParaRPr lang="en-US" sz="1600" baseline="300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600</a:t>
                      </a:r>
                      <a:r>
                        <a:rPr lang="en-US" sz="160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nits</a:t>
                      </a:r>
                      <a:endParaRPr lang="en-US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Myriad Pro" panose="020B0503030403020204" pitchFamily="34" charset="0"/>
                        </a:rPr>
                        <a:t>10,116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17</a:t>
                      </a:r>
                      <a:endParaRPr lang="en-US" sz="160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Myriad Pro" panose="020B0503030403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55% less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power</a:t>
                      </a:r>
                      <a:endParaRPr lang="en-US" sz="1600" b="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31776" y="3204008"/>
            <a:ext cx="7137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dirty="0" err="1" smtClean="0">
                <a:latin typeface="+mn-lt"/>
              </a:rPr>
              <a:t>NanoSlim</a:t>
            </a:r>
            <a:r>
              <a:rPr lang="en-US" sz="1200" dirty="0" smtClean="0">
                <a:latin typeface="+mn-lt"/>
              </a:rPr>
              <a:t> data from a </a:t>
            </a:r>
            <a:r>
              <a:rPr lang="en-US" sz="1200" dirty="0" err="1" smtClean="0">
                <a:latin typeface="+mn-lt"/>
              </a:rPr>
              <a:t>Nanolumens</a:t>
            </a:r>
            <a:r>
              <a:rPr lang="en-US" sz="1200" dirty="0" smtClean="0">
                <a:latin typeface="+mn-lt"/>
              </a:rPr>
              <a:t> quote Dec 2016.</a:t>
            </a:r>
          </a:p>
          <a:p>
            <a:pPr marL="171450" indent="-1714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n-lt"/>
              </a:rPr>
              <a:t>Comparison on per nit, per area basis to account for different levels of max brightness.</a:t>
            </a:r>
          </a:p>
          <a:p>
            <a:pPr marL="171450" indent="-171450"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1200" dirty="0" smtClean="0">
                <a:latin typeface="+mn-lt"/>
              </a:rPr>
              <a:t>1.2mm of TWS was 54% lower and DL2 was about 35% lower.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24291" y="4369741"/>
            <a:ext cx="45022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6"/>
              </a:buClr>
            </a:pPr>
            <a:r>
              <a:rPr lang="en-US" sz="1400" dirty="0" smtClean="0">
                <a:latin typeface="+mn-lt"/>
              </a:rPr>
              <a:t>Internal only</a:t>
            </a:r>
          </a:p>
        </p:txBody>
      </p:sp>
    </p:spTree>
    <p:extLst>
      <p:ext uri="{BB962C8B-B14F-4D97-AF65-F5344CB8AC3E}">
        <p14:creationId xmlns:p14="http://schemas.microsoft.com/office/powerpoint/2010/main" val="118346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8"/>
          </p:nvPr>
        </p:nvSpPr>
        <p:spPr>
          <a:xfrm>
            <a:off x="536079" y="1210270"/>
            <a:ext cx="8195733" cy="685800"/>
          </a:xfrm>
        </p:spPr>
        <p:txBody>
          <a:bodyPr/>
          <a:lstStyle/>
          <a:p>
            <a:r>
              <a:rPr lang="en-US" dirty="0" smtClean="0"/>
              <a:t>With direct view LED displays, “off” is more typically “display black”</a:t>
            </a:r>
          </a:p>
          <a:p>
            <a:r>
              <a:rPr lang="en-US" dirty="0" smtClean="0"/>
              <a:t>As a result,  LED displays draw significant power even when “off”</a:t>
            </a:r>
          </a:p>
          <a:p>
            <a:r>
              <a:rPr lang="en-US" dirty="0" smtClean="0"/>
              <a:t>TWA implements a Standby mode that greatly reduces power when the LED video wall is not in use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>
                <a:solidFill>
                  <a:srgbClr val="FFC000"/>
                </a:solidFill>
              </a:rPr>
              <a:t>TWA uses 74 -78% less power </a:t>
            </a:r>
            <a:r>
              <a:rPr lang="en-US" dirty="0"/>
              <a:t>in Standby or “off” mode </a:t>
            </a:r>
            <a:r>
              <a:rPr lang="en-US" dirty="0" smtClean="0"/>
              <a:t>than with typical LED displays</a:t>
            </a:r>
          </a:p>
          <a:p>
            <a:r>
              <a:rPr lang="en-US" dirty="0" smtClean="0"/>
              <a:t>For a video wall operating even 12 hours per day, the savings Is substantial</a:t>
            </a:r>
          </a:p>
          <a:p>
            <a:r>
              <a:rPr lang="en-US" dirty="0" smtClean="0"/>
              <a:t>True for TWS and DL2 as well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Reduced Standby Power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42805" y="686014"/>
            <a:ext cx="8678862" cy="37356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738189" y="2580483"/>
          <a:ext cx="6753224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88306"/>
                <a:gridCol w="1688306"/>
                <a:gridCol w="1688306"/>
                <a:gridCol w="1688306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TWA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TVH,</a:t>
                      </a:r>
                      <a:r>
                        <a:rPr lang="en-US" sz="1600" b="0" baseline="0" dirty="0" smtClean="0"/>
                        <a:t> DL1</a:t>
                      </a:r>
                      <a:endParaRPr lang="en-US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Brand X 1.9</a:t>
                      </a:r>
                      <a:endParaRPr lang="en-US" sz="16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Display Black</a:t>
                      </a:r>
                      <a:endParaRPr lang="en-US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85W /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6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sq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m</a:t>
                      </a:r>
                      <a:endParaRPr lang="en-US" sz="16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160W / </a:t>
                      </a:r>
                      <a:r>
                        <a:rPr lang="en-US" sz="1600" b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sq</a:t>
                      </a:r>
                      <a:r>
                        <a:rPr lang="en-US" sz="16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m</a:t>
                      </a:r>
                      <a:endParaRPr lang="en-US" sz="16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190W / </a:t>
                      </a:r>
                      <a:r>
                        <a:rPr lang="en-US" sz="1600" b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sq</a:t>
                      </a:r>
                      <a:r>
                        <a:rPr lang="en-US" sz="16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m</a:t>
                      </a:r>
                      <a:endParaRPr lang="en-US" sz="16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Standby Mode</a:t>
                      </a:r>
                      <a:endParaRPr lang="en-US" sz="1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42W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/ </a:t>
                      </a:r>
                      <a:r>
                        <a:rPr lang="en-US" sz="1600" b="0" baseline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sq</a:t>
                      </a:r>
                      <a:r>
                        <a:rPr lang="en-US" sz="1600" b="0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m</a:t>
                      </a:r>
                      <a:endParaRPr lang="en-US" sz="16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NA</a:t>
                      </a:r>
                      <a:endParaRPr lang="en-US" sz="16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NA</a:t>
                      </a:r>
                      <a:endParaRPr lang="en-US" sz="1600" b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802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Leyard TWA Series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Key Selling Points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43439" y="1297015"/>
            <a:ext cx="7374791" cy="3355373"/>
          </a:xfrm>
        </p:spPr>
        <p:txBody>
          <a:bodyPr/>
          <a:lstStyle/>
          <a:p>
            <a:r>
              <a:rPr lang="en-US" sz="1800" dirty="0" smtClean="0">
                <a:solidFill>
                  <a:schemeClr val="bg1"/>
                </a:solidFill>
              </a:rPr>
              <a:t>Fullest range of fine-pitch LED displays in the industry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dirty="0" smtClean="0">
                <a:solidFill>
                  <a:schemeClr val="bg1"/>
                </a:solidFill>
              </a:rPr>
              <a:t>0.9, 1.2, 1.4, 1.8, 2.5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 Easiest, fastest flat-wall install product available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Lowest cost of ownership – fewer points of service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TW/TWA2.5 is industry’s only seamless direct replacement for LCD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Lowest power LED design in the industry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Optimized for Full HD, 4K and 8K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Very aggressive price/pixel position</a:t>
            </a:r>
          </a:p>
          <a:p>
            <a:r>
              <a:rPr lang="en-US" sz="1800" dirty="0" smtClean="0">
                <a:solidFill>
                  <a:schemeClr val="bg1"/>
                </a:solidFill>
              </a:rPr>
              <a:t>From the worldwide market leader in fine-pitch LED</a:t>
            </a:r>
          </a:p>
          <a:p>
            <a:endParaRPr lang="en-US" sz="1800" dirty="0" smtClean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153" y="-38322"/>
            <a:ext cx="2880999" cy="1875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884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rk Theme">
  <a:themeElements>
    <a:clrScheme name="Leyard-Planar Dark">
      <a:dk1>
        <a:srgbClr val="FFFFFF"/>
      </a:dk1>
      <a:lt1>
        <a:srgbClr val="FFFFFF"/>
      </a:lt1>
      <a:dk2>
        <a:srgbClr val="3C3C3C"/>
      </a:dk2>
      <a:lt2>
        <a:srgbClr val="FFFFFF"/>
      </a:lt2>
      <a:accent1>
        <a:srgbClr val="ED661A"/>
      </a:accent1>
      <a:accent2>
        <a:srgbClr val="25AAE1"/>
      </a:accent2>
      <a:accent3>
        <a:srgbClr val="961D24"/>
      </a:accent3>
      <a:accent4>
        <a:srgbClr val="003F66"/>
      </a:accent4>
      <a:accent5>
        <a:srgbClr val="8BC53F"/>
      </a:accent5>
      <a:accent6>
        <a:srgbClr val="E4011C"/>
      </a:accent6>
      <a:hlink>
        <a:srgbClr val="F57A20"/>
      </a:hlink>
      <a:folHlink>
        <a:srgbClr val="F57A2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7663" indent="-347663">
          <a:buClr>
            <a:schemeClr val="accent6"/>
          </a:buClr>
          <a:buFont typeface="Wingdings" pitchFamily="2" charset="2"/>
          <a:buChar char="§"/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234 PLNR.Corp-Prsntn_PPT-OverviewREV3" id="{1BDB488D-6133-1F49-ADFB-72ED2A5EF0B0}" vid="{9FD5B2E9-63FE-AA45-A7B2-4C977A7894CC}"/>
    </a:ext>
  </a:extLst>
</a:theme>
</file>

<file path=ppt/theme/theme2.xml><?xml version="1.0" encoding="utf-8"?>
<a:theme xmlns:a="http://schemas.openxmlformats.org/drawingml/2006/main" name="Section Slide Red">
  <a:themeElements>
    <a:clrScheme name="Custom 4 1">
      <a:dk1>
        <a:srgbClr val="FFFFFF"/>
      </a:dk1>
      <a:lt1>
        <a:srgbClr val="FFFFFF"/>
      </a:lt1>
      <a:dk2>
        <a:srgbClr val="3C3C3C"/>
      </a:dk2>
      <a:lt2>
        <a:srgbClr val="3C3C3C"/>
      </a:lt2>
      <a:accent1>
        <a:srgbClr val="EE4036"/>
      </a:accent1>
      <a:accent2>
        <a:srgbClr val="A9AAA9"/>
      </a:accent2>
      <a:accent3>
        <a:srgbClr val="F57A20"/>
      </a:accent3>
      <a:accent4>
        <a:srgbClr val="757675"/>
      </a:accent4>
      <a:accent5>
        <a:srgbClr val="F15929"/>
      </a:accent5>
      <a:accent6>
        <a:srgbClr val="EE4036"/>
      </a:accent6>
      <a:hlink>
        <a:srgbClr val="EE4036"/>
      </a:hlink>
      <a:folHlink>
        <a:srgbClr val="EE403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7663" indent="-347663">
          <a:buClr>
            <a:schemeClr val="accent6"/>
          </a:buClr>
          <a:buFont typeface="Wingdings" pitchFamily="2" charset="2"/>
          <a:buChar char="§"/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234 PLNR.Corp-Prsntn_PPT-OverviewREV3" id="{1BDB488D-6133-1F49-ADFB-72ED2A5EF0B0}" vid="{E5274D5A-C1D7-CC4E-B430-018E14F66D87}"/>
    </a:ext>
  </a:extLst>
</a:theme>
</file>

<file path=ppt/theme/theme3.xml><?xml version="1.0" encoding="utf-8"?>
<a:theme xmlns:a="http://schemas.openxmlformats.org/drawingml/2006/main" name="Section Slide Green">
  <a:themeElements>
    <a:clrScheme name="Custom 4 1">
      <a:dk1>
        <a:srgbClr val="FFFFFF"/>
      </a:dk1>
      <a:lt1>
        <a:srgbClr val="FFFFFF"/>
      </a:lt1>
      <a:dk2>
        <a:srgbClr val="3C3C3C"/>
      </a:dk2>
      <a:lt2>
        <a:srgbClr val="3C3C3C"/>
      </a:lt2>
      <a:accent1>
        <a:srgbClr val="EE4036"/>
      </a:accent1>
      <a:accent2>
        <a:srgbClr val="A9AAA9"/>
      </a:accent2>
      <a:accent3>
        <a:srgbClr val="F57A20"/>
      </a:accent3>
      <a:accent4>
        <a:srgbClr val="757675"/>
      </a:accent4>
      <a:accent5>
        <a:srgbClr val="F15929"/>
      </a:accent5>
      <a:accent6>
        <a:srgbClr val="EE4036"/>
      </a:accent6>
      <a:hlink>
        <a:srgbClr val="EE4036"/>
      </a:hlink>
      <a:folHlink>
        <a:srgbClr val="EE403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7663" indent="-347663">
          <a:buClr>
            <a:schemeClr val="accent6"/>
          </a:buClr>
          <a:buFont typeface="Wingdings" pitchFamily="2" charset="2"/>
          <a:buChar char="§"/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234 PLNR.Corp-Prsntn_PPT-OverviewREV3" id="{1BDB488D-6133-1F49-ADFB-72ED2A5EF0B0}" vid="{B2CDCA9E-BB0C-A040-919A-4639699160EC}"/>
    </a:ext>
  </a:extLst>
</a:theme>
</file>

<file path=ppt/theme/theme4.xml><?xml version="1.0" encoding="utf-8"?>
<a:theme xmlns:a="http://schemas.openxmlformats.org/drawingml/2006/main" name="Section Slide Blue">
  <a:themeElements>
    <a:clrScheme name="Custom 4 1">
      <a:dk1>
        <a:srgbClr val="FFFFFF"/>
      </a:dk1>
      <a:lt1>
        <a:srgbClr val="FFFFFF"/>
      </a:lt1>
      <a:dk2>
        <a:srgbClr val="3C3C3C"/>
      </a:dk2>
      <a:lt2>
        <a:srgbClr val="3C3C3C"/>
      </a:lt2>
      <a:accent1>
        <a:srgbClr val="EE4036"/>
      </a:accent1>
      <a:accent2>
        <a:srgbClr val="A9AAA9"/>
      </a:accent2>
      <a:accent3>
        <a:srgbClr val="F57A20"/>
      </a:accent3>
      <a:accent4>
        <a:srgbClr val="757675"/>
      </a:accent4>
      <a:accent5>
        <a:srgbClr val="F15929"/>
      </a:accent5>
      <a:accent6>
        <a:srgbClr val="EE4036"/>
      </a:accent6>
      <a:hlink>
        <a:srgbClr val="EE4036"/>
      </a:hlink>
      <a:folHlink>
        <a:srgbClr val="EE403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7663" indent="-347663">
          <a:buClr>
            <a:schemeClr val="accent6"/>
          </a:buClr>
          <a:buFont typeface="Wingdings" pitchFamily="2" charset="2"/>
          <a:buChar char="§"/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234 PLNR.Corp-Prsntn_PPT-OverviewREV3" id="{1BDB488D-6133-1F49-ADFB-72ED2A5EF0B0}" vid="{5F462444-045A-ED49-BDF0-F6EE8A9BB217}"/>
    </a:ext>
  </a:extLst>
</a:theme>
</file>

<file path=ppt/theme/theme5.xml><?xml version="1.0" encoding="utf-8"?>
<a:theme xmlns:a="http://schemas.openxmlformats.org/drawingml/2006/main" name="Section Slide Grey">
  <a:themeElements>
    <a:clrScheme name="Custom 4 1">
      <a:dk1>
        <a:srgbClr val="FFFFFF"/>
      </a:dk1>
      <a:lt1>
        <a:srgbClr val="FFFFFF"/>
      </a:lt1>
      <a:dk2>
        <a:srgbClr val="3C3C3C"/>
      </a:dk2>
      <a:lt2>
        <a:srgbClr val="3C3C3C"/>
      </a:lt2>
      <a:accent1>
        <a:srgbClr val="EE4036"/>
      </a:accent1>
      <a:accent2>
        <a:srgbClr val="A9AAA9"/>
      </a:accent2>
      <a:accent3>
        <a:srgbClr val="F57A20"/>
      </a:accent3>
      <a:accent4>
        <a:srgbClr val="757675"/>
      </a:accent4>
      <a:accent5>
        <a:srgbClr val="F15929"/>
      </a:accent5>
      <a:accent6>
        <a:srgbClr val="EE4036"/>
      </a:accent6>
      <a:hlink>
        <a:srgbClr val="EE4036"/>
      </a:hlink>
      <a:folHlink>
        <a:srgbClr val="EE403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347663" indent="-347663">
          <a:buClr>
            <a:schemeClr val="accent6"/>
          </a:buClr>
          <a:buFont typeface="Wingdings" pitchFamily="2" charset="2"/>
          <a:buChar char="§"/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2234 PLNR.Corp-Prsntn_PPT-OverviewREV3" id="{1BDB488D-6133-1F49-ADFB-72ED2A5EF0B0}" vid="{43C90402-F253-9A46-AFF4-2F47271508BB}"/>
    </a:ext>
  </a:ext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Planar">
      <a:dk1>
        <a:sysClr val="windowText" lastClr="000000"/>
      </a:dk1>
      <a:lt1>
        <a:sysClr val="window" lastClr="FFFFFF"/>
      </a:lt1>
      <a:dk2>
        <a:srgbClr val="004165"/>
      </a:dk2>
      <a:lt2>
        <a:srgbClr val="005B8D"/>
      </a:lt2>
      <a:accent1>
        <a:srgbClr val="0082CB"/>
      </a:accent1>
      <a:accent2>
        <a:srgbClr val="004165"/>
      </a:accent2>
      <a:accent3>
        <a:srgbClr val="265F7E"/>
      </a:accent3>
      <a:accent4>
        <a:srgbClr val="004165"/>
      </a:accent4>
      <a:accent5>
        <a:srgbClr val="005B8D"/>
      </a:accent5>
      <a:accent6>
        <a:srgbClr val="F47B20"/>
      </a:accent6>
      <a:hlink>
        <a:srgbClr val="005B8D"/>
      </a:hlink>
      <a:folHlink>
        <a:srgbClr val="F47B2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A8F88F4CBB024BB342962F6215470C" ma:contentTypeVersion="4" ma:contentTypeDescription="Create a new document." ma:contentTypeScope="" ma:versionID="f824fd14b168d41c7845c6c2d6644b08">
  <xsd:schema xmlns:xsd="http://www.w3.org/2001/XMLSchema" xmlns:p="http://schemas.microsoft.com/office/2006/metadata/properties" targetNamespace="http://schemas.microsoft.com/office/2006/metadata/properties" ma:root="true" ma:fieldsID="bfb85531492299a443187b2d09fe2a1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43EBBA4E-D582-4D66-93E1-D95B26DEDCA3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5AD57AA-4DA0-47F1-8FED-9C84F0A451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2EB246-FB5F-4B6F-BD62-5E5A485E8D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2234 PLNR.Corp-Prsntn_PPT-OverviewREV3.potx</Template>
  <TotalTime>23899</TotalTime>
  <Words>1502</Words>
  <Application>Microsoft Office PowerPoint</Application>
  <PresentationFormat>On-screen Show (16:9)</PresentationFormat>
  <Paragraphs>328</Paragraphs>
  <Slides>28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28</vt:i4>
      </vt:variant>
    </vt:vector>
  </HeadingPairs>
  <TitlesOfParts>
    <vt:vector size="42" baseType="lpstr">
      <vt:lpstr>Bell Gothic Std Black</vt:lpstr>
      <vt:lpstr>Myriad Pro</vt:lpstr>
      <vt:lpstr>Arial</vt:lpstr>
      <vt:lpstr>Consolas</vt:lpstr>
      <vt:lpstr>helvetica</vt:lpstr>
      <vt:lpstr>Symbol</vt:lpstr>
      <vt:lpstr>Times New Roman</vt:lpstr>
      <vt:lpstr>Wingdings</vt:lpstr>
      <vt:lpstr>Wingdings 2</vt:lpstr>
      <vt:lpstr>Dark Theme</vt:lpstr>
      <vt:lpstr>Section Slide Red</vt:lpstr>
      <vt:lpstr>Section Slide Green</vt:lpstr>
      <vt:lpstr>Section Slide Blue</vt:lpstr>
      <vt:lpstr>Section Slide Grey</vt:lpstr>
      <vt:lpstr>LEYARD FINE PITCH LED DISPLAYS</vt:lpstr>
      <vt:lpstr>New Fine Pitch LED Lines</vt:lpstr>
      <vt:lpstr>New Fine Pitch LED Offering</vt:lpstr>
      <vt:lpstr>Leyard TWA Series </vt:lpstr>
      <vt:lpstr>Innovative “Flat Panel” Design Benefits</vt:lpstr>
      <vt:lpstr>TWA Low Power Consumption Design</vt:lpstr>
      <vt:lpstr>TWA Low Power Consumption Design</vt:lpstr>
      <vt:lpstr>Reduced Standby Power</vt:lpstr>
      <vt:lpstr>Leyard TWA Series </vt:lpstr>
      <vt:lpstr>Leyard TWS Series</vt:lpstr>
      <vt:lpstr>Fits More Installation Environments</vt:lpstr>
      <vt:lpstr>Leyard TWS Series </vt:lpstr>
      <vt:lpstr>Leyard DirectLight Series</vt:lpstr>
      <vt:lpstr>Complete LED Video Wall System</vt:lpstr>
      <vt:lpstr>Front Access – Next Generation EasyAlign™ Mount</vt:lpstr>
      <vt:lpstr>Superior Front Access with DirectLight 2</vt:lpstr>
      <vt:lpstr>90° Corner Support – built in</vt:lpstr>
      <vt:lpstr>90° Corner Support – built in</vt:lpstr>
      <vt:lpstr>The Result is Highly Integrated Installations</vt:lpstr>
      <vt:lpstr>Mount Options – Auto Configured in PROs</vt:lpstr>
      <vt:lpstr>Why Remote Power?</vt:lpstr>
      <vt:lpstr>Introducing DirectLight 2 Remote Power Supply (RPS)</vt:lpstr>
      <vt:lpstr>Correct RPS included with DirectLight Wall</vt:lpstr>
      <vt:lpstr>RPS110</vt:lpstr>
      <vt:lpstr>RPS220</vt:lpstr>
      <vt:lpstr>Per RPS Module Diagnostic Capability</vt:lpstr>
      <vt:lpstr>Leyard DirectLight Series 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Planar Corporate Overview Presentation - January 2016</dc:title>
  <dc:creator>Stacey Moore</dc:creator>
  <dc:description>PresentationLoad.com</dc:description>
  <cp:lastModifiedBy>tguillot</cp:lastModifiedBy>
  <cp:revision>1590</cp:revision>
  <cp:lastPrinted>2016-04-08T21:45:18Z</cp:lastPrinted>
  <dcterms:created xsi:type="dcterms:W3CDTF">2007-11-27T23:54:21Z</dcterms:created>
  <dcterms:modified xsi:type="dcterms:W3CDTF">2017-03-29T08:13:13Z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0x0101006BA8F88F4CBB024BB342962F6215470C</vt:lpwstr>
  </property>
</Properties>
</file>