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0" r:id="rId4"/>
    <p:sldMasterId id="2147484664" r:id="rId5"/>
  </p:sldMasterIdLst>
  <p:notesMasterIdLst>
    <p:notesMasterId r:id="rId40"/>
  </p:notesMasterIdLst>
  <p:handoutMasterIdLst>
    <p:handoutMasterId r:id="rId41"/>
  </p:handoutMasterIdLst>
  <p:sldIdLst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9" autoAdjust="0"/>
    <p:restoredTop sz="94541" autoAdjust="0"/>
  </p:normalViewPr>
  <p:slideViewPr>
    <p:cSldViewPr snapToGrid="0">
      <p:cViewPr varScale="1">
        <p:scale>
          <a:sx n="49" d="100"/>
          <a:sy n="49" d="100"/>
        </p:scale>
        <p:origin x="40" y="7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5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12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6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21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6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14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29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Reduces heat,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MTBF - ?</a:t>
            </a:r>
          </a:p>
          <a:p>
            <a:endParaRPr lang="en-US" dirty="0" smtClean="0"/>
          </a:p>
          <a:p>
            <a:r>
              <a:rPr lang="en-US" dirty="0" smtClean="0"/>
              <a:t>Co-Located - Short Cables,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68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/>
          <p:nvPr userDrawn="1"/>
        </p:nvCxnSpPr>
        <p:spPr>
          <a:xfrm>
            <a:off x="5523328" y="1526146"/>
            <a:ext cx="0" cy="1004553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491431" y="4830161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 </a:t>
            </a:r>
            <a:endParaRPr lang="en-US" sz="600" b="0" cap="none" dirty="0">
              <a:latin typeface="+mn-lt"/>
            </a:endParaRPr>
          </a:p>
        </p:txBody>
      </p:sp>
      <p:sp>
        <p:nvSpPr>
          <p:cNvPr id="9" name="Title 7"/>
          <p:cNvSpPr>
            <a:spLocks noGrp="1"/>
          </p:cNvSpPr>
          <p:nvPr>
            <p:ph type="ctrTitle" hasCustomPrompt="1"/>
          </p:nvPr>
        </p:nvSpPr>
        <p:spPr>
          <a:xfrm>
            <a:off x="682714" y="1772926"/>
            <a:ext cx="4319191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82714" y="2292723"/>
            <a:ext cx="4319191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752" y="1807858"/>
            <a:ext cx="2219779" cy="4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2202" y="1245030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rgbClr val="C00000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rgbClr val="B9191E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 marL="68263" indent="0">
              <a:buClr>
                <a:schemeClr val="accent1"/>
              </a:buClr>
              <a:buFontTx/>
              <a:buNone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97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8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1" y="121880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+mj-lt"/>
              </a:defRPr>
            </a:lvl1pPr>
            <a:lvl2pPr>
              <a:buClr>
                <a:srgbClr val="C00000"/>
              </a:buClr>
              <a:defRPr sz="1600">
                <a:latin typeface="+mj-lt"/>
              </a:defRPr>
            </a:lvl2pPr>
            <a:lvl3pPr>
              <a:buClr>
                <a:srgbClr val="C00000"/>
              </a:buClr>
              <a:defRPr sz="1600">
                <a:latin typeface="+mj-lt"/>
              </a:defRPr>
            </a:lvl3pPr>
            <a:lvl4pPr>
              <a:buClr>
                <a:srgbClr val="C00000"/>
              </a:buClr>
              <a:defRPr sz="1600">
                <a:latin typeface="+mj-lt"/>
              </a:defRPr>
            </a:lvl4pPr>
            <a:lvl5pPr>
              <a:buClr>
                <a:srgbClr val="C0000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8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808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7"/>
          <p:cNvSpPr txBox="1">
            <a:spLocks/>
          </p:cNvSpPr>
          <p:nvPr userDrawn="1"/>
        </p:nvSpPr>
        <p:spPr>
          <a:xfrm>
            <a:off x="491431" y="4830161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2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 userDrawn="1"/>
        </p:nvCxnSpPr>
        <p:spPr>
          <a:xfrm>
            <a:off x="5523328" y="1526146"/>
            <a:ext cx="0" cy="1004553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7"/>
          <p:cNvSpPr>
            <a:spLocks noGrp="1"/>
          </p:cNvSpPr>
          <p:nvPr>
            <p:ph type="ctrTitle" hasCustomPrompt="1"/>
          </p:nvPr>
        </p:nvSpPr>
        <p:spPr>
          <a:xfrm>
            <a:off x="682714" y="1772926"/>
            <a:ext cx="4319191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4" name="Subtitle 8"/>
          <p:cNvSpPr>
            <a:spLocks noGrp="1"/>
          </p:cNvSpPr>
          <p:nvPr>
            <p:ph type="subTitle" idx="1"/>
          </p:nvPr>
        </p:nvSpPr>
        <p:spPr>
          <a:xfrm>
            <a:off x="682714" y="2292723"/>
            <a:ext cx="4319191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179" y="1769756"/>
            <a:ext cx="2603241" cy="5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sp>
        <p:nvSpPr>
          <p:cNvPr id="12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7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Myriad Pro" pitchFamily="34" charset="0"/>
              </a:defRPr>
            </a:lvl1pPr>
            <a:lvl2pPr>
              <a:buClr>
                <a:srgbClr val="C00000"/>
              </a:buClr>
              <a:defRPr sz="1600">
                <a:latin typeface="Myriad Pro" pitchFamily="34" charset="0"/>
              </a:defRPr>
            </a:lvl2pPr>
            <a:lvl3pPr>
              <a:buClr>
                <a:srgbClr val="C00000"/>
              </a:buClr>
              <a:defRPr sz="1600">
                <a:latin typeface="Myriad Pro" pitchFamily="34" charset="0"/>
              </a:defRPr>
            </a:lvl3pPr>
            <a:lvl4pPr>
              <a:buClr>
                <a:srgbClr val="C00000"/>
              </a:buClr>
              <a:defRPr sz="1600">
                <a:latin typeface="Myriad Pro" pitchFamily="34" charset="0"/>
              </a:defRPr>
            </a:lvl4pPr>
            <a:lvl5pPr>
              <a:buClr>
                <a:srgbClr val="C00000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2"/>
            <a:ext cx="4579937" cy="1723747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  <a:lvl2pPr>
              <a:buClr>
                <a:srgbClr val="C00000"/>
              </a:buClr>
              <a:defRPr>
                <a:latin typeface="Myriad Pro" pitchFamily="34" charset="0"/>
              </a:defRPr>
            </a:lvl2pPr>
            <a:lvl3pPr>
              <a:buClr>
                <a:srgbClr val="C00000"/>
              </a:buClr>
              <a:defRPr>
                <a:latin typeface="Myriad Pro" pitchFamily="34" charset="0"/>
              </a:defRPr>
            </a:lvl3pPr>
            <a:lvl4pPr>
              <a:buClr>
                <a:srgbClr val="C00000"/>
              </a:buClr>
              <a:defRPr>
                <a:latin typeface="Myriad Pro" pitchFamily="34" charset="0"/>
              </a:defRPr>
            </a:lvl4pPr>
            <a:lvl5pPr>
              <a:buClr>
                <a:srgbClr val="C00000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rgbClr val="C00000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7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0637" y="1235553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3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3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2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2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-1916" y="1644643"/>
            <a:ext cx="9145915" cy="87347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  <a:lvl2pPr>
              <a:buNone/>
              <a:defRPr sz="1800">
                <a:latin typeface="+mn-lt"/>
              </a:defRPr>
            </a:lvl2pPr>
            <a:lvl3pPr>
              <a:buNone/>
              <a:defRPr sz="1800">
                <a:latin typeface="+mn-lt"/>
              </a:defRPr>
            </a:lvl3pPr>
            <a:lvl4pPr>
              <a:buNone/>
              <a:defRPr sz="1800">
                <a:latin typeface="+mn-lt"/>
              </a:defRPr>
            </a:lvl4pPr>
            <a:lvl5pPr>
              <a:buNone/>
              <a:defRPr sz="18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+mn-lt"/>
              </a:defRPr>
            </a:lvl1pPr>
            <a:lvl2pPr>
              <a:buClr>
                <a:srgbClr val="C00000"/>
              </a:buClr>
              <a:defRPr sz="1600">
                <a:latin typeface="+mn-lt"/>
              </a:defRPr>
            </a:lvl2pPr>
            <a:lvl3pPr>
              <a:buClr>
                <a:srgbClr val="C00000"/>
              </a:buClr>
              <a:defRPr sz="1600">
                <a:latin typeface="+mn-lt"/>
              </a:defRPr>
            </a:lvl3pPr>
            <a:lvl4pPr>
              <a:buClr>
                <a:srgbClr val="C00000"/>
              </a:buClr>
              <a:defRPr sz="1600">
                <a:latin typeface="+mn-lt"/>
              </a:defRPr>
            </a:lvl4pPr>
            <a:lvl5pPr>
              <a:buClr>
                <a:srgbClr val="C00000"/>
              </a:buClr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3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chemeClr val="accent1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>
                <a:latin typeface="+mj-lt"/>
              </a:defRPr>
            </a:lvl1pPr>
            <a:lvl2pPr>
              <a:buClr>
                <a:srgbClr val="C00000"/>
              </a:buClr>
              <a:defRPr>
                <a:latin typeface="+mj-lt"/>
              </a:defRPr>
            </a:lvl2pPr>
            <a:lvl3pPr>
              <a:buClr>
                <a:srgbClr val="C00000"/>
              </a:buClr>
              <a:defRPr>
                <a:latin typeface="+mj-lt"/>
              </a:defRPr>
            </a:lvl3pPr>
            <a:lvl4pPr>
              <a:buClr>
                <a:srgbClr val="C00000"/>
              </a:buClr>
              <a:defRPr>
                <a:latin typeface="+mj-lt"/>
              </a:defRPr>
            </a:lvl4pPr>
            <a:lvl5pPr>
              <a:buClr>
                <a:srgbClr val="C00000"/>
              </a:buCl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4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marL="68263" indent="0">
              <a:buClr>
                <a:schemeClr val="accent1"/>
              </a:buClr>
              <a:buSzPct val="100000"/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00000"/>
              <a:defRPr sz="1800">
                <a:latin typeface="+mn-lt"/>
              </a:defRPr>
            </a:lvl1pPr>
            <a:lvl2pPr>
              <a:buClr>
                <a:srgbClr val="C00000"/>
              </a:buClr>
              <a:buSzPct val="100000"/>
              <a:defRPr sz="1800">
                <a:latin typeface="+mn-lt"/>
              </a:defRPr>
            </a:lvl2pPr>
            <a:lvl3pPr>
              <a:buClr>
                <a:srgbClr val="C00000"/>
              </a:buClr>
              <a:buSzPct val="100000"/>
              <a:defRPr sz="1800">
                <a:latin typeface="+mn-lt"/>
              </a:defRPr>
            </a:lvl3pPr>
            <a:lvl4pPr>
              <a:buClr>
                <a:srgbClr val="C00000"/>
              </a:buClr>
              <a:buSzPct val="100000"/>
              <a:defRPr sz="1800">
                <a:latin typeface="+mn-lt"/>
              </a:defRPr>
            </a:lvl4pPr>
            <a:lvl5pPr>
              <a:buClr>
                <a:srgbClr val="C00000"/>
              </a:buClr>
              <a:buSzPct val="100000"/>
              <a:defRPr sz="18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9" t="86282" b="10713"/>
          <a:stretch/>
        </p:blipFill>
        <p:spPr>
          <a:xfrm>
            <a:off x="-1" y="4671763"/>
            <a:ext cx="7811839" cy="8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795" y="4645941"/>
            <a:ext cx="1008320" cy="2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95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63" r:id="rId10"/>
    <p:sldLayoutId id="2147484734" r:id="rId11"/>
    <p:sldLayoutId id="2147484736" r:id="rId12"/>
    <p:sldLayoutId id="2147484755" r:id="rId13"/>
    <p:sldLayoutId id="2147484761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16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9" t="86282" b="10713"/>
          <a:stretch/>
        </p:blipFill>
        <p:spPr>
          <a:xfrm>
            <a:off x="-1" y="4671763"/>
            <a:ext cx="7811839" cy="8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163" y="4639911"/>
            <a:ext cx="1006260" cy="1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740" r:id="rId11"/>
    <p:sldLayoutId id="2147484739" r:id="rId12"/>
    <p:sldLayoutId id="2147484754" r:id="rId13"/>
    <p:sldLayoutId id="2147484667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489" y="1772926"/>
            <a:ext cx="4920655" cy="454479"/>
          </a:xfrm>
        </p:spPr>
        <p:txBody>
          <a:bodyPr>
            <a:noAutofit/>
          </a:bodyPr>
          <a:lstStyle/>
          <a:p>
            <a:r>
              <a:rPr lang="en-US" sz="2700" dirty="0" smtClean="0"/>
              <a:t>Planar </a:t>
            </a:r>
            <a:r>
              <a:rPr lang="en-US" sz="2700" dirty="0" err="1" smtClean="0"/>
              <a:t>directlight</a:t>
            </a:r>
            <a:r>
              <a:rPr lang="en-US" sz="2700" dirty="0" smtClean="0"/>
              <a:t> x led video wall system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490" y="2292723"/>
            <a:ext cx="4541416" cy="32929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Product Overview – January 2020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862062" y="379771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 X Video Wall System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20636" y="1224644"/>
            <a:ext cx="13063" cy="339634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7543" y="4402184"/>
            <a:ext cx="5826034" cy="65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22615" y="3396344"/>
            <a:ext cx="91440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33699" y="3396344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160" y="34053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Wall Mounts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Offboard</a:t>
            </a:r>
            <a:r>
              <a:rPr lang="en-US" sz="1000" dirty="0" smtClean="0">
                <a:latin typeface="+mn-lt"/>
              </a:rPr>
              <a:t> Power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33699" y="220664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20957" y="3797710"/>
            <a:ext cx="914400" cy="6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</a:t>
            </a:r>
          </a:p>
          <a:p>
            <a:pPr algn="ctr"/>
            <a:r>
              <a:rPr lang="en-US" sz="900" dirty="0" smtClean="0"/>
              <a:t> LED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2142593" y="3561478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Cabinets Only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5090" y="3158439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System but…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18858"/>
            <a:ext cx="19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Integrated</a:t>
            </a:r>
          </a:p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Video Wall Capabilities </a:t>
            </a:r>
          </a:p>
        </p:txBody>
      </p:sp>
    </p:spTree>
    <p:extLst>
      <p:ext uri="{BB962C8B-B14F-4D97-AF65-F5344CB8AC3E}">
        <p14:creationId xmlns:p14="http://schemas.microsoft.com/office/powerpoint/2010/main" val="4566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862062" y="379771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 X Video Wall System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20636" y="1224644"/>
            <a:ext cx="13063" cy="339634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7543" y="4402184"/>
            <a:ext cx="5826034" cy="65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22615" y="3396344"/>
            <a:ext cx="91440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33699" y="3396344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160" y="34053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Wall Mounts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Offboard</a:t>
            </a:r>
            <a:r>
              <a:rPr lang="en-US" sz="1000" dirty="0" smtClean="0">
                <a:latin typeface="+mn-lt"/>
              </a:rPr>
              <a:t> Power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162" y="2164714"/>
            <a:ext cx="13965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WallDirector</a:t>
            </a:r>
            <a:endParaRPr lang="en-US" sz="1000" dirty="0" smtClean="0">
              <a:latin typeface="+mn-lt"/>
            </a:endParaRP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WallSync</a:t>
            </a:r>
            <a:endParaRPr lang="en-US" sz="1000" dirty="0" smtClean="0">
              <a:latin typeface="+mn-lt"/>
            </a:endParaRP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Genlock</a:t>
            </a:r>
            <a:endParaRPr lang="en-US" sz="1000" dirty="0" smtClean="0">
              <a:latin typeface="+mn-lt"/>
            </a:endParaRPr>
          </a:p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Windowing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PiP</a:t>
            </a:r>
            <a:endParaRPr lang="en-US" sz="1000" dirty="0" smtClean="0">
              <a:latin typeface="+mn-lt"/>
            </a:endParaRPr>
          </a:p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Big Picture Plus</a:t>
            </a:r>
          </a:p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User-defined Layouts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33699" y="220664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63727" y="2206640"/>
            <a:ext cx="914400" cy="220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Clarity Matrix</a:t>
            </a:r>
          </a:p>
          <a:p>
            <a:pPr algn="ctr"/>
            <a:r>
              <a:rPr lang="en-US" dirty="0" smtClean="0"/>
              <a:t>G3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20957" y="3797710"/>
            <a:ext cx="914400" cy="6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</a:t>
            </a:r>
          </a:p>
          <a:p>
            <a:pPr algn="ctr"/>
            <a:r>
              <a:rPr lang="en-US" sz="900" dirty="0" smtClean="0"/>
              <a:t> LED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2139865" y="3561478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Cabinets Only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5090" y="3158439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System but…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9483" y="1966353"/>
            <a:ext cx="942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Sets the bar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18858"/>
            <a:ext cx="19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Integrated</a:t>
            </a:r>
          </a:p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Video Wall Capabilities </a:t>
            </a:r>
          </a:p>
        </p:txBody>
      </p:sp>
    </p:spTree>
    <p:extLst>
      <p:ext uri="{BB962C8B-B14F-4D97-AF65-F5344CB8AC3E}">
        <p14:creationId xmlns:p14="http://schemas.microsoft.com/office/powerpoint/2010/main" val="21488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862062" y="379771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 X Video Wall System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20636" y="1224644"/>
            <a:ext cx="13063" cy="339634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7543" y="4402184"/>
            <a:ext cx="5826034" cy="65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22615" y="3396344"/>
            <a:ext cx="914400" cy="1005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33699" y="3396344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160" y="34053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Wall Mounts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Offboard</a:t>
            </a:r>
            <a:r>
              <a:rPr lang="en-US" sz="1000" dirty="0" smtClean="0">
                <a:latin typeface="+mn-lt"/>
              </a:rPr>
              <a:t> Power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736" y="2164714"/>
            <a:ext cx="14109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err="1"/>
              <a:t>WallDirector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 err="1"/>
              <a:t>WallSync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/>
              <a:t>Genlock</a:t>
            </a:r>
          </a:p>
          <a:p>
            <a:pPr algn="r">
              <a:buClr>
                <a:schemeClr val="accent1"/>
              </a:buClr>
            </a:pPr>
            <a:r>
              <a:rPr lang="en-US" sz="1000" dirty="0"/>
              <a:t>Windowing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/>
              <a:t>PiP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/>
              <a:t>Big Picture Plus</a:t>
            </a:r>
          </a:p>
          <a:p>
            <a:pPr algn="r">
              <a:buClr>
                <a:schemeClr val="accent1"/>
              </a:buClr>
            </a:pPr>
            <a:r>
              <a:rPr lang="en-US" sz="1000" dirty="0"/>
              <a:t>User-defined Layouts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33699" y="220664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80925" y="3396344"/>
            <a:ext cx="914400" cy="101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263727" y="2206640"/>
            <a:ext cx="914400" cy="220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Matrix</a:t>
            </a:r>
          </a:p>
          <a:p>
            <a:pPr algn="ctr"/>
            <a:r>
              <a:rPr lang="en-US" dirty="0" smtClean="0"/>
              <a:t>G3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20957" y="3797710"/>
            <a:ext cx="914400" cy="6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</a:t>
            </a:r>
          </a:p>
          <a:p>
            <a:pPr algn="ctr"/>
            <a:r>
              <a:rPr lang="en-US" sz="900" dirty="0" smtClean="0"/>
              <a:t> LED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2142593" y="3560161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Cabinets Only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5090" y="3158439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System but…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9483" y="1966353"/>
            <a:ext cx="942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Sets the bar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80925" y="2227963"/>
            <a:ext cx="914400" cy="1145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VC</a:t>
            </a:r>
          </a:p>
          <a:p>
            <a:pPr algn="ctr"/>
            <a:endParaRPr lang="en-US" sz="1050" dirty="0" smtClean="0"/>
          </a:p>
          <a:p>
            <a:pPr algn="ctr"/>
            <a:r>
              <a:rPr lang="en-US" sz="1050" dirty="0" err="1" smtClean="0"/>
              <a:t>WallDirector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118858"/>
            <a:ext cx="19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Integrated</a:t>
            </a:r>
          </a:p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Video Wall Capabilities </a:t>
            </a:r>
          </a:p>
        </p:txBody>
      </p:sp>
      <p:sp>
        <p:nvSpPr>
          <p:cNvPr id="3" name="Plus 2"/>
          <p:cNvSpPr/>
          <p:nvPr/>
        </p:nvSpPr>
        <p:spPr>
          <a:xfrm>
            <a:off x="5155245" y="3217947"/>
            <a:ext cx="365760" cy="365760"/>
          </a:xfrm>
          <a:prstGeom prst="mathPlus">
            <a:avLst>
              <a:gd name="adj1" fmla="val 1518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862062" y="379771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 X Video Wall System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20636" y="1224644"/>
            <a:ext cx="13063" cy="339634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7543" y="4402184"/>
            <a:ext cx="5826034" cy="65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22615" y="3396344"/>
            <a:ext cx="91440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33699" y="3396344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160" y="34053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Wall Mounts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 smtClean="0">
                <a:latin typeface="+mn-lt"/>
              </a:rPr>
              <a:t>Offboard</a:t>
            </a:r>
            <a:r>
              <a:rPr lang="en-US" sz="1000" dirty="0" smtClean="0">
                <a:latin typeface="+mn-lt"/>
              </a:rPr>
              <a:t> Power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736" y="2164714"/>
            <a:ext cx="14109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err="1"/>
              <a:t>WallDirector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 err="1"/>
              <a:t>WallSync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/>
              <a:t>Genlock</a:t>
            </a:r>
          </a:p>
          <a:p>
            <a:pPr algn="r">
              <a:buClr>
                <a:schemeClr val="accent1"/>
              </a:buClr>
            </a:pPr>
            <a:r>
              <a:rPr lang="en-US" sz="1000" dirty="0"/>
              <a:t>Windowing</a:t>
            </a:r>
          </a:p>
          <a:p>
            <a:pPr algn="r">
              <a:buClr>
                <a:schemeClr val="accent1"/>
              </a:buClr>
            </a:pPr>
            <a:r>
              <a:rPr lang="en-US" sz="1000" dirty="0" err="1"/>
              <a:t>PiP</a:t>
            </a:r>
            <a:endParaRPr lang="en-US" sz="1000" dirty="0"/>
          </a:p>
          <a:p>
            <a:pPr algn="r">
              <a:buClr>
                <a:schemeClr val="accent1"/>
              </a:buClr>
            </a:pPr>
            <a:r>
              <a:rPr lang="en-US" sz="1000" dirty="0"/>
              <a:t>Big Picture Plus</a:t>
            </a:r>
          </a:p>
          <a:p>
            <a:pPr algn="r">
              <a:buClr>
                <a:schemeClr val="accent1"/>
              </a:buClr>
            </a:pPr>
            <a:r>
              <a:rPr lang="en-US" sz="1000" dirty="0"/>
              <a:t>User-defined Layouts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33699" y="220664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80925" y="3396344"/>
            <a:ext cx="914400" cy="101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263727" y="2206640"/>
            <a:ext cx="914400" cy="220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Matrix</a:t>
            </a:r>
          </a:p>
          <a:p>
            <a:pPr algn="ctr"/>
            <a:r>
              <a:rPr lang="en-US" dirty="0" smtClean="0"/>
              <a:t>G3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20957" y="3797710"/>
            <a:ext cx="914400" cy="6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</a:t>
            </a:r>
          </a:p>
          <a:p>
            <a:pPr algn="ctr"/>
            <a:r>
              <a:rPr lang="en-US" sz="900" dirty="0" smtClean="0"/>
              <a:t> LED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2143557" y="3543817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Cabinets Only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6771" y="3163667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System but…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9483" y="1957710"/>
            <a:ext cx="942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Sets the bar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80925" y="2227963"/>
            <a:ext cx="914400" cy="1145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VC</a:t>
            </a:r>
          </a:p>
          <a:p>
            <a:pPr algn="ctr"/>
            <a:endParaRPr lang="en-US" sz="1050" dirty="0" smtClean="0"/>
          </a:p>
          <a:p>
            <a:pPr algn="ctr"/>
            <a:r>
              <a:rPr lang="en-US" sz="1050" dirty="0" err="1" smtClean="0"/>
              <a:t>WallDirector</a:t>
            </a:r>
            <a:endParaRPr lang="en-US" sz="1050" dirty="0"/>
          </a:p>
        </p:txBody>
      </p:sp>
      <p:sp>
        <p:nvSpPr>
          <p:cNvPr id="29" name="Rectangle 28"/>
          <p:cNvSpPr/>
          <p:nvPr/>
        </p:nvSpPr>
        <p:spPr>
          <a:xfrm>
            <a:off x="4871665" y="2206640"/>
            <a:ext cx="914400" cy="220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DLX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118858"/>
            <a:ext cx="19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Integrated</a:t>
            </a:r>
          </a:p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Video Wall Capabilities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71665" y="1656339"/>
            <a:ext cx="9236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Sets the bar for LED video walls</a:t>
            </a:r>
          </a:p>
        </p:txBody>
      </p:sp>
    </p:spTree>
    <p:extLst>
      <p:ext uri="{BB962C8B-B14F-4D97-AF65-F5344CB8AC3E}">
        <p14:creationId xmlns:p14="http://schemas.microsoft.com/office/powerpoint/2010/main" val="39046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Off-Board Rack Components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Planar </a:t>
            </a:r>
            <a:r>
              <a:rPr lang="en-US" dirty="0" err="1" smtClean="0">
                <a:latin typeface="+mj-lt"/>
              </a:rPr>
              <a:t>DirectLight</a:t>
            </a:r>
            <a:r>
              <a:rPr lang="en-US" dirty="0" smtClean="0">
                <a:latin typeface="+mj-lt"/>
              </a:rPr>
              <a:t> X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2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27447" y="1680882"/>
            <a:ext cx="3949440" cy="19094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19101" y="1142344"/>
            <a:ext cx="4399386" cy="3152069"/>
          </a:xfrm>
        </p:spPr>
        <p:txBody>
          <a:bodyPr/>
          <a:lstStyle/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Components fit in standard racking units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Removes </a:t>
            </a:r>
            <a:r>
              <a:rPr lang="en-US" sz="1400" dirty="0"/>
              <a:t>heat, weight, depth, </a:t>
            </a:r>
            <a:r>
              <a:rPr lang="en-US" sz="1400" dirty="0" smtClean="0"/>
              <a:t>noise </a:t>
            </a:r>
            <a:r>
              <a:rPr lang="en-US" sz="1400" dirty="0"/>
              <a:t>and points of failure from the video wall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Rack </a:t>
            </a:r>
            <a:r>
              <a:rPr lang="en-US" sz="1400" dirty="0"/>
              <a:t>can be co-located with sources and processing for convenient cabling, security, and climate control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Maintenance is easy to access and does not interfere with video wall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Redundant power supply option maintains operation in the case of a power supply </a:t>
            </a:r>
            <a:r>
              <a:rPr lang="en-US" sz="1400" dirty="0" smtClean="0"/>
              <a:t>failure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73022" cy="464342"/>
          </a:xfrm>
        </p:spPr>
        <p:txBody>
          <a:bodyPr/>
          <a:lstStyle/>
          <a:p>
            <a:r>
              <a:rPr lang="en-US" dirty="0" smtClean="0"/>
              <a:t>Off-Board Electronics Architecture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Benefits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2532" y="1828124"/>
            <a:ext cx="1667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Video Controller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2532" y="3190946"/>
            <a:ext cx="2124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Remote Power Supply</a:t>
            </a:r>
          </a:p>
        </p:txBody>
      </p:sp>
      <p:cxnSp>
        <p:nvCxnSpPr>
          <p:cNvPr id="10" name="Elbow Connector 9"/>
          <p:cNvCxnSpPr>
            <a:endCxn id="8" idx="1"/>
          </p:cNvCxnSpPr>
          <p:nvPr/>
        </p:nvCxnSpPr>
        <p:spPr>
          <a:xfrm rot="16200000" flipH="1">
            <a:off x="5266194" y="2715413"/>
            <a:ext cx="691184" cy="5214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3"/>
          </p:cNvCxnSpPr>
          <p:nvPr/>
        </p:nvCxnSpPr>
        <p:spPr>
          <a:xfrm>
            <a:off x="7539966" y="1958929"/>
            <a:ext cx="484098" cy="64510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682" y="2154716"/>
            <a:ext cx="3840480" cy="9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188" y="1114831"/>
            <a:ext cx="8241214" cy="16496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4188" y="2921527"/>
            <a:ext cx="8241214" cy="1891478"/>
          </a:xfrm>
        </p:spPr>
        <p:txBody>
          <a:bodyPr numCol="2"/>
          <a:lstStyle/>
          <a:p>
            <a:r>
              <a:rPr lang="en-US" sz="1200" dirty="0"/>
              <a:t>Purpose built, OS-agnostic video wall processing platform</a:t>
            </a:r>
          </a:p>
          <a:p>
            <a:r>
              <a:rPr lang="en-US" sz="1200" dirty="0"/>
              <a:t>Built-in video and control signal extension </a:t>
            </a:r>
          </a:p>
          <a:p>
            <a:r>
              <a:rPr lang="en-US" sz="1200" dirty="0" smtClean="0"/>
              <a:t>Works </a:t>
            </a:r>
            <a:r>
              <a:rPr lang="en-US" sz="1200" dirty="0"/>
              <a:t>with </a:t>
            </a:r>
            <a:r>
              <a:rPr lang="en-US" sz="1200" dirty="0" smtClean="0"/>
              <a:t>Planar </a:t>
            </a:r>
            <a:r>
              <a:rPr lang="en-US" sz="1200" dirty="0"/>
              <a:t>Remote Power Supply</a:t>
            </a:r>
          </a:p>
          <a:p>
            <a:r>
              <a:rPr lang="en-US" sz="1200" dirty="0" smtClean="0"/>
              <a:t>Monitor </a:t>
            </a:r>
            <a:r>
              <a:rPr lang="en-US" sz="1200" dirty="0"/>
              <a:t>system status </a:t>
            </a:r>
            <a:r>
              <a:rPr lang="en-US" sz="1200" dirty="0" smtClean="0"/>
              <a:t>and easily </a:t>
            </a:r>
            <a:r>
              <a:rPr lang="en-US" sz="1200" dirty="0"/>
              <a:t>troubleshoot with </a:t>
            </a:r>
            <a:r>
              <a:rPr lang="en-US" sz="1200" dirty="0" smtClean="0"/>
              <a:t>status LED </a:t>
            </a:r>
            <a:r>
              <a:rPr lang="en-US" sz="1200" dirty="0"/>
              <a:t>and front-panel status display </a:t>
            </a:r>
          </a:p>
          <a:p>
            <a:r>
              <a:rPr lang="en-US" sz="1200" dirty="0"/>
              <a:t>Configuration storage and </a:t>
            </a:r>
            <a:r>
              <a:rPr lang="en-US" sz="1200" dirty="0" smtClean="0"/>
              <a:t>recall</a:t>
            </a:r>
          </a:p>
          <a:p>
            <a:r>
              <a:rPr lang="en-US" sz="1200" dirty="0"/>
              <a:t>Sync to external signals – i.e. house sync in Broadcast environments</a:t>
            </a:r>
          </a:p>
          <a:p>
            <a:r>
              <a:rPr lang="en-US" sz="1200" dirty="0"/>
              <a:t>Sync Video Controllers by cabling Sync Out </a:t>
            </a:r>
            <a:r>
              <a:rPr lang="en-US" sz="1200" dirty="0" smtClean="0"/>
              <a:t>and In</a:t>
            </a:r>
            <a:endParaRPr lang="en-US" sz="1200" dirty="0"/>
          </a:p>
          <a:p>
            <a:r>
              <a:rPr lang="en-US" sz="1200" dirty="0"/>
              <a:t>Genlock to any single input within the video wall</a:t>
            </a:r>
          </a:p>
          <a:p>
            <a:r>
              <a:rPr lang="en-US" sz="1200" dirty="0"/>
              <a:t>Mini-BNC connector with adapter to BNC</a:t>
            </a:r>
          </a:p>
          <a:p>
            <a:r>
              <a:rPr lang="en-US" sz="1200" dirty="0"/>
              <a:t>Available in 4-Output or 9-Output </a:t>
            </a:r>
            <a:r>
              <a:rPr lang="en-US" sz="1200" dirty="0" smtClean="0"/>
              <a:t>configurations</a:t>
            </a: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Video Controller (VC)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Features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25009" y="2497509"/>
            <a:ext cx="5259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100" b="1" dirty="0" smtClean="0">
                <a:solidFill>
                  <a:schemeClr val="bg1"/>
                </a:solidFill>
                <a:latin typeface="+mn-lt"/>
              </a:rPr>
              <a:t>Available Models: </a:t>
            </a:r>
            <a:r>
              <a:rPr lang="en-US" sz="1100" dirty="0" smtClean="0">
                <a:solidFill>
                  <a:schemeClr val="bg1"/>
                </a:solidFill>
                <a:latin typeface="+mn-lt"/>
              </a:rPr>
              <a:t>9-Output Model (VC9H-BP+) &amp; 4-Output Model (VC4H-BP+)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220" y="1216644"/>
            <a:ext cx="7146032" cy="128484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0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3" y="138910"/>
            <a:ext cx="8134071" cy="464342"/>
          </a:xfrm>
        </p:spPr>
        <p:txBody>
          <a:bodyPr/>
          <a:lstStyle/>
          <a:p>
            <a:r>
              <a:rPr lang="en-US" dirty="0" smtClean="0"/>
              <a:t>Available Video Controller 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2 options available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3718" y="1249604"/>
            <a:ext cx="7563970" cy="1215008"/>
            <a:chOff x="833718" y="1148748"/>
            <a:chExt cx="7563970" cy="12150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718" y="1148748"/>
              <a:ext cx="7563970" cy="9345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87549" y="1994424"/>
              <a:ext cx="4761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1"/>
                </a:buClr>
              </a:pPr>
              <a:r>
                <a:rPr lang="en-US" sz="1600" dirty="0" smtClean="0">
                  <a:latin typeface="+mn-lt"/>
                </a:rPr>
                <a:t>9-Output VC</a:t>
              </a:r>
              <a:endParaRPr lang="en-US" sz="1600" i="1" dirty="0" smtClean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5489" y="1994424"/>
              <a:ext cx="2722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1800" b="1" dirty="0" smtClean="0">
                  <a:solidFill>
                    <a:schemeClr val="bg1"/>
                  </a:solidFill>
                  <a:latin typeface="+mn-lt"/>
                </a:rPr>
                <a:t>VC9H-BP+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975" y="2970162"/>
            <a:ext cx="7484389" cy="1133149"/>
            <a:chOff x="864975" y="2970162"/>
            <a:chExt cx="7484389" cy="11331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75" y="2970162"/>
              <a:ext cx="7484389" cy="8142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48064" y="3733979"/>
              <a:ext cx="4701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1"/>
                </a:buClr>
              </a:pPr>
              <a:r>
                <a:rPr lang="en-US" sz="1600" dirty="0" smtClean="0">
                  <a:latin typeface="+mn-lt"/>
                </a:rPr>
                <a:t>4-Output VC</a:t>
              </a:r>
              <a:endParaRPr lang="en-US" sz="1600" i="1" dirty="0" smtClean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4975" y="3733979"/>
              <a:ext cx="2722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1800" b="1" dirty="0" smtClean="0">
                  <a:solidFill>
                    <a:schemeClr val="bg1"/>
                  </a:solidFill>
                  <a:latin typeface="+mn-lt"/>
                </a:rPr>
                <a:t>VC4H-BP+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78296" y="2699758"/>
            <a:ext cx="8515847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Controller 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Choosing the Right Model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2005" y="1249098"/>
          <a:ext cx="8057492" cy="260923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28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10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000" dirty="0" smtClean="0"/>
                        <a:t>VC9H-BP+ 9-Output Unit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VC4H-BP+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4-Output Unit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2730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for applications where: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Rack space is a concern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Planar Big Picture Plus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Relatively small number of sources are required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Matrix switcher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processor with 4K outputs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for applications where: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Rack space is not a concern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Larger number of directly-attached sources are required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content zones or windows on the video wall are desired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27305" algn="l">
                        <a:lnSpc>
                          <a:spcPct val="112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015" y="1692529"/>
            <a:ext cx="2878742" cy="313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450" y="1663913"/>
            <a:ext cx="2904009" cy="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7" y="1815280"/>
            <a:ext cx="5505646" cy="75973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6050985" y="1143397"/>
            <a:ext cx="2893056" cy="3065779"/>
          </a:xfrm>
        </p:spPr>
        <p:txBody>
          <a:bodyPr numCol="1"/>
          <a:lstStyle/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 smtClean="0"/>
              <a:t>Video Controller </a:t>
            </a:r>
            <a:r>
              <a:rPr lang="en-US" sz="1150" b="1" dirty="0"/>
              <a:t>ID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Customer or Direct Connection Network </a:t>
            </a:r>
            <a:r>
              <a:rPr lang="en-US" sz="1150" b="1" dirty="0" smtClean="0"/>
              <a:t>Address</a:t>
            </a:r>
            <a:r>
              <a:rPr lang="en-US" sz="1150" dirty="0" smtClean="0"/>
              <a:t> – </a:t>
            </a:r>
            <a:br>
              <a:rPr lang="en-US" sz="1150" dirty="0" smtClean="0"/>
            </a:br>
            <a:r>
              <a:rPr lang="en-US" sz="1150" dirty="0" smtClean="0"/>
              <a:t>Default </a:t>
            </a:r>
            <a:r>
              <a:rPr lang="en-US" sz="1150" dirty="0"/>
              <a:t>Address is 196.168.12.12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System Network Address </a:t>
            </a:r>
            <a:r>
              <a:rPr lang="en-US" sz="1150" b="1" dirty="0" smtClean="0"/>
              <a:t>–</a:t>
            </a:r>
            <a:br>
              <a:rPr lang="en-US" sz="1150" b="1" dirty="0" smtClean="0"/>
            </a:br>
            <a:r>
              <a:rPr lang="en-US" sz="1150" dirty="0" smtClean="0"/>
              <a:t>for </a:t>
            </a:r>
            <a:r>
              <a:rPr lang="en-US" sz="1150" dirty="0"/>
              <a:t>that VC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Status </a:t>
            </a:r>
            <a:r>
              <a:rPr lang="en-US" sz="1150" b="1" dirty="0" smtClean="0"/>
              <a:t>LED </a:t>
            </a:r>
            <a:r>
              <a:rPr lang="en-US" sz="1150" dirty="0" smtClean="0"/>
              <a:t>– </a:t>
            </a:r>
            <a:br>
              <a:rPr lang="en-US" sz="1150" dirty="0" smtClean="0"/>
            </a:br>
            <a:r>
              <a:rPr lang="en-US" sz="1150" dirty="0" smtClean="0"/>
              <a:t>Blinks </a:t>
            </a:r>
            <a:r>
              <a:rPr lang="en-US" sz="1150" dirty="0"/>
              <a:t>when receiving a </a:t>
            </a:r>
            <a:r>
              <a:rPr lang="en-US" sz="1150" dirty="0" smtClean="0"/>
              <a:t>command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150" b="1" dirty="0">
                <a:solidFill>
                  <a:schemeClr val="bg1"/>
                </a:solidFill>
              </a:rPr>
              <a:t>Keypad Menu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System On/Off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Factory Reset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System Reset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Set IP for </a:t>
            </a:r>
            <a:r>
              <a:rPr lang="en-US" sz="1150" dirty="0" smtClean="0">
                <a:solidFill>
                  <a:schemeClr val="bg1"/>
                </a:solidFill>
              </a:rPr>
              <a:t>VC</a:t>
            </a:r>
            <a:endParaRPr lang="en-US" sz="115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737396" cy="464342"/>
          </a:xfrm>
        </p:spPr>
        <p:txBody>
          <a:bodyPr/>
          <a:lstStyle/>
          <a:p>
            <a:r>
              <a:rPr lang="en-US" dirty="0" smtClean="0"/>
              <a:t>Planar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Front </a:t>
            </a:r>
            <a:r>
              <a:rPr lang="en-US" dirty="0" smtClean="0"/>
              <a:t>Panel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7963" y="2844133"/>
            <a:ext cx="1452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Customer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8878" y="2844133"/>
            <a:ext cx="5974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VC 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4278" y="1330139"/>
            <a:ext cx="1822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System Network Address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0093" y="2840286"/>
            <a:ext cx="667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Keypad</a:t>
            </a: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827580" y="2271610"/>
            <a:ext cx="1486565" cy="572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2425684" y="1591749"/>
            <a:ext cx="771304" cy="56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11439" y="2372977"/>
            <a:ext cx="417743" cy="50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2" idx="2"/>
          </p:cNvCxnSpPr>
          <p:nvPr/>
        </p:nvCxnSpPr>
        <p:spPr>
          <a:xfrm flipH="1" flipV="1">
            <a:off x="4271778" y="2490313"/>
            <a:ext cx="78448" cy="349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1243999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2419950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229182" y="1310433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j-lt"/>
              </a:rPr>
              <a:t>3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64731" y="2103275"/>
            <a:ext cx="614093" cy="387038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5093555" y="1310433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48475" y="1353986"/>
            <a:ext cx="929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Status LED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4633415" y="1615596"/>
            <a:ext cx="79945" cy="656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806777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5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05" y="3387592"/>
            <a:ext cx="5593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i="1" dirty="0" smtClean="0">
                <a:latin typeface="+mj-lt"/>
              </a:rPr>
              <a:t>Front of Video Controller is the same for 9-Output and 4-Output models.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14300" y="3375215"/>
            <a:ext cx="559397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4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77" y="1221660"/>
            <a:ext cx="4324890" cy="34298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Planar</a:t>
            </a:r>
            <a:r>
              <a:rPr lang="en-US" baseline="30000" dirty="0" smtClean="0"/>
              <a:t>®</a:t>
            </a:r>
            <a:r>
              <a:rPr lang="en-US" dirty="0" smtClean="0"/>
              <a:t> DirectLight</a:t>
            </a:r>
            <a:r>
              <a:rPr lang="en-US" baseline="30000" dirty="0" smtClean="0"/>
              <a:t>®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2764" y="686014"/>
            <a:ext cx="8858903" cy="373568"/>
          </a:xfrm>
          <a:prstGeom prst="rect">
            <a:avLst/>
          </a:prstGeom>
        </p:spPr>
        <p:txBody>
          <a:bodyPr/>
          <a:lstStyle/>
          <a:p>
            <a:pPr marL="68263" indent="0"/>
            <a:r>
              <a:rPr lang="en-US" dirty="0" smtClean="0">
                <a:latin typeface="+mj-lt"/>
              </a:rPr>
              <a:t>The Next Generation of the DirectLight LED Video Wall System</a:t>
            </a:r>
            <a:endParaRPr lang="en-US" dirty="0">
              <a:latin typeface="+mj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30588" y="1142344"/>
            <a:ext cx="7704576" cy="2306251"/>
          </a:xfrm>
          <a:prstGeom prst="rect">
            <a:avLst/>
          </a:prstGeom>
        </p:spPr>
        <p:txBody>
          <a:bodyPr>
            <a:noAutofit/>
          </a:bodyPr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None/>
            </a:pPr>
            <a:r>
              <a:rPr lang="en-US" sz="1300" dirty="0" smtClean="0">
                <a:solidFill>
                  <a:schemeClr val="bg1"/>
                </a:solidFill>
              </a:rPr>
              <a:t>Planar </a:t>
            </a:r>
            <a:r>
              <a:rPr lang="en-US" sz="1300" dirty="0">
                <a:solidFill>
                  <a:schemeClr val="bg1"/>
                </a:solidFill>
              </a:rPr>
              <a:t>DirectLight X adds advanced video processing to the award-winning </a:t>
            </a:r>
            <a:r>
              <a:rPr lang="en-US" sz="1300" dirty="0" smtClean="0">
                <a:solidFill>
                  <a:schemeClr val="bg1"/>
                </a:solidFill>
              </a:rPr>
              <a:t>DirectLight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</a:rPr>
              <a:t>family: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Advanced video wall processing with the 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Video Controller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User friendly and powerful web based control with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</a:rPr>
              <a:t>WallDirector</a:t>
            </a:r>
            <a:r>
              <a:rPr lang="en-US" sz="1300" baseline="30000" dirty="0" smtClean="0">
                <a:solidFill>
                  <a:schemeClr val="bg1"/>
                </a:solidFill>
              </a:rPr>
              <a:t>™</a:t>
            </a:r>
            <a:r>
              <a:rPr lang="en-US" sz="1300" dirty="0" smtClean="0">
                <a:solidFill>
                  <a:schemeClr val="bg1"/>
                </a:solidFill>
              </a:rPr>
              <a:t> Software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Valuable video wall features like 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Big Picture Plus</a:t>
            </a:r>
            <a:r>
              <a:rPr lang="en-US" sz="1300" baseline="30000" dirty="0" smtClean="0">
                <a:solidFill>
                  <a:schemeClr val="bg1"/>
                </a:solidFill>
              </a:rPr>
              <a:t>™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processing and 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</a:rPr>
              <a:t>WallSync</a:t>
            </a:r>
            <a:r>
              <a:rPr lang="en-US" sz="1300" baseline="30000" dirty="0" smtClean="0">
                <a:solidFill>
                  <a:schemeClr val="bg1"/>
                </a:solidFill>
              </a:rPr>
              <a:t>™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Wall-mounted, full front access video wall with &lt;4” depth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Remote Power Supply with hot swappable power modules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and optional redundancy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</a:rPr>
              <a:t>DriveSense</a:t>
            </a:r>
            <a:r>
              <a:rPr lang="en-US" sz="1300" baseline="30000" dirty="0" smtClean="0">
                <a:solidFill>
                  <a:schemeClr val="bg1"/>
                </a:solidFill>
              </a:rPr>
              <a:t>™</a:t>
            </a:r>
            <a:r>
              <a:rPr lang="en-US" sz="1300" dirty="0" smtClean="0">
                <a:solidFill>
                  <a:schemeClr val="bg1"/>
                </a:solidFill>
              </a:rPr>
              <a:t> architecture for low power consumption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Select models available with 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ERO-LED</a:t>
            </a:r>
            <a:r>
              <a:rPr lang="en-US" sz="1300" baseline="30000" dirty="0" smtClean="0">
                <a:solidFill>
                  <a:schemeClr val="bg1"/>
                </a:solidFill>
              </a:rPr>
              <a:t>™</a:t>
            </a:r>
            <a:r>
              <a:rPr lang="en-US" sz="1300" dirty="0" smtClean="0">
                <a:solidFill>
                  <a:schemeClr val="bg1"/>
                </a:solidFill>
              </a:rPr>
              <a:t> protective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technology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Select models available with Planar</a:t>
            </a:r>
            <a:r>
              <a:rPr lang="en-US" sz="1300" baseline="30000" dirty="0" smtClean="0">
                <a:solidFill>
                  <a:schemeClr val="bg1"/>
                </a:solidFill>
              </a:rPr>
              <a:t>®</a:t>
            </a:r>
            <a:r>
              <a:rPr lang="en-US" sz="1300" dirty="0" smtClean="0">
                <a:solidFill>
                  <a:schemeClr val="bg1"/>
                </a:solidFill>
              </a:rPr>
              <a:t> LED MultiTouch 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5" y="1446558"/>
            <a:ext cx="7090261" cy="8467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9-Output Planar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Back Panel </a:t>
            </a:r>
            <a:r>
              <a:rPr lang="en-US" dirty="0" smtClean="0"/>
              <a:t>View - VC9H-BP+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66517" y="3287846"/>
            <a:ext cx="407321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Power In/Out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Can loop up to 2 additional VC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s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HDMI 2.0 Inputs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Each input capable of up to 4K at 60Hz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DisplayPort </a:t>
            </a: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1.2 Loop In/Out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–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Input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capable of 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4K at 60Hz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3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9 Video Outputs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(RJ45 8P8C)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Shielded CAT6 or greater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200ft / 60m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4050" y="3287846"/>
            <a:ext cx="383616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Built-In Synchronization Board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IR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Remote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- Used when VC is the Master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RS-232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and USB Control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- Used when VC is the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Master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Aux USB-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Used for firmware download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Network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Ports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Internal system communication 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WAN/LAN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is used for customer network when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Master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397230" y="1830261"/>
            <a:ext cx="813468" cy="361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75825" y="1923049"/>
            <a:ext cx="2000362" cy="275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31602" y="1923049"/>
            <a:ext cx="850324" cy="275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32134" y="1578525"/>
            <a:ext cx="5533047" cy="249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893" y="2850926"/>
            <a:ext cx="777723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Power In/Out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75825" y="1084925"/>
            <a:ext cx="1677905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>
                <a:latin typeface="+mj-lt"/>
              </a:rPr>
              <a:t>9 Video Outputs (RJ45 8P8C)</a:t>
            </a:r>
            <a:endParaRPr lang="en-US" sz="900" dirty="0" smtClean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10644" y="2464683"/>
            <a:ext cx="1169088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HDMI 2.0 Inputs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67075" y="2469394"/>
            <a:ext cx="1480415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DisplayPort 1.2 Loop In/Out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6200000">
            <a:off x="1210239" y="2531917"/>
            <a:ext cx="6126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945737" y="1323178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561709" y="2236168"/>
            <a:ext cx="0" cy="21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096400" y="2242518"/>
            <a:ext cx="0" cy="21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5"/>
          <p:cNvSpPr>
            <a:spLocks noChangeArrowheads="1"/>
          </p:cNvSpPr>
          <p:nvPr/>
        </p:nvSpPr>
        <p:spPr bwMode="auto">
          <a:xfrm>
            <a:off x="1414392" y="284291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5451582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auto">
          <a:xfrm>
            <a:off x="6995059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3</a:t>
            </a:r>
            <a:endParaRPr lang="fr-FR" sz="12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4404936" y="1074172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75245" y="1916509"/>
            <a:ext cx="178849" cy="282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182267" y="1885419"/>
            <a:ext cx="277359" cy="3135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07456" y="1858273"/>
            <a:ext cx="625639" cy="340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542405" y="1877222"/>
            <a:ext cx="1028283" cy="3217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972123" y="2844203"/>
            <a:ext cx="1567607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/>
              <a:t>RS-232 &amp; USB </a:t>
            </a:r>
            <a:r>
              <a:rPr lang="en-US" sz="900" dirty="0"/>
              <a:t>Control</a:t>
            </a:r>
          </a:p>
        </p:txBody>
      </p:sp>
      <p:cxnSp>
        <p:nvCxnSpPr>
          <p:cNvPr id="53" name="Straight Arrow Connector 52"/>
          <p:cNvCxnSpPr>
            <a:stCxn id="54" idx="0"/>
          </p:cNvCxnSpPr>
          <p:nvPr/>
        </p:nvCxnSpPr>
        <p:spPr>
          <a:xfrm flipH="1" flipV="1">
            <a:off x="2807321" y="2219846"/>
            <a:ext cx="4586" cy="62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"/>
          <p:cNvSpPr>
            <a:spLocks noChangeArrowheads="1"/>
          </p:cNvSpPr>
          <p:nvPr/>
        </p:nvSpPr>
        <p:spPr bwMode="auto">
          <a:xfrm>
            <a:off x="2703036" y="284291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64894" y="2395433"/>
            <a:ext cx="494836" cy="3323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/>
              <a:t>Network Ports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192720" y="2219846"/>
            <a:ext cx="5279" cy="23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4089814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9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68797" y="2395433"/>
            <a:ext cx="323538" cy="3323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/>
              <a:t>Aux USB</a:t>
            </a:r>
          </a:p>
        </p:txBody>
      </p:sp>
      <p:cxnSp>
        <p:nvCxnSpPr>
          <p:cNvPr id="59" name="Straight Arrow Connector 58"/>
          <p:cNvCxnSpPr>
            <a:stCxn id="60" idx="0"/>
            <a:endCxn id="25" idx="2"/>
          </p:cNvCxnSpPr>
          <p:nvPr/>
        </p:nvCxnSpPr>
        <p:spPr>
          <a:xfrm flipV="1">
            <a:off x="3313493" y="2198977"/>
            <a:ext cx="7454" cy="25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8"/>
          <p:cNvSpPr>
            <a:spLocks noChangeArrowheads="1"/>
          </p:cNvSpPr>
          <p:nvPr/>
        </p:nvSpPr>
        <p:spPr bwMode="auto">
          <a:xfrm>
            <a:off x="3204622" y="245134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8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52027" y="2400494"/>
            <a:ext cx="668861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900" dirty="0"/>
              <a:t>IR Remote </a:t>
            </a:r>
          </a:p>
        </p:txBody>
      </p:sp>
      <p:cxnSp>
        <p:nvCxnSpPr>
          <p:cNvPr id="62" name="Straight Arrow Connector 61"/>
          <p:cNvCxnSpPr>
            <a:stCxn id="63" idx="0"/>
          </p:cNvCxnSpPr>
          <p:nvPr/>
        </p:nvCxnSpPr>
        <p:spPr>
          <a:xfrm flipV="1">
            <a:off x="2359511" y="2213223"/>
            <a:ext cx="5019" cy="18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8"/>
          <p:cNvSpPr>
            <a:spLocks noChangeArrowheads="1"/>
          </p:cNvSpPr>
          <p:nvPr/>
        </p:nvSpPr>
        <p:spPr bwMode="auto">
          <a:xfrm>
            <a:off x="2250640" y="2393982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6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65181" y="1086012"/>
            <a:ext cx="1856486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Built-In Synchronization Board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391156" y="1324265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6917590" y="1075259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5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65181" y="1580992"/>
            <a:ext cx="476250" cy="246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4-Output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Back Panel </a:t>
            </a:r>
            <a:r>
              <a:rPr lang="en-US" dirty="0"/>
              <a:t>View - VC4H-BP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66517" y="3287846"/>
            <a:ext cx="407321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Power In/Out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Can loop up to 2 additional VC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s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HDMI 2.0 Inputs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Each input capable of up to 4K at 60Hz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DisplayPort </a:t>
            </a: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1.2 Loop In/Out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–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Input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capable of 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4K at 60Hz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3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Video Outputs (RJ45 8P8C)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–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Shielded CAT6 or greater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200ft / 60m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4050" y="3287846"/>
            <a:ext cx="383616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Built-In Synchronization Board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IR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Remote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- Used when VC is the Master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RS-232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and USB Control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- Used when VC is the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Master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Aux USB-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Used for firmware download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Network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Ports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Internal system communication 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WAN/LAN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is used for customer network when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Master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3893" y="1074172"/>
            <a:ext cx="8240995" cy="1986486"/>
            <a:chOff x="613893" y="1074172"/>
            <a:chExt cx="8240995" cy="198648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706" y="1498005"/>
              <a:ext cx="7028588" cy="764685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397230" y="1822238"/>
              <a:ext cx="813468" cy="3767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675825" y="1923049"/>
              <a:ext cx="2000362" cy="2759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922078" y="1923049"/>
              <a:ext cx="850324" cy="2759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953739" y="1562213"/>
              <a:ext cx="2243130" cy="2991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3893" y="2850926"/>
              <a:ext cx="777723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Power In/Out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428" y="1084925"/>
              <a:ext cx="1613801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>
                  <a:latin typeface="+mj-lt"/>
                </a:rPr>
                <a:t>4 Video Outputs (RJ45 8P8C)</a:t>
              </a:r>
              <a:endParaRPr lang="en-US" sz="900" dirty="0" smtClean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10644" y="2464683"/>
              <a:ext cx="1169088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HDMI 2.0 Inputs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67076" y="2476119"/>
              <a:ext cx="1587812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DisplayPort 1.2 Loop In/Out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16200000">
              <a:off x="1210239" y="2531917"/>
              <a:ext cx="6126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221403" y="1323178"/>
              <a:ext cx="1" cy="215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561709" y="2236168"/>
              <a:ext cx="0" cy="216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096400" y="2242518"/>
              <a:ext cx="0" cy="216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1414392" y="284291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1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44" name="Oval 7"/>
            <p:cNvSpPr>
              <a:spLocks noChangeArrowheads="1"/>
            </p:cNvSpPr>
            <p:nvPr/>
          </p:nvSpPr>
          <p:spPr bwMode="auto">
            <a:xfrm>
              <a:off x="5451582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6995059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3</a:t>
              </a:r>
              <a:endParaRPr lang="fr-FR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4720941" y="1074172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75246" y="1916509"/>
              <a:ext cx="145724" cy="2824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182267" y="1885419"/>
              <a:ext cx="277359" cy="31355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464496" y="1858273"/>
              <a:ext cx="668599" cy="340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11448" y="1877222"/>
              <a:ext cx="1028283" cy="3217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72123" y="2844203"/>
              <a:ext cx="1567607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/>
                <a:t>RS-232 &amp; USB </a:t>
              </a:r>
              <a:r>
                <a:rPr lang="en-US" sz="900" dirty="0"/>
                <a:t>Control</a:t>
              </a:r>
            </a:p>
          </p:txBody>
        </p:sp>
        <p:cxnSp>
          <p:nvCxnSpPr>
            <p:cNvPr id="53" name="Straight Arrow Connector 52"/>
            <p:cNvCxnSpPr>
              <a:stCxn id="54" idx="0"/>
            </p:cNvCxnSpPr>
            <p:nvPr/>
          </p:nvCxnSpPr>
          <p:spPr>
            <a:xfrm flipH="1" flipV="1">
              <a:off x="2807321" y="2219846"/>
              <a:ext cx="4586" cy="623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2703036" y="284291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7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64894" y="2395433"/>
              <a:ext cx="494836" cy="3323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/>
                <a:t>Network Ports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4192720" y="2219846"/>
              <a:ext cx="5279" cy="2394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4089814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9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92611" y="2395433"/>
              <a:ext cx="323538" cy="3323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/>
                <a:t>Aux USB</a:t>
              </a:r>
            </a:p>
          </p:txBody>
        </p:sp>
        <p:cxnSp>
          <p:nvCxnSpPr>
            <p:cNvPr id="59" name="Straight Arrow Connector 58"/>
            <p:cNvCxnSpPr>
              <a:stCxn id="60" idx="0"/>
            </p:cNvCxnSpPr>
            <p:nvPr/>
          </p:nvCxnSpPr>
          <p:spPr>
            <a:xfrm flipV="1">
              <a:off x="3337307" y="2214962"/>
              <a:ext cx="6119" cy="236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8"/>
            <p:cNvSpPr>
              <a:spLocks noChangeArrowheads="1"/>
            </p:cNvSpPr>
            <p:nvPr/>
          </p:nvSpPr>
          <p:spPr bwMode="auto">
            <a:xfrm>
              <a:off x="3228436" y="245134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8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7740" y="2400494"/>
              <a:ext cx="668861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 algn="r">
                <a:buClr>
                  <a:schemeClr val="accent6"/>
                </a:buClr>
              </a:pPr>
              <a:r>
                <a:rPr lang="en-US" sz="900" dirty="0"/>
                <a:t>IR Remote </a:t>
              </a:r>
            </a:p>
          </p:txBody>
        </p:sp>
        <p:cxnSp>
          <p:nvCxnSpPr>
            <p:cNvPr id="62" name="Straight Arrow Connector 61"/>
            <p:cNvCxnSpPr>
              <a:stCxn id="63" idx="0"/>
            </p:cNvCxnSpPr>
            <p:nvPr/>
          </p:nvCxnSpPr>
          <p:spPr>
            <a:xfrm flipV="1">
              <a:off x="2345224" y="2213223"/>
              <a:ext cx="5019" cy="180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2236353" y="2393982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6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165181" y="1086012"/>
            <a:ext cx="1856486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Built-In Synchronization Board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391156" y="1324265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6890694" y="1075259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5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65181" y="1580992"/>
            <a:ext cx="476250" cy="246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18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Controller 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Differences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2007" y="1249098"/>
          <a:ext cx="8110330" cy="2621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7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7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6556">
                <a:tc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000" dirty="0" smtClean="0"/>
                        <a:t>VC9H-BP+</a:t>
                      </a:r>
                    </a:p>
                    <a:p>
                      <a:pPr algn="ctr"/>
                      <a:r>
                        <a:rPr lang="en-US" sz="1400" dirty="0" smtClean="0"/>
                        <a:t>9-Output Unit (Standard)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VC4H-BP+</a:t>
                      </a:r>
                    </a:p>
                    <a:p>
                      <a:pPr algn="ctr"/>
                      <a:r>
                        <a:rPr lang="en-US" sz="1400" dirty="0" smtClean="0"/>
                        <a:t>4-Output Unit (Optional)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Video Output</a:t>
                      </a:r>
                      <a:r>
                        <a:rPr lang="en-US" sz="1400" baseline="0" dirty="0" smtClean="0"/>
                        <a:t>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 smtClean="0"/>
                        <a:t>(Full HD sections)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4x HDMI, 1x 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4x HDMI, 1x DP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Zones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Rack Space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RU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RU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574" y="1887080"/>
            <a:ext cx="2878742" cy="313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286" y="1877919"/>
            <a:ext cx="2904009" cy="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142344"/>
            <a:ext cx="8195733" cy="895490"/>
          </a:xfrm>
        </p:spPr>
        <p:txBody>
          <a:bodyPr/>
          <a:lstStyle/>
          <a:p>
            <a:r>
              <a:rPr lang="en-US" dirty="0" smtClean="0"/>
              <a:t>24x7 Operation</a:t>
            </a:r>
          </a:p>
          <a:p>
            <a:r>
              <a:rPr lang="en-US" dirty="0"/>
              <a:t>H</a:t>
            </a:r>
            <a:r>
              <a:rPr lang="en-US" dirty="0" smtClean="0"/>
              <a:t>ot swappable power supply modules </a:t>
            </a:r>
          </a:p>
          <a:p>
            <a:r>
              <a:rPr lang="en-US" dirty="0" smtClean="0"/>
              <a:t>Redundant power supply module option available</a:t>
            </a:r>
          </a:p>
          <a:p>
            <a:r>
              <a:rPr lang="en-US" dirty="0" smtClean="0"/>
              <a:t>Redundant AC input circuitry</a:t>
            </a:r>
          </a:p>
          <a:p>
            <a:r>
              <a:rPr lang="en-US" dirty="0" smtClean="0"/>
              <a:t>Health and status monitoring</a:t>
            </a:r>
          </a:p>
          <a:p>
            <a:r>
              <a:rPr lang="en-US" dirty="0"/>
              <a:t>Ultra-low standby power mode (&lt; 3 Watts</a:t>
            </a:r>
            <a:r>
              <a:rPr lang="en-US" dirty="0" smtClean="0"/>
              <a:t>)</a:t>
            </a:r>
          </a:p>
          <a:p>
            <a:r>
              <a:rPr lang="en-US" dirty="0"/>
              <a:t>110V or 220V support to </a:t>
            </a:r>
            <a:r>
              <a:rPr lang="en-US" dirty="0" smtClean="0"/>
              <a:t>reduce </a:t>
            </a:r>
            <a:r>
              <a:rPr lang="en-US" dirty="0"/>
              <a:t>circuits </a:t>
            </a:r>
            <a:r>
              <a:rPr lang="en-US" dirty="0" smtClean="0"/>
              <a:t>used</a:t>
            </a:r>
          </a:p>
          <a:p>
            <a:r>
              <a:rPr lang="en-US" dirty="0" smtClean="0"/>
              <a:t>220V option for higher power density</a:t>
            </a:r>
          </a:p>
          <a:p>
            <a:r>
              <a:rPr lang="en-US" dirty="0"/>
              <a:t>Same physical design as Remote Power Supply (RPS) for </a:t>
            </a:r>
            <a:r>
              <a:rPr lang="en-US" dirty="0" smtClean="0"/>
              <a:t>Clarity Matrix G3 LCD Video Wall System 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Power Supply (RPS)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Efficient, Reliable and </a:t>
            </a:r>
            <a:r>
              <a:rPr lang="en-US" dirty="0"/>
              <a:t>Mission-Critical </a:t>
            </a:r>
            <a:r>
              <a:rPr lang="en-US" dirty="0" smtClean="0"/>
              <a:t>Off-Board </a:t>
            </a:r>
            <a:r>
              <a:rPr lang="en-US" dirty="0"/>
              <a:t>Power </a:t>
            </a:r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430" y="872798"/>
            <a:ext cx="3844237" cy="25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Two Form Factors, Configured Per Installation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52257" y="1118828"/>
            <a:ext cx="8195733" cy="342900"/>
          </a:xfrm>
          <a:prstGeom prst="rect">
            <a:avLst/>
          </a:prstGeom>
        </p:spPr>
        <p:txBody>
          <a:bodyPr/>
          <a:lstStyle/>
          <a:p>
            <a:pPr marL="68263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RPS110</a:t>
            </a:r>
            <a:endParaRPr lang="en-US" sz="14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52257" y="1372056"/>
            <a:ext cx="8195733" cy="297836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200" dirty="0" smtClean="0">
                <a:latin typeface="+mj-lt"/>
              </a:rPr>
              <a:t>100-240V.  Maximum 3,600 Watts out.  1 RU – </a:t>
            </a:r>
            <a:r>
              <a:rPr lang="en-US" sz="1200" b="1" i="1" dirty="0" smtClean="0">
                <a:solidFill>
                  <a:srgbClr val="C00000"/>
                </a:solidFill>
                <a:latin typeface="+mj-lt"/>
              </a:rPr>
              <a:t>Standard</a:t>
            </a:r>
          </a:p>
          <a:p>
            <a:pPr marL="68263" indent="0">
              <a:buFont typeface="Wingdings" pitchFamily="2" charset="2"/>
              <a:buNone/>
            </a:pPr>
            <a:endParaRPr lang="en-US" sz="1400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13" y="1713813"/>
            <a:ext cx="7678820" cy="823214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52257" y="2738807"/>
            <a:ext cx="8195733" cy="342900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RPS220</a:t>
            </a:r>
            <a:endParaRPr lang="en-US" sz="14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52257" y="2992035"/>
            <a:ext cx="8195733" cy="297836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200" dirty="0" smtClean="0">
                <a:latin typeface="+mj-lt"/>
              </a:rPr>
              <a:t>200-240V.  Maximum 7,200 Watts out.  1.5 RU  - Greater power density - </a:t>
            </a:r>
            <a:r>
              <a:rPr lang="en-US" sz="1200" b="1" i="1" dirty="0" smtClean="0">
                <a:solidFill>
                  <a:srgbClr val="C00000"/>
                </a:solidFill>
                <a:latin typeface="+mj-lt"/>
              </a:rPr>
              <a:t>Optional</a:t>
            </a:r>
            <a:r>
              <a:rPr lang="en-US" sz="1200" dirty="0" smtClean="0">
                <a:latin typeface="+mj-lt"/>
              </a:rPr>
              <a:t> </a:t>
            </a:r>
          </a:p>
          <a:p>
            <a:pPr marL="68263" indent="0">
              <a:buFont typeface="Wingdings" pitchFamily="2" charset="2"/>
              <a:buNone/>
            </a:pPr>
            <a:endParaRPr lang="en-US" sz="1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7" y="3316180"/>
            <a:ext cx="7786430" cy="12693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78296" y="2679587"/>
            <a:ext cx="8515847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8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RPS110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28" y="1533163"/>
            <a:ext cx="8655862" cy="244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9201" y="1166195"/>
            <a:ext cx="1068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RPS module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433" y="1171326"/>
            <a:ext cx="2199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Redundant module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7941" y="4122100"/>
            <a:ext cx="1535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(3)1200w 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762" y="4122100"/>
            <a:ext cx="138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Diagnostics lights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2764" y="1474939"/>
            <a:ext cx="3025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1 RU.  19” 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327" y="4122100"/>
            <a:ext cx="123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RS-232 control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4838" y="4122100"/>
            <a:ext cx="1472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Switch per module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5936" y="3908740"/>
            <a:ext cx="180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Circuit redundancy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Each plug requires 20a circuit (or 2 on 30a)</a:t>
            </a:r>
          </a:p>
        </p:txBody>
      </p:sp>
      <p:cxnSp>
        <p:nvCxnSpPr>
          <p:cNvPr id="20" name="Straight Arrow Connector 19"/>
          <p:cNvCxnSpPr>
            <a:stCxn id="12" idx="2"/>
          </p:cNvCxnSpPr>
          <p:nvPr/>
        </p:nvCxnSpPr>
        <p:spPr>
          <a:xfrm>
            <a:off x="1993621" y="1443194"/>
            <a:ext cx="0" cy="275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>
            <a:off x="7650304" y="1448325"/>
            <a:ext cx="1072" cy="30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08531" y="3576918"/>
            <a:ext cx="140307" cy="54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0"/>
          </p:cNvCxnSpPr>
          <p:nvPr/>
        </p:nvCxnSpPr>
        <p:spPr>
          <a:xfrm flipV="1">
            <a:off x="2241596" y="3328147"/>
            <a:ext cx="414198" cy="793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0"/>
          </p:cNvCxnSpPr>
          <p:nvPr/>
        </p:nvCxnSpPr>
        <p:spPr>
          <a:xfrm flipV="1">
            <a:off x="3945444" y="3092824"/>
            <a:ext cx="0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0"/>
          </p:cNvCxnSpPr>
          <p:nvPr/>
        </p:nvCxnSpPr>
        <p:spPr>
          <a:xfrm flipH="1" flipV="1">
            <a:off x="5311871" y="3422276"/>
            <a:ext cx="299054" cy="699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1"/>
          </p:cNvCxnSpPr>
          <p:nvPr/>
        </p:nvCxnSpPr>
        <p:spPr>
          <a:xfrm flipH="1" flipV="1">
            <a:off x="6508903" y="3502959"/>
            <a:ext cx="437033" cy="72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0"/>
          </p:cNvCxnSpPr>
          <p:nvPr/>
        </p:nvCxnSpPr>
        <p:spPr>
          <a:xfrm flipV="1">
            <a:off x="3945444" y="3092824"/>
            <a:ext cx="1055369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0"/>
          </p:cNvCxnSpPr>
          <p:nvPr/>
        </p:nvCxnSpPr>
        <p:spPr>
          <a:xfrm flipH="1" flipV="1">
            <a:off x="2930000" y="3092824"/>
            <a:ext cx="1015444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6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RPS220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89" y="1278785"/>
            <a:ext cx="8335426" cy="332071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3501" y="864331"/>
            <a:ext cx="1090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RPS module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8544" y="864331"/>
            <a:ext cx="1778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Redundant module </a:t>
            </a:r>
            <a:r>
              <a:rPr lang="en-US" sz="1200" dirty="0">
                <a:latin typeface="+mj-lt"/>
              </a:rPr>
              <a:t>b</a:t>
            </a:r>
            <a:r>
              <a:rPr lang="en-US" sz="1200" dirty="0" smtClean="0">
                <a:latin typeface="+mj-lt"/>
              </a:rPr>
              <a:t>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94108" y="4295067"/>
            <a:ext cx="14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(6) 1200w output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3950" y="4295067"/>
            <a:ext cx="151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Diagnostics lights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331" y="1198706"/>
            <a:ext cx="2842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1.5 RU.  19” Rack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9893" y="4295654"/>
            <a:ext cx="1249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RS-232 </a:t>
            </a:r>
            <a:r>
              <a:rPr lang="en-US" sz="1200" dirty="0">
                <a:latin typeface="+mj-lt"/>
              </a:rPr>
              <a:t>c</a:t>
            </a:r>
            <a:r>
              <a:rPr lang="en-US" sz="1200" dirty="0" smtClean="0">
                <a:latin typeface="+mj-lt"/>
              </a:rPr>
              <a:t>ontrol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7562" y="4295067"/>
            <a:ext cx="1748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Switch per module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3953" y="4295067"/>
            <a:ext cx="1700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Circuit redundancy</a:t>
            </a:r>
          </a:p>
        </p:txBody>
      </p:sp>
      <p:cxnSp>
        <p:nvCxnSpPr>
          <p:cNvPr id="38" name="Straight Arrow Connector 37"/>
          <p:cNvCxnSpPr>
            <a:stCxn id="30" idx="2"/>
          </p:cNvCxnSpPr>
          <p:nvPr/>
        </p:nvCxnSpPr>
        <p:spPr>
          <a:xfrm>
            <a:off x="2648805" y="1141330"/>
            <a:ext cx="266" cy="80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2"/>
          </p:cNvCxnSpPr>
          <p:nvPr/>
        </p:nvCxnSpPr>
        <p:spPr>
          <a:xfrm>
            <a:off x="7337949" y="1141330"/>
            <a:ext cx="10869" cy="80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0"/>
          </p:cNvCxnSpPr>
          <p:nvPr/>
        </p:nvCxnSpPr>
        <p:spPr>
          <a:xfrm flipV="1">
            <a:off x="934426" y="3862992"/>
            <a:ext cx="165196" cy="43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3" idx="0"/>
          </p:cNvCxnSpPr>
          <p:nvPr/>
        </p:nvCxnSpPr>
        <p:spPr>
          <a:xfrm flipV="1">
            <a:off x="2330755" y="3643851"/>
            <a:ext cx="412693" cy="651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0"/>
          </p:cNvCxnSpPr>
          <p:nvPr/>
        </p:nvCxnSpPr>
        <p:spPr>
          <a:xfrm flipH="1" flipV="1">
            <a:off x="5309398" y="3767603"/>
            <a:ext cx="452238" cy="5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1"/>
          </p:cNvCxnSpPr>
          <p:nvPr/>
        </p:nvCxnSpPr>
        <p:spPr>
          <a:xfrm flipH="1" flipV="1">
            <a:off x="6231285" y="3932877"/>
            <a:ext cx="612668" cy="500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2" idx="0"/>
          </p:cNvCxnSpPr>
          <p:nvPr/>
        </p:nvCxnSpPr>
        <p:spPr>
          <a:xfrm flipV="1">
            <a:off x="3926307" y="3526645"/>
            <a:ext cx="32913" cy="76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0"/>
          </p:cNvCxnSpPr>
          <p:nvPr/>
        </p:nvCxnSpPr>
        <p:spPr>
          <a:xfrm flipV="1">
            <a:off x="3926307" y="3476801"/>
            <a:ext cx="961255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2" idx="0"/>
          </p:cNvCxnSpPr>
          <p:nvPr/>
        </p:nvCxnSpPr>
        <p:spPr>
          <a:xfrm flipH="1" flipV="1">
            <a:off x="3026789" y="3476801"/>
            <a:ext cx="899518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0"/>
          </p:cNvCxnSpPr>
          <p:nvPr/>
        </p:nvCxnSpPr>
        <p:spPr>
          <a:xfrm flipH="1" flipV="1">
            <a:off x="3524847" y="3476801"/>
            <a:ext cx="401460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2" idx="0"/>
          </p:cNvCxnSpPr>
          <p:nvPr/>
        </p:nvCxnSpPr>
        <p:spPr>
          <a:xfrm flipV="1">
            <a:off x="3926307" y="3476801"/>
            <a:ext cx="483573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2" idx="0"/>
          </p:cNvCxnSpPr>
          <p:nvPr/>
        </p:nvCxnSpPr>
        <p:spPr>
          <a:xfrm flipV="1">
            <a:off x="3926307" y="3425647"/>
            <a:ext cx="1503996" cy="86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8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</a:t>
            </a:r>
            <a:r>
              <a:rPr lang="en-US" dirty="0"/>
              <a:t>Video Extension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0" y="2096663"/>
            <a:ext cx="7960877" cy="8766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97737" y="1792266"/>
            <a:ext cx="1015" cy="358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8847" y="1354453"/>
            <a:ext cx="10097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Fiber module power switch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73040" y="2799298"/>
            <a:ext cx="0" cy="7315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5353" y="3512437"/>
            <a:ext cx="1295374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+mn-lt"/>
              </a:rPr>
              <a:t>DC Power </a:t>
            </a:r>
            <a:r>
              <a:rPr lang="en-US" sz="1050" dirty="0" smtClean="0">
                <a:latin typeface="+mn-lt"/>
              </a:rPr>
              <a:t/>
            </a:r>
            <a:br>
              <a:rPr lang="en-US" sz="1050" dirty="0" smtClean="0">
                <a:latin typeface="+mn-lt"/>
              </a:rPr>
            </a:br>
            <a:r>
              <a:rPr lang="en-US" sz="1050" dirty="0" smtClean="0">
                <a:latin typeface="+mn-lt"/>
              </a:rPr>
              <a:t>(</a:t>
            </a:r>
            <a:r>
              <a:rPr lang="en-US" sz="1050" dirty="0">
                <a:latin typeface="+mn-lt"/>
              </a:rPr>
              <a:t>4-pin mini-DIN) for Fiber </a:t>
            </a:r>
            <a:r>
              <a:rPr lang="en-US" sz="1050" dirty="0" smtClean="0">
                <a:latin typeface="+mn-lt"/>
              </a:rPr>
              <a:t>module powered by RPS or separate AC supply</a:t>
            </a:r>
            <a:endParaRPr lang="en-US" sz="105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36758" y="1363418"/>
            <a:ext cx="6188" cy="9235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5879" y="932531"/>
            <a:ext cx="139297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USB </a:t>
            </a:r>
            <a:r>
              <a:rPr lang="en-US" sz="1100" dirty="0" smtClean="0">
                <a:latin typeface="+mn-lt"/>
              </a:rPr>
              <a:t>2.0 input</a:t>
            </a:r>
            <a:r>
              <a:rPr lang="en-US" sz="1100" dirty="0">
                <a:latin typeface="+mn-lt"/>
              </a:rPr>
              <a:t/>
            </a:r>
            <a:br>
              <a:rPr lang="en-US" sz="1100" dirty="0">
                <a:latin typeface="+mn-lt"/>
              </a:rPr>
            </a:br>
            <a:r>
              <a:rPr lang="en-US" sz="1100" dirty="0">
                <a:latin typeface="+mn-lt"/>
              </a:rPr>
              <a:t>(Type-B connector)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610130" y="2633397"/>
            <a:ext cx="0" cy="59830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10130" y="3210801"/>
            <a:ext cx="54907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23972" y="3231705"/>
            <a:ext cx="0" cy="7486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82221" y="3994235"/>
            <a:ext cx="20930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Input from the </a:t>
            </a:r>
            <a:r>
              <a:rPr lang="en-US" sz="1100" dirty="0" smtClean="0">
                <a:latin typeface="+mn-lt"/>
              </a:rPr>
              <a:t>Video </a:t>
            </a:r>
            <a:r>
              <a:rPr lang="en-US" sz="1100" dirty="0">
                <a:latin typeface="+mn-lt"/>
              </a:rPr>
              <a:t>Controller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8118918" y="1684744"/>
            <a:ext cx="7254" cy="60222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296891" y="1709873"/>
            <a:ext cx="2938" cy="57709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84068" y="1709873"/>
            <a:ext cx="0" cy="57709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82814" y="1684744"/>
            <a:ext cx="0" cy="60222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674503" y="1684744"/>
            <a:ext cx="5463657" cy="168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13874" y="1260463"/>
            <a:ext cx="0" cy="4076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0730" y="1022063"/>
            <a:ext cx="400628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SFP fiber transceiver connection output to the DLI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434620" y="2633397"/>
            <a:ext cx="1" cy="577404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90691" y="2627268"/>
            <a:ext cx="10145" cy="604437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48230" y="2633397"/>
            <a:ext cx="1" cy="577404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435" y="3510238"/>
            <a:ext cx="1210840" cy="60324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738260" y="3747136"/>
            <a:ext cx="3225817" cy="664056"/>
          </a:xfrm>
          <a:prstGeom prst="roundRect">
            <a:avLst>
              <a:gd name="adj" fmla="val 8034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757310" y="3863721"/>
            <a:ext cx="31877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Fiber Extension Module used in Planar </a:t>
            </a:r>
            <a:r>
              <a:rPr lang="en-US" sz="1100" dirty="0"/>
              <a:t>DirectLight X </a:t>
            </a:r>
            <a:r>
              <a:rPr lang="en-US" sz="1100" dirty="0" smtClean="0"/>
              <a:t>&amp; Clarity</a:t>
            </a:r>
            <a:r>
              <a:rPr lang="en-US" sz="1100" baseline="30000" dirty="0" smtClean="0"/>
              <a:t>®</a:t>
            </a:r>
            <a:r>
              <a:rPr lang="en-US" sz="1100" dirty="0" smtClean="0"/>
              <a:t> Matrix</a:t>
            </a:r>
            <a:r>
              <a:rPr lang="en-US" sz="1100" baseline="30000" dirty="0" smtClean="0"/>
              <a:t>®</a:t>
            </a:r>
            <a:r>
              <a:rPr lang="en-US" sz="1100" dirty="0" smtClean="0"/>
              <a:t> </a:t>
            </a:r>
            <a:r>
              <a:rPr lang="en-US" sz="1100" dirty="0"/>
              <a:t>G3 </a:t>
            </a:r>
            <a:r>
              <a:rPr lang="en-US" sz="1100" dirty="0" smtClean="0"/>
              <a:t>Video </a:t>
            </a:r>
            <a:r>
              <a:rPr lang="en-US" sz="1100" dirty="0"/>
              <a:t>Walls</a:t>
            </a:r>
          </a:p>
        </p:txBody>
      </p:sp>
    </p:spTree>
    <p:extLst>
      <p:ext uri="{BB962C8B-B14F-4D97-AF65-F5344CB8AC3E}">
        <p14:creationId xmlns:p14="http://schemas.microsoft.com/office/powerpoint/2010/main" val="38838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Cable Lengths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36114" y="224702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Planar Remote Power Supply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58" name="Pentagon 57"/>
          <p:cNvSpPr/>
          <p:nvPr/>
        </p:nvSpPr>
        <p:spPr>
          <a:xfrm>
            <a:off x="4561163" y="1002455"/>
            <a:ext cx="1944913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Fiber Extension Module</a:t>
            </a:r>
          </a:p>
        </p:txBody>
      </p:sp>
      <p:sp>
        <p:nvSpPr>
          <p:cNvPr id="59" name="Pentagon 58"/>
          <p:cNvSpPr/>
          <p:nvPr/>
        </p:nvSpPr>
        <p:spPr>
          <a:xfrm>
            <a:off x="4591550" y="1393006"/>
            <a:ext cx="1914526" cy="420624"/>
          </a:xfrm>
          <a:prstGeom prst="homePlate">
            <a:avLst/>
          </a:prstGeom>
          <a:blipFill>
            <a:blip r:embed="rId3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12000" cap="flat" cmpd="sng" algn="ctr">
            <a:noFill/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Bulk cables and connectors support field-terminated lengths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331329" y="1393006"/>
            <a:ext cx="2260221" cy="42062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Cat 6 Cable Lengths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31329" y="1002454"/>
            <a:ext cx="2266660" cy="365760"/>
          </a:xfrm>
          <a:prstGeom prst="rect">
            <a:avLst/>
          </a:prstGeom>
          <a:blipFill>
            <a:blip r:embed="rId3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Standard length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200ft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60m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3" name="Pentagon 72"/>
          <p:cNvSpPr/>
          <p:nvPr/>
        </p:nvSpPr>
        <p:spPr>
          <a:xfrm>
            <a:off x="2337791" y="2247024"/>
            <a:ext cx="4168285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Standard configuration support –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500ft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152m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4591550" y="2640088"/>
            <a:ext cx="1920965" cy="420624"/>
          </a:xfrm>
          <a:prstGeom prst="homePlate">
            <a:avLst/>
          </a:prstGeom>
          <a:blipFill>
            <a:blip r:embed="rId3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Bulk cables and connectors support field-terminated lengths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337768" y="2640088"/>
            <a:ext cx="2260221" cy="42062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Power Cable Lengths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323506" y="3179111"/>
            <a:ext cx="40328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25ft / 7.6m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>
            <a:off x="2943339" y="3122389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 rot="5400000">
            <a:off x="3967709" y="3121000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1" name="Straight Connector 80"/>
          <p:cNvCxnSpPr/>
          <p:nvPr/>
        </p:nvCxnSpPr>
        <p:spPr>
          <a:xfrm rot="5400000">
            <a:off x="2465713" y="3115920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2798866" y="3179111"/>
            <a:ext cx="4078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50ft / 15.2m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07541" y="3179111"/>
            <a:ext cx="4222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75ft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22.8m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827072" y="3179111"/>
            <a:ext cx="40014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100ft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30.4m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rot="5400000">
            <a:off x="3459249" y="3122389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8" name="Straight Connector 87"/>
          <p:cNvCxnSpPr/>
          <p:nvPr/>
        </p:nvCxnSpPr>
        <p:spPr>
          <a:xfrm rot="5400000">
            <a:off x="4487441" y="3124478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4368621" y="3179111"/>
            <a:ext cx="35651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200ft / 60m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24094" y="4394011"/>
            <a:ext cx="38449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65.6ft / 20m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715787" y="4394011"/>
            <a:ext cx="415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98.4ft / 30m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91" y="3650443"/>
            <a:ext cx="1889304" cy="215498"/>
          </a:xfrm>
          <a:prstGeom prst="rect">
            <a:avLst/>
          </a:prstGeom>
        </p:spPr>
      </p:pic>
      <p:sp>
        <p:nvSpPr>
          <p:cNvPr id="91" name="Pentagon 90"/>
          <p:cNvSpPr/>
          <p:nvPr/>
        </p:nvSpPr>
        <p:spPr>
          <a:xfrm>
            <a:off x="4221098" y="3464774"/>
            <a:ext cx="2327862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380652" y="3464774"/>
            <a:ext cx="2079790" cy="365760"/>
          </a:xfrm>
          <a:prstGeom prst="rect">
            <a:avLst/>
          </a:prstGeom>
          <a:blipFill>
            <a:blip r:embed="rId3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3" name="Pentagon 92"/>
          <p:cNvSpPr/>
          <p:nvPr/>
        </p:nvSpPr>
        <p:spPr>
          <a:xfrm>
            <a:off x="4460442" y="3859103"/>
            <a:ext cx="2094957" cy="403304"/>
          </a:xfrm>
          <a:prstGeom prst="homePlate">
            <a:avLst/>
          </a:prstGeom>
          <a:blipFill>
            <a:blip r:embed="rId3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12000" cap="flat" cmpd="sng" algn="ctr">
            <a:noFill/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100" b="0" i="0" u="none" strike="noStrike" kern="0" cap="none" spc="0" normalizeH="0" baseline="3000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380653" y="3855670"/>
            <a:ext cx="2079790" cy="4101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Fiber Cable Lengths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5400000">
            <a:off x="3864045" y="43304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98" name="Rectangle 97"/>
          <p:cNvSpPr/>
          <p:nvPr/>
        </p:nvSpPr>
        <p:spPr>
          <a:xfrm>
            <a:off x="4561163" y="3538100"/>
            <a:ext cx="1733286" cy="2616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Single Mode 10km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1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7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(Requires </a:t>
            </a:r>
            <a:r>
              <a:rPr lang="en-US" sz="700" dirty="0">
                <a:solidFill>
                  <a:schemeClr val="bg1"/>
                </a:solidFill>
                <a:latin typeface="+mn-lt"/>
                <a:cs typeface="Arial" pitchFamily="34" charset="0"/>
              </a:rPr>
              <a:t>customization)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387091" y="3567643"/>
            <a:ext cx="2073351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 eaLnBrk="0" hangingPunct="0"/>
            <a:r>
              <a:rPr lang="en-US" sz="1050" dirty="0" smtClean="0">
                <a:solidFill>
                  <a:srgbClr val="005480"/>
                </a:solidFill>
                <a:latin typeface="+mj-lt"/>
                <a:cs typeface="Arial" pitchFamily="34" charset="0"/>
              </a:rPr>
              <a:t>Multi-Mode 1000ft / 300m</a:t>
            </a:r>
            <a:endParaRPr lang="en-US" sz="105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543500" y="3940451"/>
            <a:ext cx="182320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Bulk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cables and connectors </a:t>
            </a:r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to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support </a:t>
            </a:r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field-terminated lengths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available</a:t>
            </a:r>
          </a:p>
        </p:txBody>
      </p:sp>
      <p:cxnSp>
        <p:nvCxnSpPr>
          <p:cNvPr id="102" name="Straight Connector 101"/>
          <p:cNvCxnSpPr/>
          <p:nvPr/>
        </p:nvCxnSpPr>
        <p:spPr>
          <a:xfrm rot="5400000">
            <a:off x="3156905" y="43304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336114" y="346477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buClr>
                <a:srgbClr val="F47B20"/>
              </a:buClr>
            </a:pPr>
            <a:r>
              <a:rPr lang="en-US" sz="10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Fiber </a:t>
            </a:r>
            <a:r>
              <a:rPr lang="en-US" sz="1000" dirty="0">
                <a:solidFill>
                  <a:srgbClr val="FFFFFF"/>
                </a:solidFill>
                <a:latin typeface="+mj-lt"/>
                <a:cs typeface="Arial" pitchFamily="34" charset="0"/>
              </a:rPr>
              <a:t>Extension Module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6114" y="100245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buClr>
                <a:srgbClr val="F47B20"/>
              </a:buClr>
            </a:pPr>
            <a:r>
              <a:rPr lang="en-US" sz="10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Planar Video Controller</a:t>
            </a:r>
            <a:endParaRPr lang="en-US" sz="10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45" y="3887051"/>
            <a:ext cx="1764197" cy="19427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2317871" y="1924044"/>
            <a:ext cx="40328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25ft / 7.6m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2937704" y="18673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2" name="Straight Connector 111"/>
          <p:cNvCxnSpPr/>
          <p:nvPr/>
        </p:nvCxnSpPr>
        <p:spPr>
          <a:xfrm rot="5400000">
            <a:off x="3962074" y="1865933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3" name="Straight Connector 112"/>
          <p:cNvCxnSpPr/>
          <p:nvPr/>
        </p:nvCxnSpPr>
        <p:spPr>
          <a:xfrm rot="5400000">
            <a:off x="2460078" y="1860853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2793231" y="1924044"/>
            <a:ext cx="4078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50ft / 15.2m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301906" y="1924044"/>
            <a:ext cx="4222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75ft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22.8m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1437" y="1924044"/>
            <a:ext cx="40014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100ft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30.4m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 rot="5400000">
            <a:off x="3453614" y="18673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8" name="Straight Connector 117"/>
          <p:cNvCxnSpPr/>
          <p:nvPr/>
        </p:nvCxnSpPr>
        <p:spPr>
          <a:xfrm rot="5400000">
            <a:off x="4481806" y="1869411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19" name="TextBox 118"/>
          <p:cNvSpPr txBox="1"/>
          <p:nvPr/>
        </p:nvSpPr>
        <p:spPr>
          <a:xfrm>
            <a:off x="4362986" y="1924044"/>
            <a:ext cx="35651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200ft / 60m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5387" y="2119648"/>
            <a:ext cx="6309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5387" y="3360952"/>
            <a:ext cx="6309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505" y="1708219"/>
            <a:ext cx="2560327" cy="20471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91" y="1491611"/>
            <a:ext cx="1871744" cy="2312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56" y="1198476"/>
            <a:ext cx="2103120" cy="29020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37" y="2424402"/>
            <a:ext cx="2029704" cy="5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049" y="1104244"/>
            <a:ext cx="4543425" cy="35185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DirectLight 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2764" y="686014"/>
            <a:ext cx="8858903" cy="373568"/>
          </a:xfrm>
          <a:prstGeom prst="rect">
            <a:avLst/>
          </a:prstGeom>
        </p:spPr>
        <p:txBody>
          <a:bodyPr/>
          <a:lstStyle/>
          <a:p>
            <a:pPr marL="68263" indent="0"/>
            <a:r>
              <a:rPr lang="en-US" dirty="0" smtClean="0">
                <a:latin typeface="+mj-lt"/>
              </a:rPr>
              <a:t>The Next Generation of the DirectLight LED Video Wall System</a:t>
            </a:r>
            <a:endParaRPr lang="en-US" dirty="0">
              <a:latin typeface="+mj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30588" y="1323975"/>
            <a:ext cx="7704576" cy="2124620"/>
          </a:xfrm>
          <a:prstGeom prst="rect">
            <a:avLst/>
          </a:prstGeom>
        </p:spPr>
        <p:txBody>
          <a:bodyPr>
            <a:noAutofit/>
          </a:bodyPr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300" dirty="0" smtClean="0">
                <a:solidFill>
                  <a:schemeClr val="bg1"/>
                </a:solidFill>
              </a:rPr>
              <a:t>Advanced video wall processing with the Planar Video Controller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User friendly and powerful web based control with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Planar </a:t>
            </a:r>
            <a:r>
              <a:rPr lang="en-US" sz="1300" dirty="0" err="1" smtClean="0">
                <a:solidFill>
                  <a:schemeClr val="bg1"/>
                </a:solidFill>
              </a:rPr>
              <a:t>WallDirector</a:t>
            </a:r>
            <a:r>
              <a:rPr lang="en-US" sz="1300" dirty="0" smtClean="0">
                <a:solidFill>
                  <a:schemeClr val="bg1"/>
                </a:solidFill>
              </a:rPr>
              <a:t> Software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Valuable video wall features like Planar Big Picture Plus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processing and Planar </a:t>
            </a:r>
            <a:r>
              <a:rPr lang="en-US" sz="1300" dirty="0" err="1" smtClean="0">
                <a:solidFill>
                  <a:schemeClr val="bg1"/>
                </a:solidFill>
              </a:rPr>
              <a:t>WallSync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Wall-mounted, full front access video wall with &lt;4” depth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Planar Remote Power Supply with hot swappable power modules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and optional redundancy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Planar </a:t>
            </a:r>
            <a:r>
              <a:rPr lang="en-US" sz="1300" dirty="0" err="1" smtClean="0">
                <a:solidFill>
                  <a:schemeClr val="bg1"/>
                </a:solidFill>
              </a:rPr>
              <a:t>DriveSense</a:t>
            </a:r>
            <a:r>
              <a:rPr lang="en-US" sz="1300" dirty="0" smtClean="0">
                <a:solidFill>
                  <a:schemeClr val="bg1"/>
                </a:solidFill>
              </a:rPr>
              <a:t> architecture for low power consumption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Select models available with Planar ERO-LED protective </a:t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en-US" sz="1300" dirty="0" smtClean="0">
                <a:solidFill>
                  <a:schemeClr val="bg1"/>
                </a:solidFill>
              </a:rPr>
              <a:t>technology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Select models available with Planar LED MultiTouch 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5369489" y="2766808"/>
            <a:ext cx="591050" cy="1018132"/>
            <a:chOff x="4947937" y="2439200"/>
            <a:chExt cx="591050" cy="1018132"/>
          </a:xfrm>
        </p:grpSpPr>
        <p:cxnSp>
          <p:nvCxnSpPr>
            <p:cNvPr id="34" name="Elbow Connector 33"/>
            <p:cNvCxnSpPr/>
            <p:nvPr/>
          </p:nvCxnSpPr>
          <p:spPr>
            <a:xfrm rot="5400000">
              <a:off x="4743105" y="2644032"/>
              <a:ext cx="917985" cy="508321"/>
            </a:xfrm>
            <a:prstGeom prst="bentConnector3">
              <a:avLst>
                <a:gd name="adj1" fmla="val 50000"/>
              </a:avLst>
            </a:prstGeom>
            <a:ln w="28575" cap="flat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rot="5400000">
              <a:off x="4825834" y="2744179"/>
              <a:ext cx="917985" cy="508321"/>
            </a:xfrm>
            <a:prstGeom prst="bentConnector3">
              <a:avLst>
                <a:gd name="adj1" fmla="val 50000"/>
              </a:avLst>
            </a:prstGeom>
            <a:ln w="28575" cap="flat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Components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285564" y="27507"/>
            <a:ext cx="8685075" cy="3409783"/>
            <a:chOff x="285564" y="31680"/>
            <a:chExt cx="8685075" cy="3409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4776" y="31680"/>
              <a:ext cx="3405863" cy="340978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85564" y="761215"/>
              <a:ext cx="4299499" cy="984116"/>
              <a:chOff x="285564" y="761215"/>
              <a:chExt cx="4299499" cy="984116"/>
            </a:xfrm>
          </p:grpSpPr>
          <p:sp>
            <p:nvSpPr>
              <p:cNvPr id="9" name="Oval 65"/>
              <p:cNvSpPr>
                <a:spLocks noChangeArrowheads="1"/>
              </p:cNvSpPr>
              <p:nvPr/>
            </p:nvSpPr>
            <p:spPr bwMode="auto">
              <a:xfrm>
                <a:off x="285564" y="761215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1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62"/>
              <p:cNvSpPr>
                <a:spLocks noChangeArrowheads="1"/>
              </p:cNvSpPr>
              <p:nvPr/>
            </p:nvSpPr>
            <p:spPr bwMode="auto">
              <a:xfrm>
                <a:off x="583949" y="761215"/>
                <a:ext cx="4001114" cy="984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anchor="t" anchorCtr="0">
                <a:spAutoFit/>
              </a:bodyPr>
              <a:lstStyle/>
              <a:p>
                <a:pPr marL="339725" indent="-339725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Planar DirectLight X LED Cabinets</a:t>
                </a:r>
              </a:p>
              <a:p>
                <a:pPr marL="227013" indent="-111125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27” LED Cabinets</a:t>
                </a:r>
              </a:p>
              <a:p>
                <a:pPr marL="227013" indent="-111125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Available in 0.7, 0.9, 1.2, 1.5 and 1.8mm pixel pitches</a:t>
                </a:r>
              </a:p>
              <a:p>
                <a:pPr marL="227013" indent="-111125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Slim</a:t>
                </a:r>
                <a:r>
                  <a:rPr lang="en-US" sz="950" dirty="0">
                    <a:solidFill>
                      <a:srgbClr val="FFFFFF"/>
                    </a:solidFill>
                  </a:rPr>
                  <a:t>,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lightweight design</a:t>
                </a:r>
              </a:p>
              <a:p>
                <a:pPr marL="227013" indent="-111125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>
                    <a:solidFill>
                      <a:srgbClr val="FFFFFF"/>
                    </a:solidFill>
                  </a:rPr>
                  <a:t>DirectLight® Interface (DLI)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per each Full HD (1920 x 1080) section</a:t>
                </a:r>
                <a:endParaRPr lang="en-US" sz="950" dirty="0">
                  <a:solidFill>
                    <a:srgbClr val="FFFFFF"/>
                  </a:solidFill>
                </a:endParaRPr>
              </a:p>
              <a:p>
                <a:pPr marL="227013" indent="-111125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>
                    <a:solidFill>
                      <a:srgbClr val="FFFFFF"/>
                    </a:solidFill>
                  </a:rPr>
                  <a:t>Includes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Planar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®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 EasyAlign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™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950" dirty="0">
                    <a:solidFill>
                      <a:srgbClr val="FFFFFF"/>
                    </a:solidFill>
                  </a:rPr>
                  <a:t>mounting and alignment system</a:t>
                </a:r>
              </a:p>
            </p:txBody>
          </p:sp>
        </p:grp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5448343" y="1036223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5564" y="2818077"/>
            <a:ext cx="5836418" cy="1367676"/>
            <a:chOff x="285564" y="2818077"/>
            <a:chExt cx="5836418" cy="1367676"/>
          </a:xfrm>
        </p:grpSpPr>
        <p:grpSp>
          <p:nvGrpSpPr>
            <p:cNvPr id="27" name="Group 26"/>
            <p:cNvGrpSpPr/>
            <p:nvPr/>
          </p:nvGrpSpPr>
          <p:grpSpPr>
            <a:xfrm>
              <a:off x="285564" y="2818077"/>
              <a:ext cx="4569071" cy="662489"/>
              <a:chOff x="285564" y="2697191"/>
              <a:chExt cx="4569071" cy="662489"/>
            </a:xfrm>
          </p:grpSpPr>
          <p:sp>
            <p:nvSpPr>
              <p:cNvPr id="18" name="Oval 65"/>
              <p:cNvSpPr>
                <a:spLocks noChangeArrowheads="1"/>
              </p:cNvSpPr>
              <p:nvPr/>
            </p:nvSpPr>
            <p:spPr bwMode="auto">
              <a:xfrm>
                <a:off x="285564" y="2697191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3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63"/>
              <p:cNvSpPr>
                <a:spLocks noChangeArrowheads="1"/>
              </p:cNvSpPr>
              <p:nvPr/>
            </p:nvSpPr>
            <p:spPr bwMode="auto">
              <a:xfrm>
                <a:off x="583949" y="2697191"/>
                <a:ext cx="4270686" cy="662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>
                <a:spAutoFit/>
              </a:bodyPr>
              <a:lstStyle/>
              <a:p>
                <a:pPr marL="339725" indent="-339725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Planar Remote Power </a:t>
                </a:r>
                <a:r>
                  <a:rPr lang="en-US" sz="1050" b="1" dirty="0">
                    <a:solidFill>
                      <a:srgbClr val="FFFFFF"/>
                    </a:solidFill>
                    <a:latin typeface="+mj-lt"/>
                  </a:rPr>
                  <a:t>Supply 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(RPS)</a:t>
                </a:r>
              </a:p>
              <a:p>
                <a:pPr marL="171450" indent="-115888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1U rack-mounted power supply powers complete system including LED Cabinets &amp; Video Controllers</a:t>
                </a:r>
                <a:r>
                  <a:rPr lang="en-US" sz="950" dirty="0">
                    <a:solidFill>
                      <a:srgbClr val="FFFFFF"/>
                    </a:solidFill>
                  </a:rPr>
                  <a:t>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(1.5U 220V Optional)</a:t>
                </a:r>
                <a:endParaRPr lang="en-US" sz="950" dirty="0">
                  <a:solidFill>
                    <a:srgbClr val="FFFFFF"/>
                  </a:solidFill>
                </a:endParaRPr>
              </a:p>
              <a:p>
                <a:pPr marL="171450" indent="-115888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Hot-swappable </a:t>
                </a:r>
                <a:r>
                  <a:rPr lang="en-US" sz="950" dirty="0">
                    <a:solidFill>
                      <a:srgbClr val="FFFFFF"/>
                    </a:solidFill>
                  </a:rPr>
                  <a:t>redundant supply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option</a:t>
                </a:r>
                <a:endParaRPr lang="en-US" sz="95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893" y="3650220"/>
              <a:ext cx="2348089" cy="402128"/>
            </a:xfrm>
            <a:prstGeom prst="rect">
              <a:avLst/>
            </a:prstGeom>
          </p:spPr>
        </p:pic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3907602" y="3918943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19474" y="2699315"/>
            <a:ext cx="1112846" cy="972183"/>
            <a:chOff x="6019474" y="2699315"/>
            <a:chExt cx="1112846" cy="972183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6736686" y="2699315"/>
              <a:ext cx="395634" cy="904769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019474" y="3617300"/>
              <a:ext cx="1053630" cy="54198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85564" y="3493471"/>
            <a:ext cx="8230000" cy="1035009"/>
            <a:chOff x="285564" y="3493471"/>
            <a:chExt cx="8230000" cy="1035009"/>
          </a:xfrm>
        </p:grpSpPr>
        <p:grpSp>
          <p:nvGrpSpPr>
            <p:cNvPr id="28" name="Group 27"/>
            <p:cNvGrpSpPr/>
            <p:nvPr/>
          </p:nvGrpSpPr>
          <p:grpSpPr>
            <a:xfrm>
              <a:off x="285564" y="3617354"/>
              <a:ext cx="3476099" cy="560615"/>
              <a:chOff x="285564" y="3617354"/>
              <a:chExt cx="3476099" cy="560615"/>
            </a:xfrm>
          </p:grpSpPr>
          <p:sp>
            <p:nvSpPr>
              <p:cNvPr id="14" name="Rectangle 62"/>
              <p:cNvSpPr>
                <a:spLocks noChangeArrowheads="1"/>
              </p:cNvSpPr>
              <p:nvPr/>
            </p:nvSpPr>
            <p:spPr bwMode="auto">
              <a:xfrm>
                <a:off x="583949" y="3617354"/>
                <a:ext cx="3177714" cy="560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Planar </a:t>
                </a:r>
                <a:r>
                  <a:rPr lang="en-US" sz="1050" b="1" dirty="0" err="1" smtClean="0">
                    <a:solidFill>
                      <a:srgbClr val="FFFFFF"/>
                    </a:solidFill>
                    <a:latin typeface="+mj-lt"/>
                  </a:rPr>
                  <a:t>WallDirector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Software</a:t>
                </a:r>
              </a:p>
              <a:p>
                <a:pPr marL="171450" indent="-115888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Tool for setup, monitor and operate your video wall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Web-based browser interface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22" name="Oval 65"/>
              <p:cNvSpPr>
                <a:spLocks noChangeArrowheads="1"/>
              </p:cNvSpPr>
              <p:nvPr/>
            </p:nvSpPr>
            <p:spPr bwMode="auto">
              <a:xfrm>
                <a:off x="285564" y="3617354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4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5324" y="3493471"/>
              <a:ext cx="1920240" cy="1035009"/>
            </a:xfrm>
            <a:prstGeom prst="rect">
              <a:avLst/>
            </a:prstGeom>
          </p:spPr>
        </p:pic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6453962" y="4097359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4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5564" y="1911418"/>
            <a:ext cx="5853539" cy="1914577"/>
            <a:chOff x="285564" y="1911418"/>
            <a:chExt cx="5853539" cy="1914577"/>
          </a:xfrm>
        </p:grpSpPr>
        <p:grpSp>
          <p:nvGrpSpPr>
            <p:cNvPr id="26" name="Group 25"/>
            <p:cNvGrpSpPr/>
            <p:nvPr/>
          </p:nvGrpSpPr>
          <p:grpSpPr>
            <a:xfrm>
              <a:off x="285564" y="1911418"/>
              <a:ext cx="5162779" cy="706347"/>
              <a:chOff x="285564" y="1795556"/>
              <a:chExt cx="5162779" cy="706347"/>
            </a:xfrm>
          </p:grpSpPr>
          <p:sp>
            <p:nvSpPr>
              <p:cNvPr id="7" name="Rectangle 62"/>
              <p:cNvSpPr>
                <a:spLocks noChangeArrowheads="1"/>
              </p:cNvSpPr>
              <p:nvPr/>
            </p:nvSpPr>
            <p:spPr bwMode="auto">
              <a:xfrm>
                <a:off x="583949" y="1795556"/>
                <a:ext cx="4864394" cy="706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anchor="t" anchorCtr="0">
                <a:spAutoFit/>
              </a:bodyPr>
              <a:lstStyle/>
              <a:p>
                <a:pPr marL="55562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Planar </a:t>
                </a:r>
                <a:r>
                  <a:rPr lang="en-US" sz="1050" b="1" dirty="0">
                    <a:solidFill>
                      <a:srgbClr val="FFFFFF"/>
                    </a:solidFill>
                    <a:latin typeface="+mj-lt"/>
                  </a:rPr>
                  <a:t>Video Controller (VC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)</a:t>
                </a:r>
                <a:endParaRPr lang="en-US" sz="105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chemeClr val="bg1"/>
                    </a:solidFill>
                    <a:latin typeface="+mj-lt"/>
                  </a:rPr>
                  <a:t>1U rack-mountable controller </a:t>
                </a:r>
                <a:r>
                  <a:rPr lang="en-US" sz="950" dirty="0">
                    <a:solidFill>
                      <a:schemeClr val="bg1"/>
                    </a:solidFill>
                    <a:latin typeface="+mj-lt"/>
                  </a:rPr>
                  <a:t>drives up to </a:t>
                </a:r>
                <a:r>
                  <a:rPr lang="en-US" sz="950" dirty="0">
                    <a:solidFill>
                      <a:schemeClr val="bg1"/>
                    </a:solidFill>
                  </a:rPr>
                  <a:t>9 Full HD (1920 x 1080) sections</a:t>
                </a:r>
                <a:endParaRPr lang="en-US" sz="950" dirty="0">
                  <a:solidFill>
                    <a:schemeClr val="bg1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Embedded video </a:t>
                </a:r>
                <a:r>
                  <a:rPr lang="en-US" sz="950" dirty="0">
                    <a:solidFill>
                      <a:srgbClr val="FFFFFF"/>
                    </a:solidFill>
                    <a:latin typeface="+mj-lt"/>
                  </a:rPr>
                  <a:t>and control 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extension 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Planar Big </a:t>
                </a:r>
                <a:r>
                  <a:rPr lang="en-US" sz="950" dirty="0">
                    <a:solidFill>
                      <a:srgbClr val="FFFFFF"/>
                    </a:solidFill>
                    <a:latin typeface="+mj-lt"/>
                  </a:rPr>
                  <a:t>Picture 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Plus Processing with Planar </a:t>
                </a:r>
                <a:r>
                  <a:rPr lang="en-US" sz="950" dirty="0" err="1" smtClean="0">
                    <a:solidFill>
                      <a:srgbClr val="FFFFFF"/>
                    </a:solidFill>
                    <a:latin typeface="+mj-lt"/>
                  </a:rPr>
                  <a:t>WallSync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 genlock technology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7" name="Oval 65"/>
              <p:cNvSpPr>
                <a:spLocks noChangeArrowheads="1"/>
              </p:cNvSpPr>
              <p:nvPr/>
            </p:nvSpPr>
            <p:spPr bwMode="auto">
              <a:xfrm>
                <a:off x="285564" y="1795556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61663" y="3470679"/>
              <a:ext cx="2377440" cy="355316"/>
            </a:xfrm>
            <a:prstGeom prst="rect">
              <a:avLst/>
            </a:prstGeom>
          </p:spPr>
        </p:pic>
        <p:sp>
          <p:nvSpPr>
            <p:cNvPr id="30" name="Oval 65"/>
            <p:cNvSpPr>
              <a:spLocks noChangeArrowheads="1"/>
            </p:cNvSpPr>
            <p:nvPr/>
          </p:nvSpPr>
          <p:spPr bwMode="auto">
            <a:xfrm>
              <a:off x="3907602" y="3337274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5564" y="4282097"/>
            <a:ext cx="3476099" cy="415409"/>
            <a:chOff x="285564" y="4282097"/>
            <a:chExt cx="3476099" cy="415409"/>
          </a:xfrm>
        </p:grpSpPr>
        <p:sp>
          <p:nvSpPr>
            <p:cNvPr id="33" name="Rectangle 62"/>
            <p:cNvSpPr>
              <a:spLocks noChangeArrowheads="1"/>
            </p:cNvSpPr>
            <p:nvPr/>
          </p:nvSpPr>
          <p:spPr bwMode="auto">
            <a:xfrm>
              <a:off x="583949" y="4282097"/>
              <a:ext cx="3177714" cy="41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80000"/>
                </a:lnSpc>
                <a:spcAft>
                  <a:spcPct val="30000"/>
                </a:spcAft>
                <a:buClr>
                  <a:srgbClr val="004165"/>
                </a:buClr>
                <a:buSzPct val="120000"/>
              </a:pPr>
              <a:r>
                <a:rPr lang="en-US" sz="1050" b="1" dirty="0" smtClean="0">
                  <a:solidFill>
                    <a:srgbClr val="FFFFFF"/>
                  </a:solidFill>
                  <a:latin typeface="+mj-lt"/>
                </a:rPr>
                <a:t>Planar</a:t>
              </a:r>
              <a:r>
                <a:rPr lang="en-US" sz="1050" b="1" baseline="30000" dirty="0" smtClean="0">
                  <a:solidFill>
                    <a:srgbClr val="FFFFFF"/>
                  </a:solidFill>
                  <a:latin typeface="+mj-lt"/>
                </a:rPr>
                <a:t>®</a:t>
              </a:r>
              <a:r>
                <a:rPr lang="en-US" sz="1050" b="1" dirty="0" smtClean="0">
                  <a:solidFill>
                    <a:srgbClr val="FFFFFF"/>
                  </a:solidFill>
                  <a:latin typeface="+mj-lt"/>
                </a:rPr>
                <a:t> LED Control Software</a:t>
              </a:r>
            </a:p>
            <a:p>
              <a:pPr marL="171450" indent="-115888" eaLnBrk="1" hangingPunct="1">
                <a:lnSpc>
                  <a:spcPct val="80000"/>
                </a:lnSpc>
                <a:spcAft>
                  <a:spcPct val="30000"/>
                </a:spcAft>
                <a:buClr>
                  <a:srgbClr val="C00000"/>
                </a:buClr>
                <a:buSzPct val="100000"/>
                <a:buFont typeface="Wingdings" pitchFamily="2" charset="2"/>
                <a:buChar char="§"/>
              </a:pPr>
              <a:r>
                <a:rPr lang="en-US" sz="950" dirty="0" smtClean="0">
                  <a:solidFill>
                    <a:srgbClr val="FFFFFF"/>
                  </a:solidFill>
                  <a:latin typeface="+mj-lt"/>
                </a:rPr>
                <a:t>Tool for setup and configuring LED’s</a:t>
              </a:r>
              <a:endParaRPr lang="en-US" sz="95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5" name="Oval 65"/>
            <p:cNvSpPr>
              <a:spLocks noChangeArrowheads="1"/>
            </p:cNvSpPr>
            <p:nvPr/>
          </p:nvSpPr>
          <p:spPr bwMode="auto">
            <a:xfrm>
              <a:off x="285564" y="4282097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dirty="0">
                  <a:solidFill>
                    <a:schemeClr val="bg1"/>
                  </a:solidFill>
                </a:rPr>
                <a:t>5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1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Naming and Specifications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Planar DirectLight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DirectLight X Components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76320" y="886045"/>
          <a:ext cx="4206240" cy="35911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113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Product Components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pPr defTabSz="860425"/>
                      <a:r>
                        <a:rPr lang="en-US" sz="1050" dirty="0" smtClean="0"/>
                        <a:t>Public </a:t>
                      </a:r>
                      <a:r>
                        <a:rPr lang="en-US" sz="1050" baseline="0" dirty="0" smtClean="0"/>
                        <a:t>name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baseline="0" dirty="0" smtClean="0"/>
                        <a:t> DirectLight</a:t>
                      </a:r>
                      <a:r>
                        <a:rPr lang="en-US" sz="1100" baseline="30000" dirty="0" smtClean="0"/>
                        <a:t>® </a:t>
                      </a:r>
                      <a:r>
                        <a:rPr lang="en-US" sz="1100" baseline="0" dirty="0" smtClean="0"/>
                        <a:t>X LED Video Wall System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Internal name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DirectLight X (DLX)</a:t>
                      </a:r>
                      <a:endParaRPr lang="en-US" sz="11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Power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baseline="0" dirty="0" smtClean="0"/>
                        <a:t> Remote Power Supply (RPS)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Controller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dirty="0" smtClean="0"/>
                        <a:t> Video Controller (VC)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93501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Software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baseline="0" dirty="0" smtClean="0"/>
                        <a:t> LED Control Software</a:t>
                      </a:r>
                    </a:p>
                    <a:p>
                      <a:r>
                        <a:rPr lang="en-US" sz="1100" baseline="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WallDirector</a:t>
                      </a:r>
                      <a:r>
                        <a:rPr lang="en-US" sz="1100" baseline="30000" dirty="0" smtClean="0"/>
                        <a:t>™</a:t>
                      </a:r>
                      <a:r>
                        <a:rPr lang="en-US" sz="1100" baseline="0" dirty="0" smtClean="0"/>
                        <a:t> Software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67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Mounting</a:t>
                      </a:r>
                      <a:endParaRPr lang="en-US" sz="1050" b="1" dirty="0"/>
                    </a:p>
                  </a:txBody>
                  <a:tcPr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Planar</a:t>
                      </a:r>
                      <a:r>
                        <a:rPr lang="en-US" sz="1100" baseline="30000" dirty="0" smtClean="0"/>
                        <a:t>®</a:t>
                      </a:r>
                      <a:r>
                        <a:rPr lang="en-US" sz="1100" baseline="0" dirty="0" smtClean="0"/>
                        <a:t> EasyAlign</a:t>
                      </a:r>
                      <a:r>
                        <a:rPr lang="en-US" sz="1100" baseline="30000" dirty="0" smtClean="0"/>
                        <a:t>™</a:t>
                      </a:r>
                      <a:r>
                        <a:rPr lang="en-US" sz="1100" baseline="0" dirty="0" smtClean="0"/>
                        <a:t> Mounting System</a:t>
                      </a:r>
                      <a:endParaRPr lang="en-US" sz="11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560" y="737590"/>
            <a:ext cx="4585914" cy="35318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74702" y="4061680"/>
            <a:ext cx="3543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050" dirty="0" smtClean="0">
                <a:latin typeface="+mn-lt"/>
              </a:rPr>
              <a:t>Available Models:</a:t>
            </a:r>
          </a:p>
          <a:p>
            <a:pPr algn="ctr">
              <a:buClr>
                <a:schemeClr val="accent1"/>
              </a:buClr>
            </a:pPr>
            <a:r>
              <a:rPr lang="en-US" sz="1050" dirty="0" smtClean="0">
                <a:latin typeface="+mn-lt"/>
              </a:rPr>
              <a:t>DLX-0.7 </a:t>
            </a:r>
            <a:r>
              <a:rPr lang="en-US" sz="1050" b="1" dirty="0" smtClean="0">
                <a:solidFill>
                  <a:srgbClr val="C00000"/>
                </a:solidFill>
                <a:latin typeface="+mn-lt"/>
              </a:rPr>
              <a:t>|</a:t>
            </a:r>
            <a:r>
              <a:rPr lang="en-US" sz="1050" dirty="0" smtClean="0">
                <a:latin typeface="+mn-lt"/>
              </a:rPr>
              <a:t>  DLX-0.9  </a:t>
            </a:r>
            <a:r>
              <a:rPr lang="en-US" sz="1050" b="1" dirty="0">
                <a:solidFill>
                  <a:srgbClr val="C00000"/>
                </a:solidFill>
              </a:rPr>
              <a:t>|</a:t>
            </a:r>
            <a:r>
              <a:rPr lang="en-US" sz="1050" dirty="0" smtClean="0">
                <a:latin typeface="+mn-lt"/>
              </a:rPr>
              <a:t>  </a:t>
            </a:r>
            <a:r>
              <a:rPr lang="en-US" sz="1050" dirty="0" smtClean="0"/>
              <a:t>DLX-1.2  </a:t>
            </a:r>
            <a:r>
              <a:rPr lang="en-US" sz="1050" b="1" dirty="0">
                <a:solidFill>
                  <a:srgbClr val="C00000"/>
                </a:solidFill>
              </a:rPr>
              <a:t>|</a:t>
            </a:r>
            <a:r>
              <a:rPr lang="en-US" sz="1050" dirty="0" smtClean="0"/>
              <a:t>  DLX-1.5  </a:t>
            </a:r>
            <a:r>
              <a:rPr lang="en-US" sz="1050" b="1" dirty="0">
                <a:solidFill>
                  <a:srgbClr val="C00000"/>
                </a:solidFill>
              </a:rPr>
              <a:t>|</a:t>
            </a:r>
            <a:r>
              <a:rPr lang="en-US" sz="1050" dirty="0" smtClean="0"/>
              <a:t>  DLX-1.8</a:t>
            </a:r>
          </a:p>
        </p:txBody>
      </p:sp>
    </p:spTree>
    <p:extLst>
      <p:ext uri="{BB962C8B-B14F-4D97-AF65-F5344CB8AC3E}">
        <p14:creationId xmlns:p14="http://schemas.microsoft.com/office/powerpoint/2010/main" val="31335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DirectLight X Specifications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60313" y="785865"/>
          <a:ext cx="6184605" cy="365760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205">
                  <a:extLst>
                    <a:ext uri="{9D8B030D-6E8A-4147-A177-3AD203B41FA5}">
                      <a16:colId xmlns:a16="http://schemas.microsoft.com/office/drawing/2014/main" val="293318658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Full Range of Pixel Pitch</a:t>
                      </a:r>
                      <a:r>
                        <a:rPr lang="en-US" sz="950" baseline="0" dirty="0" smtClean="0"/>
                        <a:t> Models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 smtClean="0"/>
                        <a:t>0.7, 0.9, 1.2, 1.5, 1.8mm</a:t>
                      </a:r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Full Front Service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50" dirty="0" smtClean="0"/>
                        <a:t>Yes</a:t>
                      </a:r>
                      <a:endParaRPr lang="en-US" sz="950" dirty="0"/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ADA-Compliant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50" dirty="0" smtClean="0"/>
                        <a:t>Yes</a:t>
                      </a:r>
                      <a:endParaRPr lang="en-US" sz="950" dirty="0"/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Mounting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 smtClean="0"/>
                        <a:t>Planar</a:t>
                      </a:r>
                      <a:r>
                        <a:rPr lang="en-US" sz="950" baseline="0" dirty="0" smtClean="0"/>
                        <a:t> EasyAlign Mounting System</a:t>
                      </a:r>
                      <a:endParaRPr lang="en-US" sz="950" dirty="0" smtClean="0"/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Power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baseline="0" dirty="0" smtClean="0"/>
                        <a:t>Planar Remote Power Supply (RPS)</a:t>
                      </a:r>
                      <a:endParaRPr lang="en-US" sz="950" dirty="0" smtClean="0"/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Video Controller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50" dirty="0" smtClean="0"/>
                        <a:t>Planar Video Controller (VC)</a:t>
                      </a:r>
                      <a:endParaRPr lang="en-US" sz="950" dirty="0"/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/>
                      <a:r>
                        <a:rPr lang="en-US" sz="950" dirty="0" smtClean="0"/>
                        <a:t>Software</a:t>
                      </a:r>
                      <a:endParaRPr lang="en-US" sz="950" dirty="0"/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50" dirty="0" smtClean="0"/>
                        <a:t>Planar </a:t>
                      </a:r>
                      <a:r>
                        <a:rPr lang="en-US" sz="950" dirty="0" err="1" smtClean="0"/>
                        <a:t>WallDirector</a:t>
                      </a:r>
                      <a:r>
                        <a:rPr lang="en-US" sz="950" dirty="0" smtClean="0"/>
                        <a:t> Software</a:t>
                      </a:r>
                    </a:p>
                  </a:txBody>
                  <a:tcPr marL="45720" marR="45720" marT="27432" marB="2743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CAT6 cable </a:t>
                      </a:r>
                      <a:r>
                        <a:rPr lang="en-US" sz="950" u="none" strike="noStrike" dirty="0" smtClean="0">
                          <a:effectLst/>
                        </a:rPr>
                        <a:t>extension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950" u="none" strike="noStrike" dirty="0" smtClean="0">
                          <a:effectLst/>
                        </a:rPr>
                        <a:t>Standard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14539266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Fiber cable </a:t>
                      </a:r>
                      <a:r>
                        <a:rPr lang="en-US" sz="950" u="none" strike="noStrike" dirty="0" smtClean="0">
                          <a:effectLst/>
                        </a:rPr>
                        <a:t>extension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Option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9740712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 smtClean="0">
                          <a:effectLst/>
                        </a:rPr>
                        <a:t>4K </a:t>
                      </a:r>
                      <a:r>
                        <a:rPr lang="en-US" sz="950" u="none" strike="noStrike" dirty="0">
                          <a:effectLst/>
                        </a:rPr>
                        <a:t>Input Support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4K </a:t>
                      </a:r>
                      <a:r>
                        <a:rPr lang="en-US" sz="950" u="none" strike="noStrike" dirty="0">
                          <a:effectLst/>
                        </a:rPr>
                        <a:t>@ 60Hz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35921787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HDMI 2.0 compliant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14251828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 smtClean="0">
                          <a:effectLst/>
                        </a:rPr>
                        <a:t>DisplayPort </a:t>
                      </a:r>
                      <a:r>
                        <a:rPr lang="en-US" sz="950" u="none" strike="noStrike" dirty="0">
                          <a:effectLst/>
                        </a:rPr>
                        <a:t>1.2 compliant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4727226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HDCP 2.2 compliant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532686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CAT6 cable </a:t>
                      </a:r>
                      <a:r>
                        <a:rPr lang="en-US" sz="950" u="none" strike="noStrike" dirty="0" smtClean="0">
                          <a:effectLst/>
                        </a:rPr>
                        <a:t>extension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 smtClean="0">
                          <a:effectLst/>
                        </a:rPr>
                        <a:t>Standard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909665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69863" lvl="0" indent="0" algn="l" fontAlgn="b"/>
                      <a:r>
                        <a:rPr lang="en-US" sz="950" u="none" strike="noStrike" dirty="0">
                          <a:effectLst/>
                        </a:rPr>
                        <a:t>Downscaling </a:t>
                      </a:r>
                      <a:r>
                        <a:rPr lang="en-US" sz="950" u="none" strike="noStrike" dirty="0" smtClean="0">
                          <a:effectLst/>
                        </a:rPr>
                        <a:t>4K </a:t>
                      </a:r>
                      <a:r>
                        <a:rPr lang="en-US" sz="950" u="none" strike="noStrike" dirty="0">
                          <a:effectLst/>
                        </a:rPr>
                        <a:t>to </a:t>
                      </a:r>
                      <a:r>
                        <a:rPr lang="en-US" sz="950" u="none" strike="noStrike" dirty="0" smtClean="0">
                          <a:effectLst/>
                        </a:rPr>
                        <a:t>Full HD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en-US" sz="950" u="none" strike="noStrike" dirty="0" smtClean="0">
                          <a:effectLst/>
                        </a:rPr>
                        <a:t>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5225503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69863" lvl="0" indent="0" algn="l" fontAlgn="b"/>
                      <a:r>
                        <a:rPr lang="en-US" sz="950" u="none" strike="noStrike" dirty="0">
                          <a:effectLst/>
                        </a:rPr>
                        <a:t>Upscaling </a:t>
                      </a:r>
                      <a:r>
                        <a:rPr lang="en-US" sz="950" u="none" strike="noStrike" dirty="0" smtClean="0">
                          <a:effectLst/>
                        </a:rPr>
                        <a:t>Full HD </a:t>
                      </a:r>
                      <a:r>
                        <a:rPr lang="en-US" sz="950" u="none" strike="noStrike" dirty="0">
                          <a:effectLst/>
                        </a:rPr>
                        <a:t>to 4K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en-US" sz="950" u="none" strike="noStrike" dirty="0" smtClean="0">
                          <a:effectLst/>
                        </a:rPr>
                        <a:t>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69272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3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DirectLight X Specifications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60313" y="785865"/>
          <a:ext cx="6184605" cy="365760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205">
                  <a:extLst>
                    <a:ext uri="{9D8B030D-6E8A-4147-A177-3AD203B41FA5}">
                      <a16:colId xmlns:a16="http://schemas.microsoft.com/office/drawing/2014/main" val="293318658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Full </a:t>
                      </a:r>
                      <a:r>
                        <a:rPr lang="en-US" sz="950" u="none" strike="noStrike" dirty="0" smtClean="0">
                          <a:effectLst/>
                        </a:rPr>
                        <a:t>screen</a:t>
                      </a:r>
                      <a:r>
                        <a:rPr lang="en-US" sz="950" u="none" strike="noStrike" baseline="0" dirty="0" smtClean="0">
                          <a:effectLst/>
                        </a:rPr>
                        <a:t> and p</a:t>
                      </a:r>
                      <a:r>
                        <a:rPr lang="en-US" sz="950" u="none" strike="noStrike" dirty="0" smtClean="0">
                          <a:effectLst/>
                        </a:rPr>
                        <a:t>artial </a:t>
                      </a:r>
                      <a:r>
                        <a:rPr lang="en-US" sz="950" u="none" strike="noStrike" dirty="0">
                          <a:effectLst/>
                        </a:rPr>
                        <a:t>s</a:t>
                      </a:r>
                      <a:r>
                        <a:rPr lang="en-US" sz="950" u="none" strike="noStrike" dirty="0" smtClean="0">
                          <a:effectLst/>
                        </a:rPr>
                        <a:t>creen </a:t>
                      </a:r>
                      <a:r>
                        <a:rPr lang="en-US" sz="950" u="none" strike="noStrike" dirty="0">
                          <a:effectLst/>
                        </a:rPr>
                        <a:t>s</a:t>
                      </a:r>
                      <a:r>
                        <a:rPr lang="en-US" sz="950" u="none" strike="noStrike" dirty="0" smtClean="0">
                          <a:effectLst/>
                        </a:rPr>
                        <a:t>caling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r>
                        <a:rPr lang="en-US" sz="950" u="none" strike="noStrike" dirty="0" smtClean="0">
                          <a:effectLst/>
                        </a:rPr>
                        <a:t>– Planar Big </a:t>
                      </a:r>
                      <a:r>
                        <a:rPr lang="en-US" sz="950" u="none" strike="noStrike" dirty="0">
                          <a:effectLst/>
                        </a:rPr>
                        <a:t>Picture Plus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Arbitrary resolution upscaling and downscaling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 smtClean="0">
                          <a:effectLst/>
                        </a:rPr>
                        <a:t>Picture-in-Picture (</a:t>
                      </a:r>
                      <a:r>
                        <a:rPr lang="en-US" sz="950" u="none" strike="noStrike" dirty="0" err="1" smtClean="0">
                          <a:effectLst/>
                        </a:rPr>
                        <a:t>PiP</a:t>
                      </a:r>
                      <a:r>
                        <a:rPr lang="en-US" sz="950" u="none" strike="noStrike" dirty="0" smtClean="0">
                          <a:effectLst/>
                        </a:rPr>
                        <a:t>)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Source windowing - Limited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Source switching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Preset </a:t>
                      </a:r>
                      <a:r>
                        <a:rPr lang="en-US" sz="950" u="none" strike="noStrike" dirty="0" smtClean="0">
                          <a:effectLst/>
                        </a:rPr>
                        <a:t>layouts </a:t>
                      </a:r>
                      <a:r>
                        <a:rPr lang="en-US" sz="950" u="none" strike="noStrike" dirty="0">
                          <a:effectLst/>
                        </a:rPr>
                        <a:t>and </a:t>
                      </a:r>
                      <a:r>
                        <a:rPr lang="en-US" sz="950" u="none" strike="noStrike" dirty="0" smtClean="0">
                          <a:effectLst/>
                        </a:rPr>
                        <a:t>recall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Create </a:t>
                      </a:r>
                      <a:r>
                        <a:rPr lang="en-US" sz="950" u="none" strike="noStrike" dirty="0" smtClean="0">
                          <a:effectLst/>
                        </a:rPr>
                        <a:t>content </a:t>
                      </a:r>
                      <a:r>
                        <a:rPr lang="en-US" sz="950" u="none" strike="noStrike" dirty="0">
                          <a:effectLst/>
                        </a:rPr>
                        <a:t>A</a:t>
                      </a:r>
                      <a:r>
                        <a:rPr lang="en-US" sz="950" u="none" strike="noStrike" dirty="0" smtClean="0">
                          <a:effectLst/>
                        </a:rPr>
                        <a:t>reas </a:t>
                      </a:r>
                      <a:r>
                        <a:rPr lang="en-US" sz="950" u="none" strike="noStrike" dirty="0">
                          <a:effectLst/>
                        </a:rPr>
                        <a:t>on </a:t>
                      </a:r>
                      <a:r>
                        <a:rPr lang="en-US" sz="950" u="none" strike="noStrike" dirty="0" smtClean="0">
                          <a:effectLst/>
                        </a:rPr>
                        <a:t>video</a:t>
                      </a:r>
                      <a:r>
                        <a:rPr lang="en-US" sz="950" u="none" strike="noStrike" baseline="0" dirty="0" smtClean="0">
                          <a:effectLst/>
                        </a:rPr>
                        <a:t> w</a:t>
                      </a:r>
                      <a:r>
                        <a:rPr lang="en-US" sz="950" u="none" strike="noStrike" dirty="0" smtClean="0">
                          <a:effectLst/>
                        </a:rPr>
                        <a:t>all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Drag and </a:t>
                      </a:r>
                      <a:r>
                        <a:rPr lang="en-US" sz="950" u="none" strike="noStrike" dirty="0" smtClean="0">
                          <a:effectLst/>
                        </a:rPr>
                        <a:t>drop </a:t>
                      </a:r>
                      <a:r>
                        <a:rPr lang="en-US" sz="950" u="none" strike="noStrike" dirty="0">
                          <a:effectLst/>
                        </a:rPr>
                        <a:t>s</a:t>
                      </a:r>
                      <a:r>
                        <a:rPr lang="en-US" sz="950" u="none" strike="noStrike" dirty="0" smtClean="0">
                          <a:effectLst/>
                        </a:rPr>
                        <a:t>ource </a:t>
                      </a:r>
                      <a:r>
                        <a:rPr lang="en-US" sz="950" u="none" strike="noStrike" dirty="0">
                          <a:effectLst/>
                        </a:rPr>
                        <a:t>control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Yes via </a:t>
                      </a:r>
                      <a:r>
                        <a:rPr lang="en-US" sz="950" u="none" strike="noStrike" dirty="0" smtClean="0">
                          <a:effectLst/>
                        </a:rPr>
                        <a:t>Planar </a:t>
                      </a:r>
                      <a:r>
                        <a:rPr lang="en-US" sz="950" u="none" strike="noStrike" dirty="0" err="1" smtClean="0">
                          <a:effectLst/>
                        </a:rPr>
                        <a:t>WallDirector</a:t>
                      </a:r>
                      <a:r>
                        <a:rPr lang="en-US" sz="950" u="none" strike="noStrike" dirty="0" smtClean="0">
                          <a:effectLst/>
                        </a:rPr>
                        <a:t> Software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4539266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Synchronization and g</a:t>
                      </a:r>
                      <a:r>
                        <a:rPr lang="en-US" sz="950" u="none" strike="noStrike" dirty="0" smtClean="0">
                          <a:effectLst/>
                        </a:rPr>
                        <a:t>enlock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Yes via </a:t>
                      </a:r>
                      <a:r>
                        <a:rPr lang="en-US" sz="950" u="none" strike="noStrike" dirty="0" smtClean="0">
                          <a:effectLst/>
                        </a:rPr>
                        <a:t>Planar </a:t>
                      </a:r>
                      <a:r>
                        <a:rPr lang="en-US" sz="950" u="none" strike="noStrike" dirty="0" err="1" smtClean="0">
                          <a:effectLst/>
                        </a:rPr>
                        <a:t>WallSync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29740712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Modern UI design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35921787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Browser-based, cross-platform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4251828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Graphical tablet-based control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via browser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24727226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On-screen menu (OSD) and remote control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2532686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VC and RPS monitoring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 Yes via </a:t>
                      </a:r>
                      <a:r>
                        <a:rPr lang="en-US" sz="950" u="none" strike="noStrike" dirty="0" smtClean="0">
                          <a:effectLst/>
                        </a:rPr>
                        <a:t>Planar </a:t>
                      </a:r>
                      <a:r>
                        <a:rPr lang="en-US" sz="950" u="none" strike="noStrike" dirty="0" err="1" smtClean="0">
                          <a:effectLst/>
                        </a:rPr>
                        <a:t>WallDirector</a:t>
                      </a:r>
                      <a:r>
                        <a:rPr lang="en-US" sz="950" u="none" strike="noStrike" dirty="0" smtClean="0">
                          <a:effectLst/>
                        </a:rPr>
                        <a:t> Software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2909665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>
                        <a:tabLst/>
                      </a:pPr>
                      <a:r>
                        <a:rPr lang="en-US" sz="950" u="none" strike="noStrike" dirty="0">
                          <a:effectLst/>
                        </a:rPr>
                        <a:t>Simplified cabling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Yes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5225503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9728" lvl="0" indent="0" algn="l" fontAlgn="b"/>
                      <a:r>
                        <a:rPr lang="en-US" sz="950" u="none" strike="noStrike" dirty="0">
                          <a:effectLst/>
                        </a:rPr>
                        <a:t>Ambient light sensor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u="none" strike="noStrike" dirty="0">
                          <a:effectLst/>
                        </a:rPr>
                        <a:t>Option via DLI</a:t>
                      </a:r>
                      <a:endParaRPr lang="en-US" sz="95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50" marR="6450" marT="6450" marB="0" anchor="ctr"/>
                </a:tc>
                <a:extLst>
                  <a:ext uri="{0D108BD9-81ED-4DB2-BD59-A6C34878D82A}">
                    <a16:rowId xmlns:a16="http://schemas.microsoft.com/office/drawing/2014/main" val="169272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7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42805" y="1103500"/>
            <a:ext cx="6050908" cy="3617356"/>
          </a:xfrm>
        </p:spPr>
        <p:txBody>
          <a:bodyPr/>
          <a:lstStyle/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Advanced off-board video wall processing with </a:t>
            </a:r>
            <a:r>
              <a:rPr lang="en-US" sz="1400" dirty="0" smtClean="0"/>
              <a:t>Planar </a:t>
            </a:r>
            <a:r>
              <a:rPr lang="en-US" sz="1400" dirty="0"/>
              <a:t>Video </a:t>
            </a:r>
            <a:r>
              <a:rPr lang="en-US" sz="1400" dirty="0" smtClean="0"/>
              <a:t>Controller: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/>
              <a:t>Windowing, scaling, </a:t>
            </a:r>
            <a:r>
              <a:rPr lang="en-US" sz="1200" dirty="0" smtClean="0"/>
              <a:t>picture-in-picture, </a:t>
            </a:r>
            <a:r>
              <a:rPr lang="en-US" sz="1200" dirty="0"/>
              <a:t>layout storage and recall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/>
              <a:t>HDMI 2.0 and DisplayPort 1.2 inputs (4K@60Hz)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/>
              <a:t>DisplayPort 1.2 loop output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/>
              <a:t>Drives non-standard resolution and aspect ratio output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 smtClean="0"/>
              <a:t>Drives up to (9</a:t>
            </a:r>
            <a:r>
              <a:rPr lang="en-US" sz="1200" dirty="0"/>
              <a:t>) </a:t>
            </a:r>
            <a:r>
              <a:rPr lang="en-US" sz="1200" dirty="0" smtClean="0"/>
              <a:t>Full </a:t>
            </a:r>
            <a:r>
              <a:rPr lang="en-US" sz="1200" dirty="0"/>
              <a:t>HD (1920 x 1080) </a:t>
            </a:r>
            <a:r>
              <a:rPr lang="en-US" sz="1200" dirty="0" smtClean="0"/>
              <a:t>display sections</a:t>
            </a:r>
          </a:p>
          <a:p>
            <a:pPr marL="614362" lvl="1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 smtClean="0"/>
              <a:t>Up </a:t>
            </a:r>
            <a:r>
              <a:rPr lang="en-US" sz="1200" dirty="0"/>
              <a:t>to 200ft (61m) transmission distance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Built-in video and control extension - eliminating the </a:t>
            </a:r>
            <a:br>
              <a:rPr lang="en-US" sz="1400" dirty="0" smtClean="0"/>
            </a:br>
            <a:r>
              <a:rPr lang="en-US" sz="1400" dirty="0" smtClean="0"/>
              <a:t>need for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party video extension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cs typeface="Arial" panose="020B0604020202020204" pitchFamily="34" charset="0"/>
              </a:rPr>
              <a:t>Planar </a:t>
            </a:r>
            <a:r>
              <a:rPr lang="en-US" sz="1400" dirty="0">
                <a:cs typeface="Arial" panose="020B0604020202020204" pitchFamily="34" charset="0"/>
              </a:rPr>
              <a:t>Remote Power Supply:</a:t>
            </a:r>
          </a:p>
          <a:p>
            <a:pPr marL="569913" lvl="2" indent="-285750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 smtClean="0">
                <a:cs typeface="Arial" panose="020B0604020202020204" pitchFamily="34" charset="0"/>
              </a:rPr>
              <a:t>Redundant, </a:t>
            </a:r>
            <a:r>
              <a:rPr lang="en-US" sz="1200" dirty="0">
                <a:cs typeface="Arial" panose="020B0604020202020204" pitchFamily="34" charset="0"/>
              </a:rPr>
              <a:t>hot-swappable power supply modules to </a:t>
            </a:r>
            <a:r>
              <a:rPr lang="en-US" sz="1200" dirty="0" smtClean="0">
                <a:cs typeface="Arial" panose="020B0604020202020204" pitchFamily="34" charset="0"/>
              </a:rPr>
              <a:t>maintain </a:t>
            </a:r>
            <a:br>
              <a:rPr lang="en-US" sz="1200" dirty="0" smtClean="0">
                <a:cs typeface="Arial" panose="020B0604020202020204" pitchFamily="34" charset="0"/>
              </a:rPr>
            </a:br>
            <a:r>
              <a:rPr lang="en-US" sz="1200" dirty="0" smtClean="0">
                <a:cs typeface="Arial" panose="020B0604020202020204" pitchFamily="34" charset="0"/>
              </a:rPr>
              <a:t>operation </a:t>
            </a:r>
            <a:r>
              <a:rPr lang="en-US" sz="1200" dirty="0">
                <a:cs typeface="Arial" panose="020B0604020202020204" pitchFamily="34" charset="0"/>
              </a:rPr>
              <a:t>in the case of a power supply </a:t>
            </a:r>
            <a:r>
              <a:rPr lang="en-US" sz="1200" dirty="0" smtClean="0">
                <a:cs typeface="Arial" panose="020B0604020202020204" pitchFamily="34" charset="0"/>
              </a:rPr>
              <a:t>failure (Optional)</a:t>
            </a:r>
            <a:endParaRPr lang="en-US" sz="1200" dirty="0">
              <a:cs typeface="Arial" panose="020B0604020202020204" pitchFamily="34" charset="0"/>
            </a:endParaRPr>
          </a:p>
          <a:p>
            <a:pPr marL="569913" lvl="2" indent="-285750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>
                <a:cs typeface="Arial" panose="020B0604020202020204" pitchFamily="34" charset="0"/>
              </a:rPr>
              <a:t>Compact power density</a:t>
            </a:r>
          </a:p>
          <a:p>
            <a:pPr marL="569913" lvl="2" indent="-285750"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US" sz="1200" dirty="0">
                <a:cs typeface="Arial" panose="020B0604020202020204" pitchFamily="34" charset="0"/>
              </a:rPr>
              <a:t>Low power standby </a:t>
            </a:r>
            <a:r>
              <a:rPr lang="en-US" sz="1200" dirty="0" smtClean="0">
                <a:cs typeface="Arial" panose="020B0604020202020204" pitchFamily="34" charset="0"/>
              </a:rPr>
              <a:t>mode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73022" cy="464342"/>
          </a:xfrm>
        </p:spPr>
        <p:txBody>
          <a:bodyPr>
            <a:noAutofit/>
          </a:bodyPr>
          <a:lstStyle/>
          <a:p>
            <a:r>
              <a:rPr lang="en-US" dirty="0" smtClean="0"/>
              <a:t>Off-Board </a:t>
            </a:r>
            <a:r>
              <a:rPr lang="en-US" dirty="0"/>
              <a:t>Electronics Architecture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Features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06231" y="2013486"/>
            <a:ext cx="1667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 i="1" dirty="0" smtClean="0">
                <a:latin typeface="+mn-lt"/>
              </a:rPr>
              <a:t>Planar Video Controller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8823" y="3137367"/>
            <a:ext cx="1816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 i="1" dirty="0" smtClean="0">
                <a:latin typeface="+mn-lt"/>
              </a:rPr>
              <a:t>Planar Remote Power Supply</a:t>
            </a:r>
          </a:p>
        </p:txBody>
      </p:sp>
      <p:cxnSp>
        <p:nvCxnSpPr>
          <p:cNvPr id="13" name="Elbow Connector 12"/>
          <p:cNvCxnSpPr>
            <a:endCxn id="12" idx="0"/>
          </p:cNvCxnSpPr>
          <p:nvPr/>
        </p:nvCxnSpPr>
        <p:spPr>
          <a:xfrm>
            <a:off x="7714649" y="2869337"/>
            <a:ext cx="312630" cy="268030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1" idx="2"/>
          </p:cNvCxnSpPr>
          <p:nvPr/>
        </p:nvCxnSpPr>
        <p:spPr>
          <a:xfrm rot="5400000">
            <a:off x="7661560" y="2153614"/>
            <a:ext cx="287685" cy="4690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623" y="2264226"/>
            <a:ext cx="2981441" cy="7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76" y="3498117"/>
            <a:ext cx="2830918" cy="36078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934815" y="957796"/>
            <a:ext cx="4137624" cy="1232439"/>
          </a:xfrm>
          <a:prstGeom prst="rect">
            <a:avLst/>
          </a:prstGeom>
        </p:spPr>
        <p:txBody>
          <a:bodyPr/>
          <a:lstStyle/>
          <a:p>
            <a:pPr marL="236538" indent="-236538"/>
            <a:r>
              <a:rPr lang="en-US" sz="1400" dirty="0" smtClean="0"/>
              <a:t>On Planar </a:t>
            </a:r>
            <a:r>
              <a:rPr lang="en-US" sz="1400" dirty="0"/>
              <a:t>DirectLight </a:t>
            </a:r>
            <a:r>
              <a:rPr lang="en-US" sz="1400" dirty="0" smtClean="0"/>
              <a:t>X (DLX), the VC and DLI replace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Party HDBT extenders formerly needed with past DirectLight products</a:t>
            </a:r>
            <a:br>
              <a:rPr lang="en-US" sz="1400" dirty="0" smtClean="0"/>
            </a:br>
            <a:endParaRPr lang="en-US" sz="1400" dirty="0" smtClean="0"/>
          </a:p>
          <a:p>
            <a:pPr marL="236538" indent="-236538"/>
            <a:r>
              <a:rPr lang="en-US" sz="1400" dirty="0" smtClean="0"/>
              <a:t>DLX and Clarity Matrix G3 use the same Fiber Extension Module for fiber extension—which replaces other extenders formerly needed with DL2: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Built-in Extension with Planar DirectLight X</a:t>
            </a:r>
            <a:endParaRPr lang="en-US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931154" y="505928"/>
            <a:ext cx="3657600" cy="2742646"/>
            <a:chOff x="3531942" y="686014"/>
            <a:chExt cx="5489725" cy="41164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942" y="686014"/>
              <a:ext cx="5489725" cy="4116462"/>
            </a:xfrm>
            <a:prstGeom prst="rect">
              <a:avLst/>
            </a:prstGeom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754349" y="2054646"/>
              <a:ext cx="411729" cy="41420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298427" y="2054646"/>
              <a:ext cx="411729" cy="41420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754349" y="3466299"/>
              <a:ext cx="411729" cy="41420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8294853" y="3466299"/>
              <a:ext cx="411729" cy="41420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8089" y="1364226"/>
              <a:ext cx="2413105" cy="1380019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76804" y="1364226"/>
              <a:ext cx="2413105" cy="1380019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8089" y="2758399"/>
              <a:ext cx="2413105" cy="1380019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76803" y="2772553"/>
              <a:ext cx="2413105" cy="1380019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Elbow Connector 2"/>
          <p:cNvCxnSpPr>
            <a:stCxn id="41" idx="0"/>
            <a:endCxn id="12" idx="2"/>
          </p:cNvCxnSpPr>
          <p:nvPr/>
        </p:nvCxnSpPr>
        <p:spPr>
          <a:xfrm rot="5400000" flipH="1" flipV="1">
            <a:off x="1263673" y="2421520"/>
            <a:ext cx="2013925" cy="282451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40" idx="0"/>
            <a:endCxn id="14" idx="4"/>
          </p:cNvCxnSpPr>
          <p:nvPr/>
        </p:nvCxnSpPr>
        <p:spPr>
          <a:xfrm rot="5400000" flipH="1" flipV="1">
            <a:off x="1976786" y="2997472"/>
            <a:ext cx="935409" cy="209062"/>
          </a:xfrm>
          <a:prstGeom prst="bentConnector3">
            <a:avLst>
              <a:gd name="adj1" fmla="val 57128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39" idx="0"/>
            <a:endCxn id="15" idx="6"/>
          </p:cNvCxnSpPr>
          <p:nvPr/>
        </p:nvCxnSpPr>
        <p:spPr>
          <a:xfrm rot="5400000" flipH="1" flipV="1">
            <a:off x="2933037" y="2123919"/>
            <a:ext cx="1073393" cy="1818184"/>
          </a:xfrm>
          <a:prstGeom prst="bentConnector4">
            <a:avLst>
              <a:gd name="adj1" fmla="val 35585"/>
              <a:gd name="adj2" fmla="val 112573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4" idx="0"/>
            <a:endCxn id="13" idx="6"/>
          </p:cNvCxnSpPr>
          <p:nvPr/>
        </p:nvCxnSpPr>
        <p:spPr>
          <a:xfrm rot="5400000" flipH="1" flipV="1">
            <a:off x="2570140" y="1758642"/>
            <a:ext cx="2013925" cy="1608207"/>
          </a:xfrm>
          <a:prstGeom prst="bentConnector4">
            <a:avLst>
              <a:gd name="adj1" fmla="val 13940"/>
              <a:gd name="adj2" fmla="val 123099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5325237" y="3248574"/>
            <a:ext cx="1889305" cy="607469"/>
            <a:chOff x="3311522" y="3875876"/>
            <a:chExt cx="1889305" cy="60746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1523" y="3875876"/>
              <a:ext cx="1889304" cy="2154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077" y="4077233"/>
              <a:ext cx="1764197" cy="19427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311522" y="4229429"/>
              <a:ext cx="188930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050" dirty="0" smtClean="0">
                  <a:latin typeface="+mn-lt"/>
                </a:rPr>
                <a:t>Fiber Extension Option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530256" y="3695379"/>
            <a:ext cx="1488916" cy="861714"/>
            <a:chOff x="5486400" y="3394666"/>
            <a:chExt cx="1578601" cy="913619"/>
          </a:xfrm>
        </p:grpSpPr>
        <p:pic>
          <p:nvPicPr>
            <p:cNvPr id="7" name="Picture 8" descr="image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396130"/>
              <a:ext cx="1578601" cy="91215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cxnSp>
          <p:nvCxnSpPr>
            <p:cNvPr id="52" name="Straight Connector 51"/>
            <p:cNvCxnSpPr/>
            <p:nvPr/>
          </p:nvCxnSpPr>
          <p:spPr>
            <a:xfrm flipV="1">
              <a:off x="5486400" y="3416787"/>
              <a:ext cx="1578601" cy="89149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86400" y="3394666"/>
              <a:ext cx="1578601" cy="8907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543636" y="2703253"/>
            <a:ext cx="1462156" cy="866454"/>
            <a:chOff x="7207435" y="3393190"/>
            <a:chExt cx="1282525" cy="760009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7209000" y="3394666"/>
              <a:ext cx="1280960" cy="758533"/>
              <a:chOff x="5697856" y="2798908"/>
              <a:chExt cx="2537460" cy="1502581"/>
            </a:xfrm>
          </p:grpSpPr>
          <p:pic>
            <p:nvPicPr>
              <p:cNvPr id="9" name="Picture 23" descr="image0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7856" y="2798908"/>
                <a:ext cx="2537460" cy="150258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4835" y="2842727"/>
                <a:ext cx="2460400" cy="14120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6" name="Straight Connector 55"/>
            <p:cNvCxnSpPr/>
            <p:nvPr/>
          </p:nvCxnSpPr>
          <p:spPr>
            <a:xfrm>
              <a:off x="7209000" y="3394666"/>
              <a:ext cx="1260727" cy="7349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207435" y="3393190"/>
              <a:ext cx="1262292" cy="7534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2711086" y="3569707"/>
            <a:ext cx="123825" cy="1088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98728" y="3569707"/>
            <a:ext cx="123825" cy="1088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278046" y="3569707"/>
            <a:ext cx="123825" cy="1088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067497" y="3569707"/>
            <a:ext cx="123825" cy="1088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92" y="3858207"/>
            <a:ext cx="3113243" cy="4971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975431" y="4303177"/>
            <a:ext cx="1889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Planar Video Controller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840260" y="1228141"/>
            <a:ext cx="1698656" cy="327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43722" y="1085420"/>
            <a:ext cx="481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DLI</a:t>
            </a:r>
          </a:p>
        </p:txBody>
      </p:sp>
    </p:spTree>
    <p:extLst>
      <p:ext uri="{BB962C8B-B14F-4D97-AF65-F5344CB8AC3E}">
        <p14:creationId xmlns:p14="http://schemas.microsoft.com/office/powerpoint/2010/main" val="6733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396722" y="1226821"/>
            <a:ext cx="4554163" cy="3010444"/>
          </a:xfrm>
        </p:spPr>
        <p:txBody>
          <a:bodyPr/>
          <a:lstStyle/>
          <a:p>
            <a:pPr indent="-236538">
              <a:buClr>
                <a:srgbClr val="C00000"/>
              </a:buClr>
            </a:pPr>
            <a:r>
              <a:rPr lang="en-US" sz="1500" dirty="0">
                <a:latin typeface="+mj-lt"/>
              </a:rPr>
              <a:t>Cross-platform web browser based </a:t>
            </a:r>
            <a:r>
              <a:rPr lang="en-US" sz="1500" dirty="0" smtClean="0">
                <a:latin typeface="+mj-lt"/>
              </a:rPr>
              <a:t>software locally </a:t>
            </a:r>
            <a:r>
              <a:rPr lang="en-US" sz="1500" dirty="0">
                <a:latin typeface="+mj-lt"/>
              </a:rPr>
              <a:t>hosted on </a:t>
            </a:r>
            <a:r>
              <a:rPr lang="en-US" sz="1500" dirty="0" smtClean="0">
                <a:latin typeface="+mj-lt"/>
              </a:rPr>
              <a:t>the Video Controller</a:t>
            </a:r>
            <a:endParaRPr lang="en-US" sz="1500" dirty="0">
              <a:latin typeface="+mj-lt"/>
            </a:endParaRP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Modern, user-friendly interface</a:t>
            </a:r>
            <a:endParaRPr lang="en-US" sz="1500" dirty="0">
              <a:latin typeface="+mj-lt"/>
            </a:endParaRP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Intelligently detects components in the system</a:t>
            </a: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Remote monitoring and control</a:t>
            </a: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Administrative privileges and control</a:t>
            </a: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Alternative end user control interface</a:t>
            </a:r>
          </a:p>
          <a:p>
            <a:pPr indent="-236538">
              <a:buClr>
                <a:srgbClr val="C00000"/>
              </a:buClr>
            </a:pPr>
            <a:r>
              <a:rPr lang="en-US" sz="1500" dirty="0" smtClean="0">
                <a:latin typeface="+mj-lt"/>
              </a:rPr>
              <a:t>Touch-friendly</a:t>
            </a:r>
            <a:endParaRPr lang="en-US" sz="15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Planar </a:t>
            </a:r>
            <a:r>
              <a:rPr lang="en-US" b="1" dirty="0" err="1" smtClean="0"/>
              <a:t>WallDirector</a:t>
            </a:r>
            <a:r>
              <a:rPr lang="en-US" b="1" dirty="0" smtClean="0"/>
              <a:t> Software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3972" y="694327"/>
            <a:ext cx="8678862" cy="373568"/>
          </a:xfrm>
        </p:spPr>
        <p:txBody>
          <a:bodyPr/>
          <a:lstStyle/>
          <a:p>
            <a:r>
              <a:rPr lang="en-US" dirty="0">
                <a:latin typeface="+mj-lt"/>
              </a:rPr>
              <a:t>Intuitive </a:t>
            </a:r>
            <a:r>
              <a:rPr lang="en-US" dirty="0" smtClean="0">
                <a:latin typeface="+mj-lt"/>
              </a:rPr>
              <a:t>Software Simplify </a:t>
            </a: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onfiguration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Servicing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Monitoring &amp; Operating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0" y="1325727"/>
            <a:ext cx="4082143" cy="21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65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23082" y="1233225"/>
            <a:ext cx="5363570" cy="2279595"/>
          </a:xfrm>
        </p:spPr>
        <p:txBody>
          <a:bodyPr/>
          <a:lstStyle/>
          <a:p>
            <a:r>
              <a:rPr lang="en-US" sz="1500" dirty="0"/>
              <a:t>Supports video wall synchronization to a range of customer selectable internal and external </a:t>
            </a:r>
            <a:r>
              <a:rPr lang="en-US" sz="1500" dirty="0" smtClean="0"/>
              <a:t>sync sources</a:t>
            </a:r>
            <a:br>
              <a:rPr lang="en-US" sz="1500" dirty="0" smtClean="0"/>
            </a:br>
            <a:endParaRPr lang="en-US" sz="1500" dirty="0"/>
          </a:p>
          <a:p>
            <a:r>
              <a:rPr lang="en-US" sz="1500" dirty="0" smtClean="0"/>
              <a:t>Ensures perfectly synchronized video display without misalignment or tearing</a:t>
            </a:r>
            <a:br>
              <a:rPr lang="en-US" sz="1500" dirty="0" smtClean="0"/>
            </a:br>
            <a:endParaRPr lang="en-US" sz="1500" dirty="0"/>
          </a:p>
          <a:p>
            <a:r>
              <a:rPr lang="en-US" sz="1500" dirty="0" smtClean="0"/>
              <a:t>Includes unique Smart Genlock feature that works in concert with Planar Big Picture Plus scaling technology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Planar </a:t>
            </a:r>
            <a:r>
              <a:rPr lang="en-US" dirty="0" err="1" smtClean="0"/>
              <a:t>WallSync</a:t>
            </a:r>
            <a:endParaRPr lang="en-US" baseline="30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Industry’s First Fully Integrated Synchronized Video Wall Technology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960" y="1804881"/>
            <a:ext cx="3263461" cy="18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548165" y="4346638"/>
            <a:ext cx="3187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792310" cy="464342"/>
          </a:xfrm>
        </p:spPr>
        <p:txBody>
          <a:bodyPr/>
          <a:lstStyle/>
          <a:p>
            <a:r>
              <a:rPr lang="en-US" dirty="0" smtClean="0"/>
              <a:t>Addressing Challenges of </a:t>
            </a:r>
            <a:r>
              <a:rPr lang="en-US" dirty="0"/>
              <a:t>LED with </a:t>
            </a:r>
            <a:r>
              <a:rPr lang="en-US" dirty="0" smtClean="0"/>
              <a:t>Planar </a:t>
            </a:r>
            <a:r>
              <a:rPr lang="en-US" dirty="0" err="1"/>
              <a:t>WallSync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Accommodating Uncommon Resolutions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5127" y="1190859"/>
            <a:ext cx="8339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Sync or </a:t>
            </a:r>
            <a:r>
              <a:rPr lang="en-US" sz="1400" dirty="0" err="1" smtClean="0">
                <a:latin typeface="+mn-lt"/>
              </a:rPr>
              <a:t>genlock</a:t>
            </a:r>
            <a:r>
              <a:rPr lang="en-US" sz="1400" dirty="0" smtClean="0">
                <a:latin typeface="+mn-lt"/>
              </a:rPr>
              <a:t> to 1 source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Sync multiple VCs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&gt; 4K video wall with perfectly synchronized video playback and no tearing between Full HD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bezel-less sections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9596" y="2358527"/>
            <a:ext cx="5213446" cy="1760562"/>
          </a:xfrm>
          <a:prstGeom prst="rect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97934" y="2544189"/>
            <a:ext cx="2605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200" dirty="0" smtClean="0">
                <a:latin typeface="+mn-lt"/>
              </a:rPr>
              <a:t>Example: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n-lt"/>
              </a:rPr>
              <a:t>Planar DirectLight X 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n-lt"/>
              </a:rPr>
              <a:t>1.2mm pixel pitch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n-lt"/>
              </a:rPr>
              <a:t>11 x 7 LED cabinet configuration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2 </a:t>
            </a:r>
            <a:r>
              <a:rPr lang="en-US" sz="1200" dirty="0" smtClean="0">
                <a:latin typeface="+mn-lt"/>
              </a:rPr>
              <a:t>Video Controllers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512" y="4271152"/>
            <a:ext cx="66788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1 source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96368" y="2108613"/>
            <a:ext cx="2258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000" dirty="0" smtClean="0">
                <a:latin typeface="+mn-lt"/>
              </a:rPr>
              <a:t>Scale 1 video across the video wall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1820721" y="4185808"/>
            <a:ext cx="922480" cy="464675"/>
            <a:chOff x="1740091" y="4185808"/>
            <a:chExt cx="1003110" cy="464675"/>
          </a:xfrm>
        </p:grpSpPr>
        <p:sp>
          <p:nvSpPr>
            <p:cNvPr id="16" name="Rectangle 15"/>
            <p:cNvSpPr/>
            <p:nvPr/>
          </p:nvSpPr>
          <p:spPr>
            <a:xfrm>
              <a:off x="1740091" y="4185808"/>
              <a:ext cx="1003110" cy="22925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40091" y="4421883"/>
              <a:ext cx="1003110" cy="2286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845932" y="4353645"/>
              <a:ext cx="784745" cy="0"/>
            </a:xfrm>
            <a:prstGeom prst="line">
              <a:avLst/>
            </a:prstGeom>
            <a:ln>
              <a:solidFill>
                <a:srgbClr val="EE40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841378" y="4594158"/>
              <a:ext cx="784745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022280" y="4196895"/>
              <a:ext cx="42293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700" dirty="0" smtClean="0">
                  <a:latin typeface="+mn-lt"/>
                </a:rPr>
                <a:t>VC 1</a:t>
              </a:r>
              <a:endParaRPr lang="en-US" sz="1000" dirty="0" smtClean="0"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34939" y="4425495"/>
              <a:ext cx="42293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700" dirty="0" smtClean="0">
                  <a:latin typeface="+mn-lt"/>
                </a:rPr>
                <a:t>VC 2</a:t>
              </a:r>
              <a:endParaRPr lang="en-US" sz="1000" dirty="0" smtClean="0">
                <a:latin typeface="+mn-l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3489596" y="2358531"/>
            <a:ext cx="5213446" cy="176056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1740091" y="2357794"/>
            <a:ext cx="6962952" cy="2276269"/>
            <a:chOff x="1740091" y="2357794"/>
            <a:chExt cx="6962952" cy="2276269"/>
          </a:xfrm>
        </p:grpSpPr>
        <p:grpSp>
          <p:nvGrpSpPr>
            <p:cNvPr id="133" name="Group 132"/>
            <p:cNvGrpSpPr/>
            <p:nvPr/>
          </p:nvGrpSpPr>
          <p:grpSpPr>
            <a:xfrm>
              <a:off x="1740091" y="2357794"/>
              <a:ext cx="6962952" cy="2276269"/>
              <a:chOff x="1740091" y="2357794"/>
              <a:chExt cx="6962952" cy="2276269"/>
            </a:xfrm>
          </p:grpSpPr>
          <p:cxnSp>
            <p:nvCxnSpPr>
              <p:cNvPr id="99" name="Elbow Connector 98"/>
              <p:cNvCxnSpPr/>
              <p:nvPr/>
            </p:nvCxnSpPr>
            <p:spPr>
              <a:xfrm rot="5400000">
                <a:off x="4720957" y="1556985"/>
                <a:ext cx="406430" cy="5549697"/>
              </a:xfrm>
              <a:prstGeom prst="bentConnector2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Elbow Connector 97"/>
              <p:cNvCxnSpPr/>
              <p:nvPr/>
            </p:nvCxnSpPr>
            <p:spPr>
              <a:xfrm rot="5400000">
                <a:off x="4676517" y="1512232"/>
                <a:ext cx="406430" cy="5549697"/>
              </a:xfrm>
              <a:prstGeom prst="bentConnector2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lbow Connector 99"/>
              <p:cNvCxnSpPr/>
              <p:nvPr/>
            </p:nvCxnSpPr>
            <p:spPr>
              <a:xfrm flipV="1">
                <a:off x="2039288" y="4127211"/>
                <a:ext cx="3610857" cy="237917"/>
              </a:xfrm>
              <a:prstGeom prst="bent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100"/>
              <p:cNvCxnSpPr/>
              <p:nvPr/>
            </p:nvCxnSpPr>
            <p:spPr>
              <a:xfrm flipV="1">
                <a:off x="1995417" y="4086174"/>
                <a:ext cx="3610857" cy="237917"/>
              </a:xfrm>
              <a:prstGeom prst="bent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lbow Connector 101"/>
              <p:cNvCxnSpPr/>
              <p:nvPr/>
            </p:nvCxnSpPr>
            <p:spPr>
              <a:xfrm flipV="1">
                <a:off x="1954065" y="4040374"/>
                <a:ext cx="3610857" cy="237917"/>
              </a:xfrm>
              <a:prstGeom prst="bent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Elbow Connector 102"/>
              <p:cNvCxnSpPr/>
              <p:nvPr/>
            </p:nvCxnSpPr>
            <p:spPr>
              <a:xfrm flipV="1">
                <a:off x="1907950" y="3997811"/>
                <a:ext cx="3610857" cy="237917"/>
              </a:xfrm>
              <a:prstGeom prst="bent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3489453" y="2421675"/>
                <a:ext cx="188193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4 x 3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VC 1, OUT 1</a:t>
                </a:r>
                <a:b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</a:b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(1920 x 810)</a:t>
                </a: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310971" y="3116715"/>
                <a:ext cx="1392071" cy="1003111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7330197" y="3316977"/>
                <a:ext cx="13631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3 x 4</a:t>
                </a:r>
                <a:endParaRPr lang="en-US" sz="18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VC 2, OUT 2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(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1440 </a:t>
                </a: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x 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1080)</a:t>
                </a:r>
                <a:endParaRPr lang="en-US" sz="10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489597" y="3116715"/>
                <a:ext cx="1910687" cy="1003111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310971" y="2359264"/>
                <a:ext cx="1392072" cy="757451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400284" y="3116719"/>
                <a:ext cx="1910687" cy="1003111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489596" y="2359268"/>
                <a:ext cx="1910687" cy="757451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400283" y="2359268"/>
                <a:ext cx="1910687" cy="757451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499119" y="3316977"/>
                <a:ext cx="188193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4 x 4</a:t>
                </a:r>
                <a:endParaRPr lang="en-US" sz="18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VC 1, OUT 3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(1920 x 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1080)</a:t>
                </a:r>
                <a:endParaRPr lang="en-US" sz="10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5419510" y="3316977"/>
                <a:ext cx="187223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4 x 4</a:t>
                </a:r>
                <a:endParaRPr lang="en-US" sz="18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VC </a:t>
                </a: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1, OUT 4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(1920 x 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1080)</a:t>
                </a:r>
                <a:endParaRPr lang="en-US" sz="10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419510" y="2421675"/>
                <a:ext cx="187223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4 x 3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VC </a:t>
                </a: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1, OUT 2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(1920 x 810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)</a:t>
                </a:r>
                <a:endParaRPr lang="en-US" sz="9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99120" y="2362953"/>
                <a:ext cx="3803427" cy="1756136"/>
              </a:xfrm>
              <a:prstGeom prst="rect">
                <a:avLst/>
              </a:prstGeom>
              <a:noFill/>
              <a:ln>
                <a:solidFill>
                  <a:srgbClr val="EE403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321775" y="2357794"/>
                <a:ext cx="1371600" cy="176129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740091" y="4188056"/>
                <a:ext cx="1003110" cy="21532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740091" y="4414607"/>
                <a:ext cx="1003110" cy="21945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>
                <a:off x="1841378" y="4584501"/>
                <a:ext cx="784745" cy="0"/>
              </a:xfrm>
              <a:prstGeom prst="line">
                <a:avLst/>
              </a:prstGeom>
              <a:ln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740091" y="4189619"/>
                <a:ext cx="99642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sz="700" dirty="0" smtClean="0">
                    <a:latin typeface="+mn-lt"/>
                  </a:rPr>
                  <a:t>VC 1 </a:t>
                </a:r>
                <a:endParaRPr lang="en-US" sz="1000" dirty="0" smtClean="0">
                  <a:latin typeface="+mn-lt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740091" y="4413457"/>
                <a:ext cx="99642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sz="700" dirty="0" smtClean="0">
                    <a:latin typeface="+mn-lt"/>
                  </a:rPr>
                  <a:t>VC 2</a:t>
                </a:r>
                <a:endParaRPr lang="en-US" sz="1000" dirty="0" smtClean="0">
                  <a:latin typeface="+mn-lt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330197" y="2421675"/>
                <a:ext cx="137284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en-US" sz="12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  <a:latin typeface="+mn-lt"/>
                  </a:rPr>
                  <a:t>3 x 3</a:t>
                </a:r>
                <a:endParaRPr lang="en-US" sz="18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  <a:p>
                <a:pPr algn="ctr">
                  <a:buClr>
                    <a:schemeClr val="accent1"/>
                  </a:buClr>
                </a:pPr>
                <a:r>
                  <a:rPr lang="en-US" sz="10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VC 2, OUT 1</a:t>
                </a:r>
              </a:p>
              <a:p>
                <a:pPr algn="ctr">
                  <a:buClr>
                    <a:schemeClr val="accent1"/>
                  </a:buClr>
                </a:pP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(1440 </a:t>
                </a:r>
                <a:r>
                  <a:rPr lang="en-US" sz="900" dirty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x 810</a:t>
                </a:r>
                <a:r>
                  <a:rPr lang="en-US" sz="900" dirty="0" smtClean="0">
                    <a:solidFill>
                      <a:schemeClr val="bg2">
                        <a:lumMod val="95000"/>
                        <a:lumOff val="5000"/>
                      </a:schemeClr>
                    </a:solidFill>
                  </a:rPr>
                  <a:t>)</a:t>
                </a:r>
                <a:endParaRPr lang="en-US" sz="900" dirty="0">
                  <a:solidFill>
                    <a:schemeClr val="bg2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134" name="Straight Connector 133"/>
            <p:cNvCxnSpPr/>
            <p:nvPr/>
          </p:nvCxnSpPr>
          <p:spPr>
            <a:xfrm>
              <a:off x="1845932" y="4358276"/>
              <a:ext cx="784745" cy="0"/>
            </a:xfrm>
            <a:prstGeom prst="line">
              <a:avLst/>
            </a:prstGeom>
            <a:ln>
              <a:solidFill>
                <a:srgbClr val="EE40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/>
          <p:cNvSpPr txBox="1"/>
          <p:nvPr/>
        </p:nvSpPr>
        <p:spPr>
          <a:xfrm>
            <a:off x="5780970" y="4124525"/>
            <a:ext cx="1004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900" dirty="0" smtClean="0">
                <a:latin typeface="+mn-lt"/>
              </a:rPr>
              <a:t>5280 pixels</a:t>
            </a:r>
          </a:p>
        </p:txBody>
      </p:sp>
      <p:sp>
        <p:nvSpPr>
          <p:cNvPr id="137" name="TextBox 136"/>
          <p:cNvSpPr txBox="1"/>
          <p:nvPr/>
        </p:nvSpPr>
        <p:spPr>
          <a:xfrm rot="5400000">
            <a:off x="8306780" y="3123168"/>
            <a:ext cx="1004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900" dirty="0" smtClean="0">
                <a:latin typeface="+mn-lt"/>
              </a:rPr>
              <a:t>1890 pixels</a:t>
            </a:r>
          </a:p>
        </p:txBody>
      </p:sp>
    </p:spTree>
    <p:extLst>
      <p:ext uri="{BB962C8B-B14F-4D97-AF65-F5344CB8AC3E}">
        <p14:creationId xmlns:p14="http://schemas.microsoft.com/office/powerpoint/2010/main" val="15287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862062" y="379771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 X Video Wall System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20636" y="1224644"/>
            <a:ext cx="13063" cy="339634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7543" y="4402184"/>
            <a:ext cx="5826034" cy="65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33699" y="3396344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33699" y="2206640"/>
            <a:ext cx="5407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20957" y="3797710"/>
            <a:ext cx="914400" cy="611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</a:t>
            </a:r>
          </a:p>
          <a:p>
            <a:pPr algn="ctr"/>
            <a:r>
              <a:rPr lang="en-US" sz="900" dirty="0" smtClean="0"/>
              <a:t> LED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2142593" y="3561478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i="1" dirty="0" smtClean="0">
                <a:solidFill>
                  <a:srgbClr val="FFC000"/>
                </a:solidFill>
                <a:latin typeface="+mn-lt"/>
              </a:rPr>
              <a:t>Cabinets Only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18858"/>
            <a:ext cx="19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Integrated</a:t>
            </a:r>
          </a:p>
          <a:p>
            <a:pPr algn="ctr">
              <a:buClr>
                <a:schemeClr val="accent1"/>
              </a:buClr>
            </a:pPr>
            <a:r>
              <a:rPr lang="en-US" sz="1200" b="1" dirty="0" smtClean="0">
                <a:solidFill>
                  <a:srgbClr val="FFC000"/>
                </a:solidFill>
                <a:latin typeface="+mn-lt"/>
              </a:rPr>
              <a:t>Video Wall Capabilities </a:t>
            </a:r>
          </a:p>
        </p:txBody>
      </p:sp>
    </p:spTree>
    <p:extLst>
      <p:ext uri="{BB962C8B-B14F-4D97-AF65-F5344CB8AC3E}">
        <p14:creationId xmlns:p14="http://schemas.microsoft.com/office/powerpoint/2010/main" val="42809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Template">
  <a:themeElements>
    <a:clrScheme name="Leyard/Planar Colors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B9191E"/>
      </a:accent1>
      <a:accent2>
        <a:srgbClr val="004165"/>
      </a:accent2>
      <a:accent3>
        <a:srgbClr val="8A8D8F"/>
      </a:accent3>
      <a:accent4>
        <a:srgbClr val="24A2F3"/>
      </a:accent4>
      <a:accent5>
        <a:srgbClr val="631719"/>
      </a:accent5>
      <a:accent6>
        <a:srgbClr val="FF0000"/>
      </a:accent6>
      <a:hlink>
        <a:srgbClr val="B9191E"/>
      </a:hlink>
      <a:folHlink>
        <a:srgbClr val="8A8D8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1"/>
          </a:buClr>
          <a:buFont typeface="Wingdings" pitchFamily="2" charset="2"/>
          <a:buChar char="§"/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ar PowerPoint Template-2020" id="{C724D491-68CD-455A-B4E2-EC139B68ED68}" vid="{2E7B5AE6-E05D-4D9D-9192-B16F517AFD3F}"/>
    </a:ext>
  </a:extLst>
</a:theme>
</file>

<file path=ppt/theme/theme2.xml><?xml version="1.0" encoding="utf-8"?>
<a:theme xmlns:a="http://schemas.openxmlformats.org/drawingml/2006/main" name="Light Template">
  <a:themeElements>
    <a:clrScheme name="Leyard-Planar Light">
      <a:dk1>
        <a:srgbClr val="3C3C3C"/>
      </a:dk1>
      <a:lt1>
        <a:srgbClr val="3C3C3C"/>
      </a:lt1>
      <a:dk2>
        <a:srgbClr val="FFFFFF"/>
      </a:dk2>
      <a:lt2>
        <a:srgbClr val="3C3C3C"/>
      </a:lt2>
      <a:accent1>
        <a:srgbClr val="ED661A"/>
      </a:accent1>
      <a:accent2>
        <a:srgbClr val="26B8E7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ED661A"/>
      </a:hlink>
      <a:folHlink>
        <a:srgbClr val="ED661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ar PowerPoint Template-2020" id="{C724D491-68CD-455A-B4E2-EC139B68ED68}" vid="{0FC82551-E143-4253-B973-8C79CF06C5F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AF2C5C121F9448DCA233CC03C673C" ma:contentTypeVersion="4" ma:contentTypeDescription="Create a new document." ma:contentTypeScope="" ma:versionID="d9686d89eb31974550a316e6d548ddea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EBBA4E-D582-4D66-93E1-D95B26DEDCA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B2E213-F73C-4D7B-B92D-E948AC747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Planar PowerPoint Template-2020</Template>
  <TotalTime>1</TotalTime>
  <Words>1991</Words>
  <Application>Microsoft Office PowerPoint</Application>
  <PresentationFormat>On-screen Show (16:9)</PresentationFormat>
  <Paragraphs>532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Bell Gothic Std Black</vt:lpstr>
      <vt:lpstr>Calibri</vt:lpstr>
      <vt:lpstr>Consolas</vt:lpstr>
      <vt:lpstr>Myriad Pro</vt:lpstr>
      <vt:lpstr>Times New Roman</vt:lpstr>
      <vt:lpstr>Wingdings</vt:lpstr>
      <vt:lpstr>Wingdings 2</vt:lpstr>
      <vt:lpstr>Dark Template</vt:lpstr>
      <vt:lpstr>Light Template</vt:lpstr>
      <vt:lpstr>Planar directlight x led video wall system</vt:lpstr>
      <vt:lpstr>Introducing Planar® DirectLight® X</vt:lpstr>
      <vt:lpstr>System Components</vt:lpstr>
      <vt:lpstr>Off-Board Electronics Architecture</vt:lpstr>
      <vt:lpstr>Built-in Extension with Planar DirectLight X</vt:lpstr>
      <vt:lpstr>Planar WallDirector Software</vt:lpstr>
      <vt:lpstr>Introducing Planar WallSync</vt:lpstr>
      <vt:lpstr>Addressing Challenges of LED with Planar WallSync </vt:lpstr>
      <vt:lpstr>Planar DirectLight X Video Wall System</vt:lpstr>
      <vt:lpstr>Planar DirectLight X Video Wall System</vt:lpstr>
      <vt:lpstr>Planar DirectLight X Video Wall System</vt:lpstr>
      <vt:lpstr>Planar DirectLight X Video Wall System</vt:lpstr>
      <vt:lpstr>Planar DirectLight X Video Wall System</vt:lpstr>
      <vt:lpstr>Off-Board Rack Components</vt:lpstr>
      <vt:lpstr>Off-Board Electronics Architecture</vt:lpstr>
      <vt:lpstr>Planar Video Controller (VC)</vt:lpstr>
      <vt:lpstr>Available Video Controller Models</vt:lpstr>
      <vt:lpstr>Video Controller Models</vt:lpstr>
      <vt:lpstr>Planar Video Controller</vt:lpstr>
      <vt:lpstr>9-Output Planar Video Controller</vt:lpstr>
      <vt:lpstr>4-Output Video Controller</vt:lpstr>
      <vt:lpstr>Video Controller Models</vt:lpstr>
      <vt:lpstr>Planar Remote Power Supply (RPS)</vt:lpstr>
      <vt:lpstr>Planar Remote Power Supply Models</vt:lpstr>
      <vt:lpstr>Planar Remote Power Supply Models</vt:lpstr>
      <vt:lpstr>Planar Remote Power Supply Models</vt:lpstr>
      <vt:lpstr>Fiber Video Extension Module</vt:lpstr>
      <vt:lpstr>Supported Cable Lengths</vt:lpstr>
      <vt:lpstr>Planar DirectLight X</vt:lpstr>
      <vt:lpstr>Naming and Specifications</vt:lpstr>
      <vt:lpstr>Planar DirectLight X Components </vt:lpstr>
      <vt:lpstr>Planar DirectLight X Specifications</vt:lpstr>
      <vt:lpstr>Planar DirectLight X Specifications</vt:lpstr>
      <vt:lpstr>Thank you</vt:lpstr>
    </vt:vector>
  </TitlesOfParts>
  <Company>Planar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directlight x led video wall system</dc:title>
  <dc:creator>Kyle Henderson</dc:creator>
  <dc:description>PresentationLoad.com</dc:description>
  <cp:lastModifiedBy>Kyle Henderson</cp:lastModifiedBy>
  <cp:revision>1</cp:revision>
  <cp:lastPrinted>2016-04-08T21:44:43Z</cp:lastPrinted>
  <dcterms:created xsi:type="dcterms:W3CDTF">2020-01-15T17:58:09Z</dcterms:created>
  <dcterms:modified xsi:type="dcterms:W3CDTF">2020-01-15T17:59:44Z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0x0101001A7AF2C5C121F9448DCA233CC03C673C</vt:lpwstr>
  </property>
</Properties>
</file>