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notesMasterIdLst>
    <p:notesMasterId r:id="rId15"/>
  </p:notesMasterIdLst>
  <p:handoutMasterIdLst>
    <p:handoutMasterId r:id="rId16"/>
  </p:handoutMasterIdLst>
  <p:sldIdLst>
    <p:sldId id="256" r:id="rId2"/>
    <p:sldId id="731" r:id="rId3"/>
    <p:sldId id="586" r:id="rId4"/>
    <p:sldId id="742" r:id="rId5"/>
    <p:sldId id="737" r:id="rId6"/>
    <p:sldId id="746" r:id="rId7"/>
    <p:sldId id="740" r:id="rId8"/>
    <p:sldId id="547" r:id="rId9"/>
    <p:sldId id="542" r:id="rId10"/>
    <p:sldId id="548" r:id="rId11"/>
    <p:sldId id="544" r:id="rId12"/>
    <p:sldId id="553" r:id="rId13"/>
    <p:sldId id="556" r:id="rId14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69">
          <p15:clr>
            <a:srgbClr val="A4A3A4"/>
          </p15:clr>
        </p15:guide>
        <p15:guide id="2" orient="horz" pos="71">
          <p15:clr>
            <a:srgbClr val="A4A3A4"/>
          </p15:clr>
        </p15:guide>
        <p15:guide id="3" orient="horz" pos="737">
          <p15:clr>
            <a:srgbClr val="A4A3A4"/>
          </p15:clr>
        </p15:guide>
        <p15:guide id="4" orient="horz" pos="838">
          <p15:clr>
            <a:srgbClr val="A4A3A4"/>
          </p15:clr>
        </p15:guide>
        <p15:guide id="5" pos="154">
          <p15:clr>
            <a:srgbClr val="A4A3A4"/>
          </p15:clr>
        </p15:guide>
        <p15:guide id="6" pos="2876">
          <p15:clr>
            <a:srgbClr val="A4A3A4"/>
          </p15:clr>
        </p15:guide>
        <p15:guide id="7" pos="28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ori Nagel" initials="LN" lastIdx="4" clrIdx="0"/>
  <p:cmAuthor id="1" name="Jeff Yates" initials="JY" lastIdx="11" clrIdx="1"/>
  <p:cmAuthor id="2" name="Antonio MONTOYA" initials="" lastIdx="1" clrIdx="2"/>
  <p:cmAuthor id="3" name="Volker Zirn" initials="VZ" lastIdx="1" clrIdx="3">
    <p:extLst>
      <p:ext uri="{19B8F6BF-5375-455C-9EA6-DF929625EA0E}">
        <p15:presenceInfo xmlns:p15="http://schemas.microsoft.com/office/powerpoint/2012/main" userId="513963174b56784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2027"/>
    <a:srgbClr val="9F300D"/>
    <a:srgbClr val="E59F03"/>
    <a:srgbClr val="E8AB00"/>
    <a:srgbClr val="0033CC"/>
    <a:srgbClr val="0000FF"/>
    <a:srgbClr val="01209D"/>
    <a:srgbClr val="000000"/>
    <a:srgbClr val="EDAC29"/>
    <a:srgbClr val="D1AC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34587" autoAdjust="0"/>
    <p:restoredTop sz="91543" autoAdjust="0"/>
  </p:normalViewPr>
  <p:slideViewPr>
    <p:cSldViewPr snapToGrid="0">
      <p:cViewPr varScale="1">
        <p:scale>
          <a:sx n="123" d="100"/>
          <a:sy n="123" d="100"/>
        </p:scale>
        <p:origin x="326" y="86"/>
      </p:cViewPr>
      <p:guideLst>
        <p:guide orient="horz" pos="4169"/>
        <p:guide orient="horz" pos="71"/>
        <p:guide orient="horz" pos="737"/>
        <p:guide orient="horz" pos="838"/>
        <p:guide pos="154"/>
        <p:guide pos="2876"/>
        <p:guide pos="2882"/>
      </p:guideLst>
    </p:cSldViewPr>
  </p:slideViewPr>
  <p:outlineViewPr>
    <p:cViewPr>
      <p:scale>
        <a:sx n="33" d="100"/>
        <a:sy n="33" d="100"/>
      </p:scale>
      <p:origin x="0" y="456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-3870" y="-120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C968580-4160-4182-BC57-5F2A8C68C9F2}" type="datetimeFigureOut">
              <a:rPr lang="en-US" smtClean="0"/>
              <a:pPr/>
              <a:t>5/10/2021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46885E2-6410-49B2-BBAF-51A214B57610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0425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DCB31A8-73BD-402A-836F-D1900C08F2B8}" type="datetimeFigureOut">
              <a:rPr lang="en-US" smtClean="0"/>
              <a:pPr/>
              <a:t>5/10/2021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8491542-95FD-4E1F-A64C-C72CFEB40DF6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3334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91542-95FD-4E1F-A64C-C72CFEB40DF6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4340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/>
              <a:t>This is the Elevator Pitch, boiled down</a:t>
            </a:r>
            <a:r>
              <a:rPr lang="en-US" baseline="0" dirty="0"/>
              <a:t> to its barest essentials.</a:t>
            </a:r>
          </a:p>
          <a:p>
            <a:r>
              <a:rPr lang="en-US" baseline="0" dirty="0"/>
              <a:t>Engineers and users of </a:t>
            </a:r>
            <a:r>
              <a:rPr lang="en-US" i="1" baseline="0" dirty="0"/>
              <a:t>“survey grade”</a:t>
            </a:r>
            <a:r>
              <a:rPr lang="en-US" i="0" baseline="0" dirty="0"/>
              <a:t> data will be familiar with (and not frightened by) the term DPW</a:t>
            </a:r>
          </a:p>
          <a:p>
            <a:r>
              <a:rPr lang="en-US" i="0" baseline="0" dirty="0"/>
              <a:t>Non-engineers and users of “</a:t>
            </a:r>
            <a:r>
              <a:rPr lang="en-US" i="1" baseline="0" dirty="0"/>
              <a:t>resource-grade” </a:t>
            </a:r>
            <a:r>
              <a:rPr lang="en-US" i="0" baseline="0" dirty="0"/>
              <a:t>data are more comfortable with the term “digitizer”</a:t>
            </a:r>
            <a:endParaRPr lang="en-US" i="0" dirty="0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A99FFD5-664B-45F3-A611-8A7684A9149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4161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91542-95FD-4E1F-A64C-C72CFEB40DF6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7720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9EAD95-8046-460F-B345-7E43B017192E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 sz="1400" b="1" dirty="0"/>
              <a:t>Elevate Layers for ArcGIS</a:t>
            </a:r>
          </a:p>
          <a:p>
            <a:r>
              <a:rPr lang="en-US" dirty="0"/>
              <a:t>DAT/EM’s Elevate Layers tool converts 2D </a:t>
            </a:r>
            <a:r>
              <a:rPr lang="en-US" dirty="0" err="1"/>
              <a:t>shapefiles</a:t>
            </a:r>
            <a:r>
              <a:rPr lang="en-US" dirty="0"/>
              <a:t> and Personal Geodatabase feature classes to 3D.</a:t>
            </a:r>
          </a:p>
          <a:p>
            <a:pPr lvl="1">
              <a:buFontTx/>
              <a:buChar char="•"/>
            </a:pPr>
            <a:r>
              <a:rPr lang="en-US" dirty="0"/>
              <a:t>Input a </a:t>
            </a:r>
            <a:r>
              <a:rPr lang="en-US" dirty="0" err="1"/>
              <a:t>shapefile</a:t>
            </a:r>
            <a:r>
              <a:rPr lang="en-US" dirty="0"/>
              <a:t> or Personal Geodatabase feature class</a:t>
            </a:r>
          </a:p>
          <a:p>
            <a:pPr lvl="1">
              <a:buFontTx/>
              <a:buChar char="•"/>
            </a:pPr>
            <a:r>
              <a:rPr lang="en-US" dirty="0"/>
              <a:t>Input a DTM </a:t>
            </a:r>
            <a:r>
              <a:rPr lang="en-US" dirty="0" err="1"/>
              <a:t>masspoints</a:t>
            </a:r>
            <a:r>
              <a:rPr lang="en-US" dirty="0"/>
              <a:t> file (several formats supported)</a:t>
            </a:r>
          </a:p>
          <a:p>
            <a:pPr lvl="1">
              <a:buFontTx/>
              <a:buChar char="•"/>
            </a:pPr>
            <a:r>
              <a:rPr lang="en-US" dirty="0"/>
              <a:t>Output a new </a:t>
            </a:r>
            <a:r>
              <a:rPr lang="en-US" dirty="0" err="1"/>
              <a:t>shapefile</a:t>
            </a:r>
            <a:r>
              <a:rPr lang="en-US" dirty="0"/>
              <a:t> or feature class that has elevation</a:t>
            </a:r>
          </a:p>
          <a:p>
            <a:pPr lvl="1">
              <a:buFontTx/>
              <a:buChar char="•"/>
            </a:pPr>
            <a:r>
              <a:rPr lang="en-US" dirty="0"/>
              <a:t>Easily verify results by viewing superimposed vectors “on the ground” in SUMMIT EVOLUTION</a:t>
            </a:r>
          </a:p>
        </p:txBody>
      </p:sp>
    </p:spTree>
    <p:extLst>
      <p:ext uri="{BB962C8B-B14F-4D97-AF65-F5344CB8AC3E}">
        <p14:creationId xmlns:p14="http://schemas.microsoft.com/office/powerpoint/2010/main" val="6924695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91542-95FD-4E1F-A64C-C72CFEB40DF6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9167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9EAD95-8046-460F-B345-7E43B017192E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 sz="1400" b="1" dirty="0"/>
              <a:t>Elevate Layers for ArcGIS</a:t>
            </a:r>
          </a:p>
          <a:p>
            <a:r>
              <a:rPr lang="en-US" dirty="0"/>
              <a:t>DAT/EM’s Elevate Layers tool converts 2D </a:t>
            </a:r>
            <a:r>
              <a:rPr lang="en-US" dirty="0" err="1"/>
              <a:t>shapefiles</a:t>
            </a:r>
            <a:r>
              <a:rPr lang="en-US" dirty="0"/>
              <a:t> and Personal Geodatabase feature classes to 3D.</a:t>
            </a:r>
          </a:p>
          <a:p>
            <a:pPr lvl="1">
              <a:buFontTx/>
              <a:buChar char="•"/>
            </a:pPr>
            <a:r>
              <a:rPr lang="en-US" dirty="0"/>
              <a:t>Input a </a:t>
            </a:r>
            <a:r>
              <a:rPr lang="en-US" dirty="0" err="1"/>
              <a:t>shapefile</a:t>
            </a:r>
            <a:r>
              <a:rPr lang="en-US" dirty="0"/>
              <a:t> or Personal Geodatabase feature class</a:t>
            </a:r>
          </a:p>
          <a:p>
            <a:pPr lvl="1">
              <a:buFontTx/>
              <a:buChar char="•"/>
            </a:pPr>
            <a:r>
              <a:rPr lang="en-US" dirty="0"/>
              <a:t>Input a DTM </a:t>
            </a:r>
            <a:r>
              <a:rPr lang="en-US" dirty="0" err="1"/>
              <a:t>masspoints</a:t>
            </a:r>
            <a:r>
              <a:rPr lang="en-US" dirty="0"/>
              <a:t> file (several formats supported)</a:t>
            </a:r>
          </a:p>
          <a:p>
            <a:pPr lvl="1">
              <a:buFontTx/>
              <a:buChar char="•"/>
            </a:pPr>
            <a:r>
              <a:rPr lang="en-US" dirty="0"/>
              <a:t>Output a new </a:t>
            </a:r>
            <a:r>
              <a:rPr lang="en-US" dirty="0" err="1"/>
              <a:t>shapefile</a:t>
            </a:r>
            <a:r>
              <a:rPr lang="en-US" dirty="0"/>
              <a:t> or feature class that has elevation</a:t>
            </a:r>
          </a:p>
          <a:p>
            <a:pPr lvl="1">
              <a:buFontTx/>
              <a:buChar char="•"/>
            </a:pPr>
            <a:r>
              <a:rPr lang="en-US" dirty="0"/>
              <a:t>Easily verify results by viewing superimposed vectors “on the ground” in SUMMIT EVOLUTION</a:t>
            </a:r>
          </a:p>
        </p:txBody>
      </p:sp>
    </p:spTree>
    <p:extLst>
      <p:ext uri="{BB962C8B-B14F-4D97-AF65-F5344CB8AC3E}">
        <p14:creationId xmlns:p14="http://schemas.microsoft.com/office/powerpoint/2010/main" val="38603306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9EAD95-8046-460F-B345-7E43B017192E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 sz="1400" b="1" dirty="0"/>
              <a:t>Elevate Layers for ArcGIS</a:t>
            </a:r>
          </a:p>
          <a:p>
            <a:r>
              <a:rPr lang="en-US" dirty="0"/>
              <a:t>DAT/EM’s Elevate Layers tool converts 2D </a:t>
            </a:r>
            <a:r>
              <a:rPr lang="en-US" dirty="0" err="1"/>
              <a:t>shapefiles</a:t>
            </a:r>
            <a:r>
              <a:rPr lang="en-US" dirty="0"/>
              <a:t> and Personal Geodatabase feature classes to 3D.</a:t>
            </a:r>
          </a:p>
          <a:p>
            <a:pPr lvl="1">
              <a:buFontTx/>
              <a:buChar char="•"/>
            </a:pPr>
            <a:r>
              <a:rPr lang="en-US" dirty="0"/>
              <a:t>Input a </a:t>
            </a:r>
            <a:r>
              <a:rPr lang="en-US" dirty="0" err="1"/>
              <a:t>shapefile</a:t>
            </a:r>
            <a:r>
              <a:rPr lang="en-US" dirty="0"/>
              <a:t> or Personal Geodatabase feature class</a:t>
            </a:r>
          </a:p>
          <a:p>
            <a:pPr lvl="1">
              <a:buFontTx/>
              <a:buChar char="•"/>
            </a:pPr>
            <a:r>
              <a:rPr lang="en-US" dirty="0"/>
              <a:t>Input a DTM </a:t>
            </a:r>
            <a:r>
              <a:rPr lang="en-US" dirty="0" err="1"/>
              <a:t>masspoints</a:t>
            </a:r>
            <a:r>
              <a:rPr lang="en-US" dirty="0"/>
              <a:t> file (several formats supported)</a:t>
            </a:r>
          </a:p>
          <a:p>
            <a:pPr lvl="1">
              <a:buFontTx/>
              <a:buChar char="•"/>
            </a:pPr>
            <a:r>
              <a:rPr lang="en-US" dirty="0"/>
              <a:t>Output a new </a:t>
            </a:r>
            <a:r>
              <a:rPr lang="en-US" dirty="0" err="1"/>
              <a:t>shapefile</a:t>
            </a:r>
            <a:r>
              <a:rPr lang="en-US" dirty="0"/>
              <a:t> or feature class that has elevation</a:t>
            </a:r>
          </a:p>
          <a:p>
            <a:pPr lvl="1">
              <a:buFontTx/>
              <a:buChar char="•"/>
            </a:pPr>
            <a:r>
              <a:rPr lang="en-US" dirty="0"/>
              <a:t>Easily verify results by viewing superimposed vectors “on the ground” in SUMMIT EVOLUTION</a:t>
            </a:r>
          </a:p>
        </p:txBody>
      </p:sp>
    </p:spTree>
    <p:extLst>
      <p:ext uri="{BB962C8B-B14F-4D97-AF65-F5344CB8AC3E}">
        <p14:creationId xmlns:p14="http://schemas.microsoft.com/office/powerpoint/2010/main" val="22841651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9EAD95-8046-460F-B345-7E43B017192E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 sz="1400" b="1" dirty="0"/>
              <a:t>Elevate Layers for ArcGIS</a:t>
            </a:r>
          </a:p>
          <a:p>
            <a:r>
              <a:rPr lang="en-US" dirty="0"/>
              <a:t>DAT/EM’s Elevate Layers tool converts 2D </a:t>
            </a:r>
            <a:r>
              <a:rPr lang="en-US" dirty="0" err="1"/>
              <a:t>shapefiles</a:t>
            </a:r>
            <a:r>
              <a:rPr lang="en-US" dirty="0"/>
              <a:t> and Personal Geodatabase feature classes to 3D.</a:t>
            </a:r>
          </a:p>
          <a:p>
            <a:pPr lvl="1">
              <a:buFontTx/>
              <a:buChar char="•"/>
            </a:pPr>
            <a:r>
              <a:rPr lang="en-US" dirty="0"/>
              <a:t>Input a </a:t>
            </a:r>
            <a:r>
              <a:rPr lang="en-US" dirty="0" err="1"/>
              <a:t>shapefile</a:t>
            </a:r>
            <a:r>
              <a:rPr lang="en-US" dirty="0"/>
              <a:t> or Personal Geodatabase feature class</a:t>
            </a:r>
          </a:p>
          <a:p>
            <a:pPr lvl="1">
              <a:buFontTx/>
              <a:buChar char="•"/>
            </a:pPr>
            <a:r>
              <a:rPr lang="en-US" dirty="0"/>
              <a:t>Input a DTM </a:t>
            </a:r>
            <a:r>
              <a:rPr lang="en-US" dirty="0" err="1"/>
              <a:t>masspoints</a:t>
            </a:r>
            <a:r>
              <a:rPr lang="en-US" dirty="0"/>
              <a:t> file (several formats supported)</a:t>
            </a:r>
          </a:p>
          <a:p>
            <a:pPr lvl="1">
              <a:buFontTx/>
              <a:buChar char="•"/>
            </a:pPr>
            <a:r>
              <a:rPr lang="en-US" dirty="0"/>
              <a:t>Output a new </a:t>
            </a:r>
            <a:r>
              <a:rPr lang="en-US" dirty="0" err="1"/>
              <a:t>shapefile</a:t>
            </a:r>
            <a:r>
              <a:rPr lang="en-US" dirty="0"/>
              <a:t> or feature class that has elevation</a:t>
            </a:r>
          </a:p>
          <a:p>
            <a:pPr lvl="1">
              <a:buFontTx/>
              <a:buChar char="•"/>
            </a:pPr>
            <a:r>
              <a:rPr lang="en-US" dirty="0"/>
              <a:t>Easily verify results by viewing superimposed vectors “on the ground” in SUMMIT EVOLUTION</a:t>
            </a:r>
          </a:p>
        </p:txBody>
      </p:sp>
    </p:spTree>
    <p:extLst>
      <p:ext uri="{BB962C8B-B14F-4D97-AF65-F5344CB8AC3E}">
        <p14:creationId xmlns:p14="http://schemas.microsoft.com/office/powerpoint/2010/main" val="22841651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9EAD95-8046-460F-B345-7E43B017192E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 sz="1400" b="1" dirty="0"/>
              <a:t>Elevate Layers for ArcGIS</a:t>
            </a:r>
          </a:p>
          <a:p>
            <a:r>
              <a:rPr lang="en-US" dirty="0"/>
              <a:t>DAT/EM’s Elevate Layers tool converts 2D </a:t>
            </a:r>
            <a:r>
              <a:rPr lang="en-US" dirty="0" err="1"/>
              <a:t>shapefiles</a:t>
            </a:r>
            <a:r>
              <a:rPr lang="en-US" dirty="0"/>
              <a:t> and Personal Geodatabase feature classes to 3D.</a:t>
            </a:r>
          </a:p>
          <a:p>
            <a:pPr lvl="1">
              <a:buFontTx/>
              <a:buChar char="•"/>
            </a:pPr>
            <a:r>
              <a:rPr lang="en-US" dirty="0"/>
              <a:t>Input a </a:t>
            </a:r>
            <a:r>
              <a:rPr lang="en-US" dirty="0" err="1"/>
              <a:t>shapefile</a:t>
            </a:r>
            <a:r>
              <a:rPr lang="en-US" dirty="0"/>
              <a:t> or Personal Geodatabase feature class</a:t>
            </a:r>
          </a:p>
          <a:p>
            <a:pPr lvl="1">
              <a:buFontTx/>
              <a:buChar char="•"/>
            </a:pPr>
            <a:r>
              <a:rPr lang="en-US" dirty="0"/>
              <a:t>Input a DTM </a:t>
            </a:r>
            <a:r>
              <a:rPr lang="en-US" dirty="0" err="1"/>
              <a:t>masspoints</a:t>
            </a:r>
            <a:r>
              <a:rPr lang="en-US" dirty="0"/>
              <a:t> file (several formats supported)</a:t>
            </a:r>
          </a:p>
          <a:p>
            <a:pPr lvl="1">
              <a:buFontTx/>
              <a:buChar char="•"/>
            </a:pPr>
            <a:r>
              <a:rPr lang="en-US" dirty="0"/>
              <a:t>Output a new </a:t>
            </a:r>
            <a:r>
              <a:rPr lang="en-US" dirty="0" err="1"/>
              <a:t>shapefile</a:t>
            </a:r>
            <a:r>
              <a:rPr lang="en-US" dirty="0"/>
              <a:t> or feature class that has elevation</a:t>
            </a:r>
          </a:p>
          <a:p>
            <a:pPr lvl="1">
              <a:buFontTx/>
              <a:buChar char="•"/>
            </a:pPr>
            <a:r>
              <a:rPr lang="en-US" dirty="0"/>
              <a:t>Easily verify results by viewing superimposed vectors “on the ground” in SUMMIT EVOLUTION</a:t>
            </a:r>
          </a:p>
        </p:txBody>
      </p:sp>
    </p:spTree>
    <p:extLst>
      <p:ext uri="{BB962C8B-B14F-4D97-AF65-F5344CB8AC3E}">
        <p14:creationId xmlns:p14="http://schemas.microsoft.com/office/powerpoint/2010/main" val="22841651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8500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06F3C4-6AB2-43B0-B74F-8DD3E9998F9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5858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1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71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347140" name="Slide Number Placeholder 3"/>
          <p:cNvSpPr txBox="1">
            <a:spLocks noGrp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884175EC-221B-4D99-8BBA-3375691F03F6}" type="slidenum">
              <a:rPr lang="en-US" sz="1200"/>
              <a:pPr algn="r"/>
              <a:t>12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6163065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91542-95FD-4E1F-A64C-C72CFEB40DF6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955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55171" y="4176939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Mod val="75000"/>
                  </a:schemeClr>
                </a:solidFill>
                <a:latin typeface="Helvetica Light"/>
              </a:defRPr>
            </a:lvl1pPr>
          </a:lstStyle>
          <a:p>
            <a:r>
              <a:rPr lang="en-US" dirty="0"/>
              <a:t>Click to add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122238" y="6138863"/>
            <a:ext cx="7210425" cy="5667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  <a:latin typeface="Helvetica Light"/>
              </a:defRPr>
            </a:lvl1pPr>
            <a:lvl2pPr marL="457200" indent="0">
              <a:buNone/>
              <a:defRPr>
                <a:latin typeface="Helvetica Light"/>
              </a:defRPr>
            </a:lvl2pPr>
            <a:lvl3pPr marL="914400" indent="0">
              <a:buNone/>
              <a:defRPr>
                <a:latin typeface="Helvetica Light"/>
              </a:defRPr>
            </a:lvl3pPr>
            <a:lvl4pPr marL="1371600" indent="0">
              <a:buNone/>
              <a:defRPr>
                <a:latin typeface="Helvetica Light"/>
              </a:defRPr>
            </a:lvl4pPr>
            <a:lvl5pPr marL="1828800" indent="0">
              <a:buNone/>
              <a:defRPr>
                <a:latin typeface="Helvetica Light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121921" y="87313"/>
            <a:ext cx="8917576" cy="1123178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4000">
                <a:solidFill>
                  <a:schemeClr val="bg1"/>
                </a:solidFill>
                <a:latin typeface="+mj-lt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52474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794" y="74341"/>
            <a:ext cx="8943703" cy="11430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5246" cy="3903617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0038A8"/>
              </a:buClr>
              <a:buFont typeface="Wingdings" pitchFamily="2" charset="2"/>
              <a:buChar char="§"/>
              <a:defRPr>
                <a:solidFill>
                  <a:schemeClr val="accent3">
                    <a:lumMod val="75000"/>
                  </a:schemeClr>
                </a:solidFill>
                <a:latin typeface="Helvetica Light"/>
              </a:defRPr>
            </a:lvl1pPr>
            <a:lvl2pPr marL="742950" indent="-285750">
              <a:buClr>
                <a:srgbClr val="0038A8"/>
              </a:buClr>
              <a:buFont typeface="Wingdings" pitchFamily="2" charset="2"/>
              <a:buChar char="§"/>
              <a:defRPr>
                <a:solidFill>
                  <a:schemeClr val="accent3">
                    <a:lumMod val="75000"/>
                  </a:schemeClr>
                </a:solidFill>
                <a:latin typeface="Helvetica Light"/>
              </a:defRPr>
            </a:lvl2pPr>
            <a:lvl3pPr marL="1143000" indent="-228600">
              <a:buClr>
                <a:srgbClr val="0038A8"/>
              </a:buClr>
              <a:buFont typeface="Wingdings" pitchFamily="2" charset="2"/>
              <a:buChar char="§"/>
              <a:defRPr>
                <a:solidFill>
                  <a:schemeClr val="accent3">
                    <a:lumMod val="75000"/>
                  </a:schemeClr>
                </a:solidFill>
                <a:latin typeface="Helvetica Light"/>
              </a:defRPr>
            </a:lvl3pPr>
            <a:lvl4pPr marL="1600200" indent="-228600">
              <a:buClr>
                <a:srgbClr val="0038A8"/>
              </a:buClr>
              <a:buFont typeface="Wingdings" pitchFamily="2" charset="2"/>
              <a:buChar char="§"/>
              <a:defRPr>
                <a:solidFill>
                  <a:schemeClr val="accent3">
                    <a:lumMod val="75000"/>
                  </a:schemeClr>
                </a:solidFill>
                <a:latin typeface="Helvetica Light"/>
              </a:defRPr>
            </a:lvl4pPr>
            <a:lvl5pPr marL="2057400" indent="-228600">
              <a:buClr>
                <a:srgbClr val="0038A8"/>
              </a:buClr>
              <a:buFont typeface="Wingdings" pitchFamily="2" charset="2"/>
              <a:buChar char="§"/>
              <a:defRPr>
                <a:solidFill>
                  <a:schemeClr val="accent3">
                    <a:lumMod val="75000"/>
                  </a:schemeClr>
                </a:solidFill>
                <a:latin typeface="Helvetica Ligh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79316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Cap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794" y="74341"/>
            <a:ext cx="8943703" cy="11430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5246" cy="3903617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0038A8"/>
              </a:buClr>
              <a:buFont typeface="Wingdings" pitchFamily="2" charset="2"/>
              <a:buChar char="§"/>
              <a:defRPr>
                <a:solidFill>
                  <a:schemeClr val="accent3">
                    <a:lumMod val="75000"/>
                  </a:schemeClr>
                </a:solidFill>
                <a:latin typeface="Helvetica Light"/>
              </a:defRPr>
            </a:lvl1pPr>
            <a:lvl2pPr marL="742950" indent="-285750">
              <a:buClr>
                <a:srgbClr val="0038A8"/>
              </a:buClr>
              <a:buFont typeface="Wingdings" pitchFamily="2" charset="2"/>
              <a:buChar char="§"/>
              <a:defRPr>
                <a:solidFill>
                  <a:schemeClr val="accent3">
                    <a:lumMod val="75000"/>
                  </a:schemeClr>
                </a:solidFill>
                <a:latin typeface="Helvetica Light"/>
              </a:defRPr>
            </a:lvl2pPr>
            <a:lvl3pPr marL="1143000" indent="-228600">
              <a:buClr>
                <a:srgbClr val="0038A8"/>
              </a:buClr>
              <a:buFont typeface="Wingdings" pitchFamily="2" charset="2"/>
              <a:buChar char="§"/>
              <a:defRPr>
                <a:solidFill>
                  <a:schemeClr val="accent3">
                    <a:lumMod val="75000"/>
                  </a:schemeClr>
                </a:solidFill>
                <a:latin typeface="Helvetica Light"/>
              </a:defRPr>
            </a:lvl3pPr>
            <a:lvl4pPr marL="1600200" indent="-228600">
              <a:buClr>
                <a:srgbClr val="0038A8"/>
              </a:buClr>
              <a:buFont typeface="Wingdings" pitchFamily="2" charset="2"/>
              <a:buChar char="§"/>
              <a:defRPr>
                <a:solidFill>
                  <a:schemeClr val="accent3">
                    <a:lumMod val="75000"/>
                  </a:schemeClr>
                </a:solidFill>
                <a:latin typeface="Helvetica Light"/>
              </a:defRPr>
            </a:lvl4pPr>
            <a:lvl5pPr marL="2057400" indent="-228600">
              <a:buClr>
                <a:srgbClr val="0038A8"/>
              </a:buClr>
              <a:buFont typeface="Wingdings" pitchFamily="2" charset="2"/>
              <a:buChar char="§"/>
              <a:defRPr>
                <a:solidFill>
                  <a:schemeClr val="accent3">
                    <a:lumMod val="75000"/>
                  </a:schemeClr>
                </a:solidFill>
                <a:latin typeface="Helvetica Ligh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475" y="6327776"/>
            <a:ext cx="3114675" cy="280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3306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uge Image With Subtitle CAP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794" y="74341"/>
            <a:ext cx="8943703" cy="11430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88288"/>
            <a:ext cx="9144000" cy="486971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38A8"/>
              </a:buClr>
              <a:buFont typeface="Wingdings" pitchFamily="2" charset="2"/>
              <a:buChar char="§"/>
              <a:defRPr lang="en-US" sz="3200" kern="1200" dirty="0" smtClean="0">
                <a:solidFill>
                  <a:schemeClr val="accent3">
                    <a:lumMod val="75000"/>
                  </a:schemeClr>
                </a:solidFill>
                <a:latin typeface="Helvetica Ligh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0038A8"/>
              </a:buClr>
              <a:buFont typeface="Wingdings" pitchFamily="2" charset="2"/>
              <a:buChar char="§"/>
              <a:defRPr lang="en-US" sz="3200" kern="1200" dirty="0" smtClean="0">
                <a:solidFill>
                  <a:schemeClr val="accent3">
                    <a:lumMod val="75000"/>
                  </a:schemeClr>
                </a:solidFill>
                <a:latin typeface="Helvetica Ligh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0038A8"/>
              </a:buClr>
              <a:buFont typeface="Wingdings" pitchFamily="2" charset="2"/>
              <a:buChar char="§"/>
              <a:defRPr lang="en-US" sz="3200" kern="1200" dirty="0" smtClean="0">
                <a:solidFill>
                  <a:schemeClr val="accent3">
                    <a:lumMod val="75000"/>
                  </a:schemeClr>
                </a:solidFill>
                <a:latin typeface="Helvetica Ligh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0038A8"/>
              </a:buClr>
              <a:buFont typeface="Wingdings" pitchFamily="2" charset="2"/>
              <a:buChar char="§"/>
              <a:defRPr lang="en-US" sz="3200" kern="1200" dirty="0" smtClean="0">
                <a:solidFill>
                  <a:schemeClr val="accent3">
                    <a:lumMod val="75000"/>
                  </a:schemeClr>
                </a:solidFill>
                <a:latin typeface="Helvetica Ligh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0038A8"/>
              </a:buClr>
              <a:buFont typeface="Wingdings" pitchFamily="2" charset="2"/>
              <a:buChar char="§"/>
              <a:defRPr lang="en-US" sz="3200" kern="1200" dirty="0">
                <a:solidFill>
                  <a:schemeClr val="accent3">
                    <a:lumMod val="75000"/>
                  </a:schemeClr>
                </a:solidFill>
                <a:latin typeface="Helvetica Ligh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0" y="1339850"/>
            <a:ext cx="9144000" cy="5842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accent4">
                    <a:lumMod val="75000"/>
                  </a:schemeClr>
                </a:solidFill>
                <a:latin typeface="Helvetica Light"/>
              </a:defRPr>
            </a:lvl1pPr>
            <a:lvl2pPr marL="457200" indent="0">
              <a:buNone/>
              <a:defRPr>
                <a:solidFill>
                  <a:schemeClr val="accent4">
                    <a:lumMod val="75000"/>
                  </a:schemeClr>
                </a:solidFill>
                <a:latin typeface="Helvetica Light"/>
              </a:defRPr>
            </a:lvl2pPr>
            <a:lvl3pPr marL="914400" indent="0">
              <a:buNone/>
              <a:defRPr>
                <a:solidFill>
                  <a:schemeClr val="accent4">
                    <a:lumMod val="75000"/>
                  </a:schemeClr>
                </a:solidFill>
                <a:latin typeface="Helvetica Light"/>
              </a:defRPr>
            </a:lvl3pPr>
            <a:lvl4pPr marL="1371600" indent="0">
              <a:buNone/>
              <a:defRPr>
                <a:solidFill>
                  <a:schemeClr val="accent4">
                    <a:lumMod val="75000"/>
                  </a:schemeClr>
                </a:solidFill>
                <a:latin typeface="Helvetica Light"/>
              </a:defRPr>
            </a:lvl4pPr>
            <a:lvl5pPr marL="1828800" indent="0">
              <a:buNone/>
              <a:defRPr>
                <a:solidFill>
                  <a:schemeClr val="accent4">
                    <a:lumMod val="75000"/>
                  </a:schemeClr>
                </a:solidFill>
                <a:latin typeface="Helvetica Ligh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475" y="6326750"/>
            <a:ext cx="3116597" cy="283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79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SRI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794" y="74341"/>
            <a:ext cx="8943703" cy="11430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5246" cy="3903617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0038A8"/>
              </a:buClr>
              <a:buFont typeface="Wingdings" pitchFamily="2" charset="2"/>
              <a:buChar char="§"/>
              <a:defRPr>
                <a:solidFill>
                  <a:schemeClr val="accent3">
                    <a:lumMod val="75000"/>
                  </a:schemeClr>
                </a:solidFill>
                <a:latin typeface="Helvetica Light"/>
              </a:defRPr>
            </a:lvl1pPr>
            <a:lvl2pPr marL="742950" indent="-285750">
              <a:buClr>
                <a:srgbClr val="0038A8"/>
              </a:buClr>
              <a:buFont typeface="Wingdings" pitchFamily="2" charset="2"/>
              <a:buChar char="§"/>
              <a:defRPr>
                <a:solidFill>
                  <a:schemeClr val="accent3">
                    <a:lumMod val="75000"/>
                  </a:schemeClr>
                </a:solidFill>
                <a:latin typeface="Helvetica Light"/>
              </a:defRPr>
            </a:lvl2pPr>
            <a:lvl3pPr marL="1143000" indent="-228600">
              <a:buClr>
                <a:srgbClr val="0038A8"/>
              </a:buClr>
              <a:buFont typeface="Wingdings" pitchFamily="2" charset="2"/>
              <a:buChar char="§"/>
              <a:defRPr>
                <a:solidFill>
                  <a:schemeClr val="accent3">
                    <a:lumMod val="75000"/>
                  </a:schemeClr>
                </a:solidFill>
                <a:latin typeface="Helvetica Light"/>
              </a:defRPr>
            </a:lvl3pPr>
            <a:lvl4pPr marL="1600200" indent="-228600">
              <a:buClr>
                <a:srgbClr val="0038A8"/>
              </a:buClr>
              <a:buFont typeface="Wingdings" pitchFamily="2" charset="2"/>
              <a:buChar char="§"/>
              <a:defRPr>
                <a:solidFill>
                  <a:schemeClr val="accent3">
                    <a:lumMod val="75000"/>
                  </a:schemeClr>
                </a:solidFill>
                <a:latin typeface="Helvetica Light"/>
              </a:defRPr>
            </a:lvl4pPr>
            <a:lvl5pPr marL="2057400" indent="-228600">
              <a:buClr>
                <a:srgbClr val="0038A8"/>
              </a:buClr>
              <a:buFont typeface="Wingdings" pitchFamily="2" charset="2"/>
              <a:buChar char="§"/>
              <a:defRPr>
                <a:solidFill>
                  <a:schemeClr val="accent3">
                    <a:lumMod val="75000"/>
                  </a:schemeClr>
                </a:solidFill>
                <a:latin typeface="Helvetica Ligh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596" y="6221714"/>
            <a:ext cx="1042987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9492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uge Im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794" y="74341"/>
            <a:ext cx="8943703" cy="11430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86540"/>
            <a:ext cx="9144000" cy="557146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0038A8"/>
              </a:buClr>
              <a:buFont typeface="Wingdings" pitchFamily="2" charset="2"/>
              <a:buChar char="§"/>
              <a:defRPr>
                <a:solidFill>
                  <a:schemeClr val="accent3">
                    <a:lumMod val="75000"/>
                  </a:schemeClr>
                </a:solidFill>
                <a:latin typeface="Helvetica Light"/>
              </a:defRPr>
            </a:lvl1pPr>
            <a:lvl2pPr marL="742950" indent="-285750">
              <a:buClr>
                <a:srgbClr val="0038A8"/>
              </a:buClr>
              <a:buFont typeface="Wingdings" pitchFamily="2" charset="2"/>
              <a:buChar char="§"/>
              <a:defRPr>
                <a:solidFill>
                  <a:schemeClr val="accent3">
                    <a:lumMod val="75000"/>
                  </a:schemeClr>
                </a:solidFill>
                <a:latin typeface="Helvetica Light"/>
              </a:defRPr>
            </a:lvl2pPr>
            <a:lvl3pPr marL="1143000" indent="-228600">
              <a:buClr>
                <a:srgbClr val="0038A8"/>
              </a:buClr>
              <a:buFont typeface="Wingdings" pitchFamily="2" charset="2"/>
              <a:buChar char="§"/>
              <a:defRPr>
                <a:solidFill>
                  <a:schemeClr val="accent3">
                    <a:lumMod val="75000"/>
                  </a:schemeClr>
                </a:solidFill>
                <a:latin typeface="Helvetica Light"/>
              </a:defRPr>
            </a:lvl3pPr>
            <a:lvl4pPr marL="1600200" indent="-228600">
              <a:buClr>
                <a:srgbClr val="0038A8"/>
              </a:buClr>
              <a:buFont typeface="Wingdings" pitchFamily="2" charset="2"/>
              <a:buChar char="§"/>
              <a:defRPr>
                <a:solidFill>
                  <a:schemeClr val="accent3">
                    <a:lumMod val="75000"/>
                  </a:schemeClr>
                </a:solidFill>
                <a:latin typeface="Helvetica Light"/>
              </a:defRPr>
            </a:lvl4pPr>
            <a:lvl5pPr marL="2057400" indent="-228600">
              <a:buClr>
                <a:srgbClr val="0038A8"/>
              </a:buClr>
              <a:buFont typeface="Wingdings" pitchFamily="2" charset="2"/>
              <a:buChar char="§"/>
              <a:defRPr>
                <a:solidFill>
                  <a:schemeClr val="accent3">
                    <a:lumMod val="75000"/>
                  </a:schemeClr>
                </a:solidFill>
                <a:latin typeface="Helvetica Ligh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47436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uge Image With Titl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794" y="74341"/>
            <a:ext cx="8943703" cy="11430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88288"/>
            <a:ext cx="9144000" cy="486971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38A8"/>
              </a:buClr>
              <a:buFont typeface="Wingdings" pitchFamily="2" charset="2"/>
              <a:buChar char="§"/>
              <a:defRPr lang="en-US" sz="3200" kern="1200" dirty="0" smtClean="0">
                <a:solidFill>
                  <a:schemeClr val="accent3">
                    <a:lumMod val="75000"/>
                  </a:schemeClr>
                </a:solidFill>
                <a:latin typeface="Helvetica Ligh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0038A8"/>
              </a:buClr>
              <a:buFont typeface="Wingdings" pitchFamily="2" charset="2"/>
              <a:buChar char="§"/>
              <a:defRPr lang="en-US" sz="3200" kern="1200" dirty="0" smtClean="0">
                <a:solidFill>
                  <a:schemeClr val="accent3">
                    <a:lumMod val="75000"/>
                  </a:schemeClr>
                </a:solidFill>
                <a:latin typeface="Helvetica Ligh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0038A8"/>
              </a:buClr>
              <a:buFont typeface="Wingdings" pitchFamily="2" charset="2"/>
              <a:buChar char="§"/>
              <a:defRPr lang="en-US" sz="3200" kern="1200" dirty="0" smtClean="0">
                <a:solidFill>
                  <a:schemeClr val="accent3">
                    <a:lumMod val="75000"/>
                  </a:schemeClr>
                </a:solidFill>
                <a:latin typeface="Helvetica Ligh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0038A8"/>
              </a:buClr>
              <a:buFont typeface="Wingdings" pitchFamily="2" charset="2"/>
              <a:buChar char="§"/>
              <a:defRPr lang="en-US" sz="3200" kern="1200" dirty="0" smtClean="0">
                <a:solidFill>
                  <a:schemeClr val="accent3">
                    <a:lumMod val="75000"/>
                  </a:schemeClr>
                </a:solidFill>
                <a:latin typeface="Helvetica Ligh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0038A8"/>
              </a:buClr>
              <a:buFont typeface="Wingdings" pitchFamily="2" charset="2"/>
              <a:buChar char="§"/>
              <a:defRPr lang="en-US" sz="3200" kern="1200" dirty="0">
                <a:solidFill>
                  <a:schemeClr val="accent3">
                    <a:lumMod val="75000"/>
                  </a:schemeClr>
                </a:solidFill>
                <a:latin typeface="Helvetica Ligh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0" y="1339850"/>
            <a:ext cx="9144000" cy="5842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accent4">
                    <a:lumMod val="75000"/>
                  </a:schemeClr>
                </a:solidFill>
                <a:latin typeface="Helvetica Light"/>
              </a:defRPr>
            </a:lvl1pPr>
            <a:lvl2pPr marL="457200" indent="0">
              <a:buNone/>
              <a:defRPr>
                <a:solidFill>
                  <a:schemeClr val="accent4">
                    <a:lumMod val="75000"/>
                  </a:schemeClr>
                </a:solidFill>
                <a:latin typeface="Helvetica Light"/>
              </a:defRPr>
            </a:lvl2pPr>
            <a:lvl3pPr marL="914400" indent="0">
              <a:buNone/>
              <a:defRPr>
                <a:solidFill>
                  <a:schemeClr val="accent4">
                    <a:lumMod val="75000"/>
                  </a:schemeClr>
                </a:solidFill>
                <a:latin typeface="Helvetica Light"/>
              </a:defRPr>
            </a:lvl3pPr>
            <a:lvl4pPr marL="1371600" indent="0">
              <a:buNone/>
              <a:defRPr>
                <a:solidFill>
                  <a:schemeClr val="accent4">
                    <a:lumMod val="75000"/>
                  </a:schemeClr>
                </a:solidFill>
                <a:latin typeface="Helvetica Light"/>
              </a:defRPr>
            </a:lvl4pPr>
            <a:lvl5pPr marL="1828800" indent="0">
              <a:buNone/>
              <a:defRPr>
                <a:solidFill>
                  <a:schemeClr val="accent4">
                    <a:lumMod val="75000"/>
                  </a:schemeClr>
                </a:solidFill>
                <a:latin typeface="Helvetica Ligh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5669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ummit EV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794" y="74341"/>
            <a:ext cx="8943703" cy="11430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5246" cy="390361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38A8"/>
              </a:buClr>
              <a:buFont typeface="Wingdings" pitchFamily="2" charset="2"/>
              <a:buChar char="§"/>
              <a:defRPr lang="en-US" sz="3200" kern="1200" dirty="0" smtClean="0">
                <a:solidFill>
                  <a:schemeClr val="accent3">
                    <a:lumMod val="75000"/>
                  </a:schemeClr>
                </a:solidFill>
                <a:latin typeface="Helvetica Ligh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0038A8"/>
              </a:buClr>
              <a:buFont typeface="Wingdings" pitchFamily="2" charset="2"/>
              <a:buChar char="§"/>
              <a:defRPr lang="en-US" sz="3200" kern="1200" dirty="0" smtClean="0">
                <a:solidFill>
                  <a:schemeClr val="accent3">
                    <a:lumMod val="75000"/>
                  </a:schemeClr>
                </a:solidFill>
                <a:latin typeface="Helvetica Ligh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0038A8"/>
              </a:buClr>
              <a:buFont typeface="Wingdings" pitchFamily="2" charset="2"/>
              <a:buChar char="§"/>
              <a:defRPr lang="en-US" sz="3200" kern="1200" dirty="0" smtClean="0">
                <a:solidFill>
                  <a:schemeClr val="accent3">
                    <a:lumMod val="75000"/>
                  </a:schemeClr>
                </a:solidFill>
                <a:latin typeface="Helvetica Ligh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0038A8"/>
              </a:buClr>
              <a:buFont typeface="Wingdings" pitchFamily="2" charset="2"/>
              <a:buChar char="§"/>
              <a:defRPr lang="en-US" sz="3200" kern="1200" dirty="0" smtClean="0">
                <a:solidFill>
                  <a:schemeClr val="accent3">
                    <a:lumMod val="75000"/>
                  </a:schemeClr>
                </a:solidFill>
                <a:latin typeface="Helvetica Ligh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0038A8"/>
              </a:buClr>
              <a:buFont typeface="Wingdings" pitchFamily="2" charset="2"/>
              <a:buChar char="§"/>
              <a:defRPr lang="en-US" sz="3200" kern="1200" dirty="0">
                <a:solidFill>
                  <a:schemeClr val="accent3">
                    <a:lumMod val="75000"/>
                  </a:schemeClr>
                </a:solidFill>
                <a:latin typeface="Helvetica Ligh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149" y="6328995"/>
            <a:ext cx="3151644" cy="286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626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Summit and ESRI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83252"/>
            <a:ext cx="8853377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152400" y="1414463"/>
            <a:ext cx="8864600" cy="442277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pic>
        <p:nvPicPr>
          <p:cNvPr id="3481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831" y="6324312"/>
            <a:ext cx="3151187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0194" y="6225094"/>
            <a:ext cx="96361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682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umment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591" y="93885"/>
            <a:ext cx="8888818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8223" y="1562986"/>
            <a:ext cx="4432190" cy="432926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38A8"/>
              </a:buClr>
              <a:buFont typeface="Wingdings" pitchFamily="2" charset="2"/>
              <a:buChar char="§"/>
              <a:defRPr lang="en-US" sz="3200" kern="1200" dirty="0" smtClean="0">
                <a:solidFill>
                  <a:schemeClr val="accent3">
                    <a:lumMod val="75000"/>
                  </a:schemeClr>
                </a:solidFill>
                <a:latin typeface="Helvetica Ligh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0038A8"/>
              </a:buClr>
              <a:buFont typeface="Wingdings" pitchFamily="2" charset="2"/>
              <a:buChar char="§"/>
              <a:defRPr lang="en-US" sz="3200" kern="1200" dirty="0" smtClean="0">
                <a:solidFill>
                  <a:schemeClr val="accent3">
                    <a:lumMod val="75000"/>
                  </a:schemeClr>
                </a:solidFill>
                <a:latin typeface="Helvetica Ligh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0038A8"/>
              </a:buClr>
              <a:buFont typeface="Wingdings" pitchFamily="2" charset="2"/>
              <a:buChar char="§"/>
              <a:defRPr lang="en-US" sz="3200" kern="1200" dirty="0" smtClean="0">
                <a:solidFill>
                  <a:schemeClr val="accent3">
                    <a:lumMod val="75000"/>
                  </a:schemeClr>
                </a:solidFill>
                <a:latin typeface="Helvetica Ligh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0038A8"/>
              </a:buClr>
              <a:buFont typeface="Wingdings" pitchFamily="2" charset="2"/>
              <a:buChar char="§"/>
              <a:defRPr lang="en-US" sz="3200" kern="1200" dirty="0" smtClean="0">
                <a:solidFill>
                  <a:schemeClr val="accent3">
                    <a:lumMod val="75000"/>
                  </a:schemeClr>
                </a:solidFill>
                <a:latin typeface="Helvetica Ligh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0038A8"/>
              </a:buClr>
              <a:buFont typeface="Wingdings" pitchFamily="2" charset="2"/>
              <a:buChar char="§"/>
              <a:defRPr lang="en-US" sz="3200" kern="1200" dirty="0">
                <a:solidFill>
                  <a:schemeClr val="accent3">
                    <a:lumMod val="75000"/>
                  </a:schemeClr>
                </a:solidFill>
                <a:latin typeface="Helvetica Ligh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0413" y="1562986"/>
            <a:ext cx="4445996" cy="433989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38A8"/>
              </a:buClr>
              <a:buFont typeface="Wingdings" pitchFamily="2" charset="2"/>
              <a:buChar char="§"/>
              <a:defRPr lang="en-US" sz="3200" kern="1200" dirty="0" smtClean="0">
                <a:solidFill>
                  <a:schemeClr val="accent3">
                    <a:lumMod val="75000"/>
                  </a:schemeClr>
                </a:solidFill>
                <a:latin typeface="Helvetica Ligh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0038A8"/>
              </a:buClr>
              <a:buFont typeface="Wingdings" pitchFamily="2" charset="2"/>
              <a:buChar char="§"/>
              <a:defRPr lang="en-US" sz="3200" kern="1200" dirty="0" smtClean="0">
                <a:solidFill>
                  <a:schemeClr val="accent3">
                    <a:lumMod val="75000"/>
                  </a:schemeClr>
                </a:solidFill>
                <a:latin typeface="Helvetica Ligh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0038A8"/>
              </a:buClr>
              <a:buFont typeface="Wingdings" pitchFamily="2" charset="2"/>
              <a:buChar char="§"/>
              <a:defRPr lang="en-US" sz="3200" kern="1200" dirty="0" smtClean="0">
                <a:solidFill>
                  <a:schemeClr val="accent3">
                    <a:lumMod val="75000"/>
                  </a:schemeClr>
                </a:solidFill>
                <a:latin typeface="Helvetica Ligh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0038A8"/>
              </a:buClr>
              <a:buFont typeface="Wingdings" pitchFamily="2" charset="2"/>
              <a:buChar char="§"/>
              <a:defRPr lang="en-US" sz="3200" kern="1200" dirty="0" smtClean="0">
                <a:solidFill>
                  <a:schemeClr val="accent3">
                    <a:lumMod val="75000"/>
                  </a:schemeClr>
                </a:solidFill>
                <a:latin typeface="Helvetica Ligh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0038A8"/>
              </a:buClr>
              <a:buFont typeface="Wingdings" pitchFamily="2" charset="2"/>
              <a:buChar char="§"/>
              <a:defRPr lang="en-US" sz="3200" kern="1200" dirty="0">
                <a:solidFill>
                  <a:schemeClr val="accent3">
                    <a:lumMod val="75000"/>
                  </a:schemeClr>
                </a:solidFill>
                <a:latin typeface="Helvetica Ligh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35842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" y="6323013"/>
            <a:ext cx="3151187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5152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ndscape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5246" cy="390361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38A8"/>
              </a:buClr>
              <a:buFont typeface="Wingdings" pitchFamily="2" charset="2"/>
              <a:buChar char="§"/>
              <a:defRPr lang="en-US" sz="3200" kern="1200" dirty="0" smtClean="0">
                <a:solidFill>
                  <a:schemeClr val="accent3">
                    <a:lumMod val="75000"/>
                  </a:schemeClr>
                </a:solidFill>
                <a:latin typeface="Helvetica Ligh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0038A8"/>
              </a:buClr>
              <a:buFont typeface="Wingdings" pitchFamily="2" charset="2"/>
              <a:buChar char="§"/>
              <a:defRPr lang="en-US" sz="3200" kern="1200" dirty="0" smtClean="0">
                <a:solidFill>
                  <a:schemeClr val="accent3">
                    <a:lumMod val="75000"/>
                  </a:schemeClr>
                </a:solidFill>
                <a:latin typeface="Helvetica Ligh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0038A8"/>
              </a:buClr>
              <a:buFont typeface="Wingdings" pitchFamily="2" charset="2"/>
              <a:buChar char="§"/>
              <a:defRPr lang="en-US" sz="3200" kern="1200" dirty="0" smtClean="0">
                <a:solidFill>
                  <a:schemeClr val="accent3">
                    <a:lumMod val="75000"/>
                  </a:schemeClr>
                </a:solidFill>
                <a:latin typeface="Helvetica Ligh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0038A8"/>
              </a:buClr>
              <a:buFont typeface="Wingdings" pitchFamily="2" charset="2"/>
              <a:buChar char="§"/>
              <a:defRPr lang="en-US" sz="3200" kern="1200" dirty="0" smtClean="0">
                <a:solidFill>
                  <a:schemeClr val="accent3">
                    <a:lumMod val="75000"/>
                  </a:schemeClr>
                </a:solidFill>
                <a:latin typeface="Helvetica Ligh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0038A8"/>
              </a:buClr>
              <a:buFont typeface="Wingdings" pitchFamily="2" charset="2"/>
              <a:buChar char="§"/>
              <a:defRPr lang="en-US" sz="3200" kern="1200" dirty="0">
                <a:solidFill>
                  <a:schemeClr val="accent3">
                    <a:lumMod val="75000"/>
                  </a:schemeClr>
                </a:solidFill>
                <a:latin typeface="Helvetica Ligh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602" y="6328932"/>
            <a:ext cx="3144013" cy="286512"/>
          </a:xfrm>
          <a:prstGeom prst="rect">
            <a:avLst/>
          </a:prstGeom>
        </p:spPr>
      </p:pic>
      <p:sp>
        <p:nvSpPr>
          <p:cNvPr id="5" name="TextBox 4"/>
          <p:cNvSpPr txBox="1"/>
          <p:nvPr userDrawn="1"/>
        </p:nvSpPr>
        <p:spPr>
          <a:xfrm>
            <a:off x="240746" y="206734"/>
            <a:ext cx="85374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kern="1200" dirty="0" err="1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LandScape</a:t>
            </a:r>
            <a:br>
              <a:rPr lang="en-US" sz="24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en-US" sz="2400" b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3D Point Cloud Viewing and Editing</a:t>
            </a:r>
            <a:endParaRPr lang="en-US" sz="24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93524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icture Overlap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794" y="74341"/>
            <a:ext cx="8943703" cy="11430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693" y="1355651"/>
            <a:ext cx="5975498" cy="362038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38A8"/>
              </a:buClr>
              <a:buFont typeface="Wingdings" pitchFamily="2" charset="2"/>
              <a:buChar char="§"/>
              <a:defRPr lang="en-US" sz="3200" kern="1200" dirty="0" smtClean="0">
                <a:solidFill>
                  <a:schemeClr val="accent3">
                    <a:lumMod val="75000"/>
                  </a:schemeClr>
                </a:solidFill>
                <a:latin typeface="Helvetica Ligh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0038A8"/>
              </a:buClr>
              <a:buFont typeface="Wingdings" pitchFamily="2" charset="2"/>
              <a:buChar char="§"/>
              <a:defRPr lang="en-US" sz="3200" kern="1200" dirty="0" smtClean="0">
                <a:solidFill>
                  <a:schemeClr val="accent3">
                    <a:lumMod val="75000"/>
                  </a:schemeClr>
                </a:solidFill>
                <a:latin typeface="Helvetica Ligh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0038A8"/>
              </a:buClr>
              <a:buFont typeface="Wingdings" pitchFamily="2" charset="2"/>
              <a:buChar char="§"/>
              <a:defRPr lang="en-US" sz="3200" kern="1200" dirty="0" smtClean="0">
                <a:solidFill>
                  <a:schemeClr val="accent3">
                    <a:lumMod val="75000"/>
                  </a:schemeClr>
                </a:solidFill>
                <a:latin typeface="Helvetica Ligh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0038A8"/>
              </a:buClr>
              <a:buFont typeface="Wingdings" pitchFamily="2" charset="2"/>
              <a:buChar char="§"/>
              <a:defRPr lang="en-US" sz="3200" kern="1200" dirty="0" smtClean="0">
                <a:solidFill>
                  <a:schemeClr val="accent3">
                    <a:lumMod val="75000"/>
                  </a:schemeClr>
                </a:solidFill>
                <a:latin typeface="Helvetica Ligh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0038A8"/>
              </a:buClr>
              <a:buFont typeface="Wingdings" pitchFamily="2" charset="2"/>
              <a:buChar char="§"/>
              <a:defRPr lang="en-US" sz="3200" kern="1200" dirty="0">
                <a:solidFill>
                  <a:schemeClr val="accent3">
                    <a:lumMod val="75000"/>
                  </a:schemeClr>
                </a:solidFill>
                <a:latin typeface="Helvetica Ligh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5762848" y="2190306"/>
            <a:ext cx="2775762" cy="332817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84281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 and Bottom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794" y="74341"/>
            <a:ext cx="8943703" cy="11430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693" y="1355651"/>
            <a:ext cx="6124354" cy="384367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38A8"/>
              </a:buClr>
              <a:buFont typeface="Wingdings" pitchFamily="2" charset="2"/>
              <a:buChar char="§"/>
              <a:defRPr lang="en-US" sz="3200" kern="1200" dirty="0" smtClean="0">
                <a:solidFill>
                  <a:schemeClr val="accent3">
                    <a:lumMod val="75000"/>
                  </a:schemeClr>
                </a:solidFill>
                <a:latin typeface="Helvetica Ligh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0038A8"/>
              </a:buClr>
              <a:buFont typeface="Wingdings" pitchFamily="2" charset="2"/>
              <a:buChar char="§"/>
              <a:defRPr lang="en-US" sz="3200" kern="1200" dirty="0" smtClean="0">
                <a:solidFill>
                  <a:schemeClr val="accent3">
                    <a:lumMod val="75000"/>
                  </a:schemeClr>
                </a:solidFill>
                <a:latin typeface="Helvetica Ligh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0038A8"/>
              </a:buClr>
              <a:buFont typeface="Wingdings" pitchFamily="2" charset="2"/>
              <a:buChar char="§"/>
              <a:defRPr lang="en-US" sz="3200" kern="1200" dirty="0" smtClean="0">
                <a:solidFill>
                  <a:schemeClr val="accent3">
                    <a:lumMod val="75000"/>
                  </a:schemeClr>
                </a:solidFill>
                <a:latin typeface="Helvetica Ligh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0038A8"/>
              </a:buClr>
              <a:buFont typeface="Wingdings" pitchFamily="2" charset="2"/>
              <a:buChar char="§"/>
              <a:defRPr lang="en-US" sz="3200" kern="1200" dirty="0" smtClean="0">
                <a:solidFill>
                  <a:schemeClr val="accent3">
                    <a:lumMod val="75000"/>
                  </a:schemeClr>
                </a:solidFill>
                <a:latin typeface="Helvetica Ligh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0038A8"/>
              </a:buClr>
              <a:buFont typeface="Wingdings" pitchFamily="2" charset="2"/>
              <a:buChar char="§"/>
              <a:defRPr lang="en-US" sz="3200" kern="1200" dirty="0">
                <a:solidFill>
                  <a:schemeClr val="accent3">
                    <a:lumMod val="75000"/>
                  </a:schemeClr>
                </a:solidFill>
                <a:latin typeface="Helvetica Ligh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6241312" y="1350335"/>
            <a:ext cx="2775762" cy="3848986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106326" y="5241850"/>
            <a:ext cx="8920715" cy="7653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accent4">
                    <a:lumMod val="75000"/>
                  </a:schemeClr>
                </a:solidFill>
                <a:latin typeface="Helvetica Light"/>
              </a:defRPr>
            </a:lvl1pPr>
            <a:lvl2pPr marL="457200" indent="0">
              <a:buNone/>
              <a:defRPr>
                <a:solidFill>
                  <a:schemeClr val="accent4">
                    <a:lumMod val="75000"/>
                  </a:schemeClr>
                </a:solidFill>
                <a:latin typeface="Helvetica Light"/>
              </a:defRPr>
            </a:lvl2pPr>
            <a:lvl3pPr marL="914400" indent="0">
              <a:buNone/>
              <a:defRPr>
                <a:solidFill>
                  <a:schemeClr val="accent4">
                    <a:lumMod val="75000"/>
                  </a:schemeClr>
                </a:solidFill>
                <a:latin typeface="Helvetica Light"/>
              </a:defRPr>
            </a:lvl3pPr>
            <a:lvl4pPr marL="1371600" indent="0">
              <a:buNone/>
              <a:defRPr>
                <a:solidFill>
                  <a:schemeClr val="accent4">
                    <a:lumMod val="75000"/>
                  </a:schemeClr>
                </a:solidFill>
                <a:latin typeface="Helvetica Light"/>
              </a:defRPr>
            </a:lvl4pPr>
            <a:lvl5pPr marL="1828800" indent="0">
              <a:buNone/>
              <a:defRPr>
                <a:solidFill>
                  <a:schemeClr val="accent4">
                    <a:lumMod val="75000"/>
                  </a:schemeClr>
                </a:solidFill>
                <a:latin typeface="Helvetica Ligh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244494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591" y="93885"/>
            <a:ext cx="8888818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8223" y="1366284"/>
            <a:ext cx="443219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38A8"/>
              </a:buClr>
              <a:buFont typeface="Wingdings" pitchFamily="2" charset="2"/>
              <a:buChar char="§"/>
              <a:defRPr lang="en-US" sz="3200" kern="1200" dirty="0" smtClean="0">
                <a:solidFill>
                  <a:schemeClr val="accent3">
                    <a:lumMod val="75000"/>
                  </a:schemeClr>
                </a:solidFill>
                <a:latin typeface="Helvetica Ligh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0038A8"/>
              </a:buClr>
              <a:buFont typeface="Wingdings" pitchFamily="2" charset="2"/>
              <a:buChar char="§"/>
              <a:defRPr lang="en-US" sz="3200" kern="1200" dirty="0" smtClean="0">
                <a:solidFill>
                  <a:schemeClr val="accent3">
                    <a:lumMod val="75000"/>
                  </a:schemeClr>
                </a:solidFill>
                <a:latin typeface="Helvetica Ligh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0038A8"/>
              </a:buClr>
              <a:buFont typeface="Wingdings" pitchFamily="2" charset="2"/>
              <a:buChar char="§"/>
              <a:defRPr lang="en-US" sz="3200" kern="1200" dirty="0" smtClean="0">
                <a:solidFill>
                  <a:schemeClr val="accent3">
                    <a:lumMod val="75000"/>
                  </a:schemeClr>
                </a:solidFill>
                <a:latin typeface="Helvetica Ligh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0038A8"/>
              </a:buClr>
              <a:buFont typeface="Wingdings" pitchFamily="2" charset="2"/>
              <a:buChar char="§"/>
              <a:defRPr lang="en-US" sz="3200" kern="1200" dirty="0" smtClean="0">
                <a:solidFill>
                  <a:schemeClr val="accent3">
                    <a:lumMod val="75000"/>
                  </a:schemeClr>
                </a:solidFill>
                <a:latin typeface="Helvetica Ligh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0038A8"/>
              </a:buClr>
              <a:buFont typeface="Wingdings" pitchFamily="2" charset="2"/>
              <a:buChar char="§"/>
              <a:defRPr lang="en-US" sz="3200" kern="1200" dirty="0">
                <a:solidFill>
                  <a:schemeClr val="accent3">
                    <a:lumMod val="75000"/>
                  </a:schemeClr>
                </a:solidFill>
                <a:latin typeface="Helvetica Ligh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0413" y="1376916"/>
            <a:ext cx="4445996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38A8"/>
              </a:buClr>
              <a:buFont typeface="Wingdings" pitchFamily="2" charset="2"/>
              <a:buChar char="§"/>
              <a:defRPr lang="en-US" sz="3200" kern="1200" dirty="0" smtClean="0">
                <a:solidFill>
                  <a:schemeClr val="accent3">
                    <a:lumMod val="75000"/>
                  </a:schemeClr>
                </a:solidFill>
                <a:latin typeface="Helvetica Ligh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0038A8"/>
              </a:buClr>
              <a:buFont typeface="Wingdings" pitchFamily="2" charset="2"/>
              <a:buChar char="§"/>
              <a:defRPr lang="en-US" sz="3200" kern="1200" dirty="0" smtClean="0">
                <a:solidFill>
                  <a:schemeClr val="accent3">
                    <a:lumMod val="75000"/>
                  </a:schemeClr>
                </a:solidFill>
                <a:latin typeface="Helvetica Ligh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0038A8"/>
              </a:buClr>
              <a:buFont typeface="Wingdings" pitchFamily="2" charset="2"/>
              <a:buChar char="§"/>
              <a:defRPr lang="en-US" sz="3200" kern="1200" dirty="0" smtClean="0">
                <a:solidFill>
                  <a:schemeClr val="accent3">
                    <a:lumMod val="75000"/>
                  </a:schemeClr>
                </a:solidFill>
                <a:latin typeface="Helvetica Ligh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0038A8"/>
              </a:buClr>
              <a:buFont typeface="Wingdings" pitchFamily="2" charset="2"/>
              <a:buChar char="§"/>
              <a:defRPr lang="en-US" sz="3200" kern="1200" dirty="0" smtClean="0">
                <a:solidFill>
                  <a:schemeClr val="accent3">
                    <a:lumMod val="75000"/>
                  </a:schemeClr>
                </a:solidFill>
                <a:latin typeface="Helvetica Ligh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0038A8"/>
              </a:buClr>
              <a:buFont typeface="Wingdings" pitchFamily="2" charset="2"/>
              <a:buChar char="§"/>
              <a:defRPr lang="en-US" sz="3200" kern="1200" dirty="0">
                <a:solidFill>
                  <a:schemeClr val="accent3">
                    <a:lumMod val="75000"/>
                  </a:schemeClr>
                </a:solidFill>
                <a:latin typeface="Helvetica Ligh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399117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ne Hu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60" y="115150"/>
            <a:ext cx="8952614" cy="109696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1636834"/>
            <a:ext cx="9144001" cy="4571999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6572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RI One Hu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60" y="115150"/>
            <a:ext cx="8952614" cy="109696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432996" y="1636834"/>
            <a:ext cx="8278009" cy="3892597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730" y="6223404"/>
            <a:ext cx="1044610" cy="46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12354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Content and Capti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692" y="83251"/>
            <a:ext cx="8931349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326" y="1313121"/>
            <a:ext cx="8910083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38A8"/>
              </a:buClr>
              <a:buFont typeface="Wingdings" pitchFamily="2" charset="2"/>
              <a:buChar char="§"/>
              <a:defRPr lang="en-US" sz="3200" kern="1200" dirty="0" smtClean="0">
                <a:solidFill>
                  <a:schemeClr val="accent3">
                    <a:lumMod val="75000"/>
                  </a:schemeClr>
                </a:solidFill>
                <a:latin typeface="Helvetica Ligh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0038A8"/>
              </a:buClr>
              <a:buFont typeface="Wingdings" pitchFamily="2" charset="2"/>
              <a:buChar char="§"/>
              <a:defRPr lang="en-US" sz="3200" kern="1200" dirty="0" smtClean="0">
                <a:solidFill>
                  <a:schemeClr val="accent3">
                    <a:lumMod val="75000"/>
                  </a:schemeClr>
                </a:solidFill>
                <a:latin typeface="Helvetica Ligh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0038A8"/>
              </a:buClr>
              <a:buFont typeface="Wingdings" pitchFamily="2" charset="2"/>
              <a:buChar char="§"/>
              <a:defRPr lang="en-US" sz="3200" kern="1200" dirty="0" smtClean="0">
                <a:solidFill>
                  <a:schemeClr val="accent3">
                    <a:lumMod val="75000"/>
                  </a:schemeClr>
                </a:solidFill>
                <a:latin typeface="Helvetica Ligh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0038A8"/>
              </a:buClr>
              <a:buFont typeface="Wingdings" pitchFamily="2" charset="2"/>
              <a:buChar char="§"/>
              <a:defRPr lang="en-US" sz="3200" kern="1200" dirty="0" smtClean="0">
                <a:solidFill>
                  <a:schemeClr val="accent3">
                    <a:lumMod val="75000"/>
                  </a:schemeClr>
                </a:solidFill>
                <a:latin typeface="Helvetica Ligh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0038A8"/>
              </a:buClr>
              <a:buFont typeface="Wingdings" pitchFamily="2" charset="2"/>
              <a:buChar char="§"/>
              <a:defRPr lang="en-US" sz="3200" kern="1200" dirty="0">
                <a:solidFill>
                  <a:schemeClr val="accent3">
                    <a:lumMod val="75000"/>
                  </a:schemeClr>
                </a:solidFill>
                <a:latin typeface="Helvetica Ligh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226694" y="5632480"/>
            <a:ext cx="4884737" cy="4699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Helvetica Light"/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53705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enery Top RT Capti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3009457" y="85061"/>
            <a:ext cx="6038850" cy="760412"/>
          </a:xfrm>
          <a:prstGeom prst="rect">
            <a:avLst/>
          </a:prstGeom>
        </p:spPr>
        <p:txBody>
          <a:bodyPr/>
          <a:lstStyle>
            <a:lvl1pPr marL="0" indent="0" algn="r">
              <a:buFontTx/>
              <a:buNone/>
              <a:defRPr sz="3000">
                <a:solidFill>
                  <a:schemeClr val="bg1"/>
                </a:solidFill>
                <a:latin typeface="Helvetica Light"/>
              </a:defRPr>
            </a:lvl1pPr>
          </a:lstStyle>
          <a:p>
            <a:pPr lvl="0"/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0893" y="6196515"/>
            <a:ext cx="1531090" cy="486860"/>
          </a:xfrm>
          <a:prstGeom prst="rect">
            <a:avLst/>
          </a:prstGeom>
        </p:spPr>
      </p:pic>
      <p:sp>
        <p:nvSpPr>
          <p:cNvPr id="10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7410450" y="6196013"/>
            <a:ext cx="1531938" cy="487362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5211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enery Lower LFT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/>
          <a:lstStyle>
            <a:lvl1pPr>
              <a:defRPr sz="4000" baseline="0">
                <a:latin typeface="Arial" panose="020B0604020202020204" pitchFamily="34" charset="0"/>
                <a:ea typeface="Adobe Fan Heiti Std B" pitchFamily="34" charset="-128"/>
              </a:defRPr>
            </a:lvl1pPr>
          </a:lstStyle>
          <a:p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138668" y="5922963"/>
            <a:ext cx="6038850" cy="760412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3000">
                <a:solidFill>
                  <a:schemeClr val="bg1"/>
                </a:solidFill>
                <a:latin typeface="Helvetica Light"/>
              </a:defRPr>
            </a:lvl1pPr>
          </a:lstStyle>
          <a:p>
            <a:pPr lvl="0"/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0893" y="6196515"/>
            <a:ext cx="1531090" cy="486860"/>
          </a:xfrm>
          <a:prstGeom prst="rect">
            <a:avLst/>
          </a:prstGeom>
        </p:spPr>
      </p:pic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7410450" y="6196013"/>
            <a:ext cx="1531938" cy="487362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15107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Helvetica Ligh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A6E95511-A7BF-453D-8068-51438851A401}" type="datetimeFigureOut">
              <a:rPr lang="en-US" smtClean="0"/>
              <a:t>5/10/2021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888861DD-36BF-4A8E-8FA8-99A722B1E710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3776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Landscape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602" y="6328932"/>
            <a:ext cx="3144013" cy="286512"/>
          </a:xfrm>
          <a:prstGeom prst="rect">
            <a:avLst/>
          </a:prstGeom>
        </p:spPr>
      </p:pic>
      <p:sp>
        <p:nvSpPr>
          <p:cNvPr id="5" name="TextBox 4"/>
          <p:cNvSpPr txBox="1"/>
          <p:nvPr userDrawn="1"/>
        </p:nvSpPr>
        <p:spPr>
          <a:xfrm>
            <a:off x="240746" y="206734"/>
            <a:ext cx="85374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kern="1200" dirty="0" err="1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LandScape</a:t>
            </a:r>
            <a:endParaRPr lang="en-US" sz="32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1631355" y="803275"/>
            <a:ext cx="5756275" cy="48418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668338" y="1749425"/>
            <a:ext cx="7815262" cy="33877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5294305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5636E78-056C-4629-9A90-3AAB64B8E057}" type="slidenum">
              <a:rPr lang="en-US" altLang="en-US"/>
              <a:pPr/>
              <a:t>‹Nr.›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75047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5" cstate="print">
            <a:biLevel thresh="50000"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9144000" cy="1295400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1402" y="6222838"/>
            <a:ext cx="1472827" cy="46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440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35" r:id="rId3"/>
    <p:sldLayoutId id="2147483736" r:id="rId4"/>
    <p:sldLayoutId id="2147483733" r:id="rId5"/>
    <p:sldLayoutId id="2147483729" r:id="rId6"/>
    <p:sldLayoutId id="2147483730" r:id="rId7"/>
    <p:sldLayoutId id="2147483725" r:id="rId8"/>
    <p:sldLayoutId id="2147483734" r:id="rId9"/>
    <p:sldLayoutId id="2147483727" r:id="rId10"/>
    <p:sldLayoutId id="2147483726" r:id="rId11"/>
    <p:sldLayoutId id="2147483724" r:id="rId12"/>
    <p:sldLayoutId id="2147483728" r:id="rId13"/>
    <p:sldLayoutId id="2147483705" r:id="rId14"/>
    <p:sldLayoutId id="2147483717" r:id="rId15"/>
    <p:sldLayoutId id="2147483732" r:id="rId16"/>
    <p:sldLayoutId id="2147483720" r:id="rId17"/>
    <p:sldLayoutId id="2147483737" r:id="rId18"/>
    <p:sldLayoutId id="2147483738" r:id="rId19"/>
    <p:sldLayoutId id="2147483744" r:id="rId20"/>
    <p:sldLayoutId id="2147483749" r:id="rId21"/>
    <p:sldLayoutId id="2147483751" r:id="rId22"/>
    <p:sldLayoutId id="2147483752" r:id="rId23"/>
  </p:sldLayoutIdLst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BlairMdITC TT" pitchFamily="2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BlairMdITC TT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BlairMdITC TT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BlairMdITC TT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BlairMdITC TT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Relationship Id="rId6" Type="http://schemas.microsoft.com/office/2007/relationships/hdphoto" Target="../media/hdphoto1.wdp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-662731" y="-912358"/>
            <a:ext cx="10335235" cy="8026222"/>
          </a:xfrm>
          <a:prstGeom prst="rect">
            <a:avLst/>
          </a:prstGeom>
          <a:solidFill>
            <a:schemeClr val="tx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6656" y="6075157"/>
            <a:ext cx="2158236" cy="68154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115" y="171022"/>
            <a:ext cx="8988923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32033" y="15887"/>
            <a:ext cx="967383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  <a:latin typeface="Helvetica Light"/>
                <a:cs typeface="Arial" panose="020B0604020202020204" pitchFamily="34" charset="0"/>
              </a:rPr>
              <a:t>3D Stereo Mapping Solutions</a:t>
            </a:r>
          </a:p>
        </p:txBody>
      </p:sp>
    </p:spTree>
    <p:extLst>
      <p:ext uri="{BB962C8B-B14F-4D97-AF65-F5344CB8AC3E}">
        <p14:creationId xmlns:p14="http://schemas.microsoft.com/office/powerpoint/2010/main" val="6593676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DAT/EM Product Line-Up</a:t>
            </a:r>
            <a:br>
              <a:rPr lang="en-US" dirty="0"/>
            </a:br>
            <a:r>
              <a:rPr lang="en-US" b="1" dirty="0"/>
              <a:t>Summit Evolution</a:t>
            </a: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0147" y="3083416"/>
            <a:ext cx="5264008" cy="2626739"/>
          </a:xfrm>
        </p:spPr>
      </p:pic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277812" y="1330326"/>
            <a:ext cx="8561387" cy="2460010"/>
          </a:xfrm>
        </p:spPr>
        <p:txBody>
          <a:bodyPr/>
          <a:lstStyle/>
          <a:p>
            <a:r>
              <a:rPr lang="en-US" sz="2800" dirty="0">
                <a:cs typeface="Arial" panose="020B0604020202020204" pitchFamily="34" charset="0"/>
              </a:rPr>
              <a:t>Software to </a:t>
            </a:r>
            <a:r>
              <a:rPr lang="en-US" sz="2800" b="1" dirty="0">
                <a:cs typeface="Arial" panose="020B0604020202020204" pitchFamily="34" charset="0"/>
              </a:rPr>
              <a:t>Extract</a:t>
            </a:r>
            <a:r>
              <a:rPr lang="en-US" sz="2800" dirty="0">
                <a:cs typeface="Arial" panose="020B0604020202020204" pitchFamily="34" charset="0"/>
              </a:rPr>
              <a:t> and </a:t>
            </a:r>
            <a:r>
              <a:rPr lang="en-US" sz="2800" b="1" dirty="0">
                <a:cs typeface="Arial" panose="020B0604020202020204" pitchFamily="34" charset="0"/>
              </a:rPr>
              <a:t>Edit 3D Vector Features </a:t>
            </a:r>
            <a:r>
              <a:rPr lang="en-US" sz="2800" dirty="0">
                <a:cs typeface="Arial" panose="020B0604020202020204" pitchFamily="34" charset="0"/>
              </a:rPr>
              <a:t>from </a:t>
            </a:r>
            <a:r>
              <a:rPr lang="en-US" sz="2800" b="1" dirty="0">
                <a:cs typeface="Arial" panose="020B0604020202020204" pitchFamily="34" charset="0"/>
              </a:rPr>
              <a:t>Stereo</a:t>
            </a:r>
            <a:r>
              <a:rPr lang="en-US" sz="2800" dirty="0">
                <a:cs typeface="Arial" panose="020B0604020202020204" pitchFamily="34" charset="0"/>
              </a:rPr>
              <a:t> Imagery</a:t>
            </a:r>
          </a:p>
          <a:p>
            <a:r>
              <a:rPr lang="en-US" sz="2800" dirty="0">
                <a:cs typeface="Arial" panose="020B0604020202020204" pitchFamily="34" charset="0"/>
              </a:rPr>
              <a:t>Two ways to describe it: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>
                <a:cs typeface="Arial" panose="020B0604020202020204" pitchFamily="34" charset="0"/>
              </a:rPr>
              <a:t>A Digital Photogrammetric Workstation (DPW)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>
                <a:cs typeface="Arial" panose="020B0604020202020204" pitchFamily="34" charset="0"/>
              </a:rPr>
              <a:t>A 3D stereo digitizer</a:t>
            </a: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35258" y="4184542"/>
            <a:ext cx="3387813" cy="1569660"/>
          </a:xfrm>
          <a:prstGeom prst="rect">
            <a:avLst/>
          </a:prstGeom>
          <a:solidFill>
            <a:srgbClr val="000066">
              <a:alpha val="21000"/>
            </a:srgbClr>
          </a:solidFill>
        </p:spPr>
        <p:txBody>
          <a:bodyPr wrap="square">
            <a:spAutoFit/>
          </a:bodyPr>
          <a:lstStyle>
            <a:lvl1pPr marL="457200" indent="-457200" algn="l" defTabSz="914400" rtl="0" eaLnBrk="1" latinLnBrk="0" hangingPunct="1">
              <a:spcBef>
                <a:spcPct val="20000"/>
              </a:spcBef>
              <a:buClr>
                <a:srgbClr val="0038A8"/>
              </a:buClr>
              <a:buFont typeface="Arial" panose="020B0604020202020204" pitchFamily="34" charset="0"/>
              <a:buChar char="•"/>
              <a:defRPr lang="en-US" sz="320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914400" indent="-457200" algn="l" defTabSz="914400" rtl="0" eaLnBrk="1" latinLnBrk="0" hangingPunct="1">
              <a:spcBef>
                <a:spcPct val="20000"/>
              </a:spcBef>
              <a:buClr>
                <a:srgbClr val="0038A8"/>
              </a:buClr>
              <a:buFont typeface="Arial" panose="020B0604020202020204" pitchFamily="34" charset="0"/>
              <a:buChar char="•"/>
              <a:defRPr lang="en-US" sz="320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371600" indent="-457200" algn="l" defTabSz="914400" rtl="0" eaLnBrk="1" latinLnBrk="0" hangingPunct="1">
              <a:spcBef>
                <a:spcPct val="20000"/>
              </a:spcBef>
              <a:buClr>
                <a:srgbClr val="0038A8"/>
              </a:buClr>
              <a:buFont typeface="Arial" panose="020B0604020202020204" pitchFamily="34" charset="0"/>
              <a:buChar char="•"/>
              <a:defRPr lang="en-US" sz="320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828800" indent="-457200" algn="l" defTabSz="914400" rtl="0" eaLnBrk="1" latinLnBrk="0" hangingPunct="1">
              <a:spcBef>
                <a:spcPct val="20000"/>
              </a:spcBef>
              <a:buClr>
                <a:srgbClr val="0038A8"/>
              </a:buClr>
              <a:buFont typeface="Arial" panose="020B0604020202020204" pitchFamily="34" charset="0"/>
              <a:buChar char="•"/>
              <a:defRPr lang="en-US" sz="320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286000" indent="-457200" algn="l" defTabSz="914400" rtl="0" eaLnBrk="1" latinLnBrk="0" hangingPunct="1">
              <a:spcBef>
                <a:spcPct val="20000"/>
              </a:spcBef>
              <a:buClr>
                <a:srgbClr val="0038A8"/>
              </a:buClr>
              <a:buFont typeface="Arial" panose="020B0604020202020204" pitchFamily="34" charset="0"/>
              <a:buChar char="•"/>
              <a:defRPr lang="en-US" sz="3200" kern="1200" dirty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cs typeface="Arial" panose="020B0604020202020204" pitchFamily="34" charset="0"/>
              </a:rPr>
              <a:t>It is a </a:t>
            </a:r>
            <a:r>
              <a:rPr lang="en-US" sz="2400" b="1" i="1" dirty="0">
                <a:solidFill>
                  <a:srgbClr val="000066"/>
                </a:solidFill>
                <a:cs typeface="Arial" panose="020B0604020202020204" pitchFamily="34" charset="0"/>
              </a:rPr>
              <a:t>Human Interface </a:t>
            </a:r>
            <a:r>
              <a:rPr lang="en-US" sz="2400" dirty="0">
                <a:cs typeface="Arial" panose="020B0604020202020204" pitchFamily="34" charset="0"/>
              </a:rPr>
              <a:t>device, designed to maximize human efficiency</a:t>
            </a:r>
          </a:p>
        </p:txBody>
      </p:sp>
      <p:pic>
        <p:nvPicPr>
          <p:cNvPr id="7" name="Picture 18984">
            <a:extLst>
              <a:ext uri="{FF2B5EF4-FFF2-40B4-BE49-F238E27FC236}">
                <a16:creationId xmlns:a16="http://schemas.microsoft.com/office/drawing/2014/main" id="{FF40FF0F-A1E3-467A-B46C-9CF2A78247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7014" y="4523006"/>
            <a:ext cx="2572322" cy="2374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2379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87833" y="4486327"/>
            <a:ext cx="2048434" cy="1700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/>
              <a:t> </a:t>
            </a:r>
            <a:br>
              <a:rPr lang="en-US" dirty="0"/>
            </a:br>
            <a:r>
              <a:rPr lang="en-US" sz="2800" dirty="0"/>
              <a:t>AutoCAD 2004 - 2021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96AF0BE-2169-4F43-9766-60E8E8D719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1121" y="1291684"/>
            <a:ext cx="9102408" cy="4129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CD10654E-0F77-460D-8EB5-1857A96652A0}"/>
              </a:ext>
            </a:extLst>
          </p:cNvPr>
          <p:cNvSpPr txBox="1"/>
          <p:nvPr/>
        </p:nvSpPr>
        <p:spPr>
          <a:xfrm>
            <a:off x="-81121" y="5421348"/>
            <a:ext cx="9264650" cy="830997"/>
          </a:xfrm>
          <a:prstGeom prst="rect">
            <a:avLst/>
          </a:prstGeom>
          <a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encilGrayscale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r>
              <a:rPr lang="en-US" sz="1600" dirty="0"/>
              <a:t>Summit with a second viewport that has the same model in it, but with a channel map. This might be used to show the 4th band, for example, while the larger viewport shows the RGB bands. It could also show a different imagery set, such as an orthophoto of the same area.</a:t>
            </a:r>
            <a:endParaRPr lang="de-DE" sz="1600" dirty="0"/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DE1E6E77-220C-4846-A9E3-12EE1325328C}"/>
              </a:ext>
            </a:extLst>
          </p:cNvPr>
          <p:cNvSpPr txBox="1">
            <a:spLocks/>
          </p:cNvSpPr>
          <p:nvPr/>
        </p:nvSpPr>
        <p:spPr>
          <a:xfrm>
            <a:off x="95794" y="74341"/>
            <a:ext cx="8943703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DAT/EM Capture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5856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5"/>
          <p:cNvSpPr txBox="1">
            <a:spLocks noChangeArrowheads="1"/>
          </p:cNvSpPr>
          <p:nvPr/>
        </p:nvSpPr>
        <p:spPr bwMode="auto">
          <a:xfrm>
            <a:off x="1371600" y="304800"/>
            <a:ext cx="6400799" cy="64633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00000"/>
              </a:lnSpc>
              <a:buClrTx/>
              <a:buSzTx/>
              <a:buFontTx/>
              <a:buNone/>
            </a:pPr>
            <a:endParaRPr lang="en-US" u="none" dirty="0">
              <a:solidFill>
                <a:srgbClr val="000066"/>
              </a:solidFill>
            </a:endParaRPr>
          </a:p>
          <a:p>
            <a:pPr eaLnBrk="0" hangingPunct="0">
              <a:lnSpc>
                <a:spcPct val="100000"/>
              </a:lnSpc>
              <a:buClrTx/>
              <a:buSzTx/>
              <a:buFontTx/>
              <a:buNone/>
            </a:pPr>
            <a:endParaRPr lang="en-US" dirty="0">
              <a:solidFill>
                <a:srgbClr val="000066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5792" y="460310"/>
            <a:ext cx="8943703" cy="783180"/>
          </a:xfrm>
        </p:spPr>
        <p:txBody>
          <a:bodyPr>
            <a:normAutofit fontScale="90000"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DAT/EM Capture</a:t>
            </a:r>
            <a:b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ArcGIS Pro</a:t>
            </a:r>
            <a:b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705" y="1447800"/>
            <a:ext cx="7463879" cy="4696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697177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87833" y="4486327"/>
            <a:ext cx="2048434" cy="1700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0" y="87939"/>
            <a:ext cx="9144000" cy="952295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DAT/EM Capture</a:t>
            </a:r>
            <a:b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dirty="0"/>
              <a:t>MicroStation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AE1F2E92-F676-4386-8AD0-EFC43F8478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42750"/>
            <a:ext cx="9119269" cy="4207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C7DA98CB-14EB-4665-874B-B9CBBBEFA706}"/>
              </a:ext>
            </a:extLst>
          </p:cNvPr>
          <p:cNvSpPr txBox="1"/>
          <p:nvPr/>
        </p:nvSpPr>
        <p:spPr>
          <a:xfrm>
            <a:off x="0" y="4996035"/>
            <a:ext cx="9119269" cy="1200329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spAutoFit/>
          </a:bodyPr>
          <a:lstStyle/>
          <a:p>
            <a:r>
              <a:rPr lang="de-DE" sz="1200" dirty="0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Summit </a:t>
            </a:r>
            <a:r>
              <a:rPr lang="de-DE" sz="1200" dirty="0" err="1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with</a:t>
            </a:r>
            <a:r>
              <a:rPr lang="de-DE" sz="1200" dirty="0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a UAS Terrain </a:t>
            </a:r>
            <a:r>
              <a:rPr lang="de-DE" sz="1200" dirty="0" err="1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project</a:t>
            </a:r>
            <a:r>
              <a:rPr lang="de-DE" sz="1200" dirty="0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open. This Project was </a:t>
            </a:r>
            <a:r>
              <a:rPr lang="de-DE" sz="1200" dirty="0" err="1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made</a:t>
            </a:r>
            <a:r>
              <a:rPr lang="de-DE" sz="1200" dirty="0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form </a:t>
            </a:r>
            <a:r>
              <a:rPr lang="de-DE" sz="1200" dirty="0" err="1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the</a:t>
            </a:r>
            <a:r>
              <a:rPr lang="de-DE" sz="1200" dirty="0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sz="1200" dirty="0" err="1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point</a:t>
            </a:r>
            <a:r>
              <a:rPr lang="de-DE" sz="1200" dirty="0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sz="1200" dirty="0" err="1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cloud</a:t>
            </a:r>
            <a:r>
              <a:rPr lang="de-DE" sz="1200" dirty="0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sz="1200" dirty="0" err="1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generated</a:t>
            </a:r>
            <a:r>
              <a:rPr lang="de-DE" sz="1200" dirty="0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sz="1200" dirty="0" err="1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from</a:t>
            </a:r>
            <a:r>
              <a:rPr lang="de-DE" sz="1200" dirty="0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sz="1200" dirty="0" err="1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the</a:t>
            </a:r>
            <a:r>
              <a:rPr lang="de-DE" sz="1200" dirty="0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UAS </a:t>
            </a:r>
            <a:r>
              <a:rPr lang="de-DE" sz="1200" dirty="0" err="1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processing</a:t>
            </a:r>
            <a:r>
              <a:rPr lang="de-DE" sz="1200" dirty="0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sz="1200" dirty="0" err="1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software</a:t>
            </a:r>
            <a:r>
              <a:rPr lang="de-DE" sz="1200" dirty="0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 Summit </a:t>
            </a:r>
            <a:r>
              <a:rPr lang="de-DE" sz="1200" dirty="0" err="1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is</a:t>
            </a:r>
            <a:r>
              <a:rPr lang="de-DE" sz="1200" dirty="0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sz="1200" dirty="0" err="1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following</a:t>
            </a:r>
            <a:r>
              <a:rPr lang="de-DE" sz="1200" dirty="0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sz="1200" dirty="0" err="1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terrain</a:t>
            </a:r>
            <a:r>
              <a:rPr lang="de-DE" sz="1200" dirty="0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</a:t>
            </a:r>
            <a:r>
              <a:rPr lang="de-DE" sz="1200" dirty="0" err="1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that</a:t>
            </a:r>
            <a:r>
              <a:rPr lang="de-DE" sz="1200" dirty="0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sz="1200" dirty="0" err="1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is</a:t>
            </a:r>
            <a:r>
              <a:rPr lang="de-DE" sz="1200" dirty="0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</a:t>
            </a:r>
            <a:r>
              <a:rPr lang="de-DE" sz="1200" dirty="0" err="1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automatically</a:t>
            </a:r>
            <a:r>
              <a:rPr lang="de-DE" sz="1200" dirty="0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sz="1200" dirty="0" err="1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setting</a:t>
            </a:r>
            <a:r>
              <a:rPr lang="de-DE" sz="1200" dirty="0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sz="1200" dirty="0" err="1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its</a:t>
            </a:r>
            <a:r>
              <a:rPr lang="de-DE" sz="1200" dirty="0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sz="1200" dirty="0" err="1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elevation</a:t>
            </a:r>
            <a:r>
              <a:rPr lang="de-DE" sz="1200" dirty="0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sz="1200" dirty="0" err="1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to</a:t>
            </a:r>
            <a:r>
              <a:rPr lang="de-DE" sz="1200" dirty="0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sz="1200" dirty="0" err="1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the</a:t>
            </a:r>
            <a:r>
              <a:rPr lang="de-DE" sz="1200" dirty="0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sz="1200" dirty="0" err="1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surface</a:t>
            </a:r>
            <a:r>
              <a:rPr lang="de-DE" sz="1200" dirty="0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sz="1200" dirty="0" err="1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elevation</a:t>
            </a:r>
            <a:r>
              <a:rPr lang="de-DE" sz="1200" dirty="0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sz="1200" dirty="0" err="1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of</a:t>
            </a:r>
            <a:r>
              <a:rPr lang="de-DE" sz="1200" dirty="0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sz="1200" dirty="0" err="1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the</a:t>
            </a:r>
            <a:r>
              <a:rPr lang="de-DE" sz="1200" dirty="0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Terrain Project. This </a:t>
            </a:r>
            <a:r>
              <a:rPr lang="de-DE" sz="1200" dirty="0" err="1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terrain</a:t>
            </a:r>
            <a:r>
              <a:rPr lang="de-DE" sz="1200" dirty="0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sz="1200" dirty="0" err="1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following</a:t>
            </a:r>
            <a:r>
              <a:rPr lang="de-DE" sz="1200" dirty="0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r>
              <a:rPr lang="de-DE" sz="1200" dirty="0" err="1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can</a:t>
            </a:r>
            <a:r>
              <a:rPr lang="de-DE" sz="1200" dirty="0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sz="1200" dirty="0" err="1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be</a:t>
            </a:r>
            <a:r>
              <a:rPr lang="de-DE" sz="1200" dirty="0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sz="1200" dirty="0" err="1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stopped</a:t>
            </a:r>
            <a:r>
              <a:rPr lang="de-DE" sz="1200" dirty="0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and </a:t>
            </a:r>
            <a:r>
              <a:rPr lang="de-DE" sz="1200" dirty="0" err="1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started</a:t>
            </a:r>
            <a:r>
              <a:rPr lang="de-DE" sz="1200" dirty="0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sz="1200" dirty="0" err="1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any</a:t>
            </a:r>
            <a:r>
              <a:rPr lang="de-DE" sz="1200" dirty="0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time.</a:t>
            </a:r>
            <a:endParaRPr lang="de-DE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de-DE" sz="1200" dirty="0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DAT/EM </a:t>
            </a:r>
            <a:r>
              <a:rPr lang="de-DE" sz="1200" dirty="0" err="1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supplies</a:t>
            </a:r>
            <a:r>
              <a:rPr lang="de-DE" sz="1200" dirty="0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sz="1200" dirty="0" err="1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specialty</a:t>
            </a:r>
            <a:r>
              <a:rPr lang="de-DE" sz="1200" dirty="0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sz="1200" dirty="0" err="1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mapping</a:t>
            </a:r>
            <a:r>
              <a:rPr lang="de-DE" sz="1200" dirty="0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sz="1200" dirty="0" err="1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commands</a:t>
            </a:r>
            <a:r>
              <a:rPr lang="de-DE" sz="1200" dirty="0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such </a:t>
            </a:r>
            <a:r>
              <a:rPr lang="de-DE" sz="1200" dirty="0" err="1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as</a:t>
            </a:r>
            <a:r>
              <a:rPr lang="de-DE" sz="1200" dirty="0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sz="1200" dirty="0" err="1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building</a:t>
            </a:r>
            <a:r>
              <a:rPr lang="de-DE" sz="1200" dirty="0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sz="1200" dirty="0" err="1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squaring</a:t>
            </a:r>
            <a:r>
              <a:rPr lang="de-DE" sz="1200" dirty="0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and </a:t>
            </a:r>
            <a:r>
              <a:rPr lang="de-DE" sz="1200" dirty="0" err="1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spot</a:t>
            </a:r>
            <a:r>
              <a:rPr lang="de-DE" sz="1200" dirty="0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sz="1200" dirty="0" err="1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elevation</a:t>
            </a:r>
            <a:r>
              <a:rPr lang="de-DE" sz="1200" dirty="0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sz="1200" dirty="0" err="1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commands</a:t>
            </a:r>
            <a:r>
              <a:rPr lang="de-DE" sz="1200" dirty="0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(and </a:t>
            </a:r>
            <a:r>
              <a:rPr lang="de-DE" sz="1200" dirty="0" err="1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many</a:t>
            </a:r>
            <a:r>
              <a:rPr lang="de-DE" sz="1200" dirty="0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sz="1200" dirty="0" err="1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more</a:t>
            </a:r>
            <a:r>
              <a:rPr lang="de-DE" sz="1200" dirty="0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!)</a:t>
            </a:r>
            <a:endParaRPr lang="de-DE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de-DE" sz="1200" dirty="0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Summit </a:t>
            </a:r>
            <a:r>
              <a:rPr lang="de-DE" sz="1200" dirty="0" err="1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can</a:t>
            </a:r>
            <a:r>
              <a:rPr lang="de-DE" sz="1200" dirty="0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sz="1200" dirty="0" err="1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show</a:t>
            </a:r>
            <a:r>
              <a:rPr lang="de-DE" sz="1200" dirty="0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sz="1200" dirty="0" err="1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the</a:t>
            </a:r>
            <a:r>
              <a:rPr lang="de-DE" sz="1200" dirty="0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sz="1200" dirty="0" err="1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text</a:t>
            </a:r>
            <a:r>
              <a:rPr lang="de-DE" sz="1200" dirty="0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(</a:t>
            </a:r>
            <a:r>
              <a:rPr lang="de-DE" sz="1200" dirty="0" err="1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upper</a:t>
            </a:r>
            <a:r>
              <a:rPr lang="de-DE" sz="1200" dirty="0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sz="1200" dirty="0" err="1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right</a:t>
            </a:r>
            <a:r>
              <a:rPr lang="de-DE" sz="1200" dirty="0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sz="1200" dirty="0" err="1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corner</a:t>
            </a:r>
            <a:r>
              <a:rPr lang="de-DE" sz="1200" dirty="0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sz="1200" dirty="0" err="1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of</a:t>
            </a:r>
            <a:r>
              <a:rPr lang="de-DE" sz="1200" dirty="0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sz="1200" dirty="0" err="1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the</a:t>
            </a:r>
            <a:r>
              <a:rPr lang="de-DE" sz="1200" dirty="0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sz="1200" dirty="0" err="1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view</a:t>
            </a:r>
            <a:r>
              <a:rPr lang="de-DE" sz="1200" dirty="0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) </a:t>
            </a:r>
            <a:r>
              <a:rPr lang="de-DE" sz="1200" dirty="0" err="1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of</a:t>
            </a:r>
            <a:r>
              <a:rPr lang="de-DE" sz="1200" dirty="0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sz="1200" dirty="0" err="1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the</a:t>
            </a:r>
            <a:r>
              <a:rPr lang="de-DE" sz="1200" dirty="0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CAD </a:t>
            </a:r>
            <a:r>
              <a:rPr lang="de-DE" sz="1200" dirty="0" err="1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command</a:t>
            </a:r>
            <a:r>
              <a:rPr lang="de-DE" sz="1200" dirty="0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so </a:t>
            </a:r>
            <a:r>
              <a:rPr lang="de-DE" sz="1200" dirty="0" err="1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you</a:t>
            </a:r>
            <a:r>
              <a:rPr lang="de-DE" sz="1200" dirty="0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sz="1200" dirty="0" err="1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don't</a:t>
            </a:r>
            <a:r>
              <a:rPr lang="de-DE" sz="1200" dirty="0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sz="1200" dirty="0" err="1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have</a:t>
            </a:r>
            <a:r>
              <a:rPr lang="de-DE" sz="1200" dirty="0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sz="1200" dirty="0" err="1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to</a:t>
            </a:r>
            <a:r>
              <a:rPr lang="de-DE" sz="1200" dirty="0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sz="1200" dirty="0" err="1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look</a:t>
            </a:r>
            <a:r>
              <a:rPr lang="de-DE" sz="1200" dirty="0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sz="1200" dirty="0" err="1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away</a:t>
            </a:r>
            <a:r>
              <a:rPr lang="de-DE" sz="1200" dirty="0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sz="1200" dirty="0" err="1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from</a:t>
            </a:r>
            <a:r>
              <a:rPr lang="de-DE" sz="1200" dirty="0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sz="1200" dirty="0" err="1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the</a:t>
            </a:r>
            <a:r>
              <a:rPr lang="de-DE" sz="1200" dirty="0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Summit </a:t>
            </a:r>
            <a:r>
              <a:rPr lang="de-DE" sz="1200" dirty="0" err="1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window</a:t>
            </a:r>
            <a:r>
              <a:rPr lang="de-DE" sz="1200" dirty="0">
                <a:solidFill>
                  <a:srgbClr val="34363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de-DE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48746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A2DC505B-F85A-494E-B26D-969E1F9BB2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495" y="1258048"/>
            <a:ext cx="8857009" cy="4900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7FF3698E-9134-4FE1-9557-0224867B8FE9}"/>
              </a:ext>
            </a:extLst>
          </p:cNvPr>
          <p:cNvSpPr txBox="1">
            <a:spLocks/>
          </p:cNvSpPr>
          <p:nvPr/>
        </p:nvSpPr>
        <p:spPr>
          <a:xfrm>
            <a:off x="457200" y="762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DAT/EM Capture</a:t>
            </a:r>
            <a:b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dirty="0"/>
              <a:t>Global Mapper 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F88DBAB9-4B09-4F4C-8A6D-0243CC73EEA2}"/>
              </a:ext>
            </a:extLst>
          </p:cNvPr>
          <p:cNvSpPr txBox="1"/>
          <p:nvPr/>
        </p:nvSpPr>
        <p:spPr>
          <a:xfrm>
            <a:off x="0" y="4356921"/>
            <a:ext cx="9299085" cy="800219"/>
          </a:xfrm>
          <a:prstGeom prst="rect">
            <a:avLst/>
          </a:prstGeom>
          <a:pattFill prst="pct10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spAutoFit/>
          </a:bodyPr>
          <a:lstStyle/>
          <a:p>
            <a:r>
              <a:rPr lang="de-DE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Global Mapper </a:t>
            </a:r>
            <a:r>
              <a:rPr lang="de-DE" sz="1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is</a:t>
            </a:r>
            <a:r>
              <a:rPr lang="de-DE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an </a:t>
            </a:r>
            <a:r>
              <a:rPr lang="de-DE" sz="1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add</a:t>
            </a:r>
            <a:r>
              <a:rPr lang="de-DE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-on </a:t>
            </a:r>
            <a:r>
              <a:rPr lang="de-DE" sz="1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to</a:t>
            </a:r>
            <a:r>
              <a:rPr lang="de-DE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sz="1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your</a:t>
            </a:r>
            <a:r>
              <a:rPr lang="de-DE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sz="1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other</a:t>
            </a:r>
            <a:r>
              <a:rPr lang="de-DE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CAD/GIS </a:t>
            </a:r>
            <a:r>
              <a:rPr lang="de-DE" sz="1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choice</a:t>
            </a:r>
            <a:r>
              <a:rPr lang="de-DE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(AutoCAD, MicroStation, </a:t>
            </a:r>
            <a:r>
              <a:rPr lang="de-DE" sz="1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or</a:t>
            </a:r>
            <a:r>
              <a:rPr lang="de-DE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ArcGIS). </a:t>
            </a:r>
            <a:r>
              <a:rPr lang="de-DE" sz="1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It</a:t>
            </a:r>
            <a:r>
              <a:rPr lang="de-DE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sz="1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is</a:t>
            </a:r>
            <a:r>
              <a:rPr lang="de-DE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not </a:t>
            </a:r>
            <a:r>
              <a:rPr lang="de-DE" sz="1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as</a:t>
            </a:r>
            <a:r>
              <a:rPr lang="de-DE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fully </a:t>
            </a:r>
            <a:r>
              <a:rPr lang="de-DE" sz="1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featured</a:t>
            </a:r>
            <a:r>
              <a:rPr lang="de-DE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sz="1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as</a:t>
            </a:r>
            <a:r>
              <a:rPr lang="de-DE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sz="1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the</a:t>
            </a:r>
            <a:r>
              <a:rPr lang="de-DE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sz="1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other</a:t>
            </a:r>
            <a:r>
              <a:rPr lang="de-DE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sz="1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Captures</a:t>
            </a:r>
            <a:r>
              <a:rPr lang="de-DE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but </a:t>
            </a:r>
            <a:r>
              <a:rPr lang="de-DE" sz="1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it's</a:t>
            </a:r>
            <a:r>
              <a:rPr lang="de-DE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a </a:t>
            </a:r>
            <a:r>
              <a:rPr lang="de-DE" sz="1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great</a:t>
            </a:r>
            <a:r>
              <a:rPr lang="de-DE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sz="1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tool</a:t>
            </a:r>
            <a:r>
              <a:rPr lang="de-DE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sz="1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for</a:t>
            </a:r>
            <a:r>
              <a:rPr lang="de-DE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sz="1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quality</a:t>
            </a:r>
            <a:r>
              <a:rPr lang="de-DE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sz="1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control</a:t>
            </a:r>
            <a:r>
              <a:rPr lang="de-DE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sz="1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checks</a:t>
            </a:r>
            <a:r>
              <a:rPr lang="de-DE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sz="1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done</a:t>
            </a:r>
            <a:r>
              <a:rPr lang="de-DE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in a </a:t>
            </a:r>
            <a:r>
              <a:rPr lang="de-DE" sz="1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less</a:t>
            </a:r>
            <a:r>
              <a:rPr lang="de-DE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-expensive GIS </a:t>
            </a:r>
            <a:r>
              <a:rPr lang="de-DE" sz="1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environment</a:t>
            </a:r>
            <a:r>
              <a:rPr lang="de-DE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de-DE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78029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5"/>
          <p:cNvSpPr txBox="1">
            <a:spLocks noChangeArrowheads="1"/>
          </p:cNvSpPr>
          <p:nvPr/>
        </p:nvSpPr>
        <p:spPr bwMode="auto">
          <a:xfrm>
            <a:off x="1371600" y="304800"/>
            <a:ext cx="6400799" cy="64633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00000"/>
              </a:lnSpc>
              <a:buClrTx/>
              <a:buSzTx/>
              <a:buFontTx/>
              <a:buNone/>
            </a:pPr>
            <a:endParaRPr lang="en-US" u="none" dirty="0">
              <a:solidFill>
                <a:srgbClr val="000066"/>
              </a:solidFill>
            </a:endParaRPr>
          </a:p>
          <a:p>
            <a:pPr eaLnBrk="0" hangingPunct="0">
              <a:lnSpc>
                <a:spcPct val="100000"/>
              </a:lnSpc>
              <a:buClrTx/>
              <a:buSzTx/>
              <a:buFontTx/>
              <a:buNone/>
            </a:pPr>
            <a:endParaRPr lang="en-US" dirty="0">
              <a:solidFill>
                <a:srgbClr val="000066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DAT/EM Capture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7245" y="1378131"/>
            <a:ext cx="6620799" cy="461550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718693" y="899570"/>
            <a:ext cx="1762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Global Mapper</a:t>
            </a:r>
          </a:p>
        </p:txBody>
      </p:sp>
    </p:spTree>
    <p:extLst>
      <p:ext uri="{BB962C8B-B14F-4D97-AF65-F5344CB8AC3E}">
        <p14:creationId xmlns:p14="http://schemas.microsoft.com/office/powerpoint/2010/main" val="1545564823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5"/>
          <p:cNvSpPr txBox="1">
            <a:spLocks noChangeArrowheads="1"/>
          </p:cNvSpPr>
          <p:nvPr/>
        </p:nvSpPr>
        <p:spPr bwMode="auto">
          <a:xfrm>
            <a:off x="1371600" y="304800"/>
            <a:ext cx="6400799" cy="64633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lnSpc>
                <a:spcPct val="100000"/>
              </a:lnSpc>
              <a:buClrTx/>
              <a:buSzTx/>
              <a:buFontTx/>
              <a:buNone/>
            </a:pPr>
            <a:endParaRPr lang="en-US" u="none" dirty="0">
              <a:solidFill>
                <a:srgbClr val="000066"/>
              </a:solidFill>
            </a:endParaRPr>
          </a:p>
          <a:p>
            <a:pPr eaLnBrk="0" hangingPunct="0">
              <a:lnSpc>
                <a:spcPct val="100000"/>
              </a:lnSpc>
              <a:buClrTx/>
              <a:buSzTx/>
              <a:buFontTx/>
              <a:buNone/>
            </a:pPr>
            <a:endParaRPr lang="en-US" dirty="0">
              <a:solidFill>
                <a:srgbClr val="000066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DAT/EM Capture</a:t>
            </a:r>
            <a:b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>
                <a:latin typeface="Calibri" panose="020F0502020204030204" pitchFamily="34" charset="0"/>
              </a:rPr>
              <a:t>3D Vector Feature Collection for ArcGIS, AutoCAD, </a:t>
            </a:r>
            <a:r>
              <a:rPr lang="en-US" sz="1800">
                <a:latin typeface="Calibri" panose="020F0502020204030204" pitchFamily="34" charset="0"/>
              </a:rPr>
              <a:t>MicroStation, Global </a:t>
            </a:r>
            <a:r>
              <a:rPr lang="en-US" sz="1800" dirty="0">
                <a:latin typeface="Calibri" panose="020F0502020204030204" pitchFamily="34" charset="0"/>
              </a:rPr>
              <a:t>Mapper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" name="Rectangle 1"/>
          <p:cNvSpPr/>
          <p:nvPr/>
        </p:nvSpPr>
        <p:spPr>
          <a:xfrm>
            <a:off x="351379" y="1472616"/>
            <a:ext cx="435654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Visual feedback is immediate and overlays 3D vector data back atop the stereo imagery in Summit Evolution for feature verification. </a:t>
            </a:r>
          </a:p>
        </p:txBody>
      </p:sp>
      <p:sp>
        <p:nvSpPr>
          <p:cNvPr id="10" name="Rectangle 9"/>
          <p:cNvSpPr/>
          <p:nvPr/>
        </p:nvSpPr>
        <p:spPr>
          <a:xfrm>
            <a:off x="4775931" y="4644474"/>
            <a:ext cx="412303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Helvetica Light"/>
                <a:cs typeface="Arial" panose="020B0604020202020204" pitchFamily="34" charset="0"/>
              </a:rPr>
              <a:t>DAT/EM Capture </a:t>
            </a:r>
            <a:r>
              <a:rPr lang="en-US" dirty="0"/>
              <a:t>allows complete interaction as well as adds many important 3D tools.</a:t>
            </a:r>
          </a:p>
        </p:txBody>
      </p:sp>
      <p:pic>
        <p:nvPicPr>
          <p:cNvPr id="2050" name="Picture 2" descr="Z:\Marketing\Marketing Photos\DATEM product screenshots\CaptureArcGIS-ArcMapSide-2 of 2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9822" y="1430160"/>
            <a:ext cx="3937900" cy="3095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Z:\Marketing\Marketing Photos\DATEM product screenshots\CaptureArcGIS-SummitSide-1 of 2.t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107" y="2672945"/>
            <a:ext cx="4020584" cy="3160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2741777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DAT/EM Capture</a:t>
            </a:r>
            <a:b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>
                <a:latin typeface="Calibri" panose="020F0502020204030204" pitchFamily="34" charset="0"/>
              </a:rPr>
              <a:t>3D Vector Feature Collection for ArcGIS, AutoCAD, MicroStation, Global Mapper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" name="Rectangle 1"/>
          <p:cNvSpPr/>
          <p:nvPr/>
        </p:nvSpPr>
        <p:spPr>
          <a:xfrm>
            <a:off x="351379" y="1472616"/>
            <a:ext cx="435654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Helvetica Light"/>
                <a:cs typeface="Arial" panose="020B0604020202020204" pitchFamily="34" charset="0"/>
              </a:rPr>
              <a:t>Digitize 3D vector information from stereo imagery into several CAD or GIS programs </a:t>
            </a:r>
            <a:endParaRPr lang="en-US" dirty="0"/>
          </a:p>
        </p:txBody>
      </p:sp>
      <p:pic>
        <p:nvPicPr>
          <p:cNvPr id="3075" name="Picture 3" descr="Z:\Marketing\PowerPoint Presentations\2014\Blue Marble UC\Images\MonitorLeft--Summi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359" y="2678866"/>
            <a:ext cx="4044778" cy="2651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Z:\Marketing\PowerPoint Presentations\2014\Blue Marble UC\Images\MonitorRight-Whit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9037" y="1444762"/>
            <a:ext cx="4084625" cy="2673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4775931" y="4326689"/>
            <a:ext cx="41230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Helvetica Light"/>
                <a:cs typeface="Arial" panose="020B0604020202020204" pitchFamily="34" charset="0"/>
              </a:rPr>
              <a:t>DAT/EM Capture toolbar displays in CAD or GIS program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9555895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-24714" y="1393906"/>
            <a:ext cx="91908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Example of collecting </a:t>
            </a:r>
            <a:r>
              <a:rPr lang="en-US" dirty="0" err="1"/>
              <a:t>planimetric</a:t>
            </a:r>
            <a:r>
              <a:rPr lang="en-US" dirty="0"/>
              <a:t> vectors using </a:t>
            </a:r>
          </a:p>
          <a:p>
            <a:pPr algn="ctr"/>
            <a:r>
              <a:rPr lang="en-US" dirty="0"/>
              <a:t>DAT/EM Capture for </a:t>
            </a:r>
            <a:r>
              <a:rPr lang="en-US" dirty="0" err="1"/>
              <a:t>MicroStation</a:t>
            </a:r>
            <a:r>
              <a:rPr lang="en-US" dirty="0"/>
              <a:t> and DAT/EM </a:t>
            </a:r>
            <a:r>
              <a:rPr lang="en-US" dirty="0" err="1"/>
              <a:t>SuperImposition</a:t>
            </a:r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1466334" y="2188521"/>
            <a:ext cx="6783421" cy="3602682"/>
            <a:chOff x="-57666" y="2023761"/>
            <a:chExt cx="6783421" cy="3602682"/>
          </a:xfrm>
        </p:grpSpPr>
        <p:sp>
          <p:nvSpPr>
            <p:cNvPr id="11" name="Rectangle 10"/>
            <p:cNvSpPr/>
            <p:nvPr/>
          </p:nvSpPr>
          <p:spPr>
            <a:xfrm rot="5400000">
              <a:off x="5393980" y="3717380"/>
              <a:ext cx="244810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800" dirty="0"/>
                <a:t>Photo courtesy of </a:t>
              </a:r>
              <a:r>
                <a:rPr lang="en-US" sz="800" dirty="0" err="1"/>
                <a:t>Gorrondona</a:t>
              </a:r>
              <a:r>
                <a:rPr lang="en-US" sz="800" dirty="0"/>
                <a:t> &amp; Associates, Inc. </a:t>
              </a:r>
            </a:p>
          </p:txBody>
        </p:sp>
        <p:pic>
          <p:nvPicPr>
            <p:cNvPr id="12" name="Picture 2" descr="Z:\Marketing\Advertisements\2014\xHyt Professional Surveyor\Article August 2014\Final Images and files for xyHt Article\GAI - 01-Collect-Planimetric.ti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57666" y="2023761"/>
              <a:ext cx="6561519" cy="36026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itle 3"/>
          <p:cNvSpPr>
            <a:spLocks noGrp="1"/>
          </p:cNvSpPr>
          <p:nvPr>
            <p:ph type="title"/>
          </p:nvPr>
        </p:nvSpPr>
        <p:spPr>
          <a:xfrm>
            <a:off x="95794" y="74341"/>
            <a:ext cx="8943703" cy="1143000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DAT/EM Capture</a:t>
            </a:r>
            <a:b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>
                <a:latin typeface="Calibri" panose="020F0502020204030204" pitchFamily="34" charset="0"/>
              </a:rPr>
              <a:t>3D Vector Feature Collection for ArcGIS, AutoCAD, MicroStation, Global Mapper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7083202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 txBox="1">
            <a:spLocks/>
          </p:cNvSpPr>
          <p:nvPr/>
        </p:nvSpPr>
        <p:spPr>
          <a:xfrm>
            <a:off x="68490" y="-37294"/>
            <a:ext cx="894370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400" kern="1200">
                <a:solidFill>
                  <a:schemeClr val="bg1"/>
                </a:solidFill>
                <a:latin typeface="Helvetica Ligh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DAT/EM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MapEditor</a:t>
            </a:r>
            <a:b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>
                <a:latin typeface="Calibri" panose="020F0502020204030204" pitchFamily="34" charset="0"/>
              </a:rPr>
              <a:t>3D Map Editing for AutoCAD and </a:t>
            </a:r>
            <a:r>
              <a:rPr lang="en-US" sz="1800" dirty="0" err="1">
                <a:latin typeface="Calibri" panose="020F0502020204030204" pitchFamily="34" charset="0"/>
              </a:rPr>
              <a:t>MicroStation</a:t>
            </a:r>
            <a:endParaRPr lang="en-US" sz="1800" dirty="0">
              <a:latin typeface="Calibri" panose="020F050202020403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00296" y="1359168"/>
            <a:ext cx="88062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Reduce overall editing time from hours to minutes with DAT/EM </a:t>
            </a:r>
            <a:r>
              <a:rPr lang="en-US" dirty="0" err="1"/>
              <a:t>MapEditor</a:t>
            </a:r>
            <a:r>
              <a:rPr lang="en-US" dirty="0"/>
              <a:t>. Customized </a:t>
            </a:r>
            <a:r>
              <a:rPr lang="en-US" dirty="0" err="1"/>
              <a:t>MapEditor</a:t>
            </a:r>
            <a:r>
              <a:rPr lang="en-US" dirty="0"/>
              <a:t> processing allows features in </a:t>
            </a:r>
            <a:br>
              <a:rPr lang="en-US" dirty="0"/>
            </a:br>
            <a:r>
              <a:rPr lang="en-US" dirty="0"/>
              <a:t>AutoCAD and </a:t>
            </a:r>
            <a:r>
              <a:rPr lang="en-US" dirty="0" err="1"/>
              <a:t>MicroStation</a:t>
            </a:r>
            <a:r>
              <a:rPr lang="en-US" dirty="0"/>
              <a:t> to be modified with a batch method. 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2011611" y="2342288"/>
            <a:ext cx="5212725" cy="2614875"/>
            <a:chOff x="2136686" y="2011246"/>
            <a:chExt cx="5212725" cy="2614875"/>
          </a:xfrm>
        </p:grpSpPr>
        <p:pic>
          <p:nvPicPr>
            <p:cNvPr id="8" name="Picture 3" descr="Z:\Marketing\Advertisements\2014\xHyt Professional Surveyor\Article July 2014\Final Images and files for xyHt Article\GAI - 02-Curb-Clip-BeforeAndAfter.ti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6686" y="2011246"/>
              <a:ext cx="4997281" cy="26148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Rectangle 4"/>
            <p:cNvSpPr/>
            <p:nvPr/>
          </p:nvSpPr>
          <p:spPr>
            <a:xfrm rot="5400000">
              <a:off x="6017636" y="3210961"/>
              <a:ext cx="2448106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800" dirty="0"/>
                <a:t>Photo courtesy of </a:t>
              </a:r>
              <a:r>
                <a:rPr lang="en-US" sz="800" dirty="0" err="1"/>
                <a:t>Gorrondona</a:t>
              </a:r>
              <a:r>
                <a:rPr lang="en-US" sz="800" dirty="0"/>
                <a:t> &amp; Associates, Inc. </a:t>
              </a:r>
            </a:p>
          </p:txBody>
        </p:sp>
      </p:grpSp>
      <p:sp>
        <p:nvSpPr>
          <p:cNvPr id="7" name="Rectangle 6"/>
          <p:cNvSpPr/>
          <p:nvPr/>
        </p:nvSpPr>
        <p:spPr>
          <a:xfrm>
            <a:off x="200296" y="5040549"/>
            <a:ext cx="868009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Above: customized curb process used to modify segments of a </a:t>
            </a:r>
            <a:br>
              <a:rPr lang="en-US" dirty="0"/>
            </a:br>
            <a:r>
              <a:rPr lang="en-US" dirty="0"/>
              <a:t>curbed‐road between driveways and saved many hours of manual manipulation.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51"/>
          <a:stretch/>
        </p:blipFill>
        <p:spPr>
          <a:xfrm>
            <a:off x="200296" y="6309411"/>
            <a:ext cx="2939592" cy="291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5806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6116" name="Picture 4" descr="LandscapeBogardVectorFiles34siz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43841" y="1535957"/>
            <a:ext cx="6309360" cy="4158691"/>
          </a:xfrm>
          <a:prstGeom prst="rect">
            <a:avLst/>
          </a:prstGeom>
          <a:noFill/>
        </p:spPr>
      </p:pic>
      <p:sp>
        <p:nvSpPr>
          <p:cNvPr id="2" name="Rectangle 1"/>
          <p:cNvSpPr/>
          <p:nvPr/>
        </p:nvSpPr>
        <p:spPr>
          <a:xfrm>
            <a:off x="2382300" y="846039"/>
            <a:ext cx="423244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3D Point Cloud Viewing and Editing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82941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ChangeArrowheads="1"/>
          </p:cNvSpPr>
          <p:nvPr/>
        </p:nvSpPr>
        <p:spPr bwMode="auto">
          <a:xfrm>
            <a:off x="436180" y="1273607"/>
            <a:ext cx="3894082" cy="2035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28600" tIns="228600" rIns="228600" bIns="228600"/>
          <a:lstStyle/>
          <a:p>
            <a:pPr algn="l">
              <a:buClr>
                <a:srgbClr val="000099"/>
              </a:buClr>
            </a:pPr>
            <a:r>
              <a:rPr lang="en-US" u="none" dirty="0">
                <a:latin typeface="+mj-lt"/>
              </a:rPr>
              <a:t>3D Point Cloud Editing and Classification tools</a:t>
            </a:r>
          </a:p>
          <a:p>
            <a:pPr algn="l">
              <a:buClr>
                <a:srgbClr val="000099"/>
              </a:buClr>
            </a:pPr>
            <a:endParaRPr lang="en-US" sz="2000" u="none" dirty="0">
              <a:latin typeface="Tahoma" pitchFamily="34" charset="0"/>
            </a:endParaRPr>
          </a:p>
        </p:txBody>
      </p:sp>
      <p:pic>
        <p:nvPicPr>
          <p:cNvPr id="5" name="Picture 3" descr="O:\6.7 - Final Build 12-01-2012\Graphics\BuildingClassificationExample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036791" y="1809316"/>
            <a:ext cx="2852738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O:\6.7 - Final Build 12-01-2012\Graphics\LandscapeBuildingClassificatio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9069" y="1480599"/>
            <a:ext cx="3259359" cy="3722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223819" y="5397911"/>
            <a:ext cx="17845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Building Classify</a:t>
            </a:r>
          </a:p>
        </p:txBody>
      </p:sp>
      <p:sp>
        <p:nvSpPr>
          <p:cNvPr id="2" name="Rectangle 1"/>
          <p:cNvSpPr/>
          <p:nvPr/>
        </p:nvSpPr>
        <p:spPr>
          <a:xfrm>
            <a:off x="3355893" y="904275"/>
            <a:ext cx="22493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dirty="0">
                <a:solidFill>
                  <a:schemeClr val="bg1"/>
                </a:solidFill>
              </a:rPr>
              <a:t>Point Classifications</a:t>
            </a:r>
          </a:p>
        </p:txBody>
      </p:sp>
    </p:spTree>
    <p:extLst>
      <p:ext uri="{BB962C8B-B14F-4D97-AF65-F5344CB8AC3E}">
        <p14:creationId xmlns:p14="http://schemas.microsoft.com/office/powerpoint/2010/main" val="2417747980"/>
      </p:ext>
    </p:extLst>
  </p:cSld>
  <p:clrMapOvr>
    <a:masterClrMapping/>
  </p:clrMapOvr>
</p:sld>
</file>

<file path=ppt/theme/theme1.xml><?xml version="1.0" encoding="utf-8"?>
<a:theme xmlns:a="http://schemas.openxmlformats.org/drawingml/2006/main" name="1_DATEM Swoosh theme.thm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>
            <a:lumMod val="25000"/>
          </a:schemeClr>
        </a:solidFill>
        <a:ln>
          <a:solidFill>
            <a:schemeClr val="tx1">
              <a:lumMod val="75000"/>
              <a:lumOff val="25000"/>
            </a:schemeClr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920</Words>
  <Application>Microsoft Office PowerPoint</Application>
  <PresentationFormat>Bildschirmpräsentation (4:3)</PresentationFormat>
  <Paragraphs>82</Paragraphs>
  <Slides>13</Slides>
  <Notes>12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13</vt:i4>
      </vt:variant>
    </vt:vector>
  </HeadingPairs>
  <TitlesOfParts>
    <vt:vector size="20" baseType="lpstr">
      <vt:lpstr>Arial</vt:lpstr>
      <vt:lpstr>BlairMdITC TT</vt:lpstr>
      <vt:lpstr>Calibri</vt:lpstr>
      <vt:lpstr>Helvetica Light</vt:lpstr>
      <vt:lpstr>Tahoma</vt:lpstr>
      <vt:lpstr>Wingdings</vt:lpstr>
      <vt:lpstr>1_DATEM Swoosh theme.thm</vt:lpstr>
      <vt:lpstr>PowerPoint-Präsentation</vt:lpstr>
      <vt:lpstr>DAT/EM Product Line-Up Summit Evolution</vt:lpstr>
      <vt:lpstr>  AutoCAD 2004 - 2021</vt:lpstr>
      <vt:lpstr>DAT/EM Capture ArcGIS Pro </vt:lpstr>
      <vt:lpstr>DAT/EM Capture MicroStation</vt:lpstr>
      <vt:lpstr>PowerPoint-Präsentation</vt:lpstr>
      <vt:lpstr>DAT/EM Capture</vt:lpstr>
      <vt:lpstr>DAT/EM Capture 3D Vector Feature Collection for ArcGIS, AutoCAD, MicroStation, Global Mapper </vt:lpstr>
      <vt:lpstr>DAT/EM Capture 3D Vector Feature Collection for ArcGIS, AutoCAD, MicroStation, Global Mapper </vt:lpstr>
      <vt:lpstr>DAT/EM Capture 3D Vector Feature Collection for ArcGIS, AutoCAD, MicroStation, Global Mapper 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Kate Fredrickson</dc:creator>
  <cp:lastModifiedBy>Volker Zirn</cp:lastModifiedBy>
  <cp:revision>792</cp:revision>
  <cp:lastPrinted>2014-08-26T17:07:15Z</cp:lastPrinted>
  <dcterms:created xsi:type="dcterms:W3CDTF">2013-04-18T21:34:46Z</dcterms:created>
  <dcterms:modified xsi:type="dcterms:W3CDTF">2021-05-10T14:49:56Z</dcterms:modified>
</cp:coreProperties>
</file>